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4"/>
  </p:notesMasterIdLst>
  <p:sldIdLst>
    <p:sldId id="264" r:id="rId3"/>
    <p:sldId id="277" r:id="rId4"/>
    <p:sldId id="278" r:id="rId5"/>
    <p:sldId id="279" r:id="rId6"/>
    <p:sldId id="280" r:id="rId7"/>
    <p:sldId id="281" r:id="rId8"/>
    <p:sldId id="282" r:id="rId9"/>
    <p:sldId id="283" r:id="rId10"/>
    <p:sldId id="284" r:id="rId11"/>
    <p:sldId id="285" r:id="rId12"/>
    <p:sldId id="286"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3245" autoAdjust="0"/>
  </p:normalViewPr>
  <p:slideViewPr>
    <p:cSldViewPr snapToGrid="0">
      <p:cViewPr varScale="1">
        <p:scale>
          <a:sx n="71" d="100"/>
          <a:sy n="71" d="100"/>
        </p:scale>
        <p:origin x="-96" y="-3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notesMaster" Target="notesMasters/notesMaster1.xml"/><Relationship Id="rId15" Type="http://schemas.openxmlformats.org/officeDocument/2006/relationships/printerSettings" Target="printerSettings/printerSettings1.bin"/><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2C21B3-F0A1-4978-B920-48D759316A3D}" type="datetimeFigureOut">
              <a:rPr lang="en-GB" smtClean="0"/>
              <a:t>18/12/18</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6F6AC0-A4E9-4C04-B43F-FF8A934834AC}" type="slidenum">
              <a:rPr lang="en-GB" smtClean="0"/>
              <a:t>‹#›</a:t>
            </a:fld>
            <a:endParaRPr lang="en-GB" dirty="0"/>
          </a:p>
        </p:txBody>
      </p:sp>
    </p:spTree>
    <p:extLst>
      <p:ext uri="{BB962C8B-B14F-4D97-AF65-F5344CB8AC3E}">
        <p14:creationId xmlns:p14="http://schemas.microsoft.com/office/powerpoint/2010/main" val="9059278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4376c97512_0_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800"/>
              <a:buFont typeface="Arial"/>
              <a:buNone/>
            </a:pPr>
            <a:r>
              <a:rPr lang="en-GB" sz="1800" dirty="0">
                <a:solidFill>
                  <a:schemeClr val="dk1"/>
                </a:solidFill>
              </a:rPr>
              <a:t>Rough cut planning.</a:t>
            </a:r>
            <a:endParaRPr dirty="0">
              <a:solidFill>
                <a:schemeClr val="dk1"/>
              </a:solidFill>
            </a:endParaRPr>
          </a:p>
          <a:p>
            <a:pPr marL="0" lvl="0" indent="0" algn="l" rtl="0">
              <a:spcBef>
                <a:spcPts val="0"/>
              </a:spcBef>
              <a:spcAft>
                <a:spcPts val="0"/>
              </a:spcAft>
              <a:buClr>
                <a:schemeClr val="dk1"/>
              </a:buClr>
              <a:buSzPts val="1800"/>
              <a:buFont typeface="Arial"/>
              <a:buNone/>
            </a:pPr>
            <a:r>
              <a:rPr lang="en-GB" sz="1800" dirty="0">
                <a:solidFill>
                  <a:schemeClr val="dk1"/>
                </a:solidFill>
              </a:rPr>
              <a:t>At this point, before you have thought hard about the outcomes and flow of the lesson, you are jotting down what the lesson will achieve....roughly what you want s</a:t>
            </a:r>
            <a:r>
              <a:rPr lang="en-GB" sz="1800" dirty="0"/>
              <a:t>tudent</a:t>
            </a:r>
            <a:r>
              <a:rPr lang="en-GB" sz="1800" dirty="0">
                <a:solidFill>
                  <a:schemeClr val="dk1"/>
                </a:solidFill>
              </a:rPr>
              <a:t>s to achieve and the learning behaviours they will need to use.</a:t>
            </a:r>
            <a:endParaRPr dirty="0">
              <a:solidFill>
                <a:schemeClr val="dk1"/>
              </a:solidFill>
            </a:endParaRPr>
          </a:p>
          <a:p>
            <a:pPr marL="0" lvl="0" indent="0" algn="l" rtl="0">
              <a:spcBef>
                <a:spcPts val="0"/>
              </a:spcBef>
              <a:spcAft>
                <a:spcPts val="0"/>
              </a:spcAft>
              <a:buNone/>
            </a:pPr>
            <a:endParaRPr dirty="0"/>
          </a:p>
        </p:txBody>
      </p:sp>
      <p:sp>
        <p:nvSpPr>
          <p:cNvPr id="238" name="Google Shape;238;g4376c97512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470390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5491" name="Notes Placeholder 2"/>
          <p:cNvSpPr>
            <a:spLocks noGrp="1"/>
          </p:cNvSpPr>
          <p:nvPr>
            <p:ph type="body" idx="1"/>
          </p:nvPr>
        </p:nvSpPr>
        <p:spPr bwMode="auto">
          <a:xfrm>
            <a:off x="687388" y="4343400"/>
            <a:ext cx="5486400" cy="411480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defRPr/>
            </a:pPr>
            <a:r>
              <a:rPr lang="en-GB" altLang="en-US" dirty="0" smtClean="0">
                <a:latin typeface="Arial" panose="020B0604020202020204" pitchFamily="34" charset="0"/>
                <a:cs typeface="Arial" panose="020B0604020202020204" pitchFamily="34" charset="0"/>
              </a:rPr>
              <a:t>See the notes online</a:t>
            </a:r>
            <a:r>
              <a:rPr lang="en-GB" altLang="en-US" baseline="0" dirty="0" smtClean="0">
                <a:latin typeface="Arial" panose="020B0604020202020204" pitchFamily="34" charset="0"/>
                <a:cs typeface="Arial" panose="020B0604020202020204" pitchFamily="34" charset="0"/>
              </a:rPr>
              <a:t> relating to these 5 Episodes for detail on how you might conduct the conversations.</a:t>
            </a:r>
            <a:endParaRPr lang="en-GB" altLang="en-US" dirty="0" smtClean="0">
              <a:latin typeface="Arial" panose="020B0604020202020204" pitchFamily="34" charset="0"/>
              <a:cs typeface="Arial" panose="020B0604020202020204" pitchFamily="34" charset="0"/>
            </a:endParaRPr>
          </a:p>
        </p:txBody>
      </p:sp>
      <p:sp>
        <p:nvSpPr>
          <p:cNvPr id="106500"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r" defTabSz="457200" fontAlgn="base">
              <a:spcBef>
                <a:spcPct val="0"/>
              </a:spcBef>
              <a:spcAft>
                <a:spcPct val="0"/>
              </a:spcAft>
            </a:pPr>
            <a:fld id="{93614C30-C29D-4FDC-A5F6-733C768361E7}" type="slidenum">
              <a:rPr lang="en-GB" altLang="en-US" sz="1200">
                <a:solidFill>
                  <a:prstClr val="black"/>
                </a:solidFill>
                <a:latin typeface="Calibri" panose="020F0502020204030204" pitchFamily="34" charset="0"/>
              </a:rPr>
              <a:pPr algn="r" defTabSz="457200" fontAlgn="base">
                <a:spcBef>
                  <a:spcPct val="0"/>
                </a:spcBef>
                <a:spcAft>
                  <a:spcPct val="0"/>
                </a:spcAft>
              </a:pPr>
              <a:t>10</a:t>
            </a:fld>
            <a:endParaRPr lang="en-GB" altLang="en-US" sz="1200">
              <a:solidFill>
                <a:prstClr val="black"/>
              </a:solidFill>
              <a:latin typeface="Calibri" panose="020F0502020204030204" pitchFamily="34" charset="0"/>
            </a:endParaRPr>
          </a:p>
        </p:txBody>
      </p:sp>
    </p:spTree>
    <p:extLst>
      <p:ext uri="{BB962C8B-B14F-4D97-AF65-F5344CB8AC3E}">
        <p14:creationId xmlns:p14="http://schemas.microsoft.com/office/powerpoint/2010/main" val="38211028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5491" name="Notes Placeholder 2"/>
          <p:cNvSpPr>
            <a:spLocks noGrp="1"/>
          </p:cNvSpPr>
          <p:nvPr>
            <p:ph type="body" idx="1"/>
          </p:nvPr>
        </p:nvSpPr>
        <p:spPr bwMode="auto">
          <a:xfrm>
            <a:off x="687388" y="4343400"/>
            <a:ext cx="5486400" cy="411480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defRPr/>
            </a:pPr>
            <a:r>
              <a:rPr lang="en-GB" altLang="en-US" dirty="0" smtClean="0">
                <a:latin typeface="Arial" panose="020B0604020202020204" pitchFamily="34" charset="0"/>
                <a:cs typeface="Arial" panose="020B0604020202020204" pitchFamily="34" charset="0"/>
              </a:rPr>
              <a:t>See the notes online</a:t>
            </a:r>
            <a:r>
              <a:rPr lang="en-GB" altLang="en-US" baseline="0" dirty="0" smtClean="0">
                <a:latin typeface="Arial" panose="020B0604020202020204" pitchFamily="34" charset="0"/>
                <a:cs typeface="Arial" panose="020B0604020202020204" pitchFamily="34" charset="0"/>
              </a:rPr>
              <a:t> relating to these 5 Episodes for detail on how you might conduct the conversations.</a:t>
            </a:r>
            <a:endParaRPr lang="en-GB" altLang="en-US" dirty="0" smtClean="0">
              <a:latin typeface="Arial" panose="020B0604020202020204" pitchFamily="34" charset="0"/>
              <a:cs typeface="Arial" panose="020B0604020202020204" pitchFamily="34" charset="0"/>
            </a:endParaRPr>
          </a:p>
        </p:txBody>
      </p:sp>
      <p:sp>
        <p:nvSpPr>
          <p:cNvPr id="106500"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r" defTabSz="457200" fontAlgn="base">
              <a:spcBef>
                <a:spcPct val="0"/>
              </a:spcBef>
              <a:spcAft>
                <a:spcPct val="0"/>
              </a:spcAft>
            </a:pPr>
            <a:fld id="{93614C30-C29D-4FDC-A5F6-733C768361E7}" type="slidenum">
              <a:rPr lang="en-GB" altLang="en-US" sz="1200">
                <a:solidFill>
                  <a:prstClr val="black"/>
                </a:solidFill>
                <a:latin typeface="Calibri" panose="020F0502020204030204" pitchFamily="34" charset="0"/>
              </a:rPr>
              <a:pPr algn="r" defTabSz="457200" fontAlgn="base">
                <a:spcBef>
                  <a:spcPct val="0"/>
                </a:spcBef>
                <a:spcAft>
                  <a:spcPct val="0"/>
                </a:spcAft>
              </a:pPr>
              <a:t>11</a:t>
            </a:fld>
            <a:endParaRPr lang="en-GB" altLang="en-US" sz="1200">
              <a:solidFill>
                <a:prstClr val="black"/>
              </a:solidFill>
              <a:latin typeface="Calibri" panose="020F0502020204030204" pitchFamily="34" charset="0"/>
            </a:endParaRPr>
          </a:p>
        </p:txBody>
      </p:sp>
    </p:spTree>
    <p:extLst>
      <p:ext uri="{BB962C8B-B14F-4D97-AF65-F5344CB8AC3E}">
        <p14:creationId xmlns:p14="http://schemas.microsoft.com/office/powerpoint/2010/main" val="38211028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5491" name="Notes Placeholder 2"/>
          <p:cNvSpPr>
            <a:spLocks noGrp="1"/>
          </p:cNvSpPr>
          <p:nvPr>
            <p:ph type="body" idx="1"/>
          </p:nvPr>
        </p:nvSpPr>
        <p:spPr bwMode="auto">
          <a:xfrm>
            <a:off x="687388" y="4343400"/>
            <a:ext cx="5486400" cy="411480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defRPr/>
            </a:pPr>
            <a:r>
              <a:rPr lang="en-GB" altLang="en-US" dirty="0" smtClean="0">
                <a:latin typeface="Arial" panose="020B0604020202020204" pitchFamily="34" charset="0"/>
                <a:cs typeface="Arial" panose="020B0604020202020204" pitchFamily="34" charset="0"/>
              </a:rPr>
              <a:t>See the notes online</a:t>
            </a:r>
            <a:r>
              <a:rPr lang="en-GB" altLang="en-US" baseline="0" dirty="0" smtClean="0">
                <a:latin typeface="Arial" panose="020B0604020202020204" pitchFamily="34" charset="0"/>
                <a:cs typeface="Arial" panose="020B0604020202020204" pitchFamily="34" charset="0"/>
              </a:rPr>
              <a:t> relating to these Episodes for detail on how you might conduct the conversations.</a:t>
            </a:r>
            <a:endParaRPr lang="en-GB" altLang="en-US" dirty="0" smtClean="0">
              <a:latin typeface="Arial" panose="020B0604020202020204" pitchFamily="34" charset="0"/>
              <a:cs typeface="Arial" panose="020B0604020202020204" pitchFamily="34" charset="0"/>
            </a:endParaRPr>
          </a:p>
        </p:txBody>
      </p:sp>
      <p:sp>
        <p:nvSpPr>
          <p:cNvPr id="106500"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r" defTabSz="457200" fontAlgn="base">
              <a:spcBef>
                <a:spcPct val="0"/>
              </a:spcBef>
              <a:spcAft>
                <a:spcPct val="0"/>
              </a:spcAft>
            </a:pPr>
            <a:fld id="{93614C30-C29D-4FDC-A5F6-733C768361E7}" type="slidenum">
              <a:rPr lang="en-GB" altLang="en-US" sz="1200">
                <a:solidFill>
                  <a:prstClr val="black"/>
                </a:solidFill>
                <a:latin typeface="Calibri" panose="020F0502020204030204" pitchFamily="34" charset="0"/>
              </a:rPr>
              <a:pPr algn="r" defTabSz="457200" fontAlgn="base">
                <a:spcBef>
                  <a:spcPct val="0"/>
                </a:spcBef>
                <a:spcAft>
                  <a:spcPct val="0"/>
                </a:spcAft>
              </a:pPr>
              <a:t>2</a:t>
            </a:fld>
            <a:endParaRPr lang="en-GB" altLang="en-US" sz="1200">
              <a:solidFill>
                <a:prstClr val="black"/>
              </a:solidFill>
              <a:latin typeface="Calibri" panose="020F0502020204030204" pitchFamily="34" charset="0"/>
            </a:endParaRPr>
          </a:p>
        </p:txBody>
      </p:sp>
    </p:spTree>
    <p:extLst>
      <p:ext uri="{BB962C8B-B14F-4D97-AF65-F5344CB8AC3E}">
        <p14:creationId xmlns:p14="http://schemas.microsoft.com/office/powerpoint/2010/main" val="38211028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5491" name="Notes Placeholder 2"/>
          <p:cNvSpPr>
            <a:spLocks noGrp="1"/>
          </p:cNvSpPr>
          <p:nvPr>
            <p:ph type="body" idx="1"/>
          </p:nvPr>
        </p:nvSpPr>
        <p:spPr bwMode="auto">
          <a:xfrm>
            <a:off x="687388" y="4343400"/>
            <a:ext cx="5486400" cy="411480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defRPr/>
            </a:pPr>
            <a:r>
              <a:rPr lang="en-GB" altLang="en-US" dirty="0" smtClean="0">
                <a:latin typeface="Arial" panose="020B0604020202020204" pitchFamily="34" charset="0"/>
                <a:cs typeface="Arial" panose="020B0604020202020204" pitchFamily="34" charset="0"/>
              </a:rPr>
              <a:t>See the notes online</a:t>
            </a:r>
            <a:r>
              <a:rPr lang="en-GB" altLang="en-US" baseline="0" dirty="0" smtClean="0">
                <a:latin typeface="Arial" panose="020B0604020202020204" pitchFamily="34" charset="0"/>
                <a:cs typeface="Arial" panose="020B0604020202020204" pitchFamily="34" charset="0"/>
              </a:rPr>
              <a:t> relating to these Episodes for detail on how you might conduct the conversations.</a:t>
            </a:r>
            <a:endParaRPr lang="en-GB" altLang="en-US" dirty="0" smtClean="0">
              <a:latin typeface="Arial" panose="020B0604020202020204" pitchFamily="34" charset="0"/>
              <a:cs typeface="Arial" panose="020B0604020202020204" pitchFamily="34" charset="0"/>
            </a:endParaRPr>
          </a:p>
        </p:txBody>
      </p:sp>
      <p:sp>
        <p:nvSpPr>
          <p:cNvPr id="106500"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r" defTabSz="457200" fontAlgn="base">
              <a:spcBef>
                <a:spcPct val="0"/>
              </a:spcBef>
              <a:spcAft>
                <a:spcPct val="0"/>
              </a:spcAft>
            </a:pPr>
            <a:fld id="{93614C30-C29D-4FDC-A5F6-733C768361E7}" type="slidenum">
              <a:rPr lang="en-GB" altLang="en-US" sz="1200">
                <a:solidFill>
                  <a:prstClr val="black"/>
                </a:solidFill>
                <a:latin typeface="Calibri" panose="020F0502020204030204" pitchFamily="34" charset="0"/>
              </a:rPr>
              <a:pPr algn="r" defTabSz="457200" fontAlgn="base">
                <a:spcBef>
                  <a:spcPct val="0"/>
                </a:spcBef>
                <a:spcAft>
                  <a:spcPct val="0"/>
                </a:spcAft>
              </a:pPr>
              <a:t>3</a:t>
            </a:fld>
            <a:endParaRPr lang="en-GB" altLang="en-US" sz="1200">
              <a:solidFill>
                <a:prstClr val="black"/>
              </a:solidFill>
              <a:latin typeface="Calibri" panose="020F0502020204030204" pitchFamily="34" charset="0"/>
            </a:endParaRPr>
          </a:p>
        </p:txBody>
      </p:sp>
    </p:spTree>
    <p:extLst>
      <p:ext uri="{BB962C8B-B14F-4D97-AF65-F5344CB8AC3E}">
        <p14:creationId xmlns:p14="http://schemas.microsoft.com/office/powerpoint/2010/main" val="38211028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5491" name="Notes Placeholder 2"/>
          <p:cNvSpPr>
            <a:spLocks noGrp="1"/>
          </p:cNvSpPr>
          <p:nvPr>
            <p:ph type="body" idx="1"/>
          </p:nvPr>
        </p:nvSpPr>
        <p:spPr bwMode="auto">
          <a:xfrm>
            <a:off x="687388" y="4343400"/>
            <a:ext cx="5486400" cy="411480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defRPr/>
            </a:pPr>
            <a:r>
              <a:rPr lang="en-GB" altLang="en-US" dirty="0" smtClean="0">
                <a:latin typeface="Arial" panose="020B0604020202020204" pitchFamily="34" charset="0"/>
                <a:cs typeface="Arial" panose="020B0604020202020204" pitchFamily="34" charset="0"/>
              </a:rPr>
              <a:t>See the notes online</a:t>
            </a:r>
            <a:r>
              <a:rPr lang="en-GB" altLang="en-US" baseline="0" dirty="0" smtClean="0">
                <a:latin typeface="Arial" panose="020B0604020202020204" pitchFamily="34" charset="0"/>
                <a:cs typeface="Arial" panose="020B0604020202020204" pitchFamily="34" charset="0"/>
              </a:rPr>
              <a:t> relating to these Episodes for detail on how you might conduct the conversations.</a:t>
            </a:r>
            <a:endParaRPr lang="en-GB" altLang="en-US" dirty="0" smtClean="0">
              <a:latin typeface="Arial" panose="020B0604020202020204" pitchFamily="34" charset="0"/>
              <a:cs typeface="Arial" panose="020B0604020202020204" pitchFamily="34" charset="0"/>
            </a:endParaRPr>
          </a:p>
        </p:txBody>
      </p:sp>
      <p:sp>
        <p:nvSpPr>
          <p:cNvPr id="106500"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r" defTabSz="457200" fontAlgn="base">
              <a:spcBef>
                <a:spcPct val="0"/>
              </a:spcBef>
              <a:spcAft>
                <a:spcPct val="0"/>
              </a:spcAft>
            </a:pPr>
            <a:fld id="{93614C30-C29D-4FDC-A5F6-733C768361E7}" type="slidenum">
              <a:rPr lang="en-GB" altLang="en-US" sz="1200">
                <a:solidFill>
                  <a:prstClr val="black"/>
                </a:solidFill>
                <a:latin typeface="Calibri" panose="020F0502020204030204" pitchFamily="34" charset="0"/>
              </a:rPr>
              <a:pPr algn="r" defTabSz="457200" fontAlgn="base">
                <a:spcBef>
                  <a:spcPct val="0"/>
                </a:spcBef>
                <a:spcAft>
                  <a:spcPct val="0"/>
                </a:spcAft>
              </a:pPr>
              <a:t>4</a:t>
            </a:fld>
            <a:endParaRPr lang="en-GB" altLang="en-US" sz="1200">
              <a:solidFill>
                <a:prstClr val="black"/>
              </a:solidFill>
              <a:latin typeface="Calibri" panose="020F0502020204030204" pitchFamily="34" charset="0"/>
            </a:endParaRPr>
          </a:p>
        </p:txBody>
      </p:sp>
    </p:spTree>
    <p:extLst>
      <p:ext uri="{BB962C8B-B14F-4D97-AF65-F5344CB8AC3E}">
        <p14:creationId xmlns:p14="http://schemas.microsoft.com/office/powerpoint/2010/main" val="38211028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5491" name="Notes Placeholder 2"/>
          <p:cNvSpPr>
            <a:spLocks noGrp="1"/>
          </p:cNvSpPr>
          <p:nvPr>
            <p:ph type="body" idx="1"/>
          </p:nvPr>
        </p:nvSpPr>
        <p:spPr bwMode="auto">
          <a:xfrm>
            <a:off x="687388" y="4343400"/>
            <a:ext cx="5486400" cy="411480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defRPr/>
            </a:pPr>
            <a:r>
              <a:rPr lang="en-GB" altLang="en-US" dirty="0" smtClean="0">
                <a:latin typeface="Arial" panose="020B0604020202020204" pitchFamily="34" charset="0"/>
                <a:cs typeface="Arial" panose="020B0604020202020204" pitchFamily="34" charset="0"/>
              </a:rPr>
              <a:t>See the notes online</a:t>
            </a:r>
            <a:r>
              <a:rPr lang="en-GB" altLang="en-US" baseline="0" dirty="0" smtClean="0">
                <a:latin typeface="Arial" panose="020B0604020202020204" pitchFamily="34" charset="0"/>
                <a:cs typeface="Arial" panose="020B0604020202020204" pitchFamily="34" charset="0"/>
              </a:rPr>
              <a:t> relating to these Episodes for detail on how you might conduct the conversations.</a:t>
            </a:r>
            <a:endParaRPr lang="en-GB" altLang="en-US" dirty="0" smtClean="0">
              <a:latin typeface="Arial" panose="020B0604020202020204" pitchFamily="34" charset="0"/>
              <a:cs typeface="Arial" panose="020B0604020202020204" pitchFamily="34" charset="0"/>
            </a:endParaRPr>
          </a:p>
        </p:txBody>
      </p:sp>
      <p:sp>
        <p:nvSpPr>
          <p:cNvPr id="106500"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r" defTabSz="457200" fontAlgn="base">
              <a:spcBef>
                <a:spcPct val="0"/>
              </a:spcBef>
              <a:spcAft>
                <a:spcPct val="0"/>
              </a:spcAft>
            </a:pPr>
            <a:fld id="{93614C30-C29D-4FDC-A5F6-733C768361E7}" type="slidenum">
              <a:rPr lang="en-GB" altLang="en-US" sz="1200">
                <a:solidFill>
                  <a:prstClr val="black"/>
                </a:solidFill>
                <a:latin typeface="Calibri" panose="020F0502020204030204" pitchFamily="34" charset="0"/>
              </a:rPr>
              <a:pPr algn="r" defTabSz="457200" fontAlgn="base">
                <a:spcBef>
                  <a:spcPct val="0"/>
                </a:spcBef>
                <a:spcAft>
                  <a:spcPct val="0"/>
                </a:spcAft>
              </a:pPr>
              <a:t>5</a:t>
            </a:fld>
            <a:endParaRPr lang="en-GB" altLang="en-US" sz="1200">
              <a:solidFill>
                <a:prstClr val="black"/>
              </a:solidFill>
              <a:latin typeface="Calibri" panose="020F0502020204030204" pitchFamily="34" charset="0"/>
            </a:endParaRPr>
          </a:p>
        </p:txBody>
      </p:sp>
    </p:spTree>
    <p:extLst>
      <p:ext uri="{BB962C8B-B14F-4D97-AF65-F5344CB8AC3E}">
        <p14:creationId xmlns:p14="http://schemas.microsoft.com/office/powerpoint/2010/main" val="38211028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5491" name="Notes Placeholder 2"/>
          <p:cNvSpPr>
            <a:spLocks noGrp="1"/>
          </p:cNvSpPr>
          <p:nvPr>
            <p:ph type="body" idx="1"/>
          </p:nvPr>
        </p:nvSpPr>
        <p:spPr bwMode="auto">
          <a:xfrm>
            <a:off x="687388" y="4343400"/>
            <a:ext cx="5486400" cy="411480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defRPr/>
            </a:pPr>
            <a:r>
              <a:rPr lang="en-GB" altLang="en-US" dirty="0" smtClean="0">
                <a:latin typeface="Arial" panose="020B0604020202020204" pitchFamily="34" charset="0"/>
                <a:cs typeface="Arial" panose="020B0604020202020204" pitchFamily="34" charset="0"/>
              </a:rPr>
              <a:t>See the notes online</a:t>
            </a:r>
            <a:r>
              <a:rPr lang="en-GB" altLang="en-US" baseline="0" dirty="0" smtClean="0">
                <a:latin typeface="Arial" panose="020B0604020202020204" pitchFamily="34" charset="0"/>
                <a:cs typeface="Arial" panose="020B0604020202020204" pitchFamily="34" charset="0"/>
              </a:rPr>
              <a:t> relating to these Episodes for detail on how you might conduct the conversations.</a:t>
            </a:r>
            <a:endParaRPr lang="en-GB" altLang="en-US" dirty="0" smtClean="0">
              <a:latin typeface="Arial" panose="020B0604020202020204" pitchFamily="34" charset="0"/>
              <a:cs typeface="Arial" panose="020B0604020202020204" pitchFamily="34" charset="0"/>
            </a:endParaRPr>
          </a:p>
        </p:txBody>
      </p:sp>
      <p:sp>
        <p:nvSpPr>
          <p:cNvPr id="106500"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r" defTabSz="457200" fontAlgn="base">
              <a:spcBef>
                <a:spcPct val="0"/>
              </a:spcBef>
              <a:spcAft>
                <a:spcPct val="0"/>
              </a:spcAft>
            </a:pPr>
            <a:fld id="{93614C30-C29D-4FDC-A5F6-733C768361E7}" type="slidenum">
              <a:rPr lang="en-GB" altLang="en-US" sz="1200">
                <a:solidFill>
                  <a:prstClr val="black"/>
                </a:solidFill>
                <a:latin typeface="Calibri" panose="020F0502020204030204" pitchFamily="34" charset="0"/>
              </a:rPr>
              <a:pPr algn="r" defTabSz="457200" fontAlgn="base">
                <a:spcBef>
                  <a:spcPct val="0"/>
                </a:spcBef>
                <a:spcAft>
                  <a:spcPct val="0"/>
                </a:spcAft>
              </a:pPr>
              <a:t>6</a:t>
            </a:fld>
            <a:endParaRPr lang="en-GB" altLang="en-US" sz="1200">
              <a:solidFill>
                <a:prstClr val="black"/>
              </a:solidFill>
              <a:latin typeface="Calibri" panose="020F0502020204030204" pitchFamily="34" charset="0"/>
            </a:endParaRPr>
          </a:p>
        </p:txBody>
      </p:sp>
    </p:spTree>
    <p:extLst>
      <p:ext uri="{BB962C8B-B14F-4D97-AF65-F5344CB8AC3E}">
        <p14:creationId xmlns:p14="http://schemas.microsoft.com/office/powerpoint/2010/main" val="38211028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5491" name="Notes Placeholder 2"/>
          <p:cNvSpPr>
            <a:spLocks noGrp="1"/>
          </p:cNvSpPr>
          <p:nvPr>
            <p:ph type="body" idx="1"/>
          </p:nvPr>
        </p:nvSpPr>
        <p:spPr bwMode="auto">
          <a:xfrm>
            <a:off x="687388" y="4343400"/>
            <a:ext cx="5486400" cy="411480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defRPr/>
            </a:pPr>
            <a:r>
              <a:rPr lang="en-GB" altLang="en-US" dirty="0" smtClean="0">
                <a:latin typeface="Arial" panose="020B0604020202020204" pitchFamily="34" charset="0"/>
                <a:cs typeface="Arial" panose="020B0604020202020204" pitchFamily="34" charset="0"/>
              </a:rPr>
              <a:t>See the notes online</a:t>
            </a:r>
            <a:r>
              <a:rPr lang="en-GB" altLang="en-US" baseline="0" dirty="0" smtClean="0">
                <a:latin typeface="Arial" panose="020B0604020202020204" pitchFamily="34" charset="0"/>
                <a:cs typeface="Arial" panose="020B0604020202020204" pitchFamily="34" charset="0"/>
              </a:rPr>
              <a:t> relating to these Episodes for detail on how you might conduct the conversations.</a:t>
            </a:r>
            <a:endParaRPr lang="en-GB" altLang="en-US" dirty="0" smtClean="0">
              <a:latin typeface="Arial" panose="020B0604020202020204" pitchFamily="34" charset="0"/>
              <a:cs typeface="Arial" panose="020B0604020202020204" pitchFamily="34" charset="0"/>
            </a:endParaRPr>
          </a:p>
        </p:txBody>
      </p:sp>
      <p:sp>
        <p:nvSpPr>
          <p:cNvPr id="106500"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r" defTabSz="457200" fontAlgn="base">
              <a:spcBef>
                <a:spcPct val="0"/>
              </a:spcBef>
              <a:spcAft>
                <a:spcPct val="0"/>
              </a:spcAft>
            </a:pPr>
            <a:fld id="{93614C30-C29D-4FDC-A5F6-733C768361E7}" type="slidenum">
              <a:rPr lang="en-GB" altLang="en-US" sz="1200">
                <a:solidFill>
                  <a:prstClr val="black"/>
                </a:solidFill>
                <a:latin typeface="Calibri" panose="020F0502020204030204" pitchFamily="34" charset="0"/>
              </a:rPr>
              <a:pPr algn="r" defTabSz="457200" fontAlgn="base">
                <a:spcBef>
                  <a:spcPct val="0"/>
                </a:spcBef>
                <a:spcAft>
                  <a:spcPct val="0"/>
                </a:spcAft>
              </a:pPr>
              <a:t>7</a:t>
            </a:fld>
            <a:endParaRPr lang="en-GB" altLang="en-US" sz="1200">
              <a:solidFill>
                <a:prstClr val="black"/>
              </a:solidFill>
              <a:latin typeface="Calibri" panose="020F0502020204030204" pitchFamily="34" charset="0"/>
            </a:endParaRPr>
          </a:p>
        </p:txBody>
      </p:sp>
    </p:spTree>
    <p:extLst>
      <p:ext uri="{BB962C8B-B14F-4D97-AF65-F5344CB8AC3E}">
        <p14:creationId xmlns:p14="http://schemas.microsoft.com/office/powerpoint/2010/main" val="38211028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5491" name="Notes Placeholder 2"/>
          <p:cNvSpPr>
            <a:spLocks noGrp="1"/>
          </p:cNvSpPr>
          <p:nvPr>
            <p:ph type="body" idx="1"/>
          </p:nvPr>
        </p:nvSpPr>
        <p:spPr bwMode="auto">
          <a:xfrm>
            <a:off x="687388" y="4343400"/>
            <a:ext cx="5486400" cy="411480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defRPr/>
            </a:pPr>
            <a:r>
              <a:rPr lang="en-GB" altLang="en-US" dirty="0" smtClean="0">
                <a:latin typeface="Arial" panose="020B0604020202020204" pitchFamily="34" charset="0"/>
                <a:cs typeface="Arial" panose="020B0604020202020204" pitchFamily="34" charset="0"/>
              </a:rPr>
              <a:t>See the notes online</a:t>
            </a:r>
            <a:r>
              <a:rPr lang="en-GB" altLang="en-US" baseline="0" dirty="0" smtClean="0">
                <a:latin typeface="Arial" panose="020B0604020202020204" pitchFamily="34" charset="0"/>
                <a:cs typeface="Arial" panose="020B0604020202020204" pitchFamily="34" charset="0"/>
              </a:rPr>
              <a:t> relating to these 5 Episodes for detail on how you might conduct the conversations.</a:t>
            </a:r>
            <a:endParaRPr lang="en-GB" altLang="en-US" dirty="0" smtClean="0">
              <a:latin typeface="Arial" panose="020B0604020202020204" pitchFamily="34" charset="0"/>
              <a:cs typeface="Arial" panose="020B0604020202020204" pitchFamily="34" charset="0"/>
            </a:endParaRPr>
          </a:p>
        </p:txBody>
      </p:sp>
      <p:sp>
        <p:nvSpPr>
          <p:cNvPr id="106500"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r" defTabSz="457200" fontAlgn="base">
              <a:spcBef>
                <a:spcPct val="0"/>
              </a:spcBef>
              <a:spcAft>
                <a:spcPct val="0"/>
              </a:spcAft>
            </a:pPr>
            <a:fld id="{93614C30-C29D-4FDC-A5F6-733C768361E7}" type="slidenum">
              <a:rPr lang="en-GB" altLang="en-US" sz="1200">
                <a:solidFill>
                  <a:prstClr val="black"/>
                </a:solidFill>
                <a:latin typeface="Calibri" panose="020F0502020204030204" pitchFamily="34" charset="0"/>
              </a:rPr>
              <a:pPr algn="r" defTabSz="457200" fontAlgn="base">
                <a:spcBef>
                  <a:spcPct val="0"/>
                </a:spcBef>
                <a:spcAft>
                  <a:spcPct val="0"/>
                </a:spcAft>
              </a:pPr>
              <a:t>8</a:t>
            </a:fld>
            <a:endParaRPr lang="en-GB" altLang="en-US" sz="1200">
              <a:solidFill>
                <a:prstClr val="black"/>
              </a:solidFill>
              <a:latin typeface="Calibri" panose="020F0502020204030204" pitchFamily="34" charset="0"/>
            </a:endParaRPr>
          </a:p>
        </p:txBody>
      </p:sp>
    </p:spTree>
    <p:extLst>
      <p:ext uri="{BB962C8B-B14F-4D97-AF65-F5344CB8AC3E}">
        <p14:creationId xmlns:p14="http://schemas.microsoft.com/office/powerpoint/2010/main" val="38211028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5491" name="Notes Placeholder 2"/>
          <p:cNvSpPr>
            <a:spLocks noGrp="1"/>
          </p:cNvSpPr>
          <p:nvPr>
            <p:ph type="body" idx="1"/>
          </p:nvPr>
        </p:nvSpPr>
        <p:spPr bwMode="auto">
          <a:xfrm>
            <a:off x="687388" y="4343400"/>
            <a:ext cx="5486400" cy="411480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defRPr/>
            </a:pPr>
            <a:r>
              <a:rPr lang="en-GB" altLang="en-US" dirty="0" smtClean="0">
                <a:latin typeface="Arial" panose="020B0604020202020204" pitchFamily="34" charset="0"/>
                <a:cs typeface="Arial" panose="020B0604020202020204" pitchFamily="34" charset="0"/>
              </a:rPr>
              <a:t>See the notes online</a:t>
            </a:r>
            <a:r>
              <a:rPr lang="en-GB" altLang="en-US" baseline="0" dirty="0" smtClean="0">
                <a:latin typeface="Arial" panose="020B0604020202020204" pitchFamily="34" charset="0"/>
                <a:cs typeface="Arial" panose="020B0604020202020204" pitchFamily="34" charset="0"/>
              </a:rPr>
              <a:t> relating to these Episodes for detail on how you might conduct the conversations.</a:t>
            </a:r>
            <a:endParaRPr lang="en-GB" altLang="en-US" dirty="0" smtClean="0">
              <a:latin typeface="Arial" panose="020B0604020202020204" pitchFamily="34" charset="0"/>
              <a:cs typeface="Arial" panose="020B0604020202020204" pitchFamily="34" charset="0"/>
            </a:endParaRPr>
          </a:p>
        </p:txBody>
      </p:sp>
      <p:sp>
        <p:nvSpPr>
          <p:cNvPr id="106500"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r" defTabSz="457200" fontAlgn="base">
              <a:spcBef>
                <a:spcPct val="0"/>
              </a:spcBef>
              <a:spcAft>
                <a:spcPct val="0"/>
              </a:spcAft>
            </a:pPr>
            <a:fld id="{93614C30-C29D-4FDC-A5F6-733C768361E7}" type="slidenum">
              <a:rPr lang="en-GB" altLang="en-US" sz="1200">
                <a:solidFill>
                  <a:prstClr val="black"/>
                </a:solidFill>
                <a:latin typeface="Calibri" panose="020F0502020204030204" pitchFamily="34" charset="0"/>
              </a:rPr>
              <a:pPr algn="r" defTabSz="457200" fontAlgn="base">
                <a:spcBef>
                  <a:spcPct val="0"/>
                </a:spcBef>
                <a:spcAft>
                  <a:spcPct val="0"/>
                </a:spcAft>
              </a:pPr>
              <a:t>9</a:t>
            </a:fld>
            <a:endParaRPr lang="en-GB" altLang="en-US" sz="1200">
              <a:solidFill>
                <a:prstClr val="black"/>
              </a:solidFill>
              <a:latin typeface="Calibri" panose="020F0502020204030204" pitchFamily="34" charset="0"/>
            </a:endParaRPr>
          </a:p>
        </p:txBody>
      </p:sp>
    </p:spTree>
    <p:extLst>
      <p:ext uri="{BB962C8B-B14F-4D97-AF65-F5344CB8AC3E}">
        <p14:creationId xmlns:p14="http://schemas.microsoft.com/office/powerpoint/2010/main" val="38211028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9679BACC-C921-4784-BF61-0E6F77D91838}" type="datetimeFigureOut">
              <a:rPr lang="en-GB" smtClean="0"/>
              <a:t>18/12/18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1AC2292-269A-4105-88E1-6C58FD2A4E55}" type="slidenum">
              <a:rPr lang="en-GB" smtClean="0"/>
              <a:t>‹#›</a:t>
            </a:fld>
            <a:endParaRPr lang="en-GB" dirty="0"/>
          </a:p>
        </p:txBody>
      </p:sp>
    </p:spTree>
    <p:extLst>
      <p:ext uri="{BB962C8B-B14F-4D97-AF65-F5344CB8AC3E}">
        <p14:creationId xmlns:p14="http://schemas.microsoft.com/office/powerpoint/2010/main" val="29674125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679BACC-C921-4784-BF61-0E6F77D91838}" type="datetimeFigureOut">
              <a:rPr lang="en-GB" smtClean="0"/>
              <a:t>18/12/18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1AC2292-269A-4105-88E1-6C58FD2A4E55}" type="slidenum">
              <a:rPr lang="en-GB" smtClean="0"/>
              <a:t>‹#›</a:t>
            </a:fld>
            <a:endParaRPr lang="en-GB" dirty="0"/>
          </a:p>
        </p:txBody>
      </p:sp>
    </p:spTree>
    <p:extLst>
      <p:ext uri="{BB962C8B-B14F-4D97-AF65-F5344CB8AC3E}">
        <p14:creationId xmlns:p14="http://schemas.microsoft.com/office/powerpoint/2010/main" val="33973864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679BACC-C921-4784-BF61-0E6F77D91838}" type="datetimeFigureOut">
              <a:rPr lang="en-GB" smtClean="0"/>
              <a:t>18/12/18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1AC2292-269A-4105-88E1-6C58FD2A4E55}" type="slidenum">
              <a:rPr lang="en-GB" smtClean="0"/>
              <a:t>‹#›</a:t>
            </a:fld>
            <a:endParaRPr lang="en-GB" dirty="0"/>
          </a:p>
        </p:txBody>
      </p:sp>
    </p:spTree>
    <p:extLst>
      <p:ext uri="{BB962C8B-B14F-4D97-AF65-F5344CB8AC3E}">
        <p14:creationId xmlns:p14="http://schemas.microsoft.com/office/powerpoint/2010/main" val="36999165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GB" dirty="0" smtClean="0"/>
              <a:t>Click to edit Master title style</a:t>
            </a:r>
            <a:endParaRPr lang="en-US"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lumMod val="85000"/>
                    <a:lumOff val="1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fld id="{F24E8009-5A4D-4CD8-9519-D38CC076128D}" type="datetime1">
              <a:rPr lang="en-GB">
                <a:solidFill>
                  <a:prstClr val="black">
                    <a:tint val="75000"/>
                  </a:prstClr>
                </a:solidFill>
              </a:rPr>
              <a:pPr>
                <a:defRPr/>
              </a:pPr>
              <a:t>18/12/18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dirty="0">
                <a:solidFill>
                  <a:prstClr val="black">
                    <a:tint val="75000"/>
                  </a:prstClr>
                </a:solidFill>
              </a:rPr>
              <a:t>Copyright TLO Limited 2013 | FCD2-Pri</a:t>
            </a:r>
          </a:p>
        </p:txBody>
      </p:sp>
      <p:sp>
        <p:nvSpPr>
          <p:cNvPr id="6" name="Slide Number Placeholder 5"/>
          <p:cNvSpPr>
            <a:spLocks noGrp="1"/>
          </p:cNvSpPr>
          <p:nvPr>
            <p:ph type="sldNum" sz="quarter" idx="12"/>
          </p:nvPr>
        </p:nvSpPr>
        <p:spPr/>
        <p:txBody>
          <a:bodyPr/>
          <a:lstStyle>
            <a:lvl1pPr>
              <a:defRPr/>
            </a:lvl1pPr>
          </a:lstStyle>
          <a:p>
            <a:fld id="{AF803ECF-9398-417A-A7F0-8BA8867171E6}" type="slidenum">
              <a:rPr lang="en-US" altLang="en-US"/>
              <a:pPr/>
              <a:t>‹#›</a:t>
            </a:fld>
            <a:endParaRPr lang="en-US" altLang="en-US" dirty="0"/>
          </a:p>
        </p:txBody>
      </p:sp>
    </p:spTree>
    <p:extLst>
      <p:ext uri="{BB962C8B-B14F-4D97-AF65-F5344CB8AC3E}">
        <p14:creationId xmlns:p14="http://schemas.microsoft.com/office/powerpoint/2010/main" val="8862677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US" dirty="0"/>
          </a:p>
        </p:txBody>
      </p:sp>
      <p:sp>
        <p:nvSpPr>
          <p:cNvPr id="3" name="Content Placeholder 2"/>
          <p:cNvSpPr>
            <a:spLocks noGrp="1"/>
          </p:cNvSpPr>
          <p:nvPr>
            <p:ph idx="1"/>
          </p:nvPr>
        </p:nvSpPr>
        <p:spPr/>
        <p:txBody>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F8046A44-BF85-4989-9514-32713B9F797F}" type="datetime1">
              <a:rPr lang="en-GB">
                <a:solidFill>
                  <a:prstClr val="black">
                    <a:tint val="75000"/>
                  </a:prstClr>
                </a:solidFill>
              </a:rPr>
              <a:pPr>
                <a:defRPr/>
              </a:pPr>
              <a:t>18/12/18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dirty="0">
                <a:solidFill>
                  <a:prstClr val="black">
                    <a:tint val="75000"/>
                  </a:prstClr>
                </a:solidFill>
              </a:rPr>
              <a:t>Copyright TLO Limited 2013 | FCD2-Pri</a:t>
            </a:r>
          </a:p>
        </p:txBody>
      </p:sp>
      <p:sp>
        <p:nvSpPr>
          <p:cNvPr id="6" name="Slide Number Placeholder 5"/>
          <p:cNvSpPr>
            <a:spLocks noGrp="1"/>
          </p:cNvSpPr>
          <p:nvPr>
            <p:ph type="sldNum" sz="quarter" idx="12"/>
          </p:nvPr>
        </p:nvSpPr>
        <p:spPr/>
        <p:txBody>
          <a:bodyPr/>
          <a:lstStyle>
            <a:lvl1pPr>
              <a:defRPr/>
            </a:lvl1pPr>
          </a:lstStyle>
          <a:p>
            <a:fld id="{85876C9D-E5C6-4851-8623-8A05517EA357}" type="slidenum">
              <a:rPr lang="en-US" altLang="en-US"/>
              <a:pPr/>
              <a:t>‹#›</a:t>
            </a:fld>
            <a:endParaRPr lang="en-US" altLang="en-US" dirty="0"/>
          </a:p>
        </p:txBody>
      </p:sp>
    </p:spTree>
    <p:extLst>
      <p:ext uri="{BB962C8B-B14F-4D97-AF65-F5344CB8AC3E}">
        <p14:creationId xmlns:p14="http://schemas.microsoft.com/office/powerpoint/2010/main" val="30715501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963084" y="2906715"/>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6CC8BC0E-7B89-4334-944D-E90C54DD79B3}" type="datetime1">
              <a:rPr lang="en-GB">
                <a:solidFill>
                  <a:prstClr val="black">
                    <a:tint val="75000"/>
                  </a:prstClr>
                </a:solidFill>
              </a:rPr>
              <a:pPr>
                <a:defRPr/>
              </a:pPr>
              <a:t>18/12/18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dirty="0">
                <a:solidFill>
                  <a:prstClr val="black">
                    <a:tint val="75000"/>
                  </a:prstClr>
                </a:solidFill>
              </a:rPr>
              <a:t>Copyright TLO Limited 2013 | FCD2-Pri</a:t>
            </a:r>
          </a:p>
        </p:txBody>
      </p:sp>
      <p:sp>
        <p:nvSpPr>
          <p:cNvPr id="6" name="Slide Number Placeholder 5"/>
          <p:cNvSpPr>
            <a:spLocks noGrp="1"/>
          </p:cNvSpPr>
          <p:nvPr>
            <p:ph type="sldNum" sz="quarter" idx="12"/>
          </p:nvPr>
        </p:nvSpPr>
        <p:spPr/>
        <p:txBody>
          <a:bodyPr/>
          <a:lstStyle>
            <a:lvl1pPr>
              <a:defRPr/>
            </a:lvl1pPr>
          </a:lstStyle>
          <a:p>
            <a:fld id="{712F0115-5C3C-45A7-B9A4-42F149358CD5}" type="slidenum">
              <a:rPr lang="en-US" altLang="en-US"/>
              <a:pPr/>
              <a:t>‹#›</a:t>
            </a:fld>
            <a:endParaRPr lang="en-US" altLang="en-US" dirty="0"/>
          </a:p>
        </p:txBody>
      </p:sp>
    </p:spTree>
    <p:extLst>
      <p:ext uri="{BB962C8B-B14F-4D97-AF65-F5344CB8AC3E}">
        <p14:creationId xmlns:p14="http://schemas.microsoft.com/office/powerpoint/2010/main" val="40691526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US" dirty="0"/>
          </a:p>
        </p:txBody>
      </p:sp>
      <p:sp>
        <p:nvSpPr>
          <p:cNvPr id="3" name="Content Placeholder 2"/>
          <p:cNvSpPr>
            <a:spLocks noGrp="1"/>
          </p:cNvSpPr>
          <p:nvPr>
            <p:ph sz="half" idx="1"/>
          </p:nvPr>
        </p:nvSpPr>
        <p:spPr>
          <a:xfrm>
            <a:off x="609600" y="1600202"/>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4" name="Content Placeholder 3"/>
          <p:cNvSpPr>
            <a:spLocks noGrp="1"/>
          </p:cNvSpPr>
          <p:nvPr>
            <p:ph sz="half" idx="2"/>
          </p:nvPr>
        </p:nvSpPr>
        <p:spPr>
          <a:xfrm>
            <a:off x="6197600" y="1600202"/>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677EDB1B-6132-41E7-8AD2-CCBC4A85116C}" type="datetime1">
              <a:rPr lang="en-GB">
                <a:solidFill>
                  <a:prstClr val="black">
                    <a:tint val="75000"/>
                  </a:prstClr>
                </a:solidFill>
              </a:rPr>
              <a:pPr>
                <a:defRPr/>
              </a:pPr>
              <a:t>18/12/18</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r>
              <a:rPr lang="en-US" dirty="0">
                <a:solidFill>
                  <a:prstClr val="black">
                    <a:tint val="75000"/>
                  </a:prstClr>
                </a:solidFill>
              </a:rPr>
              <a:t>Copyright TLO Limited 2013 | FCD2-Pri</a:t>
            </a:r>
          </a:p>
        </p:txBody>
      </p:sp>
      <p:sp>
        <p:nvSpPr>
          <p:cNvPr id="7" name="Slide Number Placeholder 5"/>
          <p:cNvSpPr>
            <a:spLocks noGrp="1"/>
          </p:cNvSpPr>
          <p:nvPr>
            <p:ph type="sldNum" sz="quarter" idx="12"/>
          </p:nvPr>
        </p:nvSpPr>
        <p:spPr/>
        <p:txBody>
          <a:bodyPr/>
          <a:lstStyle>
            <a:lvl1pPr>
              <a:defRPr/>
            </a:lvl1pPr>
          </a:lstStyle>
          <a:p>
            <a:fld id="{33ADF0AD-B353-44EF-BC26-8253D571ADDE}" type="slidenum">
              <a:rPr lang="en-US" altLang="en-US"/>
              <a:pPr/>
              <a:t>‹#›</a:t>
            </a:fld>
            <a:endParaRPr lang="en-US" altLang="en-US" dirty="0"/>
          </a:p>
        </p:txBody>
      </p:sp>
    </p:spTree>
    <p:extLst>
      <p:ext uri="{BB962C8B-B14F-4D97-AF65-F5344CB8AC3E}">
        <p14:creationId xmlns:p14="http://schemas.microsoft.com/office/powerpoint/2010/main" val="25988808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609601" y="1535113"/>
            <a:ext cx="5386917" cy="63976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smtClean="0"/>
              <a:t>Click to edit Master text styles</a:t>
            </a:r>
          </a:p>
        </p:txBody>
      </p:sp>
      <p:sp>
        <p:nvSpPr>
          <p:cNvPr id="4" name="Content Placeholder 3"/>
          <p:cNvSpPr>
            <a:spLocks noGrp="1"/>
          </p:cNvSpPr>
          <p:nvPr>
            <p:ph sz="half" idx="2"/>
          </p:nvPr>
        </p:nvSpPr>
        <p:spPr>
          <a:xfrm>
            <a:off x="609601" y="2174875"/>
            <a:ext cx="5386917" cy="3951288"/>
          </a:xfr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5" name="Text Placeholder 4"/>
          <p:cNvSpPr>
            <a:spLocks noGrp="1"/>
          </p:cNvSpPr>
          <p:nvPr>
            <p:ph type="body" sz="quarter" idx="3"/>
          </p:nvPr>
        </p:nvSpPr>
        <p:spPr>
          <a:xfrm>
            <a:off x="6193368" y="1535113"/>
            <a:ext cx="5389035" cy="63976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smtClean="0"/>
              <a:t>Click to edit Master text styles</a:t>
            </a:r>
          </a:p>
        </p:txBody>
      </p:sp>
      <p:sp>
        <p:nvSpPr>
          <p:cNvPr id="6" name="Content Placeholder 5"/>
          <p:cNvSpPr>
            <a:spLocks noGrp="1"/>
          </p:cNvSpPr>
          <p:nvPr>
            <p:ph sz="quarter" idx="4"/>
          </p:nvPr>
        </p:nvSpPr>
        <p:spPr>
          <a:xfrm>
            <a:off x="6193368" y="2174875"/>
            <a:ext cx="5389035" cy="3951288"/>
          </a:xfr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7" name="Date Placeholder 3"/>
          <p:cNvSpPr>
            <a:spLocks noGrp="1"/>
          </p:cNvSpPr>
          <p:nvPr>
            <p:ph type="dt" sz="half" idx="10"/>
          </p:nvPr>
        </p:nvSpPr>
        <p:spPr/>
        <p:txBody>
          <a:bodyPr/>
          <a:lstStyle>
            <a:lvl1pPr>
              <a:defRPr/>
            </a:lvl1pPr>
          </a:lstStyle>
          <a:p>
            <a:pPr>
              <a:defRPr/>
            </a:pPr>
            <a:fld id="{4490883A-64F9-4CB1-B203-BF129E900622}" type="datetime1">
              <a:rPr lang="en-GB">
                <a:solidFill>
                  <a:prstClr val="black">
                    <a:tint val="75000"/>
                  </a:prstClr>
                </a:solidFill>
              </a:rPr>
              <a:pPr>
                <a:defRPr/>
              </a:pPr>
              <a:t>18/12/18</a:t>
            </a:fld>
            <a:endParaRPr lang="en-US" dirty="0">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r>
              <a:rPr lang="en-US" dirty="0">
                <a:solidFill>
                  <a:prstClr val="black">
                    <a:tint val="75000"/>
                  </a:prstClr>
                </a:solidFill>
              </a:rPr>
              <a:t>Copyright TLO Limited 2013 | FCD2-Pri</a:t>
            </a:r>
          </a:p>
        </p:txBody>
      </p:sp>
      <p:sp>
        <p:nvSpPr>
          <p:cNvPr id="9" name="Slide Number Placeholder 5"/>
          <p:cNvSpPr>
            <a:spLocks noGrp="1"/>
          </p:cNvSpPr>
          <p:nvPr>
            <p:ph type="sldNum" sz="quarter" idx="12"/>
          </p:nvPr>
        </p:nvSpPr>
        <p:spPr/>
        <p:txBody>
          <a:bodyPr/>
          <a:lstStyle>
            <a:lvl1pPr>
              <a:defRPr/>
            </a:lvl1pPr>
          </a:lstStyle>
          <a:p>
            <a:fld id="{BD0ED7EB-AAC2-40D5-A22C-9CBA7AEB987C}" type="slidenum">
              <a:rPr lang="en-US" altLang="en-US"/>
              <a:pPr/>
              <a:t>‹#›</a:t>
            </a:fld>
            <a:endParaRPr lang="en-US" altLang="en-US" dirty="0"/>
          </a:p>
        </p:txBody>
      </p:sp>
    </p:spTree>
    <p:extLst>
      <p:ext uri="{BB962C8B-B14F-4D97-AF65-F5344CB8AC3E}">
        <p14:creationId xmlns:p14="http://schemas.microsoft.com/office/powerpoint/2010/main" val="4514502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FD64FBC9-38B1-49A2-8EB5-09E8E1CC3ECF}" type="datetime1">
              <a:rPr lang="en-GB">
                <a:solidFill>
                  <a:prstClr val="black">
                    <a:tint val="75000"/>
                  </a:prstClr>
                </a:solidFill>
              </a:rPr>
              <a:pPr>
                <a:defRPr/>
              </a:pPr>
              <a:t>18/12/18</a:t>
            </a:fld>
            <a:endParaRPr lang="en-US" dirty="0">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r>
              <a:rPr lang="en-US" dirty="0">
                <a:solidFill>
                  <a:prstClr val="black">
                    <a:tint val="75000"/>
                  </a:prstClr>
                </a:solidFill>
              </a:rPr>
              <a:t>Copyright TLO Limited 2013 | FCD2-Pri</a:t>
            </a:r>
          </a:p>
        </p:txBody>
      </p:sp>
      <p:sp>
        <p:nvSpPr>
          <p:cNvPr id="5" name="Slide Number Placeholder 5"/>
          <p:cNvSpPr>
            <a:spLocks noGrp="1"/>
          </p:cNvSpPr>
          <p:nvPr>
            <p:ph type="sldNum" sz="quarter" idx="12"/>
          </p:nvPr>
        </p:nvSpPr>
        <p:spPr/>
        <p:txBody>
          <a:bodyPr/>
          <a:lstStyle>
            <a:lvl1pPr>
              <a:defRPr/>
            </a:lvl1pPr>
          </a:lstStyle>
          <a:p>
            <a:fld id="{BA6443DF-BEE5-4EC1-87DC-5D1E8F919142}" type="slidenum">
              <a:rPr lang="en-US" altLang="en-US"/>
              <a:pPr/>
              <a:t>‹#›</a:t>
            </a:fld>
            <a:endParaRPr lang="en-US" altLang="en-US" dirty="0"/>
          </a:p>
        </p:txBody>
      </p:sp>
    </p:spTree>
    <p:extLst>
      <p:ext uri="{BB962C8B-B14F-4D97-AF65-F5344CB8AC3E}">
        <p14:creationId xmlns:p14="http://schemas.microsoft.com/office/powerpoint/2010/main" val="233940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EF107F6-9D42-4073-9E63-6D1792645D8F}" type="datetime1">
              <a:rPr lang="en-GB">
                <a:solidFill>
                  <a:prstClr val="black">
                    <a:tint val="75000"/>
                  </a:prstClr>
                </a:solidFill>
              </a:rPr>
              <a:pPr>
                <a:defRPr/>
              </a:pPr>
              <a:t>18/12/18</a:t>
            </a:fld>
            <a:endParaRPr lang="en-US" dirty="0">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r>
              <a:rPr lang="en-US" dirty="0">
                <a:solidFill>
                  <a:prstClr val="black">
                    <a:tint val="75000"/>
                  </a:prstClr>
                </a:solidFill>
              </a:rPr>
              <a:t>Copyright TLO Limited 2013 | FCD2-Pri</a:t>
            </a:r>
          </a:p>
        </p:txBody>
      </p:sp>
      <p:sp>
        <p:nvSpPr>
          <p:cNvPr id="4" name="Slide Number Placeholder 5"/>
          <p:cNvSpPr>
            <a:spLocks noGrp="1"/>
          </p:cNvSpPr>
          <p:nvPr>
            <p:ph type="sldNum" sz="quarter" idx="12"/>
          </p:nvPr>
        </p:nvSpPr>
        <p:spPr/>
        <p:txBody>
          <a:bodyPr/>
          <a:lstStyle>
            <a:lvl1pPr>
              <a:defRPr/>
            </a:lvl1pPr>
          </a:lstStyle>
          <a:p>
            <a:fld id="{F8BBBC82-3C8D-414A-8F06-57D427D8ABE8}" type="slidenum">
              <a:rPr lang="en-US" altLang="en-US"/>
              <a:pPr/>
              <a:t>‹#›</a:t>
            </a:fld>
            <a:endParaRPr lang="en-US" altLang="en-US" dirty="0"/>
          </a:p>
        </p:txBody>
      </p:sp>
    </p:spTree>
    <p:extLst>
      <p:ext uri="{BB962C8B-B14F-4D97-AF65-F5344CB8AC3E}">
        <p14:creationId xmlns:p14="http://schemas.microsoft.com/office/powerpoint/2010/main" val="10873437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4766735" y="273053"/>
            <a:ext cx="681566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609601"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6434261-2D83-4824-ADA3-821327888B69}" type="datetime1">
              <a:rPr lang="en-GB">
                <a:solidFill>
                  <a:prstClr val="black">
                    <a:tint val="75000"/>
                  </a:prstClr>
                </a:solidFill>
              </a:rPr>
              <a:pPr>
                <a:defRPr/>
              </a:pPr>
              <a:t>18/12/18</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r>
              <a:rPr lang="en-US" dirty="0">
                <a:solidFill>
                  <a:prstClr val="black">
                    <a:tint val="75000"/>
                  </a:prstClr>
                </a:solidFill>
              </a:rPr>
              <a:t>Copyright TLO Limited 2013 | FCD2-Pri</a:t>
            </a:r>
          </a:p>
        </p:txBody>
      </p:sp>
      <p:sp>
        <p:nvSpPr>
          <p:cNvPr id="7" name="Slide Number Placeholder 5"/>
          <p:cNvSpPr>
            <a:spLocks noGrp="1"/>
          </p:cNvSpPr>
          <p:nvPr>
            <p:ph type="sldNum" sz="quarter" idx="12"/>
          </p:nvPr>
        </p:nvSpPr>
        <p:spPr/>
        <p:txBody>
          <a:bodyPr/>
          <a:lstStyle>
            <a:lvl1pPr>
              <a:defRPr/>
            </a:lvl1pPr>
          </a:lstStyle>
          <a:p>
            <a:fld id="{691EC2E9-D7F5-4DCF-B260-A60DC9FAC9DA}" type="slidenum">
              <a:rPr lang="en-US" altLang="en-US"/>
              <a:pPr/>
              <a:t>‹#›</a:t>
            </a:fld>
            <a:endParaRPr lang="en-US" altLang="en-US" dirty="0"/>
          </a:p>
        </p:txBody>
      </p:sp>
    </p:spTree>
    <p:extLst>
      <p:ext uri="{BB962C8B-B14F-4D97-AF65-F5344CB8AC3E}">
        <p14:creationId xmlns:p14="http://schemas.microsoft.com/office/powerpoint/2010/main" val="1296504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679BACC-C921-4784-BF61-0E6F77D91838}" type="datetimeFigureOut">
              <a:rPr lang="en-GB" smtClean="0"/>
              <a:t>18/12/18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1AC2292-269A-4105-88E1-6C58FD2A4E55}" type="slidenum">
              <a:rPr lang="en-GB" smtClean="0"/>
              <a:t>‹#›</a:t>
            </a:fld>
            <a:endParaRPr lang="en-GB" dirty="0"/>
          </a:p>
        </p:txBody>
      </p:sp>
    </p:spTree>
    <p:extLst>
      <p:ext uri="{BB962C8B-B14F-4D97-AF65-F5344CB8AC3E}">
        <p14:creationId xmlns:p14="http://schemas.microsoft.com/office/powerpoint/2010/main" val="8705201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A2B3887-4A16-4BFA-93B5-3EE048B8AFAE}" type="datetime1">
              <a:rPr lang="en-GB">
                <a:solidFill>
                  <a:prstClr val="black">
                    <a:tint val="75000"/>
                  </a:prstClr>
                </a:solidFill>
              </a:rPr>
              <a:pPr>
                <a:defRPr/>
              </a:pPr>
              <a:t>18/12/18</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r>
              <a:rPr lang="en-US" dirty="0">
                <a:solidFill>
                  <a:prstClr val="black">
                    <a:tint val="75000"/>
                  </a:prstClr>
                </a:solidFill>
              </a:rPr>
              <a:t>Copyright TLO Limited 2013 | FCD2-Pri</a:t>
            </a:r>
          </a:p>
        </p:txBody>
      </p:sp>
      <p:sp>
        <p:nvSpPr>
          <p:cNvPr id="7" name="Slide Number Placeholder 5"/>
          <p:cNvSpPr>
            <a:spLocks noGrp="1"/>
          </p:cNvSpPr>
          <p:nvPr>
            <p:ph type="sldNum" sz="quarter" idx="12"/>
          </p:nvPr>
        </p:nvSpPr>
        <p:spPr/>
        <p:txBody>
          <a:bodyPr/>
          <a:lstStyle>
            <a:lvl1pPr>
              <a:defRPr/>
            </a:lvl1pPr>
          </a:lstStyle>
          <a:p>
            <a:fld id="{5798C9DE-D8E6-4F8F-829C-AC69119AE7E7}" type="slidenum">
              <a:rPr lang="en-US" altLang="en-US"/>
              <a:pPr/>
              <a:t>‹#›</a:t>
            </a:fld>
            <a:endParaRPr lang="en-US" altLang="en-US" dirty="0"/>
          </a:p>
        </p:txBody>
      </p:sp>
    </p:spTree>
    <p:extLst>
      <p:ext uri="{BB962C8B-B14F-4D97-AF65-F5344CB8AC3E}">
        <p14:creationId xmlns:p14="http://schemas.microsoft.com/office/powerpoint/2010/main" val="2989452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1BD287D-9CCE-438A-A4A1-F6A577D8C289}" type="datetime1">
              <a:rPr lang="en-GB">
                <a:solidFill>
                  <a:prstClr val="black">
                    <a:tint val="75000"/>
                  </a:prstClr>
                </a:solidFill>
              </a:rPr>
              <a:pPr>
                <a:defRPr/>
              </a:pPr>
              <a:t>18/12/18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dirty="0">
                <a:solidFill>
                  <a:prstClr val="black">
                    <a:tint val="75000"/>
                  </a:prstClr>
                </a:solidFill>
              </a:rPr>
              <a:t>Copyright TLO Limited 2013 | FCD2-Pri</a:t>
            </a:r>
          </a:p>
        </p:txBody>
      </p:sp>
      <p:sp>
        <p:nvSpPr>
          <p:cNvPr id="6" name="Slide Number Placeholder 5"/>
          <p:cNvSpPr>
            <a:spLocks noGrp="1"/>
          </p:cNvSpPr>
          <p:nvPr>
            <p:ph type="sldNum" sz="quarter" idx="12"/>
          </p:nvPr>
        </p:nvSpPr>
        <p:spPr/>
        <p:txBody>
          <a:bodyPr/>
          <a:lstStyle>
            <a:lvl1pPr>
              <a:defRPr/>
            </a:lvl1pPr>
          </a:lstStyle>
          <a:p>
            <a:fld id="{7A7434CB-4776-48D1-BC5D-90AE23540435}" type="slidenum">
              <a:rPr lang="en-US" altLang="en-US"/>
              <a:pPr/>
              <a:t>‹#›</a:t>
            </a:fld>
            <a:endParaRPr lang="en-US" altLang="en-US" dirty="0"/>
          </a:p>
        </p:txBody>
      </p:sp>
    </p:spTree>
    <p:extLst>
      <p:ext uri="{BB962C8B-B14F-4D97-AF65-F5344CB8AC3E}">
        <p14:creationId xmlns:p14="http://schemas.microsoft.com/office/powerpoint/2010/main" val="41497155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65542B1-B2E8-469D-A086-3A631FD9D569}" type="datetime1">
              <a:rPr lang="en-GB">
                <a:solidFill>
                  <a:prstClr val="black">
                    <a:tint val="75000"/>
                  </a:prstClr>
                </a:solidFill>
              </a:rPr>
              <a:pPr>
                <a:defRPr/>
              </a:pPr>
              <a:t>18/12/18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dirty="0">
                <a:solidFill>
                  <a:prstClr val="black">
                    <a:tint val="75000"/>
                  </a:prstClr>
                </a:solidFill>
              </a:rPr>
              <a:t>Copyright TLO Limited 2013 | FCD2-Pri</a:t>
            </a:r>
          </a:p>
        </p:txBody>
      </p:sp>
      <p:sp>
        <p:nvSpPr>
          <p:cNvPr id="6" name="Slide Number Placeholder 5"/>
          <p:cNvSpPr>
            <a:spLocks noGrp="1"/>
          </p:cNvSpPr>
          <p:nvPr>
            <p:ph type="sldNum" sz="quarter" idx="12"/>
          </p:nvPr>
        </p:nvSpPr>
        <p:spPr/>
        <p:txBody>
          <a:bodyPr/>
          <a:lstStyle>
            <a:lvl1pPr>
              <a:defRPr/>
            </a:lvl1pPr>
          </a:lstStyle>
          <a:p>
            <a:fld id="{2FE5487E-63D7-4EBC-BC8E-00F4AB424FF0}" type="slidenum">
              <a:rPr lang="en-US" altLang="en-US"/>
              <a:pPr/>
              <a:t>‹#›</a:t>
            </a:fld>
            <a:endParaRPr lang="en-US" altLang="en-US" dirty="0"/>
          </a:p>
        </p:txBody>
      </p:sp>
    </p:spTree>
    <p:extLst>
      <p:ext uri="{BB962C8B-B14F-4D97-AF65-F5344CB8AC3E}">
        <p14:creationId xmlns:p14="http://schemas.microsoft.com/office/powerpoint/2010/main" val="30452074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79BACC-C921-4784-BF61-0E6F77D91838}" type="datetimeFigureOut">
              <a:rPr lang="en-GB" smtClean="0"/>
              <a:t>18/12/18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1AC2292-269A-4105-88E1-6C58FD2A4E55}" type="slidenum">
              <a:rPr lang="en-GB" smtClean="0"/>
              <a:t>‹#›</a:t>
            </a:fld>
            <a:endParaRPr lang="en-GB" dirty="0"/>
          </a:p>
        </p:txBody>
      </p:sp>
    </p:spTree>
    <p:extLst>
      <p:ext uri="{BB962C8B-B14F-4D97-AF65-F5344CB8AC3E}">
        <p14:creationId xmlns:p14="http://schemas.microsoft.com/office/powerpoint/2010/main" val="1620868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9679BACC-C921-4784-BF61-0E6F77D91838}" type="datetimeFigureOut">
              <a:rPr lang="en-GB" smtClean="0"/>
              <a:t>18/12/18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F1AC2292-269A-4105-88E1-6C58FD2A4E55}" type="slidenum">
              <a:rPr lang="en-GB" smtClean="0"/>
              <a:t>‹#›</a:t>
            </a:fld>
            <a:endParaRPr lang="en-GB" dirty="0"/>
          </a:p>
        </p:txBody>
      </p:sp>
    </p:spTree>
    <p:extLst>
      <p:ext uri="{BB962C8B-B14F-4D97-AF65-F5344CB8AC3E}">
        <p14:creationId xmlns:p14="http://schemas.microsoft.com/office/powerpoint/2010/main" val="3805022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9679BACC-C921-4784-BF61-0E6F77D91838}" type="datetimeFigureOut">
              <a:rPr lang="en-GB" smtClean="0"/>
              <a:t>18/12/18</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F1AC2292-269A-4105-88E1-6C58FD2A4E55}" type="slidenum">
              <a:rPr lang="en-GB" smtClean="0"/>
              <a:t>‹#›</a:t>
            </a:fld>
            <a:endParaRPr lang="en-GB" dirty="0"/>
          </a:p>
        </p:txBody>
      </p:sp>
    </p:spTree>
    <p:extLst>
      <p:ext uri="{BB962C8B-B14F-4D97-AF65-F5344CB8AC3E}">
        <p14:creationId xmlns:p14="http://schemas.microsoft.com/office/powerpoint/2010/main" val="42446637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679BACC-C921-4784-BF61-0E6F77D91838}" type="datetimeFigureOut">
              <a:rPr lang="en-GB" smtClean="0"/>
              <a:t>18/12/18</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F1AC2292-269A-4105-88E1-6C58FD2A4E55}" type="slidenum">
              <a:rPr lang="en-GB" smtClean="0"/>
              <a:t>‹#›</a:t>
            </a:fld>
            <a:endParaRPr lang="en-GB" dirty="0"/>
          </a:p>
        </p:txBody>
      </p:sp>
    </p:spTree>
    <p:extLst>
      <p:ext uri="{BB962C8B-B14F-4D97-AF65-F5344CB8AC3E}">
        <p14:creationId xmlns:p14="http://schemas.microsoft.com/office/powerpoint/2010/main" val="2294161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79BACC-C921-4784-BF61-0E6F77D91838}" type="datetimeFigureOut">
              <a:rPr lang="en-GB" smtClean="0"/>
              <a:t>18/12/18</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F1AC2292-269A-4105-88E1-6C58FD2A4E55}" type="slidenum">
              <a:rPr lang="en-GB" smtClean="0"/>
              <a:t>‹#›</a:t>
            </a:fld>
            <a:endParaRPr lang="en-GB" dirty="0"/>
          </a:p>
        </p:txBody>
      </p:sp>
    </p:spTree>
    <p:extLst>
      <p:ext uri="{BB962C8B-B14F-4D97-AF65-F5344CB8AC3E}">
        <p14:creationId xmlns:p14="http://schemas.microsoft.com/office/powerpoint/2010/main" val="2177664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79BACC-C921-4784-BF61-0E6F77D91838}" type="datetimeFigureOut">
              <a:rPr lang="en-GB" smtClean="0"/>
              <a:t>18/12/18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F1AC2292-269A-4105-88E1-6C58FD2A4E55}" type="slidenum">
              <a:rPr lang="en-GB" smtClean="0"/>
              <a:t>‹#›</a:t>
            </a:fld>
            <a:endParaRPr lang="en-GB" dirty="0"/>
          </a:p>
        </p:txBody>
      </p:sp>
    </p:spTree>
    <p:extLst>
      <p:ext uri="{BB962C8B-B14F-4D97-AF65-F5344CB8AC3E}">
        <p14:creationId xmlns:p14="http://schemas.microsoft.com/office/powerpoint/2010/main" val="35620804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79BACC-C921-4784-BF61-0E6F77D91838}" type="datetimeFigureOut">
              <a:rPr lang="en-GB" smtClean="0"/>
              <a:t>18/12/18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F1AC2292-269A-4105-88E1-6C58FD2A4E55}" type="slidenum">
              <a:rPr lang="en-GB" smtClean="0"/>
              <a:t>‹#›</a:t>
            </a:fld>
            <a:endParaRPr lang="en-GB" dirty="0"/>
          </a:p>
        </p:txBody>
      </p:sp>
    </p:spTree>
    <p:extLst>
      <p:ext uri="{BB962C8B-B14F-4D97-AF65-F5344CB8AC3E}">
        <p14:creationId xmlns:p14="http://schemas.microsoft.com/office/powerpoint/2010/main" val="61374035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1.png"/><Relationship Id="rId14" Type="http://schemas.openxmlformats.org/officeDocument/2006/relationships/image" Target="../media/image2.pn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79BACC-C921-4784-BF61-0E6F77D91838}" type="datetimeFigureOut">
              <a:rPr lang="en-GB" smtClean="0"/>
              <a:t>18/12/18</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AC2292-269A-4105-88E1-6C58FD2A4E55}" type="slidenum">
              <a:rPr lang="en-GB" smtClean="0"/>
              <a:t>‹#›</a:t>
            </a:fld>
            <a:endParaRPr lang="en-GB" dirty="0"/>
          </a:p>
        </p:txBody>
      </p:sp>
    </p:spTree>
    <p:extLst>
      <p:ext uri="{BB962C8B-B14F-4D97-AF65-F5344CB8AC3E}">
        <p14:creationId xmlns:p14="http://schemas.microsoft.com/office/powerpoint/2010/main" val="36009286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smtClean="0"/>
              <a:t>Click to edit Master title style</a:t>
            </a:r>
            <a:endParaRPr lang="en-US" altLang="en-US" smtClean="0"/>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endParaRPr lang="en-US" altLang="en-US" smtClean="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defTabSz="457200">
              <a:defRPr/>
            </a:pPr>
            <a:fld id="{BAAC1B6F-EB8D-4E30-8D88-E8BC384E3873}" type="datetime1">
              <a:rPr lang="en-GB" smtClean="0">
                <a:solidFill>
                  <a:prstClr val="black">
                    <a:tint val="75000"/>
                  </a:prstClr>
                </a:solidFill>
              </a:rPr>
              <a:pPr defTabSz="457200">
                <a:defRPr/>
              </a:pPr>
              <a:t>18/12/18</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defTabSz="457200">
              <a:defRPr/>
            </a:pPr>
            <a:r>
              <a:rPr lang="en-US" dirty="0" smtClean="0">
                <a:solidFill>
                  <a:prstClr val="black">
                    <a:tint val="75000"/>
                  </a:prstClr>
                </a:solidFill>
              </a:rPr>
              <a:t>Copyright TLO Limited 2013 | FCD2-Pri</a:t>
            </a:r>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457200" fontAlgn="base">
              <a:spcBef>
                <a:spcPct val="0"/>
              </a:spcBef>
              <a:spcAft>
                <a:spcPct val="0"/>
              </a:spcAft>
            </a:pPr>
            <a:fld id="{3553B216-967C-4444-9F38-419B082AB4B1}" type="slidenum">
              <a:rPr lang="en-US" altLang="en-US" smtClean="0"/>
              <a:pPr defTabSz="457200" fontAlgn="base">
                <a:spcBef>
                  <a:spcPct val="0"/>
                </a:spcBef>
                <a:spcAft>
                  <a:spcPct val="0"/>
                </a:spcAft>
              </a:pPr>
              <a:t>‹#›</a:t>
            </a:fld>
            <a:endParaRPr lang="en-US" altLang="en-US" dirty="0"/>
          </a:p>
        </p:txBody>
      </p:sp>
      <p:pic>
        <p:nvPicPr>
          <p:cNvPr id="1031" name="Pictur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25046" y="6356350"/>
            <a:ext cx="51777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4"/>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1599985" y="6351588"/>
            <a:ext cx="592015" cy="38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98733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xmlns:p14="http://schemas.microsoft.com/office/powerpoint/2010/main" id="1" dur="indefinite" restart="never" nodeType="tmRoot"/>
      </p:par>
    </p:tnLst>
  </p:timing>
  <p:hf hdr="0" dt="0"/>
  <p:txStyles>
    <p:titleStyle>
      <a:lvl1pPr algn="ctr" defTabSz="457200" rtl="0" eaLnBrk="0" fontAlgn="base" hangingPunct="0">
        <a:spcBef>
          <a:spcPct val="0"/>
        </a:spcBef>
        <a:spcAft>
          <a:spcPct val="0"/>
        </a:spcAft>
        <a:defRPr sz="3600" kern="1200">
          <a:solidFill>
            <a:srgbClr val="000090"/>
          </a:solidFill>
          <a:latin typeface="Arial"/>
          <a:ea typeface="+mj-ea"/>
          <a:cs typeface="Arial"/>
        </a:defRPr>
      </a:lvl1pPr>
      <a:lvl2pPr algn="ctr" defTabSz="457200" rtl="0" eaLnBrk="0" fontAlgn="base" hangingPunct="0">
        <a:spcBef>
          <a:spcPct val="0"/>
        </a:spcBef>
        <a:spcAft>
          <a:spcPct val="0"/>
        </a:spcAft>
        <a:defRPr sz="3600">
          <a:solidFill>
            <a:srgbClr val="000090"/>
          </a:solidFill>
          <a:latin typeface="Arial" panose="020B0604020202020204" pitchFamily="34" charset="0"/>
          <a:cs typeface="Arial" panose="020B0604020202020204" pitchFamily="34" charset="0"/>
        </a:defRPr>
      </a:lvl2pPr>
      <a:lvl3pPr algn="ctr" defTabSz="457200" rtl="0" eaLnBrk="0" fontAlgn="base" hangingPunct="0">
        <a:spcBef>
          <a:spcPct val="0"/>
        </a:spcBef>
        <a:spcAft>
          <a:spcPct val="0"/>
        </a:spcAft>
        <a:defRPr sz="3600">
          <a:solidFill>
            <a:srgbClr val="000090"/>
          </a:solidFill>
          <a:latin typeface="Arial" panose="020B0604020202020204" pitchFamily="34" charset="0"/>
          <a:cs typeface="Arial" panose="020B0604020202020204" pitchFamily="34" charset="0"/>
        </a:defRPr>
      </a:lvl3pPr>
      <a:lvl4pPr algn="ctr" defTabSz="457200" rtl="0" eaLnBrk="0" fontAlgn="base" hangingPunct="0">
        <a:spcBef>
          <a:spcPct val="0"/>
        </a:spcBef>
        <a:spcAft>
          <a:spcPct val="0"/>
        </a:spcAft>
        <a:defRPr sz="3600">
          <a:solidFill>
            <a:srgbClr val="000090"/>
          </a:solidFill>
          <a:latin typeface="Arial" panose="020B0604020202020204" pitchFamily="34" charset="0"/>
          <a:cs typeface="Arial" panose="020B0604020202020204" pitchFamily="34" charset="0"/>
        </a:defRPr>
      </a:lvl4pPr>
      <a:lvl5pPr algn="ctr" defTabSz="457200" rtl="0" eaLnBrk="0" fontAlgn="base" hangingPunct="0">
        <a:spcBef>
          <a:spcPct val="0"/>
        </a:spcBef>
        <a:spcAft>
          <a:spcPct val="0"/>
        </a:spcAft>
        <a:defRPr sz="3600">
          <a:solidFill>
            <a:srgbClr val="000090"/>
          </a:solidFill>
          <a:latin typeface="Arial" panose="020B0604020202020204" pitchFamily="34" charset="0"/>
          <a:cs typeface="Arial" panose="020B0604020202020204" pitchFamily="34" charset="0"/>
        </a:defRPr>
      </a:lvl5pPr>
      <a:lvl6pPr marL="457200" algn="ctr" defTabSz="457200" rtl="0" fontAlgn="base">
        <a:spcBef>
          <a:spcPct val="0"/>
        </a:spcBef>
        <a:spcAft>
          <a:spcPct val="0"/>
        </a:spcAft>
        <a:defRPr sz="3600">
          <a:solidFill>
            <a:srgbClr val="000090"/>
          </a:solidFill>
          <a:latin typeface="Arial" panose="020B0604020202020204" pitchFamily="34" charset="0"/>
          <a:cs typeface="Arial" panose="020B0604020202020204" pitchFamily="34" charset="0"/>
        </a:defRPr>
      </a:lvl6pPr>
      <a:lvl7pPr marL="914400" algn="ctr" defTabSz="457200" rtl="0" fontAlgn="base">
        <a:spcBef>
          <a:spcPct val="0"/>
        </a:spcBef>
        <a:spcAft>
          <a:spcPct val="0"/>
        </a:spcAft>
        <a:defRPr sz="3600">
          <a:solidFill>
            <a:srgbClr val="000090"/>
          </a:solidFill>
          <a:latin typeface="Arial" panose="020B0604020202020204" pitchFamily="34" charset="0"/>
          <a:cs typeface="Arial" panose="020B0604020202020204" pitchFamily="34" charset="0"/>
        </a:defRPr>
      </a:lvl7pPr>
      <a:lvl8pPr marL="1371600" algn="ctr" defTabSz="457200" rtl="0" fontAlgn="base">
        <a:spcBef>
          <a:spcPct val="0"/>
        </a:spcBef>
        <a:spcAft>
          <a:spcPct val="0"/>
        </a:spcAft>
        <a:defRPr sz="3600">
          <a:solidFill>
            <a:srgbClr val="000090"/>
          </a:solidFill>
          <a:latin typeface="Arial" panose="020B0604020202020204" pitchFamily="34" charset="0"/>
          <a:cs typeface="Arial" panose="020B0604020202020204" pitchFamily="34" charset="0"/>
        </a:defRPr>
      </a:lvl8pPr>
      <a:lvl9pPr marL="1828800" algn="ctr" defTabSz="457200" rtl="0" fontAlgn="base">
        <a:spcBef>
          <a:spcPct val="0"/>
        </a:spcBef>
        <a:spcAft>
          <a:spcPct val="0"/>
        </a:spcAft>
        <a:defRPr sz="3600">
          <a:solidFill>
            <a:srgbClr val="000090"/>
          </a:solidFill>
          <a:latin typeface="Arial" panose="020B0604020202020204" pitchFamily="34" charset="0"/>
          <a:cs typeface="Arial" panose="020B0604020202020204"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Arial"/>
          <a:ea typeface="+mn-ea"/>
          <a:cs typeface="Arial"/>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Arial"/>
          <a:ea typeface="+mn-ea"/>
          <a:cs typeface="Arial"/>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Arial"/>
          <a:ea typeface="+mn-ea"/>
          <a:cs typeface="Arial"/>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Arial"/>
          <a:ea typeface="+mn-ea"/>
          <a:cs typeface="Arial"/>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png"/><Relationship Id="rId1" Type="http://schemas.openxmlformats.org/officeDocument/2006/relationships/slideLayout" Target="../slideLayouts/slideLayout18.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png"/><Relationship Id="rId1" Type="http://schemas.openxmlformats.org/officeDocument/2006/relationships/slideLayout" Target="../slideLayouts/slideLayout18.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png"/><Relationship Id="rId1" Type="http://schemas.openxmlformats.org/officeDocument/2006/relationships/slideLayout" Target="../slideLayouts/slideLayout18.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png"/><Relationship Id="rId1" Type="http://schemas.openxmlformats.org/officeDocument/2006/relationships/slideLayout" Target="../slideLayouts/slideLayout18.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png"/><Relationship Id="rId1" Type="http://schemas.openxmlformats.org/officeDocument/2006/relationships/slideLayout" Target="../slideLayouts/slideLayout18.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png"/><Relationship Id="rId1" Type="http://schemas.openxmlformats.org/officeDocument/2006/relationships/slideLayout" Target="../slideLayouts/slideLayout18.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png"/><Relationship Id="rId1" Type="http://schemas.openxmlformats.org/officeDocument/2006/relationships/slideLayout" Target="../slideLayouts/slideLayout18.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png"/><Relationship Id="rId1" Type="http://schemas.openxmlformats.org/officeDocument/2006/relationships/slideLayout" Target="../slideLayouts/slideLayout1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png"/><Relationship Id="rId6" Type="http://schemas.openxmlformats.org/officeDocument/2006/relationships/image" Target="../media/image6.png"/><Relationship Id="rId1" Type="http://schemas.openxmlformats.org/officeDocument/2006/relationships/slideLayout" Target="../slideLayouts/slideLayout1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png"/><Relationship Id="rId1" Type="http://schemas.openxmlformats.org/officeDocument/2006/relationships/slideLayout" Target="../slideLayouts/slideLayout18.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37"/>
          <p:cNvSpPr/>
          <p:nvPr/>
        </p:nvSpPr>
        <p:spPr>
          <a:xfrm>
            <a:off x="1892300" y="992187"/>
            <a:ext cx="8309100" cy="4970400"/>
          </a:xfrm>
          <a:prstGeom prst="roundRect">
            <a:avLst>
              <a:gd name="adj" fmla="val 16667"/>
            </a:avLst>
          </a:prstGeom>
          <a:noFill/>
          <a:ln w="9525" cap="flat" cmpd="sng">
            <a:solidFill>
              <a:srgbClr val="0000FF"/>
            </a:solidFill>
            <a:prstDash val="solid"/>
            <a:miter lim="800000"/>
            <a:headEnd type="none" w="sm" len="sm"/>
            <a:tailEnd type="none" w="sm" len="sm"/>
          </a:ln>
        </p:spPr>
        <p:txBody>
          <a:bodyPr spcFirstLastPara="1" wrap="square" lIns="91425" tIns="45700" rIns="91425" bIns="45700" anchor="t" anchorCtr="0">
            <a:noAutofit/>
          </a:bodyPr>
          <a:lstStyle/>
          <a:p>
            <a:endParaRPr sz="2400" dirty="0">
              <a:solidFill>
                <a:schemeClr val="dk1"/>
              </a:solidFill>
              <a:latin typeface="Calibri"/>
              <a:ea typeface="Calibri"/>
              <a:cs typeface="Calibri"/>
              <a:sym typeface="Calibri"/>
            </a:endParaRPr>
          </a:p>
        </p:txBody>
      </p:sp>
      <p:sp>
        <p:nvSpPr>
          <p:cNvPr id="241" name="Google Shape;241;p37"/>
          <p:cNvSpPr txBox="1">
            <a:spLocks noGrp="1"/>
          </p:cNvSpPr>
          <p:nvPr>
            <p:ph type="title"/>
          </p:nvPr>
        </p:nvSpPr>
        <p:spPr>
          <a:xfrm>
            <a:off x="1981200" y="274637"/>
            <a:ext cx="8229600" cy="1143000"/>
          </a:xfrm>
          <a:prstGeom prst="rect">
            <a:avLst/>
          </a:prstGeom>
          <a:noFill/>
          <a:ln>
            <a:noFill/>
          </a:ln>
        </p:spPr>
        <p:txBody>
          <a:bodyPr spcFirstLastPara="1" vert="horz" wrap="square" lIns="91425" tIns="45700" rIns="91425" bIns="45700" rtlCol="0" anchor="ctr" anchorCtr="0">
            <a:noAutofit/>
          </a:bodyPr>
          <a:lstStyle/>
          <a:p>
            <a:pPr algn="ctr">
              <a:lnSpc>
                <a:spcPct val="100000"/>
              </a:lnSpc>
              <a:spcBef>
                <a:spcPts val="0"/>
              </a:spcBef>
              <a:buClr>
                <a:schemeClr val="dk1"/>
              </a:buClr>
              <a:buSzPts val="3200"/>
            </a:pPr>
            <a:r>
              <a:rPr lang="en-GB" sz="3200" dirty="0">
                <a:solidFill>
                  <a:schemeClr val="dk1"/>
                </a:solidFill>
                <a:latin typeface="Calibri"/>
                <a:ea typeface="Calibri"/>
                <a:cs typeface="Calibri"/>
                <a:sym typeface="Calibri"/>
              </a:rPr>
              <a:t>Lesson Overview: Subject/phase – KS2/3</a:t>
            </a:r>
            <a:r>
              <a:rPr lang="en-GB" dirty="0">
                <a:solidFill>
                  <a:schemeClr val="dk1"/>
                </a:solidFill>
                <a:latin typeface="Calibri"/>
                <a:ea typeface="Calibri"/>
                <a:cs typeface="Calibri"/>
                <a:sym typeface="Calibri"/>
              </a:rPr>
              <a:t/>
            </a:r>
            <a:br>
              <a:rPr lang="en-GB" dirty="0">
                <a:solidFill>
                  <a:schemeClr val="dk1"/>
                </a:solidFill>
                <a:latin typeface="Calibri"/>
                <a:ea typeface="Calibri"/>
                <a:cs typeface="Calibri"/>
                <a:sym typeface="Calibri"/>
              </a:rPr>
            </a:br>
            <a:endParaRPr dirty="0"/>
          </a:p>
        </p:txBody>
      </p:sp>
      <p:sp>
        <p:nvSpPr>
          <p:cNvPr id="242" name="Google Shape;242;p37"/>
          <p:cNvSpPr txBox="1">
            <a:spLocks noGrp="1"/>
          </p:cNvSpPr>
          <p:nvPr>
            <p:ph type="body" idx="1"/>
          </p:nvPr>
        </p:nvSpPr>
        <p:spPr>
          <a:xfrm>
            <a:off x="1981200" y="1432251"/>
            <a:ext cx="4108500" cy="4526100"/>
          </a:xfrm>
          <a:prstGeom prst="rect">
            <a:avLst/>
          </a:prstGeom>
          <a:noFill/>
          <a:ln>
            <a:noFill/>
          </a:ln>
        </p:spPr>
        <p:txBody>
          <a:bodyPr spcFirstLastPara="1" vert="horz" wrap="square" lIns="91425" tIns="45700" rIns="91425" bIns="45700" rtlCol="0" anchor="t" anchorCtr="0">
            <a:noAutofit/>
          </a:bodyPr>
          <a:lstStyle/>
          <a:p>
            <a:pPr marL="457200" lvl="1" indent="0">
              <a:lnSpc>
                <a:spcPct val="100000"/>
              </a:lnSpc>
              <a:spcBef>
                <a:spcPts val="0"/>
              </a:spcBef>
              <a:buClr>
                <a:schemeClr val="dk1"/>
              </a:buClr>
              <a:buSzPts val="2800"/>
              <a:buNone/>
            </a:pPr>
            <a:r>
              <a:rPr lang="en-GB" sz="2800" b="1" dirty="0">
                <a:solidFill>
                  <a:schemeClr val="dk1"/>
                </a:solidFill>
                <a:latin typeface="Calibri"/>
                <a:ea typeface="Calibri"/>
                <a:cs typeface="Calibri"/>
                <a:sym typeface="Calibri"/>
              </a:rPr>
              <a:t>Content</a:t>
            </a:r>
            <a:endParaRPr dirty="0"/>
          </a:p>
          <a:p>
            <a:pPr marL="457200" lvl="1" indent="0">
              <a:lnSpc>
                <a:spcPct val="100000"/>
              </a:lnSpc>
              <a:spcBef>
                <a:spcPts val="560"/>
              </a:spcBef>
              <a:buClr>
                <a:schemeClr val="dk1"/>
              </a:buClr>
              <a:buSzPts val="2800"/>
              <a:buNone/>
            </a:pPr>
            <a:r>
              <a:rPr lang="en-GB" sz="2200" dirty="0" smtClean="0"/>
              <a:t>Objective: to stimulate independent enquiry into the </a:t>
            </a:r>
            <a:r>
              <a:rPr lang="en-GB" sz="2200" dirty="0" err="1" smtClean="0"/>
              <a:t>Aberfan</a:t>
            </a:r>
            <a:r>
              <a:rPr lang="en-GB" sz="2200" dirty="0" smtClean="0"/>
              <a:t> disaster of 1966.</a:t>
            </a:r>
            <a:endParaRPr sz="2200" dirty="0"/>
          </a:p>
          <a:p>
            <a:pPr marL="0" lvl="1" indent="0">
              <a:lnSpc>
                <a:spcPct val="100000"/>
              </a:lnSpc>
              <a:spcBef>
                <a:spcPts val="560"/>
              </a:spcBef>
              <a:buClr>
                <a:schemeClr val="dk1"/>
              </a:buClr>
              <a:buSzPts val="2800"/>
              <a:buNone/>
            </a:pPr>
            <a:r>
              <a:rPr lang="en-GB" dirty="0"/>
              <a:t>Using VTRs</a:t>
            </a:r>
            <a:endParaRPr dirty="0"/>
          </a:p>
          <a:p>
            <a:pPr marL="457200" lvl="1" indent="0">
              <a:lnSpc>
                <a:spcPct val="100000"/>
              </a:lnSpc>
              <a:spcBef>
                <a:spcPts val="560"/>
              </a:spcBef>
              <a:buClr>
                <a:schemeClr val="dk1"/>
              </a:buClr>
              <a:buSzPts val="2800"/>
              <a:buNone/>
            </a:pPr>
            <a:endParaRPr lang="en-GB" sz="1800" dirty="0" smtClean="0"/>
          </a:p>
          <a:p>
            <a:pPr marL="457200" lvl="1" indent="0">
              <a:lnSpc>
                <a:spcPct val="100000"/>
              </a:lnSpc>
              <a:spcBef>
                <a:spcPts val="560"/>
              </a:spcBef>
              <a:buClr>
                <a:schemeClr val="dk1"/>
              </a:buClr>
              <a:buSzPts val="2800"/>
              <a:buNone/>
            </a:pPr>
            <a:r>
              <a:rPr lang="en-GB" sz="1800" dirty="0" smtClean="0"/>
              <a:t>Step Inside, Perceive, Care About</a:t>
            </a:r>
          </a:p>
          <a:p>
            <a:pPr marL="457200" lvl="1" indent="0">
              <a:lnSpc>
                <a:spcPct val="100000"/>
              </a:lnSpc>
              <a:spcBef>
                <a:spcPts val="560"/>
              </a:spcBef>
              <a:buClr>
                <a:schemeClr val="dk1"/>
              </a:buClr>
              <a:buSzPts val="2800"/>
              <a:buNone/>
            </a:pPr>
            <a:r>
              <a:rPr lang="en-GB" sz="1800" dirty="0" smtClean="0"/>
              <a:t>What makes you say that?</a:t>
            </a:r>
          </a:p>
          <a:p>
            <a:pPr marL="457200" lvl="1" indent="0">
              <a:lnSpc>
                <a:spcPct val="100000"/>
              </a:lnSpc>
              <a:spcBef>
                <a:spcPts val="560"/>
              </a:spcBef>
              <a:buClr>
                <a:schemeClr val="dk1"/>
              </a:buClr>
              <a:buSzPts val="2800"/>
              <a:buNone/>
            </a:pPr>
            <a:r>
              <a:rPr lang="en-GB" sz="1800" b="1" dirty="0" smtClean="0"/>
              <a:t>Think, Puzzle, Explore</a:t>
            </a:r>
          </a:p>
        </p:txBody>
      </p:sp>
      <p:sp>
        <p:nvSpPr>
          <p:cNvPr id="243" name="Google Shape;243;p37"/>
          <p:cNvSpPr txBox="1"/>
          <p:nvPr/>
        </p:nvSpPr>
        <p:spPr>
          <a:xfrm>
            <a:off x="6102350" y="1394929"/>
            <a:ext cx="4108500" cy="4526100"/>
          </a:xfrm>
          <a:prstGeom prst="rect">
            <a:avLst/>
          </a:prstGeom>
          <a:noFill/>
          <a:ln>
            <a:noFill/>
          </a:ln>
        </p:spPr>
        <p:txBody>
          <a:bodyPr spcFirstLastPara="1" wrap="square" lIns="91425" tIns="45700" rIns="91425" bIns="45700" anchor="t" anchorCtr="0">
            <a:noAutofit/>
          </a:bodyPr>
          <a:lstStyle/>
          <a:p>
            <a:pPr lvl="1">
              <a:buClr>
                <a:schemeClr val="dk1"/>
              </a:buClr>
              <a:buSzPts val="2800"/>
            </a:pPr>
            <a:r>
              <a:rPr lang="en-GB" sz="2400" b="1" dirty="0">
                <a:solidFill>
                  <a:schemeClr val="dk1"/>
                </a:solidFill>
                <a:latin typeface="Calibri"/>
                <a:ea typeface="Calibri"/>
                <a:cs typeface="Calibri"/>
                <a:sym typeface="Calibri"/>
              </a:rPr>
              <a:t>Learning behaviours </a:t>
            </a:r>
            <a:r>
              <a:rPr lang="en-GB" sz="2400" dirty="0">
                <a:solidFill>
                  <a:schemeClr val="dk1"/>
                </a:solidFill>
                <a:latin typeface="Calibri"/>
                <a:ea typeface="Calibri"/>
                <a:cs typeface="Calibri"/>
                <a:sym typeface="Calibri"/>
              </a:rPr>
              <a:t>– </a:t>
            </a:r>
            <a:r>
              <a:rPr lang="en-GB" sz="2400" dirty="0" smtClean="0">
                <a:solidFill>
                  <a:schemeClr val="dk1"/>
                </a:solidFill>
                <a:latin typeface="Calibri"/>
                <a:ea typeface="Calibri"/>
                <a:cs typeface="Calibri"/>
                <a:sym typeface="Calibri"/>
              </a:rPr>
              <a:t>Resourcing Learning as a springboard into independent enquiry</a:t>
            </a:r>
            <a:r>
              <a:rPr lang="en-GB" dirty="0" smtClean="0">
                <a:solidFill>
                  <a:schemeClr val="dk1"/>
                </a:solidFill>
                <a:latin typeface="Calibri"/>
                <a:ea typeface="Calibri"/>
                <a:cs typeface="Calibri"/>
                <a:sym typeface="Calibri"/>
              </a:rPr>
              <a:t> </a:t>
            </a:r>
            <a:r>
              <a:rPr lang="en-GB" sz="2400" dirty="0">
                <a:solidFill>
                  <a:schemeClr val="dk1"/>
                </a:solidFill>
                <a:latin typeface="Calibri"/>
                <a:ea typeface="Calibri"/>
                <a:cs typeface="Calibri"/>
                <a:sym typeface="Calibri"/>
              </a:rPr>
              <a:t>– in particular</a:t>
            </a:r>
            <a:r>
              <a:rPr lang="en-GB" sz="2400" dirty="0" smtClean="0">
                <a:solidFill>
                  <a:schemeClr val="dk1"/>
                </a:solidFill>
                <a:latin typeface="Calibri"/>
                <a:ea typeface="Calibri"/>
                <a:cs typeface="Calibri"/>
                <a:sym typeface="Calibri"/>
              </a:rPr>
              <a:t>:</a:t>
            </a:r>
            <a:endParaRPr sz="2400" dirty="0"/>
          </a:p>
          <a:p>
            <a:pPr lvl="1" indent="-133350">
              <a:spcBef>
                <a:spcPts val="480"/>
              </a:spcBef>
              <a:buClr>
                <a:srgbClr val="FF0000"/>
              </a:buClr>
              <a:buSzPts val="2100"/>
              <a:buFont typeface="Arial"/>
              <a:buChar char="–"/>
            </a:pPr>
            <a:r>
              <a:rPr lang="en-GB" dirty="0" smtClean="0">
                <a:solidFill>
                  <a:schemeClr val="accent2"/>
                </a:solidFill>
                <a:latin typeface="Calibri"/>
                <a:ea typeface="Calibri"/>
                <a:cs typeface="Calibri"/>
                <a:sym typeface="Calibri"/>
              </a:rPr>
              <a:t>Noticing and Speculating from limited information</a:t>
            </a:r>
          </a:p>
          <a:p>
            <a:pPr lvl="1" indent="-133350">
              <a:spcBef>
                <a:spcPts val="480"/>
              </a:spcBef>
              <a:buClr>
                <a:srgbClr val="FF0000"/>
              </a:buClr>
              <a:buSzPts val="2100"/>
              <a:buFont typeface="Arial"/>
              <a:buChar char="–"/>
            </a:pPr>
            <a:r>
              <a:rPr lang="en-GB" dirty="0" smtClean="0">
                <a:solidFill>
                  <a:schemeClr val="accent2"/>
                </a:solidFill>
                <a:latin typeface="Calibri"/>
                <a:ea typeface="Calibri"/>
                <a:cs typeface="Calibri"/>
                <a:sym typeface="Calibri"/>
              </a:rPr>
              <a:t>Sharing ideas and asking questions of others</a:t>
            </a:r>
          </a:p>
          <a:p>
            <a:pPr lvl="1" indent="-133350">
              <a:spcBef>
                <a:spcPts val="480"/>
              </a:spcBef>
              <a:buClr>
                <a:srgbClr val="FF0000"/>
              </a:buClr>
              <a:buSzPts val="2100"/>
              <a:buFont typeface="Arial"/>
              <a:buChar char="–"/>
            </a:pPr>
            <a:r>
              <a:rPr lang="en-GB" dirty="0" smtClean="0">
                <a:solidFill>
                  <a:schemeClr val="accent2"/>
                </a:solidFill>
                <a:latin typeface="Calibri"/>
                <a:ea typeface="Calibri"/>
                <a:cs typeface="Calibri"/>
                <a:sym typeface="Calibri"/>
              </a:rPr>
              <a:t>Revising their views</a:t>
            </a:r>
          </a:p>
          <a:p>
            <a:pPr lvl="1" indent="-133350">
              <a:spcBef>
                <a:spcPts val="480"/>
              </a:spcBef>
              <a:buClr>
                <a:srgbClr val="FF0000"/>
              </a:buClr>
              <a:buSzPts val="2100"/>
              <a:buFont typeface="Arial"/>
              <a:buChar char="–"/>
            </a:pPr>
            <a:r>
              <a:rPr lang="en-GB" dirty="0" smtClean="0">
                <a:solidFill>
                  <a:schemeClr val="accent2"/>
                </a:solidFill>
                <a:latin typeface="Calibri"/>
                <a:ea typeface="Calibri"/>
                <a:cs typeface="Calibri"/>
                <a:sym typeface="Calibri"/>
              </a:rPr>
              <a:t>Explaining their thinking to others</a:t>
            </a:r>
          </a:p>
          <a:p>
            <a:pPr lvl="1" indent="-133350">
              <a:spcBef>
                <a:spcPts val="480"/>
              </a:spcBef>
              <a:buClr>
                <a:srgbClr val="FF0000"/>
              </a:buClr>
              <a:buSzPts val="2100"/>
              <a:buFont typeface="Arial"/>
              <a:buChar char="–"/>
            </a:pPr>
            <a:r>
              <a:rPr lang="en-GB" dirty="0" smtClean="0">
                <a:solidFill>
                  <a:schemeClr val="accent2"/>
                </a:solidFill>
                <a:latin typeface="Calibri"/>
                <a:ea typeface="Calibri"/>
                <a:cs typeface="Calibri"/>
                <a:sym typeface="Calibri"/>
              </a:rPr>
              <a:t>Distilling and linking key ideas</a:t>
            </a:r>
          </a:p>
          <a:p>
            <a:pPr lvl="1" indent="-133350">
              <a:spcBef>
                <a:spcPts val="480"/>
              </a:spcBef>
              <a:buClr>
                <a:srgbClr val="FF0000"/>
              </a:buClr>
              <a:buSzPts val="2100"/>
              <a:buFont typeface="Arial"/>
              <a:buChar char="–"/>
            </a:pPr>
            <a:r>
              <a:rPr lang="en-GB" dirty="0" smtClean="0">
                <a:solidFill>
                  <a:schemeClr val="accent2"/>
                </a:solidFill>
                <a:latin typeface="Calibri"/>
                <a:ea typeface="Calibri"/>
                <a:cs typeface="Calibri"/>
                <a:sym typeface="Calibri"/>
              </a:rPr>
              <a:t>Undertaking internet research</a:t>
            </a:r>
          </a:p>
          <a:p>
            <a:pPr lvl="1" indent="-133350">
              <a:spcBef>
                <a:spcPts val="480"/>
              </a:spcBef>
              <a:buClr>
                <a:srgbClr val="FF0000"/>
              </a:buClr>
              <a:buSzPts val="2100"/>
              <a:buFont typeface="Arial"/>
              <a:buChar char="–"/>
            </a:pPr>
            <a:endParaRPr dirty="0">
              <a:solidFill>
                <a:srgbClr val="FF0000"/>
              </a:solidFill>
              <a:latin typeface="Calibri"/>
              <a:ea typeface="Calibri"/>
              <a:cs typeface="Calibri"/>
              <a:sym typeface="Calibri"/>
            </a:endParaRPr>
          </a:p>
        </p:txBody>
      </p:sp>
      <p:sp>
        <p:nvSpPr>
          <p:cNvPr id="244" name="Google Shape;244;p37"/>
          <p:cNvSpPr txBox="1"/>
          <p:nvPr/>
        </p:nvSpPr>
        <p:spPr>
          <a:xfrm>
            <a:off x="1847212" y="5962642"/>
            <a:ext cx="8775600" cy="831900"/>
          </a:xfrm>
          <a:prstGeom prst="rect">
            <a:avLst/>
          </a:prstGeom>
          <a:noFill/>
          <a:ln>
            <a:noFill/>
          </a:ln>
        </p:spPr>
        <p:txBody>
          <a:bodyPr spcFirstLastPara="1" wrap="square" lIns="91425" tIns="45700" rIns="91425" bIns="45700" anchor="t" anchorCtr="0">
            <a:noAutofit/>
          </a:bodyPr>
          <a:lstStyle/>
          <a:p>
            <a:pPr>
              <a:buClr>
                <a:schemeClr val="dk1"/>
              </a:buClr>
              <a:buSzPts val="2400"/>
            </a:pPr>
            <a:r>
              <a:rPr lang="en-GB" dirty="0">
                <a:solidFill>
                  <a:schemeClr val="dk1"/>
                </a:solidFill>
                <a:latin typeface="Calibri"/>
                <a:ea typeface="Calibri"/>
                <a:cs typeface="Calibri"/>
                <a:sym typeface="Calibri"/>
              </a:rPr>
              <a:t>Here is a dual focused introduction….a content objective alongside the learning behaviours the task will  activate in pupils.</a:t>
            </a:r>
            <a:endParaRPr dirty="0"/>
          </a:p>
        </p:txBody>
      </p:sp>
    </p:spTree>
    <p:extLst>
      <p:ext uri="{BB962C8B-B14F-4D97-AF65-F5344CB8AC3E}">
        <p14:creationId xmlns:p14="http://schemas.microsoft.com/office/powerpoint/2010/main" val="3257833374"/>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6437200" y="248187"/>
            <a:ext cx="5590585" cy="3033177"/>
          </a:xfrm>
          <a:prstGeom prst="cloud">
            <a:avLst/>
          </a:prstGeom>
        </p:spPr>
        <p:style>
          <a:lnRef idx="1">
            <a:schemeClr val="accent5"/>
          </a:lnRef>
          <a:fillRef idx="2">
            <a:schemeClr val="accent5"/>
          </a:fillRef>
          <a:effectRef idx="1">
            <a:schemeClr val="accent5"/>
          </a:effectRef>
          <a:fontRef idx="minor">
            <a:schemeClr val="dk1"/>
          </a:fontRef>
        </p:style>
        <p:txBody>
          <a:bodyPr anchor="ctr"/>
          <a:lstStyle>
            <a:lvl1pPr marL="342900" indent="-3429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marL="0" indent="0" algn="ctr" defTabSz="457200" fontAlgn="base">
              <a:spcBef>
                <a:spcPct val="0"/>
              </a:spcBef>
              <a:spcAft>
                <a:spcPct val="0"/>
              </a:spcAft>
              <a:buNone/>
              <a:defRPr/>
            </a:pPr>
            <a:r>
              <a:rPr lang="en-GB" altLang="en-US" sz="1600" b="1" dirty="0">
                <a:solidFill>
                  <a:srgbClr val="000000"/>
                </a:solidFill>
              </a:rPr>
              <a:t>Teacher </a:t>
            </a:r>
            <a:r>
              <a:rPr lang="en-GB" altLang="en-US" sz="1600" b="1" dirty="0" smtClean="0">
                <a:solidFill>
                  <a:srgbClr val="000000"/>
                </a:solidFill>
              </a:rPr>
              <a:t>talk</a:t>
            </a:r>
          </a:p>
          <a:p>
            <a:pPr algn="ctr" defTabSz="457200" fontAlgn="base">
              <a:spcBef>
                <a:spcPct val="0"/>
              </a:spcBef>
              <a:spcAft>
                <a:spcPct val="0"/>
              </a:spcAft>
              <a:defRPr/>
            </a:pPr>
            <a:r>
              <a:rPr lang="en-GB" altLang="en-US" sz="1600" i="1" dirty="0"/>
              <a:t> What do you think you know about </a:t>
            </a:r>
            <a:r>
              <a:rPr lang="en-GB" altLang="en-US" sz="1600" i="1" dirty="0" err="1"/>
              <a:t>Aberfan</a:t>
            </a:r>
            <a:r>
              <a:rPr lang="en-GB" altLang="en-US" sz="1600" i="1" dirty="0"/>
              <a:t>?</a:t>
            </a:r>
          </a:p>
          <a:p>
            <a:pPr algn="ctr" defTabSz="457200" fontAlgn="base">
              <a:spcBef>
                <a:spcPct val="0"/>
              </a:spcBef>
              <a:spcAft>
                <a:spcPct val="0"/>
              </a:spcAft>
              <a:defRPr/>
            </a:pPr>
            <a:r>
              <a:rPr lang="en-GB" altLang="en-US" sz="1600" i="1" dirty="0"/>
              <a:t>What questions to you still have?</a:t>
            </a:r>
          </a:p>
          <a:p>
            <a:pPr algn="ctr" defTabSz="457200" fontAlgn="base">
              <a:spcBef>
                <a:spcPct val="0"/>
              </a:spcBef>
              <a:spcAft>
                <a:spcPct val="0"/>
              </a:spcAft>
              <a:defRPr/>
            </a:pPr>
            <a:r>
              <a:rPr lang="en-GB" altLang="en-US" sz="1600" i="1" dirty="0"/>
              <a:t>What is still puzzling you?</a:t>
            </a:r>
          </a:p>
          <a:p>
            <a:pPr algn="ctr" defTabSz="457200" fontAlgn="base">
              <a:spcBef>
                <a:spcPct val="0"/>
              </a:spcBef>
              <a:spcAft>
                <a:spcPct val="0"/>
              </a:spcAft>
              <a:defRPr/>
            </a:pPr>
            <a:r>
              <a:rPr lang="en-GB" altLang="en-US" sz="1600" i="1" dirty="0"/>
              <a:t>How might you go about finding out?</a:t>
            </a:r>
          </a:p>
          <a:p>
            <a:pPr algn="ctr" defTabSz="457200" fontAlgn="base">
              <a:spcBef>
                <a:spcPct val="0"/>
              </a:spcBef>
              <a:spcAft>
                <a:spcPct val="0"/>
              </a:spcAft>
              <a:defRPr/>
            </a:pPr>
            <a:r>
              <a:rPr lang="en-GB" altLang="en-US" sz="1600" i="1" dirty="0"/>
              <a:t>Who will do what?</a:t>
            </a:r>
          </a:p>
          <a:p>
            <a:pPr marL="0" indent="0" algn="ctr" defTabSz="457200" fontAlgn="base">
              <a:spcBef>
                <a:spcPct val="0"/>
              </a:spcBef>
              <a:spcAft>
                <a:spcPct val="0"/>
              </a:spcAft>
              <a:buNone/>
              <a:defRPr/>
            </a:pPr>
            <a:endParaRPr lang="en-GB" altLang="en-US" sz="1600" b="1" dirty="0">
              <a:solidFill>
                <a:srgbClr val="000000"/>
              </a:solidFill>
            </a:endParaRPr>
          </a:p>
        </p:txBody>
      </p:sp>
      <p:sp>
        <p:nvSpPr>
          <p:cNvPr id="5" name="Rounded Rectangle 4"/>
          <p:cNvSpPr/>
          <p:nvPr/>
        </p:nvSpPr>
        <p:spPr>
          <a:xfrm>
            <a:off x="802825" y="394180"/>
            <a:ext cx="5357035" cy="2863370"/>
          </a:xfrm>
          <a:prstGeom prst="roundRect">
            <a:avLst/>
          </a:prstGeom>
        </p:spPr>
        <p:style>
          <a:lnRef idx="1">
            <a:schemeClr val="accent5"/>
          </a:lnRef>
          <a:fillRef idx="2">
            <a:schemeClr val="accent5"/>
          </a:fillRef>
          <a:effectRef idx="1">
            <a:schemeClr val="accent5"/>
          </a:effectRef>
          <a:fontRef idx="minor">
            <a:schemeClr val="dk1"/>
          </a:fontRef>
        </p:style>
        <p:txBody>
          <a:bodyPr anchor="ctr"/>
          <a:lstStyle>
            <a:lvl1pPr>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defTabSz="457200" fontAlgn="base">
              <a:spcBef>
                <a:spcPct val="0"/>
              </a:spcBef>
              <a:spcAft>
                <a:spcPct val="0"/>
              </a:spcAft>
              <a:buNone/>
              <a:defRPr/>
            </a:pPr>
            <a:endParaRPr lang="en-US" altLang="en-US" sz="1600" dirty="0">
              <a:solidFill>
                <a:prstClr val="white"/>
              </a:solidFill>
            </a:endParaRPr>
          </a:p>
          <a:p>
            <a:pPr algn="ctr" defTabSz="457200" fontAlgn="base">
              <a:spcBef>
                <a:spcPct val="0"/>
              </a:spcBef>
              <a:spcAft>
                <a:spcPct val="0"/>
              </a:spcAft>
              <a:buNone/>
              <a:defRPr/>
            </a:pPr>
            <a:endParaRPr lang="en-US" altLang="en-US" sz="1200" dirty="0">
              <a:solidFill>
                <a:prstClr val="white"/>
              </a:solidFill>
            </a:endParaRPr>
          </a:p>
        </p:txBody>
      </p:sp>
      <p:sp>
        <p:nvSpPr>
          <p:cNvPr id="8" name="Rectangle 7"/>
          <p:cNvSpPr/>
          <p:nvPr/>
        </p:nvSpPr>
        <p:spPr>
          <a:xfrm>
            <a:off x="7004051" y="3403600"/>
            <a:ext cx="4965347" cy="2647950"/>
          </a:xfrm>
          <a:prstGeom prst="rect">
            <a:avLst/>
          </a:prstGeom>
        </p:spPr>
        <p:style>
          <a:lnRef idx="1">
            <a:schemeClr val="accent5"/>
          </a:lnRef>
          <a:fillRef idx="2">
            <a:schemeClr val="accent5"/>
          </a:fillRef>
          <a:effectRef idx="1">
            <a:schemeClr val="accent5"/>
          </a:effectRef>
          <a:fontRef idx="minor">
            <a:schemeClr val="dk1"/>
          </a:fontRef>
        </p:style>
        <p:txBody>
          <a:bodyPr anchor="ctr"/>
          <a:lstStyle>
            <a:lvl1pPr>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defTabSz="457200" fontAlgn="base">
              <a:spcBef>
                <a:spcPct val="0"/>
              </a:spcBef>
              <a:spcAft>
                <a:spcPct val="0"/>
              </a:spcAft>
              <a:buNone/>
              <a:defRPr/>
            </a:pPr>
            <a:r>
              <a:rPr lang="en-GB" altLang="en-US" sz="1600" b="1" dirty="0">
                <a:solidFill>
                  <a:srgbClr val="000000"/>
                </a:solidFill>
              </a:rPr>
              <a:t>Student </a:t>
            </a:r>
            <a:r>
              <a:rPr lang="en-GB" altLang="en-US" sz="1600" b="1" dirty="0" smtClean="0">
                <a:solidFill>
                  <a:srgbClr val="000000"/>
                </a:solidFill>
              </a:rPr>
              <a:t>Action</a:t>
            </a:r>
          </a:p>
          <a:p>
            <a:pPr algn="ctr" defTabSz="457200" fontAlgn="base">
              <a:spcBef>
                <a:spcPct val="0"/>
              </a:spcBef>
              <a:spcAft>
                <a:spcPct val="0"/>
              </a:spcAft>
              <a:buNone/>
              <a:defRPr/>
            </a:pPr>
            <a:r>
              <a:rPr lang="en-GB" altLang="en-US" sz="1600" dirty="0"/>
              <a:t>5 minutes to respond to the 3 aspects of Think, Puzzle, Explore.</a:t>
            </a:r>
            <a:endParaRPr lang="en-GB" altLang="en-US" sz="1600" b="1" dirty="0" smtClean="0">
              <a:solidFill>
                <a:srgbClr val="000000"/>
              </a:solidFill>
            </a:endParaRPr>
          </a:p>
          <a:p>
            <a:pPr algn="ctr" defTabSz="457200" fontAlgn="base">
              <a:spcBef>
                <a:spcPct val="0"/>
              </a:spcBef>
              <a:spcAft>
                <a:spcPct val="0"/>
              </a:spcAft>
              <a:buNone/>
              <a:defRPr/>
            </a:pPr>
            <a:endParaRPr lang="en-GB" altLang="en-US" sz="1600" dirty="0">
              <a:solidFill>
                <a:srgbClr val="000000"/>
              </a:solidFill>
            </a:endParaRPr>
          </a:p>
        </p:txBody>
      </p:sp>
      <p:sp>
        <p:nvSpPr>
          <p:cNvPr id="49157" name="TextBox 10"/>
          <p:cNvSpPr txBox="1">
            <a:spLocks noChangeArrowheads="1"/>
          </p:cNvSpPr>
          <p:nvPr/>
        </p:nvSpPr>
        <p:spPr bwMode="auto">
          <a:xfrm>
            <a:off x="3157539" y="1693864"/>
            <a:ext cx="18473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defTabSz="457200" fontAlgn="base">
              <a:spcBef>
                <a:spcPct val="0"/>
              </a:spcBef>
              <a:spcAft>
                <a:spcPct val="0"/>
              </a:spcAft>
            </a:pPr>
            <a:endParaRPr lang="en-GB" altLang="en-US" sz="1200">
              <a:solidFill>
                <a:prstClr val="black"/>
              </a:solidFill>
              <a:cs typeface="Arial" panose="020B0604020202020204" pitchFamily="34" charset="0"/>
            </a:endParaRPr>
          </a:p>
        </p:txBody>
      </p:sp>
      <p:sp>
        <p:nvSpPr>
          <p:cNvPr id="49158" name="TextBox 12"/>
          <p:cNvSpPr txBox="1">
            <a:spLocks noChangeArrowheads="1"/>
          </p:cNvSpPr>
          <p:nvPr/>
        </p:nvSpPr>
        <p:spPr bwMode="auto">
          <a:xfrm>
            <a:off x="196754" y="0"/>
            <a:ext cx="1175153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r>
              <a:rPr lang="en-GB" sz="2000" b="1" dirty="0"/>
              <a:t> Episode 4  -  What do we know, what is puzzling us, what do we want to find out about?  </a:t>
            </a:r>
            <a:endParaRPr lang="en-GB" sz="2000" b="1" dirty="0"/>
          </a:p>
        </p:txBody>
      </p:sp>
      <p:sp>
        <p:nvSpPr>
          <p:cNvPr id="49159" name="Rectangle 14"/>
          <p:cNvSpPr>
            <a:spLocks noChangeArrowheads="1"/>
          </p:cNvSpPr>
          <p:nvPr/>
        </p:nvSpPr>
        <p:spPr bwMode="auto">
          <a:xfrm>
            <a:off x="2913787" y="628651"/>
            <a:ext cx="11304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ctr" defTabSz="457200" fontAlgn="base">
              <a:spcBef>
                <a:spcPct val="0"/>
              </a:spcBef>
              <a:spcAft>
                <a:spcPct val="0"/>
              </a:spcAft>
            </a:pPr>
            <a:r>
              <a:rPr lang="en-GB" altLang="en-US" sz="1200">
                <a:solidFill>
                  <a:srgbClr val="000000"/>
                </a:solidFill>
                <a:cs typeface="Arial" panose="020B0604020202020204" pitchFamily="34" charset="0"/>
              </a:rPr>
              <a:t>Screen image</a:t>
            </a:r>
          </a:p>
        </p:txBody>
      </p:sp>
      <p:pic>
        <p:nvPicPr>
          <p:cNvPr id="49160" name="Picture 21" descr="images.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85789" y="728664"/>
            <a:ext cx="563562"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1" name="Picture 23" descr="images.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75401" y="3521076"/>
            <a:ext cx="512763"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62" name="TextBox 27"/>
          <p:cNvSpPr txBox="1">
            <a:spLocks noChangeArrowheads="1"/>
          </p:cNvSpPr>
          <p:nvPr/>
        </p:nvSpPr>
        <p:spPr bwMode="auto">
          <a:xfrm>
            <a:off x="-1166813" y="4838701"/>
            <a:ext cx="18473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defTabSz="457200" fontAlgn="base">
              <a:spcBef>
                <a:spcPct val="0"/>
              </a:spcBef>
              <a:spcAft>
                <a:spcPct val="0"/>
              </a:spcAft>
            </a:pPr>
            <a:endParaRPr lang="en-GB" altLang="en-US" sz="1200">
              <a:solidFill>
                <a:prstClr val="black"/>
              </a:solidFill>
              <a:cs typeface="Arial" panose="020B0604020202020204" pitchFamily="34" charset="0"/>
            </a:endParaRPr>
          </a:p>
        </p:txBody>
      </p:sp>
      <p:sp>
        <p:nvSpPr>
          <p:cNvPr id="3" name="Rectangle 2"/>
          <p:cNvSpPr/>
          <p:nvPr/>
        </p:nvSpPr>
        <p:spPr>
          <a:xfrm>
            <a:off x="894333" y="6189418"/>
            <a:ext cx="10739339" cy="584776"/>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lvl1pPr>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defTabSz="457200" fontAlgn="base">
              <a:spcBef>
                <a:spcPct val="0"/>
              </a:spcBef>
              <a:spcAft>
                <a:spcPct val="0"/>
              </a:spcAft>
              <a:buNone/>
              <a:defRPr/>
            </a:pPr>
            <a:r>
              <a:rPr lang="en-GB" altLang="en-US" sz="1400" dirty="0"/>
              <a:t> </a:t>
            </a:r>
            <a:r>
              <a:rPr lang="en-GB" altLang="en-US" sz="1600" dirty="0"/>
              <a:t>Process encourages students to distil what they already know,, to frame questions about what they still wish to find out, and to consider how they might best go about it. </a:t>
            </a:r>
            <a:endParaRPr lang="en-GB" altLang="en-US" sz="1600" dirty="0"/>
          </a:p>
        </p:txBody>
      </p:sp>
      <p:sp>
        <p:nvSpPr>
          <p:cNvPr id="15" name="Rectangle 14"/>
          <p:cNvSpPr/>
          <p:nvPr/>
        </p:nvSpPr>
        <p:spPr>
          <a:xfrm>
            <a:off x="875810" y="3416222"/>
            <a:ext cx="5459214" cy="2773859"/>
          </a:xfrm>
          <a:prstGeom prst="rect">
            <a:avLst/>
          </a:prstGeom>
        </p:spPr>
        <p:style>
          <a:lnRef idx="1">
            <a:schemeClr val="accent5"/>
          </a:lnRef>
          <a:fillRef idx="2">
            <a:schemeClr val="accent5"/>
          </a:fillRef>
          <a:effectRef idx="1">
            <a:schemeClr val="accent5"/>
          </a:effectRef>
          <a:fontRef idx="minor">
            <a:schemeClr val="dk1"/>
          </a:fontRef>
        </p:style>
        <p:txBody>
          <a:bodyPr anchor="ctr"/>
          <a:lstStyle>
            <a:lvl1pPr>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defTabSz="457200" fontAlgn="base">
              <a:spcBef>
                <a:spcPct val="0"/>
              </a:spcBef>
              <a:spcAft>
                <a:spcPct val="0"/>
              </a:spcAft>
              <a:buNone/>
              <a:defRPr/>
            </a:pPr>
            <a:r>
              <a:rPr lang="en-GB" altLang="en-US" sz="1600" b="1" dirty="0">
                <a:solidFill>
                  <a:srgbClr val="000000"/>
                </a:solidFill>
              </a:rPr>
              <a:t>Teacher </a:t>
            </a:r>
            <a:r>
              <a:rPr lang="en-GB" altLang="en-US" sz="1600" b="1" dirty="0" smtClean="0">
                <a:solidFill>
                  <a:srgbClr val="000000"/>
                </a:solidFill>
              </a:rPr>
              <a:t>Action</a:t>
            </a:r>
          </a:p>
          <a:p>
            <a:pPr marL="285750" indent="-285750" defTabSz="457200" fontAlgn="base">
              <a:spcBef>
                <a:spcPct val="0"/>
              </a:spcBef>
              <a:spcAft>
                <a:spcPct val="0"/>
              </a:spcAft>
              <a:defRPr/>
            </a:pPr>
            <a:r>
              <a:rPr lang="en-GB" altLang="en-US" sz="1600" dirty="0"/>
              <a:t>Using Think//Puzzle/Explore, (see teacher talk)</a:t>
            </a:r>
          </a:p>
          <a:p>
            <a:pPr marL="285750" indent="-285750" defTabSz="457200" fontAlgn="base">
              <a:spcBef>
                <a:spcPct val="0"/>
              </a:spcBef>
              <a:spcAft>
                <a:spcPct val="0"/>
              </a:spcAft>
              <a:defRPr/>
            </a:pPr>
            <a:endParaRPr lang="en-GB" altLang="en-US" sz="1600" dirty="0"/>
          </a:p>
          <a:p>
            <a:pPr marL="285750" indent="-285750" defTabSz="457200" fontAlgn="base">
              <a:spcBef>
                <a:spcPct val="0"/>
              </a:spcBef>
              <a:spcAft>
                <a:spcPct val="0"/>
              </a:spcAft>
              <a:defRPr/>
            </a:pPr>
            <a:r>
              <a:rPr lang="en-GB" altLang="en-US" sz="1600" dirty="0"/>
              <a:t>Challenge groups to reflect on:</a:t>
            </a:r>
          </a:p>
          <a:p>
            <a:pPr marL="285750" indent="-285750" defTabSz="457200" fontAlgn="base">
              <a:spcBef>
                <a:spcPct val="0"/>
              </a:spcBef>
              <a:spcAft>
                <a:spcPct val="0"/>
              </a:spcAft>
              <a:defRPr/>
            </a:pPr>
            <a:r>
              <a:rPr lang="en-GB" altLang="en-US" sz="1600" dirty="0"/>
              <a:t>What they have found out,</a:t>
            </a:r>
          </a:p>
          <a:p>
            <a:pPr marL="285750" indent="-285750" defTabSz="457200" fontAlgn="base">
              <a:spcBef>
                <a:spcPct val="0"/>
              </a:spcBef>
              <a:spcAft>
                <a:spcPct val="0"/>
              </a:spcAft>
              <a:defRPr/>
            </a:pPr>
            <a:r>
              <a:rPr lang="en-GB" altLang="en-US" sz="1600" dirty="0"/>
              <a:t>What they want to find out, </a:t>
            </a:r>
          </a:p>
          <a:p>
            <a:pPr marL="285750" indent="-285750" defTabSz="457200" fontAlgn="base">
              <a:spcBef>
                <a:spcPct val="0"/>
              </a:spcBef>
              <a:spcAft>
                <a:spcPct val="0"/>
              </a:spcAft>
              <a:defRPr/>
            </a:pPr>
            <a:r>
              <a:rPr lang="en-GB" altLang="en-US" sz="1600" dirty="0"/>
              <a:t>And how they might do it.</a:t>
            </a:r>
            <a:endParaRPr lang="en-GB" altLang="en-US" sz="1600" dirty="0">
              <a:solidFill>
                <a:schemeClr val="bg1"/>
              </a:solidFill>
            </a:endParaRPr>
          </a:p>
          <a:p>
            <a:pPr algn="ctr" defTabSz="457200" fontAlgn="base">
              <a:spcBef>
                <a:spcPct val="0"/>
              </a:spcBef>
              <a:spcAft>
                <a:spcPct val="0"/>
              </a:spcAft>
              <a:buNone/>
              <a:defRPr/>
            </a:pPr>
            <a:endParaRPr lang="en-GB" altLang="en-US" sz="1600" dirty="0"/>
          </a:p>
        </p:txBody>
      </p:sp>
      <p:pic>
        <p:nvPicPr>
          <p:cNvPr id="49165" name="Picture 6"/>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3623300"/>
            <a:ext cx="866775"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p:cNvSpPr txBox="1"/>
          <p:nvPr/>
        </p:nvSpPr>
        <p:spPr>
          <a:xfrm>
            <a:off x="2897640" y="1914068"/>
            <a:ext cx="736500" cy="369332"/>
          </a:xfrm>
          <a:prstGeom prst="rect">
            <a:avLst/>
          </a:prstGeom>
          <a:noFill/>
        </p:spPr>
        <p:txBody>
          <a:bodyPr wrap="none" rtlCol="0">
            <a:spAutoFit/>
          </a:bodyPr>
          <a:lstStyle/>
          <a:p>
            <a:r>
              <a:rPr lang="en-GB" altLang="en-US" dirty="0"/>
              <a:t>None</a:t>
            </a:r>
            <a:endParaRPr lang="en-GB" dirty="0"/>
          </a:p>
        </p:txBody>
      </p:sp>
    </p:spTree>
    <p:extLst>
      <p:ext uri="{BB962C8B-B14F-4D97-AF65-F5344CB8AC3E}">
        <p14:creationId xmlns:p14="http://schemas.microsoft.com/office/powerpoint/2010/main" val="373791650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dissolv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iterate type="wd">
                                    <p:tmPct val="100000"/>
                                  </p:iterate>
                                  <p:childTnLst>
                                    <p:set>
                                      <p:cBhvr>
                                        <p:cTn id="23" dur="1" fill="hold">
                                          <p:stCondLst>
                                            <p:cond delay="0"/>
                                          </p:stCondLst>
                                        </p:cTn>
                                        <p:tgtEl>
                                          <p:spTgt spid="3"/>
                                        </p:tgtEl>
                                        <p:attrNameLst>
                                          <p:attrName>style.visibility</p:attrName>
                                        </p:attrNameLst>
                                      </p:cBhvr>
                                      <p:to>
                                        <p:strVal val="visible"/>
                                      </p:to>
                                    </p:set>
                                    <p:animEffect transition="in" filter="dissolve">
                                      <p:cBhvr>
                                        <p:cTn id="24"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utoUpdateAnimBg="0"/>
      <p:bldP spid="5" grpId="0" animBg="1"/>
      <p:bldP spid="8" grpId="0" animBg="1"/>
      <p:bldP spid="3" grpId="0" animBg="1" autoUpdateAnimBg="0"/>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6437200" y="248187"/>
            <a:ext cx="5590585" cy="3033177"/>
          </a:xfrm>
          <a:prstGeom prst="cloud">
            <a:avLst/>
          </a:prstGeom>
        </p:spPr>
        <p:style>
          <a:lnRef idx="1">
            <a:schemeClr val="accent5"/>
          </a:lnRef>
          <a:fillRef idx="2">
            <a:schemeClr val="accent5"/>
          </a:fillRef>
          <a:effectRef idx="1">
            <a:schemeClr val="accent5"/>
          </a:effectRef>
          <a:fontRef idx="minor">
            <a:schemeClr val="dk1"/>
          </a:fontRef>
        </p:style>
        <p:txBody>
          <a:bodyPr anchor="ctr"/>
          <a:lstStyle>
            <a:lvl1pPr marL="342900" indent="-3429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marL="0" indent="0" algn="ctr" defTabSz="457200" fontAlgn="base">
              <a:spcBef>
                <a:spcPct val="0"/>
              </a:spcBef>
              <a:spcAft>
                <a:spcPct val="0"/>
              </a:spcAft>
              <a:buNone/>
              <a:defRPr/>
            </a:pPr>
            <a:r>
              <a:rPr lang="en-GB" altLang="en-US" sz="1600" b="1" dirty="0">
                <a:solidFill>
                  <a:srgbClr val="000000"/>
                </a:solidFill>
              </a:rPr>
              <a:t>Teacher </a:t>
            </a:r>
            <a:r>
              <a:rPr lang="en-GB" altLang="en-US" sz="1600" b="1" dirty="0" smtClean="0">
                <a:solidFill>
                  <a:srgbClr val="000000"/>
                </a:solidFill>
              </a:rPr>
              <a:t>talk</a:t>
            </a:r>
          </a:p>
          <a:p>
            <a:pPr algn="ctr" defTabSz="457200" fontAlgn="base">
              <a:spcBef>
                <a:spcPct val="0"/>
              </a:spcBef>
              <a:spcAft>
                <a:spcPct val="0"/>
              </a:spcAft>
              <a:defRPr/>
            </a:pPr>
            <a:r>
              <a:rPr lang="en-GB" altLang="en-US" sz="1400" i="1" dirty="0"/>
              <a:t> </a:t>
            </a:r>
            <a:r>
              <a:rPr lang="en-GB" altLang="en-US" sz="1600" i="1" dirty="0"/>
              <a:t>Are you achieving what you set out to do?</a:t>
            </a:r>
          </a:p>
          <a:p>
            <a:pPr algn="ctr" defTabSz="457200" fontAlgn="base">
              <a:spcBef>
                <a:spcPct val="0"/>
              </a:spcBef>
              <a:spcAft>
                <a:spcPct val="0"/>
              </a:spcAft>
              <a:defRPr/>
            </a:pPr>
            <a:r>
              <a:rPr lang="en-GB" altLang="en-US" sz="1600" i="1" dirty="0"/>
              <a:t>Will you complete in time?</a:t>
            </a:r>
          </a:p>
          <a:p>
            <a:pPr algn="ctr" defTabSz="457200" fontAlgn="base">
              <a:spcBef>
                <a:spcPct val="0"/>
              </a:spcBef>
              <a:spcAft>
                <a:spcPct val="0"/>
              </a:spcAft>
              <a:defRPr/>
            </a:pPr>
            <a:r>
              <a:rPr lang="en-GB" altLang="en-US" sz="1600" i="1" dirty="0"/>
              <a:t>How will you tell others about this?</a:t>
            </a:r>
          </a:p>
          <a:p>
            <a:pPr marL="0" indent="0" algn="ctr" defTabSz="457200" fontAlgn="base">
              <a:spcBef>
                <a:spcPct val="0"/>
              </a:spcBef>
              <a:spcAft>
                <a:spcPct val="0"/>
              </a:spcAft>
              <a:buNone/>
              <a:defRPr/>
            </a:pPr>
            <a:endParaRPr lang="en-GB" altLang="en-US" sz="1600" b="1" dirty="0">
              <a:solidFill>
                <a:srgbClr val="000000"/>
              </a:solidFill>
            </a:endParaRPr>
          </a:p>
        </p:txBody>
      </p:sp>
      <p:sp>
        <p:nvSpPr>
          <p:cNvPr id="5" name="Rounded Rectangle 4"/>
          <p:cNvSpPr/>
          <p:nvPr/>
        </p:nvSpPr>
        <p:spPr>
          <a:xfrm>
            <a:off x="802825" y="394180"/>
            <a:ext cx="5357035" cy="2863370"/>
          </a:xfrm>
          <a:prstGeom prst="roundRect">
            <a:avLst/>
          </a:prstGeom>
        </p:spPr>
        <p:style>
          <a:lnRef idx="1">
            <a:schemeClr val="accent5"/>
          </a:lnRef>
          <a:fillRef idx="2">
            <a:schemeClr val="accent5"/>
          </a:fillRef>
          <a:effectRef idx="1">
            <a:schemeClr val="accent5"/>
          </a:effectRef>
          <a:fontRef idx="minor">
            <a:schemeClr val="dk1"/>
          </a:fontRef>
        </p:style>
        <p:txBody>
          <a:bodyPr anchor="ctr"/>
          <a:lstStyle>
            <a:lvl1pPr>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defTabSz="457200" fontAlgn="base">
              <a:spcBef>
                <a:spcPct val="0"/>
              </a:spcBef>
              <a:spcAft>
                <a:spcPct val="0"/>
              </a:spcAft>
              <a:buNone/>
              <a:defRPr/>
            </a:pPr>
            <a:endParaRPr lang="en-US" altLang="en-US" sz="1600" dirty="0">
              <a:solidFill>
                <a:prstClr val="white"/>
              </a:solidFill>
            </a:endParaRPr>
          </a:p>
          <a:p>
            <a:pPr algn="ctr" defTabSz="457200" fontAlgn="base">
              <a:spcBef>
                <a:spcPct val="0"/>
              </a:spcBef>
              <a:spcAft>
                <a:spcPct val="0"/>
              </a:spcAft>
              <a:buNone/>
              <a:defRPr/>
            </a:pPr>
            <a:endParaRPr lang="en-US" altLang="en-US" sz="1200" dirty="0">
              <a:solidFill>
                <a:prstClr val="white"/>
              </a:solidFill>
            </a:endParaRPr>
          </a:p>
        </p:txBody>
      </p:sp>
      <p:sp>
        <p:nvSpPr>
          <p:cNvPr id="8" name="Rectangle 7"/>
          <p:cNvSpPr/>
          <p:nvPr/>
        </p:nvSpPr>
        <p:spPr>
          <a:xfrm>
            <a:off x="7004051" y="3403600"/>
            <a:ext cx="4965347" cy="2647950"/>
          </a:xfrm>
          <a:prstGeom prst="rect">
            <a:avLst/>
          </a:prstGeom>
        </p:spPr>
        <p:style>
          <a:lnRef idx="1">
            <a:schemeClr val="accent5"/>
          </a:lnRef>
          <a:fillRef idx="2">
            <a:schemeClr val="accent5"/>
          </a:fillRef>
          <a:effectRef idx="1">
            <a:schemeClr val="accent5"/>
          </a:effectRef>
          <a:fontRef idx="minor">
            <a:schemeClr val="dk1"/>
          </a:fontRef>
        </p:style>
        <p:txBody>
          <a:bodyPr anchor="ctr"/>
          <a:lstStyle>
            <a:lvl1pPr>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defTabSz="457200" fontAlgn="base">
              <a:spcBef>
                <a:spcPct val="0"/>
              </a:spcBef>
              <a:spcAft>
                <a:spcPct val="0"/>
              </a:spcAft>
              <a:buNone/>
              <a:defRPr/>
            </a:pPr>
            <a:r>
              <a:rPr lang="en-GB" altLang="en-US" sz="1600" b="1" dirty="0">
                <a:solidFill>
                  <a:srgbClr val="000000"/>
                </a:solidFill>
              </a:rPr>
              <a:t>Student </a:t>
            </a:r>
            <a:r>
              <a:rPr lang="en-GB" altLang="en-US" sz="1600" b="1" dirty="0" smtClean="0">
                <a:solidFill>
                  <a:srgbClr val="000000"/>
                </a:solidFill>
              </a:rPr>
              <a:t>Action</a:t>
            </a:r>
          </a:p>
          <a:p>
            <a:pPr algn="ctr" defTabSz="457200" fontAlgn="base">
              <a:spcBef>
                <a:spcPct val="0"/>
              </a:spcBef>
              <a:spcAft>
                <a:spcPct val="0"/>
              </a:spcAft>
              <a:buNone/>
              <a:defRPr/>
            </a:pPr>
            <a:r>
              <a:rPr lang="en-GB" altLang="en-US" sz="1600" dirty="0"/>
              <a:t>2 hours (?) to undertake the research and plan how they will feedback to other groups.</a:t>
            </a:r>
            <a:r>
              <a:rPr lang="en-GB" altLang="en-US" sz="1400" dirty="0">
                <a:solidFill>
                  <a:srgbClr val="FFFFFF"/>
                </a:solidFill>
              </a:rPr>
              <a:t>.</a:t>
            </a:r>
          </a:p>
          <a:p>
            <a:pPr algn="ctr" defTabSz="457200" fontAlgn="base">
              <a:spcBef>
                <a:spcPct val="0"/>
              </a:spcBef>
              <a:spcAft>
                <a:spcPct val="0"/>
              </a:spcAft>
              <a:buNone/>
              <a:defRPr/>
            </a:pPr>
            <a:endParaRPr lang="en-GB" altLang="en-US" sz="1600" b="1" dirty="0" smtClean="0">
              <a:solidFill>
                <a:srgbClr val="000000"/>
              </a:solidFill>
            </a:endParaRPr>
          </a:p>
          <a:p>
            <a:pPr algn="ctr" defTabSz="457200" fontAlgn="base">
              <a:spcBef>
                <a:spcPct val="0"/>
              </a:spcBef>
              <a:spcAft>
                <a:spcPct val="0"/>
              </a:spcAft>
              <a:buNone/>
              <a:defRPr/>
            </a:pPr>
            <a:endParaRPr lang="en-GB" altLang="en-US" sz="1600" dirty="0">
              <a:solidFill>
                <a:srgbClr val="000000"/>
              </a:solidFill>
            </a:endParaRPr>
          </a:p>
        </p:txBody>
      </p:sp>
      <p:sp>
        <p:nvSpPr>
          <p:cNvPr id="49157" name="TextBox 10"/>
          <p:cNvSpPr txBox="1">
            <a:spLocks noChangeArrowheads="1"/>
          </p:cNvSpPr>
          <p:nvPr/>
        </p:nvSpPr>
        <p:spPr bwMode="auto">
          <a:xfrm>
            <a:off x="3157539" y="1693864"/>
            <a:ext cx="18473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defTabSz="457200" fontAlgn="base">
              <a:spcBef>
                <a:spcPct val="0"/>
              </a:spcBef>
              <a:spcAft>
                <a:spcPct val="0"/>
              </a:spcAft>
            </a:pPr>
            <a:endParaRPr lang="en-GB" altLang="en-US" sz="1200">
              <a:solidFill>
                <a:prstClr val="black"/>
              </a:solidFill>
              <a:cs typeface="Arial" panose="020B0604020202020204" pitchFamily="34" charset="0"/>
            </a:endParaRPr>
          </a:p>
        </p:txBody>
      </p:sp>
      <p:sp>
        <p:nvSpPr>
          <p:cNvPr id="49158" name="TextBox 12"/>
          <p:cNvSpPr txBox="1">
            <a:spLocks noChangeArrowheads="1"/>
          </p:cNvSpPr>
          <p:nvPr/>
        </p:nvSpPr>
        <p:spPr bwMode="auto">
          <a:xfrm>
            <a:off x="712394" y="19050"/>
            <a:ext cx="888486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r>
              <a:rPr lang="en-GB" sz="2000" b="1" dirty="0"/>
              <a:t> Episode 5  - Independent Research  </a:t>
            </a:r>
            <a:endParaRPr lang="en-GB" sz="2000" b="1" dirty="0"/>
          </a:p>
        </p:txBody>
      </p:sp>
      <p:sp>
        <p:nvSpPr>
          <p:cNvPr id="49159" name="Rectangle 14"/>
          <p:cNvSpPr>
            <a:spLocks noChangeArrowheads="1"/>
          </p:cNvSpPr>
          <p:nvPr/>
        </p:nvSpPr>
        <p:spPr bwMode="auto">
          <a:xfrm>
            <a:off x="2913787" y="628651"/>
            <a:ext cx="11304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ctr" defTabSz="457200" fontAlgn="base">
              <a:spcBef>
                <a:spcPct val="0"/>
              </a:spcBef>
              <a:spcAft>
                <a:spcPct val="0"/>
              </a:spcAft>
            </a:pPr>
            <a:r>
              <a:rPr lang="en-GB" altLang="en-US" sz="1200">
                <a:solidFill>
                  <a:srgbClr val="000000"/>
                </a:solidFill>
                <a:cs typeface="Arial" panose="020B0604020202020204" pitchFamily="34" charset="0"/>
              </a:rPr>
              <a:t>Screen image</a:t>
            </a:r>
          </a:p>
        </p:txBody>
      </p:sp>
      <p:pic>
        <p:nvPicPr>
          <p:cNvPr id="49160" name="Picture 21" descr="images.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85789" y="728664"/>
            <a:ext cx="563562"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1" name="Picture 23" descr="images.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75401" y="3521076"/>
            <a:ext cx="512763"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62" name="TextBox 27"/>
          <p:cNvSpPr txBox="1">
            <a:spLocks noChangeArrowheads="1"/>
          </p:cNvSpPr>
          <p:nvPr/>
        </p:nvSpPr>
        <p:spPr bwMode="auto">
          <a:xfrm>
            <a:off x="-1166813" y="4838701"/>
            <a:ext cx="18473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defTabSz="457200" fontAlgn="base">
              <a:spcBef>
                <a:spcPct val="0"/>
              </a:spcBef>
              <a:spcAft>
                <a:spcPct val="0"/>
              </a:spcAft>
            </a:pPr>
            <a:endParaRPr lang="en-GB" altLang="en-US" sz="1200">
              <a:solidFill>
                <a:prstClr val="black"/>
              </a:solidFill>
              <a:cs typeface="Arial" panose="020B0604020202020204" pitchFamily="34" charset="0"/>
            </a:endParaRPr>
          </a:p>
        </p:txBody>
      </p:sp>
      <p:sp>
        <p:nvSpPr>
          <p:cNvPr id="3" name="Rectangle 2"/>
          <p:cNvSpPr/>
          <p:nvPr/>
        </p:nvSpPr>
        <p:spPr>
          <a:xfrm>
            <a:off x="1186791" y="6273224"/>
            <a:ext cx="10446881" cy="584776"/>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lvl1pPr>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defTabSz="457200" fontAlgn="base">
              <a:spcBef>
                <a:spcPct val="0"/>
              </a:spcBef>
              <a:spcAft>
                <a:spcPct val="0"/>
              </a:spcAft>
              <a:buNone/>
              <a:defRPr/>
            </a:pPr>
            <a:r>
              <a:rPr lang="en-GB" altLang="en-US" sz="1400" dirty="0"/>
              <a:t> </a:t>
            </a:r>
            <a:r>
              <a:rPr lang="en-GB" altLang="en-US" sz="1600" dirty="0"/>
              <a:t>Process encourages students to undertake independent research, to question reliability / bias, to distil key messages and to build a credible line of argument</a:t>
            </a:r>
            <a:r>
              <a:rPr lang="en-GB" altLang="en-US" sz="1400" dirty="0"/>
              <a:t>.</a:t>
            </a:r>
            <a:endParaRPr lang="en-GB" altLang="en-US" sz="1200" dirty="0"/>
          </a:p>
        </p:txBody>
      </p:sp>
      <p:sp>
        <p:nvSpPr>
          <p:cNvPr id="15" name="Rectangle 14"/>
          <p:cNvSpPr/>
          <p:nvPr/>
        </p:nvSpPr>
        <p:spPr>
          <a:xfrm>
            <a:off x="875810" y="3416222"/>
            <a:ext cx="5459214" cy="2773859"/>
          </a:xfrm>
          <a:prstGeom prst="rect">
            <a:avLst/>
          </a:prstGeom>
        </p:spPr>
        <p:style>
          <a:lnRef idx="1">
            <a:schemeClr val="accent5"/>
          </a:lnRef>
          <a:fillRef idx="2">
            <a:schemeClr val="accent5"/>
          </a:fillRef>
          <a:effectRef idx="1">
            <a:schemeClr val="accent5"/>
          </a:effectRef>
          <a:fontRef idx="minor">
            <a:schemeClr val="dk1"/>
          </a:fontRef>
        </p:style>
        <p:txBody>
          <a:bodyPr anchor="ctr"/>
          <a:lstStyle>
            <a:lvl1pPr>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defTabSz="457200" fontAlgn="base">
              <a:spcBef>
                <a:spcPct val="0"/>
              </a:spcBef>
              <a:spcAft>
                <a:spcPct val="0"/>
              </a:spcAft>
              <a:buNone/>
              <a:defRPr/>
            </a:pPr>
            <a:r>
              <a:rPr lang="en-GB" altLang="en-US" sz="1600" b="1" dirty="0">
                <a:solidFill>
                  <a:srgbClr val="000000"/>
                </a:solidFill>
              </a:rPr>
              <a:t>Teacher </a:t>
            </a:r>
            <a:r>
              <a:rPr lang="en-GB" altLang="en-US" sz="1600" b="1" dirty="0" smtClean="0">
                <a:solidFill>
                  <a:srgbClr val="000000"/>
                </a:solidFill>
              </a:rPr>
              <a:t>Action</a:t>
            </a:r>
          </a:p>
          <a:p>
            <a:pPr marL="285750" indent="-285750" defTabSz="457200" fontAlgn="base">
              <a:spcBef>
                <a:spcPct val="0"/>
              </a:spcBef>
              <a:spcAft>
                <a:spcPct val="0"/>
              </a:spcAft>
              <a:defRPr/>
            </a:pPr>
            <a:r>
              <a:rPr lang="en-GB" altLang="en-US" sz="1600" dirty="0"/>
              <a:t>Support groups,</a:t>
            </a:r>
          </a:p>
          <a:p>
            <a:pPr marL="285750" indent="-285750" defTabSz="457200" fontAlgn="base">
              <a:spcBef>
                <a:spcPct val="0"/>
              </a:spcBef>
              <a:spcAft>
                <a:spcPct val="0"/>
              </a:spcAft>
              <a:defRPr/>
            </a:pPr>
            <a:r>
              <a:rPr lang="en-GB" altLang="en-US" sz="1600" dirty="0"/>
              <a:t>Ask probing questions, </a:t>
            </a:r>
          </a:p>
          <a:p>
            <a:pPr marL="285750" indent="-285750" defTabSz="457200" fontAlgn="base">
              <a:spcBef>
                <a:spcPct val="0"/>
              </a:spcBef>
              <a:spcAft>
                <a:spcPct val="0"/>
              </a:spcAft>
              <a:defRPr/>
            </a:pPr>
            <a:r>
              <a:rPr lang="en-GB" altLang="en-US" sz="1600" dirty="0"/>
              <a:t>Nudge where necessary,</a:t>
            </a:r>
          </a:p>
          <a:p>
            <a:pPr marL="285750" indent="-285750" defTabSz="457200" fontAlgn="base">
              <a:spcBef>
                <a:spcPct val="0"/>
              </a:spcBef>
              <a:spcAft>
                <a:spcPct val="0"/>
              </a:spcAft>
              <a:defRPr/>
            </a:pPr>
            <a:r>
              <a:rPr lang="en-GB" altLang="en-US" sz="1600" dirty="0"/>
              <a:t>But otherwise lets groups get on with their enquiries..</a:t>
            </a:r>
          </a:p>
          <a:p>
            <a:pPr algn="ctr" defTabSz="457200" fontAlgn="base">
              <a:spcBef>
                <a:spcPct val="0"/>
              </a:spcBef>
              <a:spcAft>
                <a:spcPct val="0"/>
              </a:spcAft>
              <a:buNone/>
              <a:defRPr/>
            </a:pPr>
            <a:endParaRPr lang="en-GB" altLang="en-US" sz="1600" dirty="0"/>
          </a:p>
        </p:txBody>
      </p:sp>
      <p:pic>
        <p:nvPicPr>
          <p:cNvPr id="49165" name="Picture 6"/>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3623300"/>
            <a:ext cx="866775"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2897640" y="1914068"/>
            <a:ext cx="736500" cy="369332"/>
          </a:xfrm>
          <a:prstGeom prst="rect">
            <a:avLst/>
          </a:prstGeom>
          <a:noFill/>
        </p:spPr>
        <p:txBody>
          <a:bodyPr wrap="none" rtlCol="0">
            <a:spAutoFit/>
          </a:bodyPr>
          <a:lstStyle/>
          <a:p>
            <a:r>
              <a:rPr lang="en-GB" altLang="en-US" dirty="0"/>
              <a:t>None</a:t>
            </a:r>
            <a:endParaRPr lang="en-GB" dirty="0"/>
          </a:p>
        </p:txBody>
      </p:sp>
    </p:spTree>
    <p:extLst>
      <p:ext uri="{BB962C8B-B14F-4D97-AF65-F5344CB8AC3E}">
        <p14:creationId xmlns:p14="http://schemas.microsoft.com/office/powerpoint/2010/main" val="373791650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dissolv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iterate type="wd">
                                    <p:tmPct val="100000"/>
                                  </p:iterate>
                                  <p:childTnLst>
                                    <p:set>
                                      <p:cBhvr>
                                        <p:cTn id="23" dur="1" fill="hold">
                                          <p:stCondLst>
                                            <p:cond delay="0"/>
                                          </p:stCondLst>
                                        </p:cTn>
                                        <p:tgtEl>
                                          <p:spTgt spid="3"/>
                                        </p:tgtEl>
                                        <p:attrNameLst>
                                          <p:attrName>style.visibility</p:attrName>
                                        </p:attrNameLst>
                                      </p:cBhvr>
                                      <p:to>
                                        <p:strVal val="visible"/>
                                      </p:to>
                                    </p:set>
                                    <p:animEffect transition="in" filter="dissolve">
                                      <p:cBhvr>
                                        <p:cTn id="24"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utoUpdateAnimBg="0"/>
      <p:bldP spid="5" grpId="0" animBg="1"/>
      <p:bldP spid="8" grpId="0" animBg="1"/>
      <p:bldP spid="3" grpId="0" animBg="1" autoUpdateAnimBg="0"/>
      <p:bldP spid="1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6437200" y="248187"/>
            <a:ext cx="5590585" cy="3033177"/>
          </a:xfrm>
          <a:prstGeom prst="cloud">
            <a:avLst/>
          </a:prstGeom>
        </p:spPr>
        <p:style>
          <a:lnRef idx="1">
            <a:schemeClr val="accent5"/>
          </a:lnRef>
          <a:fillRef idx="2">
            <a:schemeClr val="accent5"/>
          </a:fillRef>
          <a:effectRef idx="1">
            <a:schemeClr val="accent5"/>
          </a:effectRef>
          <a:fontRef idx="minor">
            <a:schemeClr val="dk1"/>
          </a:fontRef>
        </p:style>
        <p:txBody>
          <a:bodyPr anchor="ctr"/>
          <a:lstStyle>
            <a:lvl1pPr marL="342900" indent="-3429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marL="0" indent="0" algn="ctr" defTabSz="457200" fontAlgn="base">
              <a:spcBef>
                <a:spcPct val="0"/>
              </a:spcBef>
              <a:spcAft>
                <a:spcPct val="0"/>
              </a:spcAft>
              <a:buNone/>
              <a:defRPr/>
            </a:pPr>
            <a:r>
              <a:rPr lang="en-GB" altLang="en-US" sz="1600" b="1" dirty="0">
                <a:solidFill>
                  <a:srgbClr val="000000"/>
                </a:solidFill>
              </a:rPr>
              <a:t>Teacher </a:t>
            </a:r>
            <a:r>
              <a:rPr lang="en-GB" altLang="en-US" sz="1600" b="1" dirty="0" smtClean="0">
                <a:solidFill>
                  <a:srgbClr val="000000"/>
                </a:solidFill>
              </a:rPr>
              <a:t>talk</a:t>
            </a:r>
          </a:p>
          <a:p>
            <a:pPr algn="ctr" defTabSz="457200" fontAlgn="base">
              <a:spcBef>
                <a:spcPct val="0"/>
              </a:spcBef>
              <a:spcAft>
                <a:spcPct val="0"/>
              </a:spcAft>
              <a:defRPr/>
            </a:pPr>
            <a:r>
              <a:rPr lang="en-GB" altLang="en-US" sz="1600" i="1" dirty="0"/>
              <a:t> Could be . . . . </a:t>
            </a:r>
          </a:p>
          <a:p>
            <a:pPr algn="ctr" defTabSz="457200" fontAlgn="base">
              <a:spcBef>
                <a:spcPct val="0"/>
              </a:spcBef>
              <a:spcAft>
                <a:spcPct val="0"/>
              </a:spcAft>
              <a:defRPr/>
            </a:pPr>
            <a:r>
              <a:rPr lang="en-GB" altLang="en-US" sz="1600" i="1" dirty="0"/>
              <a:t>What else . . . ?</a:t>
            </a:r>
          </a:p>
          <a:p>
            <a:pPr algn="ctr" defTabSz="457200" fontAlgn="base">
              <a:spcBef>
                <a:spcPct val="0"/>
              </a:spcBef>
              <a:spcAft>
                <a:spcPct val="0"/>
              </a:spcAft>
              <a:defRPr/>
            </a:pPr>
            <a:r>
              <a:rPr lang="en-GB" altLang="en-US" sz="1600" i="1" dirty="0"/>
              <a:t>Any other ideas </a:t>
            </a:r>
            <a:r>
              <a:rPr lang="en-GB" altLang="en-US" sz="1400" i="1" dirty="0"/>
              <a:t>. . .?</a:t>
            </a:r>
          </a:p>
          <a:p>
            <a:pPr marL="0" indent="0" algn="ctr" defTabSz="457200" fontAlgn="base">
              <a:spcBef>
                <a:spcPct val="0"/>
              </a:spcBef>
              <a:spcAft>
                <a:spcPct val="0"/>
              </a:spcAft>
              <a:buNone/>
              <a:defRPr/>
            </a:pPr>
            <a:endParaRPr lang="en-GB" altLang="en-US" sz="1600" b="1" dirty="0">
              <a:solidFill>
                <a:srgbClr val="000000"/>
              </a:solidFill>
            </a:endParaRPr>
          </a:p>
        </p:txBody>
      </p:sp>
      <p:sp>
        <p:nvSpPr>
          <p:cNvPr id="5" name="Rounded Rectangle 4"/>
          <p:cNvSpPr/>
          <p:nvPr/>
        </p:nvSpPr>
        <p:spPr>
          <a:xfrm>
            <a:off x="802825" y="394180"/>
            <a:ext cx="5357035" cy="2863370"/>
          </a:xfrm>
          <a:prstGeom prst="roundRect">
            <a:avLst/>
          </a:prstGeom>
        </p:spPr>
        <p:style>
          <a:lnRef idx="1">
            <a:schemeClr val="accent5"/>
          </a:lnRef>
          <a:fillRef idx="2">
            <a:schemeClr val="accent5"/>
          </a:fillRef>
          <a:effectRef idx="1">
            <a:schemeClr val="accent5"/>
          </a:effectRef>
          <a:fontRef idx="minor">
            <a:schemeClr val="dk1"/>
          </a:fontRef>
        </p:style>
        <p:txBody>
          <a:bodyPr anchor="ctr"/>
          <a:lstStyle>
            <a:lvl1pPr>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defTabSz="457200" fontAlgn="base">
              <a:spcBef>
                <a:spcPct val="0"/>
              </a:spcBef>
              <a:spcAft>
                <a:spcPct val="0"/>
              </a:spcAft>
              <a:buNone/>
              <a:defRPr/>
            </a:pPr>
            <a:endParaRPr lang="en-US" altLang="en-US" sz="1600" dirty="0">
              <a:solidFill>
                <a:prstClr val="white"/>
              </a:solidFill>
            </a:endParaRPr>
          </a:p>
          <a:p>
            <a:pPr algn="ctr" defTabSz="457200" fontAlgn="base">
              <a:spcBef>
                <a:spcPct val="0"/>
              </a:spcBef>
              <a:spcAft>
                <a:spcPct val="0"/>
              </a:spcAft>
              <a:buNone/>
              <a:defRPr/>
            </a:pPr>
            <a:endParaRPr lang="en-US" altLang="en-US" sz="1200" dirty="0">
              <a:solidFill>
                <a:prstClr val="white"/>
              </a:solidFill>
            </a:endParaRPr>
          </a:p>
        </p:txBody>
      </p:sp>
      <p:sp>
        <p:nvSpPr>
          <p:cNvPr id="8" name="Rectangle 7"/>
          <p:cNvSpPr/>
          <p:nvPr/>
        </p:nvSpPr>
        <p:spPr>
          <a:xfrm>
            <a:off x="7004051" y="3403600"/>
            <a:ext cx="4965347" cy="2647950"/>
          </a:xfrm>
          <a:prstGeom prst="rect">
            <a:avLst/>
          </a:prstGeom>
        </p:spPr>
        <p:style>
          <a:lnRef idx="1">
            <a:schemeClr val="accent5"/>
          </a:lnRef>
          <a:fillRef idx="2">
            <a:schemeClr val="accent5"/>
          </a:fillRef>
          <a:effectRef idx="1">
            <a:schemeClr val="accent5"/>
          </a:effectRef>
          <a:fontRef idx="minor">
            <a:schemeClr val="dk1"/>
          </a:fontRef>
        </p:style>
        <p:txBody>
          <a:bodyPr anchor="ctr"/>
          <a:lstStyle>
            <a:lvl1pPr>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defTabSz="457200" fontAlgn="base">
              <a:spcBef>
                <a:spcPct val="0"/>
              </a:spcBef>
              <a:spcAft>
                <a:spcPct val="0"/>
              </a:spcAft>
              <a:buNone/>
              <a:defRPr/>
            </a:pPr>
            <a:r>
              <a:rPr lang="en-GB" altLang="en-US" sz="1600" b="1" dirty="0">
                <a:solidFill>
                  <a:srgbClr val="000000"/>
                </a:solidFill>
              </a:rPr>
              <a:t>Student </a:t>
            </a:r>
            <a:r>
              <a:rPr lang="en-GB" altLang="en-US" sz="1600" b="1" dirty="0" smtClean="0">
                <a:solidFill>
                  <a:srgbClr val="000000"/>
                </a:solidFill>
              </a:rPr>
              <a:t>Action</a:t>
            </a:r>
          </a:p>
          <a:p>
            <a:pPr algn="ctr" defTabSz="457200" fontAlgn="base">
              <a:spcBef>
                <a:spcPct val="0"/>
              </a:spcBef>
              <a:spcAft>
                <a:spcPct val="0"/>
              </a:spcAft>
              <a:buNone/>
              <a:defRPr/>
            </a:pPr>
            <a:r>
              <a:rPr lang="en-GB" altLang="en-US" sz="1600" dirty="0"/>
              <a:t>30 minutes  working with various learning behaviours through the phases of the activity.</a:t>
            </a:r>
            <a:r>
              <a:rPr lang="en-GB" altLang="en-US" sz="1600" dirty="0">
                <a:solidFill>
                  <a:srgbClr val="FFFFFF"/>
                </a:solidFill>
              </a:rPr>
              <a:t>.</a:t>
            </a:r>
          </a:p>
          <a:p>
            <a:pPr algn="ctr" defTabSz="457200" fontAlgn="base">
              <a:spcBef>
                <a:spcPct val="0"/>
              </a:spcBef>
              <a:spcAft>
                <a:spcPct val="0"/>
              </a:spcAft>
              <a:buNone/>
              <a:defRPr/>
            </a:pPr>
            <a:endParaRPr lang="en-GB" altLang="en-US" sz="1600" b="1" dirty="0" smtClean="0">
              <a:solidFill>
                <a:srgbClr val="000000"/>
              </a:solidFill>
            </a:endParaRPr>
          </a:p>
          <a:p>
            <a:pPr algn="ctr" defTabSz="457200" fontAlgn="base">
              <a:spcBef>
                <a:spcPct val="0"/>
              </a:spcBef>
              <a:spcAft>
                <a:spcPct val="0"/>
              </a:spcAft>
              <a:buNone/>
              <a:defRPr/>
            </a:pPr>
            <a:endParaRPr lang="en-GB" altLang="en-US" sz="1600" dirty="0">
              <a:solidFill>
                <a:srgbClr val="000000"/>
              </a:solidFill>
            </a:endParaRPr>
          </a:p>
        </p:txBody>
      </p:sp>
      <p:sp>
        <p:nvSpPr>
          <p:cNvPr id="49157" name="TextBox 10"/>
          <p:cNvSpPr txBox="1">
            <a:spLocks noChangeArrowheads="1"/>
          </p:cNvSpPr>
          <p:nvPr/>
        </p:nvSpPr>
        <p:spPr bwMode="auto">
          <a:xfrm>
            <a:off x="3157539" y="1693864"/>
            <a:ext cx="18473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defTabSz="457200" fontAlgn="base">
              <a:spcBef>
                <a:spcPct val="0"/>
              </a:spcBef>
              <a:spcAft>
                <a:spcPct val="0"/>
              </a:spcAft>
            </a:pPr>
            <a:endParaRPr lang="en-GB" altLang="en-US" sz="1200">
              <a:solidFill>
                <a:prstClr val="black"/>
              </a:solidFill>
              <a:cs typeface="Arial" panose="020B0604020202020204" pitchFamily="34" charset="0"/>
            </a:endParaRPr>
          </a:p>
        </p:txBody>
      </p:sp>
      <p:sp>
        <p:nvSpPr>
          <p:cNvPr id="49158" name="TextBox 12"/>
          <p:cNvSpPr txBox="1">
            <a:spLocks noChangeArrowheads="1"/>
          </p:cNvSpPr>
          <p:nvPr/>
        </p:nvSpPr>
        <p:spPr bwMode="auto">
          <a:xfrm>
            <a:off x="712394" y="19050"/>
            <a:ext cx="888486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r>
              <a:rPr lang="en-GB" sz="2000" b="1" dirty="0"/>
              <a:t> Episode 1, Overview  - What might this poem be about?   </a:t>
            </a:r>
          </a:p>
          <a:p>
            <a:endParaRPr lang="en-GB" sz="2000" b="1" dirty="0"/>
          </a:p>
        </p:txBody>
      </p:sp>
      <p:sp>
        <p:nvSpPr>
          <p:cNvPr id="49159" name="Rectangle 14"/>
          <p:cNvSpPr>
            <a:spLocks noChangeArrowheads="1"/>
          </p:cNvSpPr>
          <p:nvPr/>
        </p:nvSpPr>
        <p:spPr bwMode="auto">
          <a:xfrm>
            <a:off x="2913787" y="628651"/>
            <a:ext cx="11304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ctr" defTabSz="457200" fontAlgn="base">
              <a:spcBef>
                <a:spcPct val="0"/>
              </a:spcBef>
              <a:spcAft>
                <a:spcPct val="0"/>
              </a:spcAft>
            </a:pPr>
            <a:r>
              <a:rPr lang="en-GB" altLang="en-US" sz="1200" dirty="0">
                <a:solidFill>
                  <a:srgbClr val="000000"/>
                </a:solidFill>
                <a:cs typeface="Arial" panose="020B0604020202020204" pitchFamily="34" charset="0"/>
              </a:rPr>
              <a:t>Screen image</a:t>
            </a:r>
          </a:p>
        </p:txBody>
      </p:sp>
      <p:pic>
        <p:nvPicPr>
          <p:cNvPr id="49160" name="Picture 21" descr="images.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85789" y="728664"/>
            <a:ext cx="563562"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1" name="Picture 23" descr="images.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75401" y="3521076"/>
            <a:ext cx="512763"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62" name="TextBox 27"/>
          <p:cNvSpPr txBox="1">
            <a:spLocks noChangeArrowheads="1"/>
          </p:cNvSpPr>
          <p:nvPr/>
        </p:nvSpPr>
        <p:spPr bwMode="auto">
          <a:xfrm>
            <a:off x="-1166813" y="4838701"/>
            <a:ext cx="18473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defTabSz="457200" fontAlgn="base">
              <a:spcBef>
                <a:spcPct val="0"/>
              </a:spcBef>
              <a:spcAft>
                <a:spcPct val="0"/>
              </a:spcAft>
            </a:pPr>
            <a:endParaRPr lang="en-GB" altLang="en-US" sz="1200">
              <a:solidFill>
                <a:prstClr val="black"/>
              </a:solidFill>
              <a:cs typeface="Arial" panose="020B0604020202020204" pitchFamily="34" charset="0"/>
            </a:endParaRPr>
          </a:p>
        </p:txBody>
      </p:sp>
      <p:sp>
        <p:nvSpPr>
          <p:cNvPr id="3" name="Rectangle 2"/>
          <p:cNvSpPr/>
          <p:nvPr/>
        </p:nvSpPr>
        <p:spPr>
          <a:xfrm>
            <a:off x="894333" y="6243084"/>
            <a:ext cx="10739339" cy="615553"/>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lvl1pPr>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defTabSz="457200" fontAlgn="base">
              <a:spcBef>
                <a:spcPct val="0"/>
              </a:spcBef>
              <a:spcAft>
                <a:spcPct val="0"/>
              </a:spcAft>
              <a:buNone/>
              <a:defRPr/>
            </a:pPr>
            <a:r>
              <a:rPr lang="en-GB" altLang="en-US" sz="1600" dirty="0"/>
              <a:t> </a:t>
            </a:r>
            <a:r>
              <a:rPr lang="en-GB" altLang="en-US" sz="1800" dirty="0"/>
              <a:t>Process encourages </a:t>
            </a:r>
            <a:r>
              <a:rPr lang="en-GB" altLang="en-US" sz="1600" dirty="0"/>
              <a:t>students to use a wide range of learning behaviours to arrive at a view of what the poem might be about.</a:t>
            </a:r>
            <a:endParaRPr lang="en-GB" altLang="en-US" sz="1400" dirty="0"/>
          </a:p>
        </p:txBody>
      </p:sp>
      <p:sp>
        <p:nvSpPr>
          <p:cNvPr id="15" name="Rectangle 14"/>
          <p:cNvSpPr/>
          <p:nvPr/>
        </p:nvSpPr>
        <p:spPr>
          <a:xfrm>
            <a:off x="875810" y="3416222"/>
            <a:ext cx="5459214" cy="2773859"/>
          </a:xfrm>
          <a:prstGeom prst="rect">
            <a:avLst/>
          </a:prstGeom>
        </p:spPr>
        <p:style>
          <a:lnRef idx="1">
            <a:schemeClr val="accent5"/>
          </a:lnRef>
          <a:fillRef idx="2">
            <a:schemeClr val="accent5"/>
          </a:fillRef>
          <a:effectRef idx="1">
            <a:schemeClr val="accent5"/>
          </a:effectRef>
          <a:fontRef idx="minor">
            <a:schemeClr val="dk1"/>
          </a:fontRef>
        </p:style>
        <p:txBody>
          <a:bodyPr anchor="ctr"/>
          <a:lstStyle>
            <a:lvl1pPr>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defTabSz="457200" fontAlgn="base">
              <a:spcBef>
                <a:spcPct val="0"/>
              </a:spcBef>
              <a:spcAft>
                <a:spcPct val="0"/>
              </a:spcAft>
              <a:buNone/>
              <a:defRPr/>
            </a:pPr>
            <a:r>
              <a:rPr lang="en-GB" altLang="en-US" sz="1600" b="1" dirty="0">
                <a:solidFill>
                  <a:srgbClr val="000000"/>
                </a:solidFill>
              </a:rPr>
              <a:t>Teacher </a:t>
            </a:r>
            <a:r>
              <a:rPr lang="en-GB" altLang="en-US" sz="1600" b="1" dirty="0" smtClean="0">
                <a:solidFill>
                  <a:srgbClr val="000000"/>
                </a:solidFill>
              </a:rPr>
              <a:t>Action</a:t>
            </a:r>
          </a:p>
          <a:p>
            <a:pPr marL="285750" indent="-285750" defTabSz="457200" fontAlgn="base">
              <a:spcBef>
                <a:spcPct val="0"/>
              </a:spcBef>
              <a:spcAft>
                <a:spcPct val="0"/>
              </a:spcAft>
              <a:defRPr/>
            </a:pPr>
            <a:r>
              <a:rPr lang="en-GB" altLang="en-US" sz="1600" dirty="0"/>
              <a:t>Put students in fours.</a:t>
            </a:r>
          </a:p>
          <a:p>
            <a:pPr defTabSz="457200" fontAlgn="base">
              <a:spcBef>
                <a:spcPct val="0"/>
              </a:spcBef>
              <a:spcAft>
                <a:spcPct val="0"/>
              </a:spcAft>
              <a:buNone/>
              <a:defRPr/>
            </a:pPr>
            <a:endParaRPr lang="en-GB" altLang="en-US" sz="1600" dirty="0" smtClean="0"/>
          </a:p>
          <a:p>
            <a:pPr marL="285750" indent="-285750" defTabSz="457200" fontAlgn="base">
              <a:spcBef>
                <a:spcPct val="0"/>
              </a:spcBef>
              <a:spcAft>
                <a:spcPct val="0"/>
              </a:spcAft>
              <a:defRPr/>
            </a:pPr>
            <a:r>
              <a:rPr lang="en-GB" altLang="en-US" sz="1600" dirty="0" smtClean="0"/>
              <a:t>Work through the various 5 phases of this Episode 1 over </a:t>
            </a:r>
            <a:r>
              <a:rPr lang="en-GB" altLang="en-US" sz="1600" dirty="0" err="1" smtClean="0"/>
              <a:t>approx</a:t>
            </a:r>
            <a:r>
              <a:rPr lang="en-GB" altLang="en-US" sz="1600" dirty="0" smtClean="0"/>
              <a:t> 30 </a:t>
            </a:r>
            <a:r>
              <a:rPr lang="en-GB" altLang="en-US" sz="1600" dirty="0" err="1" smtClean="0"/>
              <a:t>mins</a:t>
            </a:r>
            <a:r>
              <a:rPr lang="en-GB" altLang="en-US" sz="1600" dirty="0" smtClean="0"/>
              <a:t>.</a:t>
            </a:r>
          </a:p>
          <a:p>
            <a:pPr algn="ctr" defTabSz="457200" fontAlgn="base">
              <a:spcBef>
                <a:spcPct val="0"/>
              </a:spcBef>
              <a:spcAft>
                <a:spcPct val="0"/>
              </a:spcAft>
              <a:buNone/>
              <a:defRPr/>
            </a:pPr>
            <a:endParaRPr lang="en-GB" altLang="en-US" sz="1600" dirty="0"/>
          </a:p>
        </p:txBody>
      </p:sp>
      <p:pic>
        <p:nvPicPr>
          <p:cNvPr id="49165" name="Picture 6"/>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3623300"/>
            <a:ext cx="866775"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662730" y="1688036"/>
            <a:ext cx="3572087" cy="369332"/>
          </a:xfrm>
          <a:prstGeom prst="rect">
            <a:avLst/>
          </a:prstGeom>
        </p:spPr>
        <p:txBody>
          <a:bodyPr wrap="none">
            <a:spAutoFit/>
          </a:bodyPr>
          <a:lstStyle/>
          <a:p>
            <a:r>
              <a:rPr lang="en-GB" dirty="0"/>
              <a:t>What might this poem be about ?</a:t>
            </a:r>
          </a:p>
        </p:txBody>
      </p:sp>
    </p:spTree>
    <p:extLst>
      <p:ext uri="{BB962C8B-B14F-4D97-AF65-F5344CB8AC3E}">
        <p14:creationId xmlns:p14="http://schemas.microsoft.com/office/powerpoint/2010/main" val="373791650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dissolv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iterate type="wd">
                                    <p:tmPct val="100000"/>
                                  </p:iterate>
                                  <p:childTnLst>
                                    <p:set>
                                      <p:cBhvr>
                                        <p:cTn id="23" dur="1" fill="hold">
                                          <p:stCondLst>
                                            <p:cond delay="0"/>
                                          </p:stCondLst>
                                        </p:cTn>
                                        <p:tgtEl>
                                          <p:spTgt spid="3"/>
                                        </p:tgtEl>
                                        <p:attrNameLst>
                                          <p:attrName>style.visibility</p:attrName>
                                        </p:attrNameLst>
                                      </p:cBhvr>
                                      <p:to>
                                        <p:strVal val="visible"/>
                                      </p:to>
                                    </p:set>
                                    <p:animEffect transition="in" filter="dissolve">
                                      <p:cBhvr>
                                        <p:cTn id="24"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utoUpdateAnimBg="0"/>
      <p:bldP spid="5" grpId="0" animBg="1"/>
      <p:bldP spid="8" grpId="0" animBg="1"/>
      <p:bldP spid="3" grpId="0" animBg="1" autoUpdateAnimBg="0"/>
      <p:bldP spid="1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6437200" y="248187"/>
            <a:ext cx="5590585" cy="3033177"/>
          </a:xfrm>
          <a:prstGeom prst="cloud">
            <a:avLst/>
          </a:prstGeom>
        </p:spPr>
        <p:style>
          <a:lnRef idx="1">
            <a:schemeClr val="accent5"/>
          </a:lnRef>
          <a:fillRef idx="2">
            <a:schemeClr val="accent5"/>
          </a:fillRef>
          <a:effectRef idx="1">
            <a:schemeClr val="accent5"/>
          </a:effectRef>
          <a:fontRef idx="minor">
            <a:schemeClr val="dk1"/>
          </a:fontRef>
        </p:style>
        <p:txBody>
          <a:bodyPr anchor="ctr"/>
          <a:lstStyle>
            <a:lvl1pPr marL="342900" indent="-3429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marL="0" indent="0" algn="ctr" defTabSz="457200" fontAlgn="base">
              <a:spcBef>
                <a:spcPct val="0"/>
              </a:spcBef>
              <a:spcAft>
                <a:spcPct val="0"/>
              </a:spcAft>
              <a:buNone/>
              <a:defRPr/>
            </a:pPr>
            <a:r>
              <a:rPr lang="en-GB" altLang="en-US" sz="1600" b="1" dirty="0">
                <a:solidFill>
                  <a:srgbClr val="000000"/>
                </a:solidFill>
              </a:rPr>
              <a:t>Teacher </a:t>
            </a:r>
            <a:r>
              <a:rPr lang="en-GB" altLang="en-US" sz="1600" b="1" dirty="0" smtClean="0">
                <a:solidFill>
                  <a:srgbClr val="000000"/>
                </a:solidFill>
              </a:rPr>
              <a:t>talk</a:t>
            </a:r>
          </a:p>
          <a:p>
            <a:pPr algn="ctr" defTabSz="457200" fontAlgn="base">
              <a:spcBef>
                <a:spcPct val="0"/>
              </a:spcBef>
              <a:spcAft>
                <a:spcPct val="0"/>
              </a:spcAft>
              <a:defRPr/>
            </a:pPr>
            <a:r>
              <a:rPr lang="en-GB" altLang="en-US" sz="1400" i="1" dirty="0"/>
              <a:t> </a:t>
            </a:r>
            <a:r>
              <a:rPr lang="en-GB" altLang="en-US" sz="1600" i="1" dirty="0"/>
              <a:t>What might it be about?</a:t>
            </a:r>
          </a:p>
          <a:p>
            <a:pPr algn="ctr" defTabSz="457200" fontAlgn="base">
              <a:spcBef>
                <a:spcPct val="0"/>
              </a:spcBef>
              <a:spcAft>
                <a:spcPct val="0"/>
              </a:spcAft>
              <a:defRPr/>
            </a:pPr>
            <a:r>
              <a:rPr lang="en-GB" altLang="en-US" sz="1600" i="1" dirty="0"/>
              <a:t>What makes you ay that?</a:t>
            </a:r>
          </a:p>
          <a:p>
            <a:pPr marL="0" indent="0" algn="ctr" defTabSz="457200" fontAlgn="base">
              <a:spcBef>
                <a:spcPct val="0"/>
              </a:spcBef>
              <a:spcAft>
                <a:spcPct val="0"/>
              </a:spcAft>
              <a:buNone/>
              <a:defRPr/>
            </a:pPr>
            <a:endParaRPr lang="en-GB" altLang="en-US" sz="1600" b="1" dirty="0">
              <a:solidFill>
                <a:srgbClr val="000000"/>
              </a:solidFill>
            </a:endParaRPr>
          </a:p>
        </p:txBody>
      </p:sp>
      <p:sp>
        <p:nvSpPr>
          <p:cNvPr id="5" name="Rounded Rectangle 4"/>
          <p:cNvSpPr/>
          <p:nvPr/>
        </p:nvSpPr>
        <p:spPr>
          <a:xfrm>
            <a:off x="802825" y="394180"/>
            <a:ext cx="5357035" cy="2863370"/>
          </a:xfrm>
          <a:prstGeom prst="roundRect">
            <a:avLst/>
          </a:prstGeom>
        </p:spPr>
        <p:style>
          <a:lnRef idx="1">
            <a:schemeClr val="accent5"/>
          </a:lnRef>
          <a:fillRef idx="2">
            <a:schemeClr val="accent5"/>
          </a:fillRef>
          <a:effectRef idx="1">
            <a:schemeClr val="accent5"/>
          </a:effectRef>
          <a:fontRef idx="minor">
            <a:schemeClr val="dk1"/>
          </a:fontRef>
        </p:style>
        <p:txBody>
          <a:bodyPr anchor="ctr"/>
          <a:lstStyle>
            <a:lvl1pPr>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defTabSz="457200" fontAlgn="base">
              <a:spcBef>
                <a:spcPct val="0"/>
              </a:spcBef>
              <a:spcAft>
                <a:spcPct val="0"/>
              </a:spcAft>
              <a:buNone/>
              <a:defRPr/>
            </a:pPr>
            <a:endParaRPr lang="en-US" altLang="en-US" sz="1600" dirty="0">
              <a:solidFill>
                <a:prstClr val="white"/>
              </a:solidFill>
            </a:endParaRPr>
          </a:p>
          <a:p>
            <a:pPr algn="ctr" defTabSz="457200" fontAlgn="base">
              <a:spcBef>
                <a:spcPct val="0"/>
              </a:spcBef>
              <a:spcAft>
                <a:spcPct val="0"/>
              </a:spcAft>
              <a:buNone/>
              <a:defRPr/>
            </a:pPr>
            <a:endParaRPr lang="en-US" altLang="en-US" sz="1200" dirty="0">
              <a:solidFill>
                <a:prstClr val="white"/>
              </a:solidFill>
            </a:endParaRPr>
          </a:p>
        </p:txBody>
      </p:sp>
      <p:sp>
        <p:nvSpPr>
          <p:cNvPr id="8" name="Rectangle 7"/>
          <p:cNvSpPr/>
          <p:nvPr/>
        </p:nvSpPr>
        <p:spPr>
          <a:xfrm>
            <a:off x="7004051" y="3403600"/>
            <a:ext cx="4965347" cy="2647950"/>
          </a:xfrm>
          <a:prstGeom prst="rect">
            <a:avLst/>
          </a:prstGeom>
        </p:spPr>
        <p:style>
          <a:lnRef idx="1">
            <a:schemeClr val="accent5"/>
          </a:lnRef>
          <a:fillRef idx="2">
            <a:schemeClr val="accent5"/>
          </a:fillRef>
          <a:effectRef idx="1">
            <a:schemeClr val="accent5"/>
          </a:effectRef>
          <a:fontRef idx="minor">
            <a:schemeClr val="dk1"/>
          </a:fontRef>
        </p:style>
        <p:txBody>
          <a:bodyPr anchor="ctr"/>
          <a:lstStyle>
            <a:lvl1pPr>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defTabSz="457200" fontAlgn="base">
              <a:spcBef>
                <a:spcPct val="0"/>
              </a:spcBef>
              <a:spcAft>
                <a:spcPct val="0"/>
              </a:spcAft>
              <a:buNone/>
              <a:defRPr/>
            </a:pPr>
            <a:r>
              <a:rPr lang="en-GB" altLang="en-US" sz="1600" b="1" dirty="0">
                <a:solidFill>
                  <a:srgbClr val="000000"/>
                </a:solidFill>
              </a:rPr>
              <a:t>Student </a:t>
            </a:r>
            <a:r>
              <a:rPr lang="en-GB" altLang="en-US" sz="1600" b="1" dirty="0" smtClean="0">
                <a:solidFill>
                  <a:srgbClr val="000000"/>
                </a:solidFill>
              </a:rPr>
              <a:t>Action</a:t>
            </a:r>
          </a:p>
          <a:p>
            <a:pPr algn="ctr" defTabSz="457200" fontAlgn="base">
              <a:spcBef>
                <a:spcPct val="0"/>
              </a:spcBef>
              <a:spcAft>
                <a:spcPct val="0"/>
              </a:spcAft>
              <a:buNone/>
              <a:defRPr/>
            </a:pPr>
            <a:r>
              <a:rPr lang="en-GB" altLang="en-US" sz="1600" dirty="0"/>
              <a:t>2 </a:t>
            </a:r>
            <a:r>
              <a:rPr lang="en-GB" altLang="en-US" sz="1600" dirty="0" smtClean="0"/>
              <a:t>minutes to </a:t>
            </a:r>
            <a:r>
              <a:rPr lang="en-GB" altLang="en-US" sz="1600" dirty="0"/>
              <a:t>read the stanza and to speculate what it might be about. </a:t>
            </a:r>
          </a:p>
          <a:p>
            <a:pPr algn="ctr" defTabSz="457200" fontAlgn="base">
              <a:spcBef>
                <a:spcPct val="0"/>
              </a:spcBef>
              <a:spcAft>
                <a:spcPct val="0"/>
              </a:spcAft>
              <a:buNone/>
              <a:defRPr/>
            </a:pPr>
            <a:endParaRPr lang="en-GB" altLang="en-US" sz="1600" b="1" dirty="0" smtClean="0">
              <a:solidFill>
                <a:srgbClr val="000000"/>
              </a:solidFill>
            </a:endParaRPr>
          </a:p>
          <a:p>
            <a:pPr algn="ctr" defTabSz="457200" fontAlgn="base">
              <a:spcBef>
                <a:spcPct val="0"/>
              </a:spcBef>
              <a:spcAft>
                <a:spcPct val="0"/>
              </a:spcAft>
              <a:buNone/>
              <a:defRPr/>
            </a:pPr>
            <a:endParaRPr lang="en-GB" altLang="en-US" sz="1600" dirty="0">
              <a:solidFill>
                <a:srgbClr val="000000"/>
              </a:solidFill>
            </a:endParaRPr>
          </a:p>
        </p:txBody>
      </p:sp>
      <p:sp>
        <p:nvSpPr>
          <p:cNvPr id="49157" name="TextBox 10"/>
          <p:cNvSpPr txBox="1">
            <a:spLocks noChangeArrowheads="1"/>
          </p:cNvSpPr>
          <p:nvPr/>
        </p:nvSpPr>
        <p:spPr bwMode="auto">
          <a:xfrm>
            <a:off x="2028431" y="1693864"/>
            <a:ext cx="244294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defTabSz="457200" fontAlgn="base">
              <a:spcBef>
                <a:spcPct val="0"/>
              </a:spcBef>
              <a:spcAft>
                <a:spcPct val="0"/>
              </a:spcAft>
            </a:pPr>
            <a:r>
              <a:rPr lang="en-GB" altLang="en-US" sz="1200" dirty="0">
                <a:solidFill>
                  <a:prstClr val="black"/>
                </a:solidFill>
                <a:cs typeface="Arial" panose="020B0604020202020204" pitchFamily="34" charset="0"/>
              </a:rPr>
              <a:t>What might this poem be about ?</a:t>
            </a:r>
            <a:endParaRPr lang="en-GB" altLang="en-US" sz="1200" dirty="0">
              <a:solidFill>
                <a:prstClr val="black"/>
              </a:solidFill>
              <a:cs typeface="Arial" panose="020B0604020202020204" pitchFamily="34" charset="0"/>
            </a:endParaRPr>
          </a:p>
        </p:txBody>
      </p:sp>
      <p:sp>
        <p:nvSpPr>
          <p:cNvPr id="49158" name="TextBox 12"/>
          <p:cNvSpPr txBox="1">
            <a:spLocks noChangeArrowheads="1"/>
          </p:cNvSpPr>
          <p:nvPr/>
        </p:nvSpPr>
        <p:spPr bwMode="auto">
          <a:xfrm>
            <a:off x="712394" y="19050"/>
            <a:ext cx="888486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r>
              <a:rPr lang="en-GB" sz="2000" b="1" dirty="0"/>
              <a:t> Episode 1, phase 1  - What might this poem be about?   </a:t>
            </a:r>
          </a:p>
          <a:p>
            <a:endParaRPr lang="en-GB" sz="2000" b="1" dirty="0"/>
          </a:p>
        </p:txBody>
      </p:sp>
      <p:sp>
        <p:nvSpPr>
          <p:cNvPr id="49159" name="Rectangle 14"/>
          <p:cNvSpPr>
            <a:spLocks noChangeArrowheads="1"/>
          </p:cNvSpPr>
          <p:nvPr/>
        </p:nvSpPr>
        <p:spPr bwMode="auto">
          <a:xfrm>
            <a:off x="2913787" y="628651"/>
            <a:ext cx="11304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ctr" defTabSz="457200" fontAlgn="base">
              <a:spcBef>
                <a:spcPct val="0"/>
              </a:spcBef>
              <a:spcAft>
                <a:spcPct val="0"/>
              </a:spcAft>
            </a:pPr>
            <a:r>
              <a:rPr lang="en-GB" altLang="en-US" sz="1200">
                <a:solidFill>
                  <a:srgbClr val="000000"/>
                </a:solidFill>
                <a:cs typeface="Arial" panose="020B0604020202020204" pitchFamily="34" charset="0"/>
              </a:rPr>
              <a:t>Screen image</a:t>
            </a:r>
          </a:p>
        </p:txBody>
      </p:sp>
      <p:pic>
        <p:nvPicPr>
          <p:cNvPr id="49160" name="Picture 21" descr="images.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85789" y="728664"/>
            <a:ext cx="563562"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1" name="Picture 23" descr="images.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75401" y="3521076"/>
            <a:ext cx="512763"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62" name="TextBox 27"/>
          <p:cNvSpPr txBox="1">
            <a:spLocks noChangeArrowheads="1"/>
          </p:cNvSpPr>
          <p:nvPr/>
        </p:nvSpPr>
        <p:spPr bwMode="auto">
          <a:xfrm>
            <a:off x="-1166813" y="4838701"/>
            <a:ext cx="18473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defTabSz="457200" fontAlgn="base">
              <a:spcBef>
                <a:spcPct val="0"/>
              </a:spcBef>
              <a:spcAft>
                <a:spcPct val="0"/>
              </a:spcAft>
            </a:pPr>
            <a:endParaRPr lang="en-GB" altLang="en-US" sz="1200">
              <a:solidFill>
                <a:prstClr val="black"/>
              </a:solidFill>
              <a:cs typeface="Arial" panose="020B0604020202020204" pitchFamily="34" charset="0"/>
            </a:endParaRPr>
          </a:p>
        </p:txBody>
      </p:sp>
      <p:sp>
        <p:nvSpPr>
          <p:cNvPr id="3" name="Rectangle 2"/>
          <p:cNvSpPr/>
          <p:nvPr/>
        </p:nvSpPr>
        <p:spPr>
          <a:xfrm>
            <a:off x="1186791" y="6273224"/>
            <a:ext cx="10446881" cy="584776"/>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lvl1pPr>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defTabSz="457200" fontAlgn="base">
              <a:spcBef>
                <a:spcPct val="0"/>
              </a:spcBef>
              <a:spcAft>
                <a:spcPct val="0"/>
              </a:spcAft>
              <a:buNone/>
              <a:defRPr/>
            </a:pPr>
            <a:r>
              <a:rPr lang="en-GB" altLang="en-US" sz="1600" dirty="0"/>
              <a:t> Process encourages students to speculate with only partial information. Requires attentive noticing and imagination.</a:t>
            </a:r>
            <a:endParaRPr lang="en-GB" altLang="en-US" sz="1600" dirty="0"/>
          </a:p>
        </p:txBody>
      </p:sp>
      <p:sp>
        <p:nvSpPr>
          <p:cNvPr id="15" name="Rectangle 14"/>
          <p:cNvSpPr/>
          <p:nvPr/>
        </p:nvSpPr>
        <p:spPr>
          <a:xfrm>
            <a:off x="875810" y="3416222"/>
            <a:ext cx="5459214" cy="2773859"/>
          </a:xfrm>
          <a:prstGeom prst="rect">
            <a:avLst/>
          </a:prstGeom>
        </p:spPr>
        <p:style>
          <a:lnRef idx="1">
            <a:schemeClr val="accent5"/>
          </a:lnRef>
          <a:fillRef idx="2">
            <a:schemeClr val="accent5"/>
          </a:fillRef>
          <a:effectRef idx="1">
            <a:schemeClr val="accent5"/>
          </a:effectRef>
          <a:fontRef idx="minor">
            <a:schemeClr val="dk1"/>
          </a:fontRef>
        </p:style>
        <p:txBody>
          <a:bodyPr anchor="ctr"/>
          <a:lstStyle>
            <a:lvl1pPr>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defTabSz="457200" fontAlgn="base">
              <a:spcBef>
                <a:spcPct val="0"/>
              </a:spcBef>
              <a:spcAft>
                <a:spcPct val="0"/>
              </a:spcAft>
              <a:buNone/>
              <a:defRPr/>
            </a:pPr>
            <a:r>
              <a:rPr lang="en-GB" altLang="en-US" sz="1600" b="1" dirty="0">
                <a:solidFill>
                  <a:srgbClr val="000000"/>
                </a:solidFill>
              </a:rPr>
              <a:t>Teacher </a:t>
            </a:r>
            <a:r>
              <a:rPr lang="en-GB" altLang="en-US" sz="1600" b="1" dirty="0" smtClean="0">
                <a:solidFill>
                  <a:srgbClr val="000000"/>
                </a:solidFill>
              </a:rPr>
              <a:t>Action</a:t>
            </a:r>
          </a:p>
          <a:p>
            <a:pPr marL="285750" indent="-285750" defTabSz="457200" fontAlgn="base">
              <a:spcBef>
                <a:spcPct val="0"/>
              </a:spcBef>
              <a:spcAft>
                <a:spcPct val="0"/>
              </a:spcAft>
              <a:defRPr/>
            </a:pPr>
            <a:r>
              <a:rPr lang="en-GB" altLang="en-US" sz="1600" dirty="0"/>
              <a:t>Groups of 4</a:t>
            </a:r>
          </a:p>
          <a:p>
            <a:pPr marL="285750" indent="-285750" defTabSz="457200" fontAlgn="base">
              <a:spcBef>
                <a:spcPct val="0"/>
              </a:spcBef>
              <a:spcAft>
                <a:spcPct val="0"/>
              </a:spcAft>
              <a:defRPr/>
            </a:pPr>
            <a:r>
              <a:rPr lang="en-GB" altLang="en-US" sz="1600" dirty="0"/>
              <a:t>Give each group a different, stanza of the poem (omit stanza #1 at this stage)..</a:t>
            </a:r>
          </a:p>
          <a:p>
            <a:pPr marL="285750" indent="-285750" defTabSz="457200" fontAlgn="base">
              <a:spcBef>
                <a:spcPct val="0"/>
              </a:spcBef>
              <a:spcAft>
                <a:spcPct val="0"/>
              </a:spcAft>
              <a:defRPr/>
            </a:pPr>
            <a:r>
              <a:rPr lang="en-GB" altLang="en-US" sz="1600" dirty="0"/>
              <a:t>Warn  that they only have the stanza for 2 minutes before you take it back.</a:t>
            </a:r>
          </a:p>
          <a:p>
            <a:pPr algn="ctr" defTabSz="457200" fontAlgn="base">
              <a:spcBef>
                <a:spcPct val="0"/>
              </a:spcBef>
              <a:spcAft>
                <a:spcPct val="0"/>
              </a:spcAft>
              <a:buNone/>
              <a:defRPr/>
            </a:pPr>
            <a:endParaRPr lang="en-GB" altLang="en-US" sz="1600" dirty="0"/>
          </a:p>
        </p:txBody>
      </p:sp>
      <p:pic>
        <p:nvPicPr>
          <p:cNvPr id="49165" name="Picture 6"/>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3623300"/>
            <a:ext cx="866775"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791650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dissolv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iterate type="wd">
                                    <p:tmPct val="100000"/>
                                  </p:iterate>
                                  <p:childTnLst>
                                    <p:set>
                                      <p:cBhvr>
                                        <p:cTn id="23" dur="1" fill="hold">
                                          <p:stCondLst>
                                            <p:cond delay="0"/>
                                          </p:stCondLst>
                                        </p:cTn>
                                        <p:tgtEl>
                                          <p:spTgt spid="3"/>
                                        </p:tgtEl>
                                        <p:attrNameLst>
                                          <p:attrName>style.visibility</p:attrName>
                                        </p:attrNameLst>
                                      </p:cBhvr>
                                      <p:to>
                                        <p:strVal val="visible"/>
                                      </p:to>
                                    </p:set>
                                    <p:animEffect transition="in" filter="dissolve">
                                      <p:cBhvr>
                                        <p:cTn id="24"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utoUpdateAnimBg="0"/>
      <p:bldP spid="5" grpId="0" animBg="1"/>
      <p:bldP spid="8" grpId="0" animBg="1"/>
      <p:bldP spid="3" grpId="0" animBg="1" autoUpdateAnimBg="0"/>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6437200" y="248187"/>
            <a:ext cx="5590585" cy="3033177"/>
          </a:xfrm>
          <a:prstGeom prst="cloud">
            <a:avLst/>
          </a:prstGeom>
        </p:spPr>
        <p:style>
          <a:lnRef idx="1">
            <a:schemeClr val="accent5"/>
          </a:lnRef>
          <a:fillRef idx="2">
            <a:schemeClr val="accent5"/>
          </a:fillRef>
          <a:effectRef idx="1">
            <a:schemeClr val="accent5"/>
          </a:effectRef>
          <a:fontRef idx="minor">
            <a:schemeClr val="dk1"/>
          </a:fontRef>
        </p:style>
        <p:txBody>
          <a:bodyPr anchor="ctr"/>
          <a:lstStyle>
            <a:lvl1pPr marL="342900" indent="-3429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marL="0" indent="0" algn="ctr" defTabSz="457200" fontAlgn="base">
              <a:spcBef>
                <a:spcPct val="0"/>
              </a:spcBef>
              <a:spcAft>
                <a:spcPct val="0"/>
              </a:spcAft>
              <a:buNone/>
              <a:defRPr/>
            </a:pPr>
            <a:r>
              <a:rPr lang="en-GB" altLang="en-US" sz="1600" b="1" dirty="0">
                <a:solidFill>
                  <a:srgbClr val="000000"/>
                </a:solidFill>
              </a:rPr>
              <a:t>Teacher </a:t>
            </a:r>
            <a:r>
              <a:rPr lang="en-GB" altLang="en-US" sz="1600" b="1" dirty="0" smtClean="0">
                <a:solidFill>
                  <a:srgbClr val="000000"/>
                </a:solidFill>
              </a:rPr>
              <a:t>talk</a:t>
            </a:r>
          </a:p>
          <a:p>
            <a:pPr algn="ctr" defTabSz="457200" fontAlgn="base">
              <a:spcBef>
                <a:spcPct val="0"/>
              </a:spcBef>
              <a:spcAft>
                <a:spcPct val="0"/>
              </a:spcAft>
              <a:defRPr/>
            </a:pPr>
            <a:r>
              <a:rPr lang="en-GB" altLang="en-US" sz="1600" i="1" dirty="0"/>
              <a:t> Any common threads?</a:t>
            </a:r>
          </a:p>
          <a:p>
            <a:pPr algn="ctr" defTabSz="457200" fontAlgn="base">
              <a:spcBef>
                <a:spcPct val="0"/>
              </a:spcBef>
              <a:spcAft>
                <a:spcPct val="0"/>
              </a:spcAft>
              <a:defRPr/>
            </a:pPr>
            <a:r>
              <a:rPr lang="en-GB" altLang="en-US" sz="1600" i="1" dirty="0"/>
              <a:t>What are you trying to discover?</a:t>
            </a:r>
          </a:p>
          <a:p>
            <a:pPr algn="ctr" defTabSz="457200" fontAlgn="base">
              <a:spcBef>
                <a:spcPct val="0"/>
              </a:spcBef>
              <a:spcAft>
                <a:spcPct val="0"/>
              </a:spcAft>
              <a:defRPr/>
            </a:pPr>
            <a:r>
              <a:rPr lang="en-GB" altLang="en-US" sz="1600" i="1" dirty="0"/>
              <a:t>What will you tell others about your stanza?</a:t>
            </a:r>
          </a:p>
          <a:p>
            <a:pPr algn="ctr" defTabSz="457200" fontAlgn="base">
              <a:spcBef>
                <a:spcPct val="0"/>
              </a:spcBef>
              <a:spcAft>
                <a:spcPct val="0"/>
              </a:spcAft>
              <a:defRPr/>
            </a:pPr>
            <a:r>
              <a:rPr lang="en-GB" altLang="en-US" sz="1600" i="1" dirty="0"/>
              <a:t>What questions do you need to ask?</a:t>
            </a:r>
          </a:p>
          <a:p>
            <a:pPr marL="0" indent="0" algn="ctr" defTabSz="457200" fontAlgn="base">
              <a:spcBef>
                <a:spcPct val="0"/>
              </a:spcBef>
              <a:spcAft>
                <a:spcPct val="0"/>
              </a:spcAft>
              <a:buNone/>
              <a:defRPr/>
            </a:pPr>
            <a:endParaRPr lang="en-GB" altLang="en-US" sz="1600" b="1" dirty="0">
              <a:solidFill>
                <a:srgbClr val="000000"/>
              </a:solidFill>
            </a:endParaRPr>
          </a:p>
        </p:txBody>
      </p:sp>
      <p:sp>
        <p:nvSpPr>
          <p:cNvPr id="5" name="Rounded Rectangle 4"/>
          <p:cNvSpPr/>
          <p:nvPr/>
        </p:nvSpPr>
        <p:spPr>
          <a:xfrm>
            <a:off x="802825" y="394180"/>
            <a:ext cx="5357035" cy="2863370"/>
          </a:xfrm>
          <a:prstGeom prst="roundRect">
            <a:avLst/>
          </a:prstGeom>
        </p:spPr>
        <p:style>
          <a:lnRef idx="1">
            <a:schemeClr val="accent5"/>
          </a:lnRef>
          <a:fillRef idx="2">
            <a:schemeClr val="accent5"/>
          </a:fillRef>
          <a:effectRef idx="1">
            <a:schemeClr val="accent5"/>
          </a:effectRef>
          <a:fontRef idx="minor">
            <a:schemeClr val="dk1"/>
          </a:fontRef>
        </p:style>
        <p:txBody>
          <a:bodyPr anchor="ctr"/>
          <a:lstStyle>
            <a:lvl1pPr>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defTabSz="457200" fontAlgn="base">
              <a:spcBef>
                <a:spcPct val="0"/>
              </a:spcBef>
              <a:spcAft>
                <a:spcPct val="0"/>
              </a:spcAft>
              <a:buNone/>
              <a:defRPr/>
            </a:pPr>
            <a:endParaRPr lang="en-US" altLang="en-US" sz="1600" dirty="0">
              <a:solidFill>
                <a:prstClr val="white"/>
              </a:solidFill>
            </a:endParaRPr>
          </a:p>
          <a:p>
            <a:pPr algn="ctr" defTabSz="457200" fontAlgn="base">
              <a:spcBef>
                <a:spcPct val="0"/>
              </a:spcBef>
              <a:spcAft>
                <a:spcPct val="0"/>
              </a:spcAft>
              <a:buNone/>
              <a:defRPr/>
            </a:pPr>
            <a:endParaRPr lang="en-US" altLang="en-US" sz="1200" dirty="0">
              <a:solidFill>
                <a:prstClr val="white"/>
              </a:solidFill>
            </a:endParaRPr>
          </a:p>
        </p:txBody>
      </p:sp>
      <p:sp>
        <p:nvSpPr>
          <p:cNvPr id="8" name="Rectangle 7"/>
          <p:cNvSpPr/>
          <p:nvPr/>
        </p:nvSpPr>
        <p:spPr>
          <a:xfrm>
            <a:off x="7004051" y="3403600"/>
            <a:ext cx="4965347" cy="2647950"/>
          </a:xfrm>
          <a:prstGeom prst="rect">
            <a:avLst/>
          </a:prstGeom>
        </p:spPr>
        <p:style>
          <a:lnRef idx="1">
            <a:schemeClr val="accent5"/>
          </a:lnRef>
          <a:fillRef idx="2">
            <a:schemeClr val="accent5"/>
          </a:fillRef>
          <a:effectRef idx="1">
            <a:schemeClr val="accent5"/>
          </a:effectRef>
          <a:fontRef idx="minor">
            <a:schemeClr val="dk1"/>
          </a:fontRef>
        </p:style>
        <p:txBody>
          <a:bodyPr anchor="ctr"/>
          <a:lstStyle>
            <a:lvl1pPr>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defTabSz="457200" fontAlgn="base">
              <a:spcBef>
                <a:spcPct val="0"/>
              </a:spcBef>
              <a:spcAft>
                <a:spcPct val="0"/>
              </a:spcAft>
              <a:buNone/>
              <a:defRPr/>
            </a:pPr>
            <a:r>
              <a:rPr lang="en-GB" altLang="en-US" sz="1600" b="1" dirty="0">
                <a:solidFill>
                  <a:srgbClr val="000000"/>
                </a:solidFill>
              </a:rPr>
              <a:t>Student </a:t>
            </a:r>
            <a:r>
              <a:rPr lang="en-GB" altLang="en-US" sz="1600" b="1" dirty="0" smtClean="0">
                <a:solidFill>
                  <a:srgbClr val="000000"/>
                </a:solidFill>
              </a:rPr>
              <a:t>Action</a:t>
            </a:r>
          </a:p>
          <a:p>
            <a:pPr algn="ctr" defTabSz="457200" fontAlgn="base">
              <a:spcBef>
                <a:spcPct val="0"/>
              </a:spcBef>
              <a:spcAft>
                <a:spcPct val="0"/>
              </a:spcAft>
              <a:buNone/>
              <a:defRPr/>
            </a:pPr>
            <a:r>
              <a:rPr lang="en-GB" altLang="en-US" sz="1600" dirty="0"/>
              <a:t>5 minutes to ask others what they have read and what they think the poem is about.</a:t>
            </a:r>
            <a:endParaRPr lang="en-GB" altLang="en-US" sz="1600" b="1" dirty="0" smtClean="0">
              <a:solidFill>
                <a:srgbClr val="000000"/>
              </a:solidFill>
            </a:endParaRPr>
          </a:p>
          <a:p>
            <a:pPr algn="ctr" defTabSz="457200" fontAlgn="base">
              <a:spcBef>
                <a:spcPct val="0"/>
              </a:spcBef>
              <a:spcAft>
                <a:spcPct val="0"/>
              </a:spcAft>
              <a:buNone/>
              <a:defRPr/>
            </a:pPr>
            <a:endParaRPr lang="en-GB" altLang="en-US" sz="1600" dirty="0">
              <a:solidFill>
                <a:srgbClr val="000000"/>
              </a:solidFill>
            </a:endParaRPr>
          </a:p>
        </p:txBody>
      </p:sp>
      <p:sp>
        <p:nvSpPr>
          <p:cNvPr id="49157" name="TextBox 10"/>
          <p:cNvSpPr txBox="1">
            <a:spLocks noChangeArrowheads="1"/>
          </p:cNvSpPr>
          <p:nvPr/>
        </p:nvSpPr>
        <p:spPr bwMode="auto">
          <a:xfrm>
            <a:off x="3157539" y="1693864"/>
            <a:ext cx="18473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defTabSz="457200" fontAlgn="base">
              <a:spcBef>
                <a:spcPct val="0"/>
              </a:spcBef>
              <a:spcAft>
                <a:spcPct val="0"/>
              </a:spcAft>
            </a:pPr>
            <a:endParaRPr lang="en-GB" altLang="en-US" sz="1200">
              <a:solidFill>
                <a:prstClr val="black"/>
              </a:solidFill>
              <a:cs typeface="Arial" panose="020B0604020202020204" pitchFamily="34" charset="0"/>
            </a:endParaRPr>
          </a:p>
        </p:txBody>
      </p:sp>
      <p:sp>
        <p:nvSpPr>
          <p:cNvPr id="49158" name="TextBox 12"/>
          <p:cNvSpPr txBox="1">
            <a:spLocks noChangeArrowheads="1"/>
          </p:cNvSpPr>
          <p:nvPr/>
        </p:nvSpPr>
        <p:spPr bwMode="auto">
          <a:xfrm>
            <a:off x="712394" y="19050"/>
            <a:ext cx="888486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r>
              <a:rPr lang="en-GB" sz="2000" b="1" dirty="0"/>
              <a:t> Episode 1, phase 2  - What might this poem be about?   </a:t>
            </a:r>
          </a:p>
          <a:p>
            <a:endParaRPr lang="en-GB" sz="2000" b="1" dirty="0"/>
          </a:p>
        </p:txBody>
      </p:sp>
      <p:sp>
        <p:nvSpPr>
          <p:cNvPr id="49159" name="Rectangle 14"/>
          <p:cNvSpPr>
            <a:spLocks noChangeArrowheads="1"/>
          </p:cNvSpPr>
          <p:nvPr/>
        </p:nvSpPr>
        <p:spPr bwMode="auto">
          <a:xfrm>
            <a:off x="2913787" y="628651"/>
            <a:ext cx="11304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ctr" defTabSz="457200" fontAlgn="base">
              <a:spcBef>
                <a:spcPct val="0"/>
              </a:spcBef>
              <a:spcAft>
                <a:spcPct val="0"/>
              </a:spcAft>
            </a:pPr>
            <a:r>
              <a:rPr lang="en-GB" altLang="en-US" sz="1200">
                <a:solidFill>
                  <a:srgbClr val="000000"/>
                </a:solidFill>
                <a:cs typeface="Arial" panose="020B0604020202020204" pitchFamily="34" charset="0"/>
              </a:rPr>
              <a:t>Screen image</a:t>
            </a:r>
          </a:p>
        </p:txBody>
      </p:sp>
      <p:pic>
        <p:nvPicPr>
          <p:cNvPr id="49160" name="Picture 21" descr="images.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85789" y="728664"/>
            <a:ext cx="563562"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1" name="Picture 23" descr="images.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75401" y="3521076"/>
            <a:ext cx="512763"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62" name="TextBox 27"/>
          <p:cNvSpPr txBox="1">
            <a:spLocks noChangeArrowheads="1"/>
          </p:cNvSpPr>
          <p:nvPr/>
        </p:nvSpPr>
        <p:spPr bwMode="auto">
          <a:xfrm>
            <a:off x="-1166813" y="4838701"/>
            <a:ext cx="18473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defTabSz="457200" fontAlgn="base">
              <a:spcBef>
                <a:spcPct val="0"/>
              </a:spcBef>
              <a:spcAft>
                <a:spcPct val="0"/>
              </a:spcAft>
            </a:pPr>
            <a:endParaRPr lang="en-GB" altLang="en-US" sz="1200">
              <a:solidFill>
                <a:prstClr val="black"/>
              </a:solidFill>
              <a:cs typeface="Arial" panose="020B0604020202020204" pitchFamily="34" charset="0"/>
            </a:endParaRPr>
          </a:p>
        </p:txBody>
      </p:sp>
      <p:sp>
        <p:nvSpPr>
          <p:cNvPr id="3" name="Rectangle 2"/>
          <p:cNvSpPr/>
          <p:nvPr/>
        </p:nvSpPr>
        <p:spPr>
          <a:xfrm>
            <a:off x="840673" y="6243083"/>
            <a:ext cx="10792999" cy="584776"/>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lvl1pPr>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defTabSz="457200" fontAlgn="base">
              <a:spcBef>
                <a:spcPct val="0"/>
              </a:spcBef>
              <a:spcAft>
                <a:spcPct val="0"/>
              </a:spcAft>
              <a:buNone/>
              <a:defRPr/>
            </a:pPr>
            <a:r>
              <a:rPr lang="en-GB" altLang="en-US" sz="1400" dirty="0"/>
              <a:t> </a:t>
            </a:r>
            <a:r>
              <a:rPr lang="en-GB" altLang="en-US" sz="1600" dirty="0"/>
              <a:t>Process encourages distillation of the key aspects of the stanza,  to make links between their stanza and those  of others, to ask pertinent questions, to listen carefully to answers and ,possibly, revise their views</a:t>
            </a:r>
            <a:r>
              <a:rPr lang="en-GB" altLang="en-US" sz="1400" dirty="0"/>
              <a:t>.</a:t>
            </a:r>
            <a:endParaRPr lang="en-GB" altLang="en-US" sz="1200" dirty="0"/>
          </a:p>
        </p:txBody>
      </p:sp>
      <p:sp>
        <p:nvSpPr>
          <p:cNvPr id="15" name="Rectangle 14"/>
          <p:cNvSpPr/>
          <p:nvPr/>
        </p:nvSpPr>
        <p:spPr>
          <a:xfrm>
            <a:off x="875810" y="3416222"/>
            <a:ext cx="5459214" cy="2773859"/>
          </a:xfrm>
          <a:prstGeom prst="rect">
            <a:avLst/>
          </a:prstGeom>
        </p:spPr>
        <p:style>
          <a:lnRef idx="1">
            <a:schemeClr val="accent5"/>
          </a:lnRef>
          <a:fillRef idx="2">
            <a:schemeClr val="accent5"/>
          </a:fillRef>
          <a:effectRef idx="1">
            <a:schemeClr val="accent5"/>
          </a:effectRef>
          <a:fontRef idx="minor">
            <a:schemeClr val="dk1"/>
          </a:fontRef>
        </p:style>
        <p:txBody>
          <a:bodyPr anchor="ctr"/>
          <a:lstStyle>
            <a:lvl1pPr>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defTabSz="457200" fontAlgn="base">
              <a:spcBef>
                <a:spcPct val="0"/>
              </a:spcBef>
              <a:spcAft>
                <a:spcPct val="0"/>
              </a:spcAft>
              <a:buNone/>
              <a:defRPr/>
            </a:pPr>
            <a:r>
              <a:rPr lang="en-GB" altLang="en-US" sz="1600" b="1" dirty="0">
                <a:solidFill>
                  <a:srgbClr val="000000"/>
                </a:solidFill>
              </a:rPr>
              <a:t>Teacher </a:t>
            </a:r>
            <a:r>
              <a:rPr lang="en-GB" altLang="en-US" sz="1600" b="1" dirty="0" smtClean="0">
                <a:solidFill>
                  <a:srgbClr val="000000"/>
                </a:solidFill>
              </a:rPr>
              <a:t>Action</a:t>
            </a:r>
          </a:p>
          <a:p>
            <a:pPr algn="ctr" defTabSz="457200" fontAlgn="base">
              <a:spcBef>
                <a:spcPct val="0"/>
              </a:spcBef>
              <a:spcAft>
                <a:spcPct val="0"/>
              </a:spcAft>
              <a:buNone/>
              <a:defRPr/>
            </a:pPr>
            <a:endParaRPr lang="en-GB" altLang="en-US" sz="1400" dirty="0"/>
          </a:p>
          <a:p>
            <a:pPr marL="285750" indent="-285750" defTabSz="457200" fontAlgn="base">
              <a:spcBef>
                <a:spcPct val="0"/>
              </a:spcBef>
              <a:spcAft>
                <a:spcPct val="0"/>
              </a:spcAft>
              <a:defRPr/>
            </a:pPr>
            <a:r>
              <a:rPr lang="en-GB" altLang="en-US" sz="1600" dirty="0"/>
              <a:t>Give 1 minute warning you will collect the stanza, before they circulate to discuss with others.</a:t>
            </a:r>
          </a:p>
          <a:p>
            <a:pPr marL="285750" indent="-285750" defTabSz="457200" fontAlgn="base">
              <a:spcBef>
                <a:spcPct val="0"/>
              </a:spcBef>
              <a:spcAft>
                <a:spcPct val="0"/>
              </a:spcAft>
              <a:defRPr/>
            </a:pPr>
            <a:r>
              <a:rPr lang="en-GB" altLang="en-US" sz="1600" dirty="0"/>
              <a:t>Collect the stanzas.</a:t>
            </a:r>
          </a:p>
          <a:p>
            <a:pPr marL="285750" indent="-285750" defTabSz="457200" fontAlgn="base">
              <a:spcBef>
                <a:spcPct val="0"/>
              </a:spcBef>
              <a:spcAft>
                <a:spcPct val="0"/>
              </a:spcAft>
              <a:defRPr/>
            </a:pPr>
            <a:r>
              <a:rPr lang="en-GB" altLang="en-US" sz="1600" dirty="0"/>
              <a:t>Invite students to circulate around to find out about the other stanzas of the poem..</a:t>
            </a:r>
            <a:endParaRPr lang="en-GB" altLang="en-US" sz="1600" dirty="0"/>
          </a:p>
        </p:txBody>
      </p:sp>
      <p:pic>
        <p:nvPicPr>
          <p:cNvPr id="49165" name="Picture 6"/>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3623300"/>
            <a:ext cx="866775"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805824" y="1723812"/>
            <a:ext cx="3572086" cy="369332"/>
          </a:xfrm>
          <a:prstGeom prst="rect">
            <a:avLst/>
          </a:prstGeom>
        </p:spPr>
        <p:txBody>
          <a:bodyPr wrap="none">
            <a:spAutoFit/>
          </a:bodyPr>
          <a:lstStyle/>
          <a:p>
            <a:pPr algn="ctr" defTabSz="457200" fontAlgn="base">
              <a:spcBef>
                <a:spcPct val="0"/>
              </a:spcBef>
              <a:spcAft>
                <a:spcPct val="0"/>
              </a:spcAft>
              <a:buNone/>
              <a:defRPr/>
            </a:pPr>
            <a:r>
              <a:rPr lang="en-GB" altLang="en-US" dirty="0"/>
              <a:t>What might this poem be about ?</a:t>
            </a:r>
            <a:endParaRPr lang="en-US" altLang="en-US" sz="1050" dirty="0"/>
          </a:p>
        </p:txBody>
      </p:sp>
    </p:spTree>
    <p:extLst>
      <p:ext uri="{BB962C8B-B14F-4D97-AF65-F5344CB8AC3E}">
        <p14:creationId xmlns:p14="http://schemas.microsoft.com/office/powerpoint/2010/main" val="373791650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dissolv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iterate type="wd">
                                    <p:tmPct val="100000"/>
                                  </p:iterate>
                                  <p:childTnLst>
                                    <p:set>
                                      <p:cBhvr>
                                        <p:cTn id="23" dur="1" fill="hold">
                                          <p:stCondLst>
                                            <p:cond delay="0"/>
                                          </p:stCondLst>
                                        </p:cTn>
                                        <p:tgtEl>
                                          <p:spTgt spid="3"/>
                                        </p:tgtEl>
                                        <p:attrNameLst>
                                          <p:attrName>style.visibility</p:attrName>
                                        </p:attrNameLst>
                                      </p:cBhvr>
                                      <p:to>
                                        <p:strVal val="visible"/>
                                      </p:to>
                                    </p:set>
                                    <p:animEffect transition="in" filter="dissolve">
                                      <p:cBhvr>
                                        <p:cTn id="24"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utoUpdateAnimBg="0"/>
      <p:bldP spid="5" grpId="0" animBg="1"/>
      <p:bldP spid="8" grpId="0" animBg="1"/>
      <p:bldP spid="3" grpId="0" animBg="1" autoUpdateAnimBg="0"/>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6437200" y="248187"/>
            <a:ext cx="5590585" cy="3033177"/>
          </a:xfrm>
          <a:prstGeom prst="cloud">
            <a:avLst/>
          </a:prstGeom>
        </p:spPr>
        <p:style>
          <a:lnRef idx="1">
            <a:schemeClr val="accent5"/>
          </a:lnRef>
          <a:fillRef idx="2">
            <a:schemeClr val="accent5"/>
          </a:fillRef>
          <a:effectRef idx="1">
            <a:schemeClr val="accent5"/>
          </a:effectRef>
          <a:fontRef idx="minor">
            <a:schemeClr val="dk1"/>
          </a:fontRef>
        </p:style>
        <p:txBody>
          <a:bodyPr anchor="ctr"/>
          <a:lstStyle>
            <a:lvl1pPr marL="342900" indent="-3429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marL="0" indent="0" algn="ctr" defTabSz="457200" fontAlgn="base">
              <a:spcBef>
                <a:spcPct val="0"/>
              </a:spcBef>
              <a:spcAft>
                <a:spcPct val="0"/>
              </a:spcAft>
              <a:buNone/>
              <a:defRPr/>
            </a:pPr>
            <a:r>
              <a:rPr lang="en-GB" altLang="en-US" sz="1600" b="1" dirty="0">
                <a:solidFill>
                  <a:srgbClr val="000000"/>
                </a:solidFill>
              </a:rPr>
              <a:t>Teacher </a:t>
            </a:r>
            <a:r>
              <a:rPr lang="en-GB" altLang="en-US" sz="1600" b="1" dirty="0" smtClean="0">
                <a:solidFill>
                  <a:srgbClr val="000000"/>
                </a:solidFill>
              </a:rPr>
              <a:t>talk</a:t>
            </a:r>
          </a:p>
          <a:p>
            <a:pPr algn="ctr" defTabSz="457200" fontAlgn="base">
              <a:spcBef>
                <a:spcPct val="0"/>
              </a:spcBef>
              <a:spcAft>
                <a:spcPct val="0"/>
              </a:spcAft>
              <a:defRPr/>
            </a:pPr>
            <a:r>
              <a:rPr lang="en-GB" altLang="en-US" sz="1600" i="1" dirty="0"/>
              <a:t> What is your best guess?</a:t>
            </a:r>
          </a:p>
          <a:p>
            <a:pPr algn="ctr" defTabSz="457200" fontAlgn="base">
              <a:spcBef>
                <a:spcPct val="0"/>
              </a:spcBef>
              <a:spcAft>
                <a:spcPct val="0"/>
              </a:spcAft>
              <a:defRPr/>
            </a:pPr>
            <a:r>
              <a:rPr lang="en-GB" altLang="en-US" sz="1600" i="1" dirty="0"/>
              <a:t>What will you be looking for?</a:t>
            </a:r>
          </a:p>
          <a:p>
            <a:pPr algn="ctr" defTabSz="457200" fontAlgn="base">
              <a:spcBef>
                <a:spcPct val="0"/>
              </a:spcBef>
              <a:spcAft>
                <a:spcPct val="0"/>
              </a:spcAft>
              <a:defRPr/>
            </a:pPr>
            <a:r>
              <a:rPr lang="en-GB" altLang="en-US" sz="1600" i="1" dirty="0"/>
              <a:t>What will you do first?</a:t>
            </a:r>
          </a:p>
          <a:p>
            <a:pPr algn="ctr" defTabSz="457200" fontAlgn="base">
              <a:spcBef>
                <a:spcPct val="0"/>
              </a:spcBef>
              <a:spcAft>
                <a:spcPct val="0"/>
              </a:spcAft>
              <a:defRPr/>
            </a:pPr>
            <a:r>
              <a:rPr lang="en-GB" altLang="en-US" sz="1600" i="1" dirty="0"/>
              <a:t>What will you do after that?</a:t>
            </a:r>
          </a:p>
          <a:p>
            <a:pPr algn="ctr" defTabSz="457200" fontAlgn="base">
              <a:spcBef>
                <a:spcPct val="0"/>
              </a:spcBef>
              <a:spcAft>
                <a:spcPct val="0"/>
              </a:spcAft>
              <a:defRPr/>
            </a:pPr>
            <a:r>
              <a:rPr lang="en-GB" altLang="en-US" sz="1600" i="1" dirty="0"/>
              <a:t>How might it start?</a:t>
            </a:r>
          </a:p>
          <a:p>
            <a:pPr algn="ctr" defTabSz="457200" fontAlgn="base">
              <a:spcBef>
                <a:spcPct val="0"/>
              </a:spcBef>
              <a:spcAft>
                <a:spcPct val="0"/>
              </a:spcAft>
              <a:defRPr/>
            </a:pPr>
            <a:r>
              <a:rPr lang="en-GB" altLang="en-US" sz="1600" i="1" dirty="0"/>
              <a:t>Finish</a:t>
            </a:r>
            <a:endParaRPr lang="en-GB" altLang="en-US" sz="1600" b="1" dirty="0">
              <a:solidFill>
                <a:srgbClr val="000000"/>
              </a:solidFill>
            </a:endParaRPr>
          </a:p>
        </p:txBody>
      </p:sp>
      <p:sp>
        <p:nvSpPr>
          <p:cNvPr id="5" name="Rounded Rectangle 4"/>
          <p:cNvSpPr/>
          <p:nvPr/>
        </p:nvSpPr>
        <p:spPr>
          <a:xfrm>
            <a:off x="802825" y="394180"/>
            <a:ext cx="5357035" cy="2863370"/>
          </a:xfrm>
          <a:prstGeom prst="roundRect">
            <a:avLst/>
          </a:prstGeom>
        </p:spPr>
        <p:style>
          <a:lnRef idx="1">
            <a:schemeClr val="accent5"/>
          </a:lnRef>
          <a:fillRef idx="2">
            <a:schemeClr val="accent5"/>
          </a:fillRef>
          <a:effectRef idx="1">
            <a:schemeClr val="accent5"/>
          </a:effectRef>
          <a:fontRef idx="minor">
            <a:schemeClr val="dk1"/>
          </a:fontRef>
        </p:style>
        <p:txBody>
          <a:bodyPr anchor="ctr"/>
          <a:lstStyle>
            <a:lvl1pPr>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defTabSz="457200" fontAlgn="base">
              <a:spcBef>
                <a:spcPct val="0"/>
              </a:spcBef>
              <a:spcAft>
                <a:spcPct val="0"/>
              </a:spcAft>
              <a:buNone/>
              <a:defRPr/>
            </a:pPr>
            <a:endParaRPr lang="en-US" altLang="en-US" sz="1600" dirty="0">
              <a:solidFill>
                <a:prstClr val="white"/>
              </a:solidFill>
            </a:endParaRPr>
          </a:p>
          <a:p>
            <a:pPr algn="ctr" defTabSz="457200" fontAlgn="base">
              <a:spcBef>
                <a:spcPct val="0"/>
              </a:spcBef>
              <a:spcAft>
                <a:spcPct val="0"/>
              </a:spcAft>
              <a:buNone/>
              <a:defRPr/>
            </a:pPr>
            <a:endParaRPr lang="en-US" altLang="en-US" sz="1200" dirty="0">
              <a:solidFill>
                <a:prstClr val="white"/>
              </a:solidFill>
            </a:endParaRPr>
          </a:p>
        </p:txBody>
      </p:sp>
      <p:sp>
        <p:nvSpPr>
          <p:cNvPr id="8" name="Rectangle 7"/>
          <p:cNvSpPr/>
          <p:nvPr/>
        </p:nvSpPr>
        <p:spPr>
          <a:xfrm>
            <a:off x="7004051" y="3403600"/>
            <a:ext cx="4965347" cy="2647950"/>
          </a:xfrm>
          <a:prstGeom prst="rect">
            <a:avLst/>
          </a:prstGeom>
        </p:spPr>
        <p:style>
          <a:lnRef idx="1">
            <a:schemeClr val="accent5"/>
          </a:lnRef>
          <a:fillRef idx="2">
            <a:schemeClr val="accent5"/>
          </a:fillRef>
          <a:effectRef idx="1">
            <a:schemeClr val="accent5"/>
          </a:effectRef>
          <a:fontRef idx="minor">
            <a:schemeClr val="dk1"/>
          </a:fontRef>
        </p:style>
        <p:txBody>
          <a:bodyPr anchor="ctr"/>
          <a:lstStyle>
            <a:lvl1pPr>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defTabSz="457200" fontAlgn="base">
              <a:spcBef>
                <a:spcPct val="0"/>
              </a:spcBef>
              <a:spcAft>
                <a:spcPct val="0"/>
              </a:spcAft>
              <a:buNone/>
              <a:defRPr/>
            </a:pPr>
            <a:r>
              <a:rPr lang="en-GB" altLang="en-US" sz="1600" b="1" dirty="0">
                <a:solidFill>
                  <a:srgbClr val="000000"/>
                </a:solidFill>
              </a:rPr>
              <a:t>Student </a:t>
            </a:r>
            <a:r>
              <a:rPr lang="en-GB" altLang="en-US" sz="1600" b="1" dirty="0" smtClean="0">
                <a:solidFill>
                  <a:srgbClr val="000000"/>
                </a:solidFill>
              </a:rPr>
              <a:t>Action</a:t>
            </a:r>
          </a:p>
          <a:p>
            <a:pPr marL="285750" indent="-285750" defTabSz="457200" fontAlgn="base">
              <a:spcBef>
                <a:spcPct val="0"/>
              </a:spcBef>
              <a:spcAft>
                <a:spcPct val="0"/>
              </a:spcAft>
              <a:defRPr/>
            </a:pPr>
            <a:r>
              <a:rPr lang="en-GB" altLang="en-US" sz="1600" dirty="0"/>
              <a:t>1 minute to contribute speculative ideas.</a:t>
            </a:r>
          </a:p>
          <a:p>
            <a:pPr marL="285750" indent="-285750" defTabSz="457200" fontAlgn="base">
              <a:spcBef>
                <a:spcPct val="0"/>
              </a:spcBef>
              <a:spcAft>
                <a:spcPct val="0"/>
              </a:spcAft>
              <a:defRPr/>
            </a:pPr>
            <a:r>
              <a:rPr lang="en-GB" altLang="en-US" sz="1600" dirty="0"/>
              <a:t>1 minute to discuss in 4s how they intend to tackle the task</a:t>
            </a:r>
            <a:endParaRPr lang="en-GB" altLang="en-US" sz="1600" b="1" dirty="0" smtClean="0">
              <a:solidFill>
                <a:srgbClr val="000000"/>
              </a:solidFill>
            </a:endParaRPr>
          </a:p>
          <a:p>
            <a:pPr algn="ctr" defTabSz="457200" fontAlgn="base">
              <a:spcBef>
                <a:spcPct val="0"/>
              </a:spcBef>
              <a:spcAft>
                <a:spcPct val="0"/>
              </a:spcAft>
              <a:buNone/>
              <a:defRPr/>
            </a:pPr>
            <a:endParaRPr lang="en-GB" altLang="en-US" sz="1600" dirty="0">
              <a:solidFill>
                <a:srgbClr val="000000"/>
              </a:solidFill>
            </a:endParaRPr>
          </a:p>
        </p:txBody>
      </p:sp>
      <p:sp>
        <p:nvSpPr>
          <p:cNvPr id="49157" name="TextBox 10"/>
          <p:cNvSpPr txBox="1">
            <a:spLocks noChangeArrowheads="1"/>
          </p:cNvSpPr>
          <p:nvPr/>
        </p:nvSpPr>
        <p:spPr bwMode="auto">
          <a:xfrm>
            <a:off x="3157539" y="1693864"/>
            <a:ext cx="18473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defTabSz="457200" fontAlgn="base">
              <a:spcBef>
                <a:spcPct val="0"/>
              </a:spcBef>
              <a:spcAft>
                <a:spcPct val="0"/>
              </a:spcAft>
            </a:pPr>
            <a:endParaRPr lang="en-GB" altLang="en-US" sz="1200">
              <a:solidFill>
                <a:prstClr val="black"/>
              </a:solidFill>
              <a:cs typeface="Arial" panose="020B0604020202020204" pitchFamily="34" charset="0"/>
            </a:endParaRPr>
          </a:p>
        </p:txBody>
      </p:sp>
      <p:sp>
        <p:nvSpPr>
          <p:cNvPr id="49158" name="TextBox 12"/>
          <p:cNvSpPr txBox="1">
            <a:spLocks noChangeArrowheads="1"/>
          </p:cNvSpPr>
          <p:nvPr/>
        </p:nvSpPr>
        <p:spPr bwMode="auto">
          <a:xfrm>
            <a:off x="712394" y="19050"/>
            <a:ext cx="888486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r>
              <a:rPr lang="en-GB" sz="2000" b="1" dirty="0"/>
              <a:t> Episode 1, phase 3  - What might this poem be about?   </a:t>
            </a:r>
          </a:p>
          <a:p>
            <a:endParaRPr lang="en-GB" sz="2000" b="1" dirty="0"/>
          </a:p>
        </p:txBody>
      </p:sp>
      <p:sp>
        <p:nvSpPr>
          <p:cNvPr id="49159" name="Rectangle 14"/>
          <p:cNvSpPr>
            <a:spLocks noChangeArrowheads="1"/>
          </p:cNvSpPr>
          <p:nvPr/>
        </p:nvSpPr>
        <p:spPr bwMode="auto">
          <a:xfrm>
            <a:off x="2913787" y="628651"/>
            <a:ext cx="11304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ctr" defTabSz="457200" fontAlgn="base">
              <a:spcBef>
                <a:spcPct val="0"/>
              </a:spcBef>
              <a:spcAft>
                <a:spcPct val="0"/>
              </a:spcAft>
            </a:pPr>
            <a:r>
              <a:rPr lang="en-GB" altLang="en-US" sz="1200" dirty="0">
                <a:solidFill>
                  <a:srgbClr val="000000"/>
                </a:solidFill>
                <a:cs typeface="Arial" panose="020B0604020202020204" pitchFamily="34" charset="0"/>
              </a:rPr>
              <a:t>Screen image</a:t>
            </a:r>
          </a:p>
        </p:txBody>
      </p:sp>
      <p:pic>
        <p:nvPicPr>
          <p:cNvPr id="49160" name="Picture 21" descr="images.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85789" y="728664"/>
            <a:ext cx="563562"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1" name="Picture 23" descr="images.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75401" y="3521076"/>
            <a:ext cx="512763"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62" name="TextBox 27"/>
          <p:cNvSpPr txBox="1">
            <a:spLocks noChangeArrowheads="1"/>
          </p:cNvSpPr>
          <p:nvPr/>
        </p:nvSpPr>
        <p:spPr bwMode="auto">
          <a:xfrm>
            <a:off x="-1166813" y="4838701"/>
            <a:ext cx="18473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defTabSz="457200" fontAlgn="base">
              <a:spcBef>
                <a:spcPct val="0"/>
              </a:spcBef>
              <a:spcAft>
                <a:spcPct val="0"/>
              </a:spcAft>
            </a:pPr>
            <a:endParaRPr lang="en-GB" altLang="en-US" sz="1200">
              <a:solidFill>
                <a:prstClr val="black"/>
              </a:solidFill>
              <a:cs typeface="Arial" panose="020B0604020202020204" pitchFamily="34" charset="0"/>
            </a:endParaRPr>
          </a:p>
        </p:txBody>
      </p:sp>
      <p:sp>
        <p:nvSpPr>
          <p:cNvPr id="3" name="Rectangle 2"/>
          <p:cNvSpPr/>
          <p:nvPr/>
        </p:nvSpPr>
        <p:spPr>
          <a:xfrm>
            <a:off x="1186791" y="6273224"/>
            <a:ext cx="10446881" cy="584776"/>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lvl1pPr>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defTabSz="457200" fontAlgn="base">
              <a:spcBef>
                <a:spcPct val="0"/>
              </a:spcBef>
              <a:spcAft>
                <a:spcPct val="0"/>
              </a:spcAft>
              <a:buNone/>
              <a:defRPr/>
            </a:pPr>
            <a:r>
              <a:rPr lang="en-GB" altLang="en-US" sz="1400" dirty="0"/>
              <a:t> </a:t>
            </a:r>
            <a:r>
              <a:rPr lang="en-GB" altLang="en-US" sz="1600" dirty="0"/>
              <a:t>Process encourages students to pool what they have found out, and to think ahead to plan together how they will tackle the problem of ordering the stanzas. </a:t>
            </a:r>
            <a:endParaRPr lang="en-GB" altLang="en-US" sz="1600" dirty="0"/>
          </a:p>
        </p:txBody>
      </p:sp>
      <p:sp>
        <p:nvSpPr>
          <p:cNvPr id="15" name="Rectangle 14"/>
          <p:cNvSpPr/>
          <p:nvPr/>
        </p:nvSpPr>
        <p:spPr>
          <a:xfrm>
            <a:off x="875810" y="3416222"/>
            <a:ext cx="5459214" cy="2773859"/>
          </a:xfrm>
          <a:prstGeom prst="rect">
            <a:avLst/>
          </a:prstGeom>
        </p:spPr>
        <p:style>
          <a:lnRef idx="1">
            <a:schemeClr val="accent5"/>
          </a:lnRef>
          <a:fillRef idx="2">
            <a:schemeClr val="accent5"/>
          </a:fillRef>
          <a:effectRef idx="1">
            <a:schemeClr val="accent5"/>
          </a:effectRef>
          <a:fontRef idx="minor">
            <a:schemeClr val="dk1"/>
          </a:fontRef>
        </p:style>
        <p:txBody>
          <a:bodyPr anchor="ctr"/>
          <a:lstStyle>
            <a:lvl1pPr>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defTabSz="457200" fontAlgn="base">
              <a:spcBef>
                <a:spcPct val="0"/>
              </a:spcBef>
              <a:spcAft>
                <a:spcPct val="0"/>
              </a:spcAft>
              <a:buNone/>
              <a:defRPr/>
            </a:pPr>
            <a:r>
              <a:rPr lang="en-GB" altLang="en-US" sz="1600" b="1" dirty="0">
                <a:solidFill>
                  <a:srgbClr val="000000"/>
                </a:solidFill>
              </a:rPr>
              <a:t>Teacher </a:t>
            </a:r>
            <a:r>
              <a:rPr lang="en-GB" altLang="en-US" sz="1600" b="1" dirty="0" smtClean="0">
                <a:solidFill>
                  <a:srgbClr val="000000"/>
                </a:solidFill>
              </a:rPr>
              <a:t>Action</a:t>
            </a:r>
          </a:p>
          <a:p>
            <a:pPr marL="285750" indent="-285750" defTabSz="457200" fontAlgn="base">
              <a:spcBef>
                <a:spcPct val="0"/>
              </a:spcBef>
              <a:spcAft>
                <a:spcPct val="0"/>
              </a:spcAft>
              <a:defRPr/>
            </a:pPr>
            <a:r>
              <a:rPr lang="en-GB" altLang="en-US" sz="1600" dirty="0"/>
              <a:t>Orchestrate whole class discussion – what are they thinking the poem might be about?</a:t>
            </a:r>
          </a:p>
          <a:p>
            <a:pPr marL="285750" indent="-285750" defTabSz="457200" fontAlgn="base">
              <a:spcBef>
                <a:spcPct val="0"/>
              </a:spcBef>
              <a:spcAft>
                <a:spcPct val="0"/>
              </a:spcAft>
              <a:defRPr/>
            </a:pPr>
            <a:r>
              <a:rPr lang="en-GB" altLang="en-US" sz="1600" dirty="0"/>
              <a:t>Gallery ideas without comment..</a:t>
            </a:r>
          </a:p>
          <a:p>
            <a:pPr marL="285750" indent="-285750" defTabSz="457200" fontAlgn="base">
              <a:spcBef>
                <a:spcPct val="0"/>
              </a:spcBef>
              <a:spcAft>
                <a:spcPct val="0"/>
              </a:spcAft>
              <a:defRPr/>
            </a:pPr>
            <a:r>
              <a:rPr lang="en-GB" altLang="en-US" sz="1600" dirty="0"/>
              <a:t>Give out all stanzas of the poem, </a:t>
            </a:r>
          </a:p>
          <a:p>
            <a:pPr marL="285750" indent="-285750" defTabSz="457200" fontAlgn="base">
              <a:spcBef>
                <a:spcPct val="0"/>
              </a:spcBef>
              <a:spcAft>
                <a:spcPct val="0"/>
              </a:spcAft>
              <a:defRPr/>
            </a:pPr>
            <a:r>
              <a:rPr lang="en-GB" altLang="en-US" sz="1600" dirty="0"/>
              <a:t> Task is to put them into the right order, but they must first decide, together in 4s, how they intend to tackle the problem.</a:t>
            </a:r>
          </a:p>
          <a:p>
            <a:pPr algn="ctr" defTabSz="457200" fontAlgn="base">
              <a:spcBef>
                <a:spcPct val="0"/>
              </a:spcBef>
              <a:spcAft>
                <a:spcPct val="0"/>
              </a:spcAft>
              <a:buNone/>
              <a:defRPr/>
            </a:pPr>
            <a:endParaRPr lang="en-GB" altLang="en-US" sz="1600" dirty="0"/>
          </a:p>
        </p:txBody>
      </p:sp>
      <p:pic>
        <p:nvPicPr>
          <p:cNvPr id="49165" name="Picture 6"/>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3623300"/>
            <a:ext cx="866775"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354827" y="1645740"/>
            <a:ext cx="3572087" cy="646331"/>
          </a:xfrm>
          <a:prstGeom prst="rect">
            <a:avLst/>
          </a:prstGeom>
          <a:noFill/>
        </p:spPr>
        <p:txBody>
          <a:bodyPr wrap="none" rtlCol="0">
            <a:spAutoFit/>
          </a:bodyPr>
          <a:lstStyle/>
          <a:p>
            <a:r>
              <a:rPr lang="en-GB" altLang="en-US" dirty="0"/>
              <a:t>What might this poem be about ?</a:t>
            </a:r>
            <a:endParaRPr lang="en-US" altLang="en-US" sz="1050" dirty="0"/>
          </a:p>
          <a:p>
            <a:endParaRPr lang="en-GB" dirty="0"/>
          </a:p>
        </p:txBody>
      </p:sp>
    </p:spTree>
    <p:extLst>
      <p:ext uri="{BB962C8B-B14F-4D97-AF65-F5344CB8AC3E}">
        <p14:creationId xmlns:p14="http://schemas.microsoft.com/office/powerpoint/2010/main" val="373791650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dissolv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iterate type="wd">
                                    <p:tmPct val="100000"/>
                                  </p:iterate>
                                  <p:childTnLst>
                                    <p:set>
                                      <p:cBhvr>
                                        <p:cTn id="23" dur="1" fill="hold">
                                          <p:stCondLst>
                                            <p:cond delay="0"/>
                                          </p:stCondLst>
                                        </p:cTn>
                                        <p:tgtEl>
                                          <p:spTgt spid="3"/>
                                        </p:tgtEl>
                                        <p:attrNameLst>
                                          <p:attrName>style.visibility</p:attrName>
                                        </p:attrNameLst>
                                      </p:cBhvr>
                                      <p:to>
                                        <p:strVal val="visible"/>
                                      </p:to>
                                    </p:set>
                                    <p:animEffect transition="in" filter="dissolve">
                                      <p:cBhvr>
                                        <p:cTn id="24"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utoUpdateAnimBg="0"/>
      <p:bldP spid="5" grpId="0" animBg="1"/>
      <p:bldP spid="8" grpId="0" animBg="1"/>
      <p:bldP spid="3" grpId="0" animBg="1" autoUpdateAnimBg="0"/>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6437200" y="248187"/>
            <a:ext cx="5590585" cy="3033177"/>
          </a:xfrm>
          <a:prstGeom prst="cloud">
            <a:avLst/>
          </a:prstGeom>
        </p:spPr>
        <p:style>
          <a:lnRef idx="1">
            <a:schemeClr val="accent5"/>
          </a:lnRef>
          <a:fillRef idx="2">
            <a:schemeClr val="accent5"/>
          </a:fillRef>
          <a:effectRef idx="1">
            <a:schemeClr val="accent5"/>
          </a:effectRef>
          <a:fontRef idx="minor">
            <a:schemeClr val="dk1"/>
          </a:fontRef>
        </p:style>
        <p:txBody>
          <a:bodyPr anchor="ctr"/>
          <a:lstStyle>
            <a:lvl1pPr marL="342900" indent="-3429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marL="0" indent="0" algn="ctr" defTabSz="457200" fontAlgn="base">
              <a:spcBef>
                <a:spcPct val="0"/>
              </a:spcBef>
              <a:spcAft>
                <a:spcPct val="0"/>
              </a:spcAft>
              <a:buNone/>
              <a:defRPr/>
            </a:pPr>
            <a:r>
              <a:rPr lang="en-GB" altLang="en-US" sz="1600" b="1" dirty="0">
                <a:solidFill>
                  <a:srgbClr val="000000"/>
                </a:solidFill>
              </a:rPr>
              <a:t>Teacher </a:t>
            </a:r>
            <a:r>
              <a:rPr lang="en-GB" altLang="en-US" sz="1600" b="1" dirty="0" smtClean="0">
                <a:solidFill>
                  <a:srgbClr val="000000"/>
                </a:solidFill>
              </a:rPr>
              <a:t>talk</a:t>
            </a:r>
          </a:p>
          <a:p>
            <a:pPr algn="ctr" defTabSz="457200" fontAlgn="base">
              <a:spcBef>
                <a:spcPct val="0"/>
              </a:spcBef>
              <a:spcAft>
                <a:spcPct val="0"/>
              </a:spcAft>
              <a:defRPr/>
            </a:pPr>
            <a:r>
              <a:rPr lang="en-GB" altLang="en-US" sz="1600" i="1" dirty="0"/>
              <a:t>Did your plan work?</a:t>
            </a:r>
          </a:p>
          <a:p>
            <a:pPr algn="ctr" defTabSz="457200" fontAlgn="base">
              <a:spcBef>
                <a:spcPct val="0"/>
              </a:spcBef>
              <a:spcAft>
                <a:spcPct val="0"/>
              </a:spcAft>
              <a:defRPr/>
            </a:pPr>
            <a:r>
              <a:rPr lang="en-GB" altLang="en-US" sz="1600" i="1" dirty="0"/>
              <a:t>How are you tackling this?</a:t>
            </a:r>
          </a:p>
          <a:p>
            <a:pPr algn="ctr" defTabSz="457200" fontAlgn="base">
              <a:spcBef>
                <a:spcPct val="0"/>
              </a:spcBef>
              <a:spcAft>
                <a:spcPct val="0"/>
              </a:spcAft>
              <a:defRPr/>
            </a:pPr>
            <a:r>
              <a:rPr lang="en-GB" altLang="en-US" sz="1600" i="1" dirty="0"/>
              <a:t>Do you all agree?</a:t>
            </a:r>
          </a:p>
          <a:p>
            <a:pPr algn="ctr" defTabSz="457200" fontAlgn="base">
              <a:spcBef>
                <a:spcPct val="0"/>
              </a:spcBef>
              <a:spcAft>
                <a:spcPct val="0"/>
              </a:spcAft>
              <a:defRPr/>
            </a:pPr>
            <a:r>
              <a:rPr lang="en-GB" altLang="en-US" sz="1600" i="1" dirty="0"/>
              <a:t>Now you can see all the stanzas, what do you think it is about?</a:t>
            </a:r>
          </a:p>
          <a:p>
            <a:pPr marL="0" indent="0" algn="ctr" defTabSz="457200" fontAlgn="base">
              <a:spcBef>
                <a:spcPct val="0"/>
              </a:spcBef>
              <a:spcAft>
                <a:spcPct val="0"/>
              </a:spcAft>
              <a:buNone/>
              <a:defRPr/>
            </a:pPr>
            <a:endParaRPr lang="en-GB" altLang="en-US" sz="1600" b="1" dirty="0">
              <a:solidFill>
                <a:srgbClr val="000000"/>
              </a:solidFill>
            </a:endParaRPr>
          </a:p>
        </p:txBody>
      </p:sp>
      <p:sp>
        <p:nvSpPr>
          <p:cNvPr id="5" name="Rounded Rectangle 4"/>
          <p:cNvSpPr/>
          <p:nvPr/>
        </p:nvSpPr>
        <p:spPr>
          <a:xfrm>
            <a:off x="802825" y="394180"/>
            <a:ext cx="5357035" cy="2863370"/>
          </a:xfrm>
          <a:prstGeom prst="roundRect">
            <a:avLst/>
          </a:prstGeom>
        </p:spPr>
        <p:style>
          <a:lnRef idx="1">
            <a:schemeClr val="accent5"/>
          </a:lnRef>
          <a:fillRef idx="2">
            <a:schemeClr val="accent5"/>
          </a:fillRef>
          <a:effectRef idx="1">
            <a:schemeClr val="accent5"/>
          </a:effectRef>
          <a:fontRef idx="minor">
            <a:schemeClr val="dk1"/>
          </a:fontRef>
        </p:style>
        <p:txBody>
          <a:bodyPr anchor="ctr"/>
          <a:lstStyle>
            <a:lvl1pPr>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defTabSz="457200" fontAlgn="base">
              <a:spcBef>
                <a:spcPct val="0"/>
              </a:spcBef>
              <a:spcAft>
                <a:spcPct val="0"/>
              </a:spcAft>
              <a:buNone/>
              <a:defRPr/>
            </a:pPr>
            <a:endParaRPr lang="en-US" altLang="en-US" sz="1600" dirty="0">
              <a:solidFill>
                <a:prstClr val="white"/>
              </a:solidFill>
            </a:endParaRPr>
          </a:p>
          <a:p>
            <a:pPr algn="ctr" defTabSz="457200" fontAlgn="base">
              <a:spcBef>
                <a:spcPct val="0"/>
              </a:spcBef>
              <a:spcAft>
                <a:spcPct val="0"/>
              </a:spcAft>
              <a:buNone/>
              <a:defRPr/>
            </a:pPr>
            <a:endParaRPr lang="en-US" altLang="en-US" sz="1200" dirty="0">
              <a:solidFill>
                <a:prstClr val="white"/>
              </a:solidFill>
            </a:endParaRPr>
          </a:p>
        </p:txBody>
      </p:sp>
      <p:sp>
        <p:nvSpPr>
          <p:cNvPr id="8" name="Rectangle 7"/>
          <p:cNvSpPr/>
          <p:nvPr/>
        </p:nvSpPr>
        <p:spPr>
          <a:xfrm>
            <a:off x="7004051" y="3403600"/>
            <a:ext cx="4965347" cy="2647950"/>
          </a:xfrm>
          <a:prstGeom prst="rect">
            <a:avLst/>
          </a:prstGeom>
        </p:spPr>
        <p:style>
          <a:lnRef idx="1">
            <a:schemeClr val="accent5"/>
          </a:lnRef>
          <a:fillRef idx="2">
            <a:schemeClr val="accent5"/>
          </a:fillRef>
          <a:effectRef idx="1">
            <a:schemeClr val="accent5"/>
          </a:effectRef>
          <a:fontRef idx="minor">
            <a:schemeClr val="dk1"/>
          </a:fontRef>
        </p:style>
        <p:txBody>
          <a:bodyPr anchor="ctr"/>
          <a:lstStyle>
            <a:lvl1pPr>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defTabSz="457200" fontAlgn="base">
              <a:spcBef>
                <a:spcPct val="0"/>
              </a:spcBef>
              <a:spcAft>
                <a:spcPct val="0"/>
              </a:spcAft>
              <a:buNone/>
              <a:defRPr/>
            </a:pPr>
            <a:r>
              <a:rPr lang="en-GB" altLang="en-US" sz="1600" b="1" dirty="0">
                <a:solidFill>
                  <a:srgbClr val="000000"/>
                </a:solidFill>
              </a:rPr>
              <a:t>Student </a:t>
            </a:r>
            <a:r>
              <a:rPr lang="en-GB" altLang="en-US" sz="1600" b="1" dirty="0" smtClean="0">
                <a:solidFill>
                  <a:srgbClr val="000000"/>
                </a:solidFill>
              </a:rPr>
              <a:t>Action</a:t>
            </a:r>
          </a:p>
          <a:p>
            <a:pPr marL="285750" indent="-285750" algn="ctr" defTabSz="457200" fontAlgn="base">
              <a:spcBef>
                <a:spcPct val="0"/>
              </a:spcBef>
              <a:spcAft>
                <a:spcPct val="0"/>
              </a:spcAft>
              <a:defRPr/>
            </a:pPr>
            <a:r>
              <a:rPr lang="en-GB" altLang="en-US" sz="1600" dirty="0"/>
              <a:t>5 minutes in 4s to discuss and agree their preferred order.</a:t>
            </a:r>
            <a:r>
              <a:rPr lang="en-GB" altLang="en-US" sz="1600" dirty="0">
                <a:solidFill>
                  <a:srgbClr val="FFFFFF"/>
                </a:solidFill>
              </a:rPr>
              <a:t>.</a:t>
            </a:r>
          </a:p>
          <a:p>
            <a:pPr algn="ctr" defTabSz="457200" fontAlgn="base">
              <a:spcBef>
                <a:spcPct val="0"/>
              </a:spcBef>
              <a:spcAft>
                <a:spcPct val="0"/>
              </a:spcAft>
              <a:buNone/>
              <a:defRPr/>
            </a:pPr>
            <a:endParaRPr lang="en-GB" altLang="en-US" sz="1600" b="1" dirty="0" smtClean="0">
              <a:solidFill>
                <a:srgbClr val="000000"/>
              </a:solidFill>
            </a:endParaRPr>
          </a:p>
          <a:p>
            <a:pPr algn="ctr" defTabSz="457200" fontAlgn="base">
              <a:spcBef>
                <a:spcPct val="0"/>
              </a:spcBef>
              <a:spcAft>
                <a:spcPct val="0"/>
              </a:spcAft>
              <a:buNone/>
              <a:defRPr/>
            </a:pPr>
            <a:endParaRPr lang="en-GB" altLang="en-US" sz="1600" dirty="0">
              <a:solidFill>
                <a:srgbClr val="000000"/>
              </a:solidFill>
            </a:endParaRPr>
          </a:p>
        </p:txBody>
      </p:sp>
      <p:sp>
        <p:nvSpPr>
          <p:cNvPr id="49157" name="TextBox 10"/>
          <p:cNvSpPr txBox="1">
            <a:spLocks noChangeArrowheads="1"/>
          </p:cNvSpPr>
          <p:nvPr/>
        </p:nvSpPr>
        <p:spPr bwMode="auto">
          <a:xfrm>
            <a:off x="3157539" y="1693864"/>
            <a:ext cx="18473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defTabSz="457200" fontAlgn="base">
              <a:spcBef>
                <a:spcPct val="0"/>
              </a:spcBef>
              <a:spcAft>
                <a:spcPct val="0"/>
              </a:spcAft>
            </a:pPr>
            <a:endParaRPr lang="en-GB" altLang="en-US" sz="1200">
              <a:solidFill>
                <a:prstClr val="black"/>
              </a:solidFill>
              <a:cs typeface="Arial" panose="020B0604020202020204" pitchFamily="34" charset="0"/>
            </a:endParaRPr>
          </a:p>
        </p:txBody>
      </p:sp>
      <p:sp>
        <p:nvSpPr>
          <p:cNvPr id="49158" name="TextBox 12"/>
          <p:cNvSpPr txBox="1">
            <a:spLocks noChangeArrowheads="1"/>
          </p:cNvSpPr>
          <p:nvPr/>
        </p:nvSpPr>
        <p:spPr bwMode="auto">
          <a:xfrm>
            <a:off x="712394" y="19050"/>
            <a:ext cx="888486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r>
              <a:rPr lang="en-GB" sz="2000" b="1" dirty="0"/>
              <a:t> Episode 1, phase 4  - What might this poem be about?   </a:t>
            </a:r>
          </a:p>
          <a:p>
            <a:endParaRPr lang="en-GB" sz="2000" b="1" dirty="0"/>
          </a:p>
        </p:txBody>
      </p:sp>
      <p:sp>
        <p:nvSpPr>
          <p:cNvPr id="49159" name="Rectangle 14"/>
          <p:cNvSpPr>
            <a:spLocks noChangeArrowheads="1"/>
          </p:cNvSpPr>
          <p:nvPr/>
        </p:nvSpPr>
        <p:spPr bwMode="auto">
          <a:xfrm>
            <a:off x="2913787" y="628651"/>
            <a:ext cx="11304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ctr" defTabSz="457200" fontAlgn="base">
              <a:spcBef>
                <a:spcPct val="0"/>
              </a:spcBef>
              <a:spcAft>
                <a:spcPct val="0"/>
              </a:spcAft>
            </a:pPr>
            <a:r>
              <a:rPr lang="en-GB" altLang="en-US" sz="1200">
                <a:solidFill>
                  <a:srgbClr val="000000"/>
                </a:solidFill>
                <a:cs typeface="Arial" panose="020B0604020202020204" pitchFamily="34" charset="0"/>
              </a:rPr>
              <a:t>Screen image</a:t>
            </a:r>
          </a:p>
        </p:txBody>
      </p:sp>
      <p:pic>
        <p:nvPicPr>
          <p:cNvPr id="49160" name="Picture 21" descr="images.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85789" y="728664"/>
            <a:ext cx="563562"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1" name="Picture 23" descr="images.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75401" y="3521076"/>
            <a:ext cx="512763"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62" name="TextBox 27"/>
          <p:cNvSpPr txBox="1">
            <a:spLocks noChangeArrowheads="1"/>
          </p:cNvSpPr>
          <p:nvPr/>
        </p:nvSpPr>
        <p:spPr bwMode="auto">
          <a:xfrm>
            <a:off x="-1166813" y="4838701"/>
            <a:ext cx="18473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defTabSz="457200" fontAlgn="base">
              <a:spcBef>
                <a:spcPct val="0"/>
              </a:spcBef>
              <a:spcAft>
                <a:spcPct val="0"/>
              </a:spcAft>
            </a:pPr>
            <a:endParaRPr lang="en-GB" altLang="en-US" sz="1200">
              <a:solidFill>
                <a:prstClr val="black"/>
              </a:solidFill>
              <a:cs typeface="Arial" panose="020B0604020202020204" pitchFamily="34" charset="0"/>
            </a:endParaRPr>
          </a:p>
        </p:txBody>
      </p:sp>
      <p:sp>
        <p:nvSpPr>
          <p:cNvPr id="3" name="Rectangle 2"/>
          <p:cNvSpPr/>
          <p:nvPr/>
        </p:nvSpPr>
        <p:spPr>
          <a:xfrm>
            <a:off x="1186791" y="6273224"/>
            <a:ext cx="10446881" cy="584776"/>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lvl1pPr>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defTabSz="457200" fontAlgn="base">
              <a:spcBef>
                <a:spcPct val="0"/>
              </a:spcBef>
              <a:spcAft>
                <a:spcPct val="0"/>
              </a:spcAft>
              <a:buNone/>
              <a:defRPr/>
            </a:pPr>
            <a:r>
              <a:rPr lang="en-GB" altLang="en-US" sz="1400" dirty="0"/>
              <a:t> </a:t>
            </a:r>
            <a:r>
              <a:rPr lang="en-GB" altLang="en-US" sz="1600" dirty="0"/>
              <a:t>Process encourages students to make links and see connections, to speculate, to discuss their ideas and explain their thinking to others, and to revise their ideas as a consensus emerges</a:t>
            </a:r>
            <a:r>
              <a:rPr lang="en-GB" altLang="en-US" sz="1400" dirty="0"/>
              <a:t>.</a:t>
            </a:r>
            <a:endParaRPr lang="en-GB" altLang="en-US" sz="1200" dirty="0"/>
          </a:p>
        </p:txBody>
      </p:sp>
      <p:sp>
        <p:nvSpPr>
          <p:cNvPr id="15" name="Rectangle 14"/>
          <p:cNvSpPr/>
          <p:nvPr/>
        </p:nvSpPr>
        <p:spPr>
          <a:xfrm>
            <a:off x="875810" y="3416222"/>
            <a:ext cx="5459214" cy="2773859"/>
          </a:xfrm>
          <a:prstGeom prst="rect">
            <a:avLst/>
          </a:prstGeom>
        </p:spPr>
        <p:style>
          <a:lnRef idx="1">
            <a:schemeClr val="accent5"/>
          </a:lnRef>
          <a:fillRef idx="2">
            <a:schemeClr val="accent5"/>
          </a:fillRef>
          <a:effectRef idx="1">
            <a:schemeClr val="accent5"/>
          </a:effectRef>
          <a:fontRef idx="minor">
            <a:schemeClr val="dk1"/>
          </a:fontRef>
        </p:style>
        <p:txBody>
          <a:bodyPr anchor="ctr"/>
          <a:lstStyle>
            <a:lvl1pPr>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defTabSz="457200" fontAlgn="base">
              <a:spcBef>
                <a:spcPct val="0"/>
              </a:spcBef>
              <a:spcAft>
                <a:spcPct val="0"/>
              </a:spcAft>
              <a:buNone/>
              <a:defRPr/>
            </a:pPr>
            <a:r>
              <a:rPr lang="en-GB" altLang="en-US" sz="1600" b="1" dirty="0">
                <a:solidFill>
                  <a:srgbClr val="000000"/>
                </a:solidFill>
              </a:rPr>
              <a:t>Teacher </a:t>
            </a:r>
            <a:r>
              <a:rPr lang="en-GB" altLang="en-US" sz="1600" b="1" dirty="0" smtClean="0">
                <a:solidFill>
                  <a:srgbClr val="000000"/>
                </a:solidFill>
              </a:rPr>
              <a:t>Action</a:t>
            </a:r>
          </a:p>
          <a:p>
            <a:pPr marL="285750" indent="-285750" defTabSz="457200" fontAlgn="base">
              <a:spcBef>
                <a:spcPct val="0"/>
              </a:spcBef>
              <a:spcAft>
                <a:spcPct val="0"/>
              </a:spcAft>
              <a:defRPr/>
            </a:pPr>
            <a:r>
              <a:rPr lang="en-GB" altLang="en-US" sz="1600" dirty="0"/>
              <a:t>Give each 4 the poem, cut up in stanzas.</a:t>
            </a:r>
          </a:p>
          <a:p>
            <a:pPr marL="285750" indent="-285750" defTabSz="457200" fontAlgn="base">
              <a:spcBef>
                <a:spcPct val="0"/>
              </a:spcBef>
              <a:spcAft>
                <a:spcPct val="0"/>
              </a:spcAft>
              <a:defRPr/>
            </a:pPr>
            <a:r>
              <a:rPr lang="en-GB" altLang="en-US" sz="1600" dirty="0"/>
              <a:t>Challenge students to agree an order for the stanzas.</a:t>
            </a:r>
          </a:p>
          <a:p>
            <a:pPr algn="ctr" defTabSz="457200" fontAlgn="base">
              <a:spcBef>
                <a:spcPct val="0"/>
              </a:spcBef>
              <a:spcAft>
                <a:spcPct val="0"/>
              </a:spcAft>
              <a:buNone/>
              <a:defRPr/>
            </a:pPr>
            <a:endParaRPr lang="en-GB" altLang="en-US" sz="1600" dirty="0"/>
          </a:p>
        </p:txBody>
      </p:sp>
      <p:pic>
        <p:nvPicPr>
          <p:cNvPr id="49165" name="Picture 6"/>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3623300"/>
            <a:ext cx="866775"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824440" y="1609964"/>
            <a:ext cx="3674879" cy="369332"/>
          </a:xfrm>
          <a:prstGeom prst="rect">
            <a:avLst/>
          </a:prstGeom>
          <a:noFill/>
        </p:spPr>
        <p:txBody>
          <a:bodyPr wrap="none" rtlCol="0">
            <a:spAutoFit/>
          </a:bodyPr>
          <a:lstStyle/>
          <a:p>
            <a:r>
              <a:rPr lang="en-GB" altLang="en-US" dirty="0"/>
              <a:t>Putting the poem in the right order</a:t>
            </a:r>
            <a:endParaRPr lang="en-GB" dirty="0"/>
          </a:p>
        </p:txBody>
      </p:sp>
    </p:spTree>
    <p:extLst>
      <p:ext uri="{BB962C8B-B14F-4D97-AF65-F5344CB8AC3E}">
        <p14:creationId xmlns:p14="http://schemas.microsoft.com/office/powerpoint/2010/main" val="373791650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dissolv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iterate type="wd">
                                    <p:tmPct val="100000"/>
                                  </p:iterate>
                                  <p:childTnLst>
                                    <p:set>
                                      <p:cBhvr>
                                        <p:cTn id="23" dur="1" fill="hold">
                                          <p:stCondLst>
                                            <p:cond delay="0"/>
                                          </p:stCondLst>
                                        </p:cTn>
                                        <p:tgtEl>
                                          <p:spTgt spid="3"/>
                                        </p:tgtEl>
                                        <p:attrNameLst>
                                          <p:attrName>style.visibility</p:attrName>
                                        </p:attrNameLst>
                                      </p:cBhvr>
                                      <p:to>
                                        <p:strVal val="visible"/>
                                      </p:to>
                                    </p:set>
                                    <p:animEffect transition="in" filter="dissolve">
                                      <p:cBhvr>
                                        <p:cTn id="24"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utoUpdateAnimBg="0"/>
      <p:bldP spid="5" grpId="0" animBg="1"/>
      <p:bldP spid="8" grpId="0" animBg="1"/>
      <p:bldP spid="3" grpId="0" animBg="1" autoUpdateAnimBg="0"/>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6437200" y="248187"/>
            <a:ext cx="5590585" cy="3033177"/>
          </a:xfrm>
          <a:prstGeom prst="cloud">
            <a:avLst/>
          </a:prstGeom>
        </p:spPr>
        <p:style>
          <a:lnRef idx="1">
            <a:schemeClr val="accent5"/>
          </a:lnRef>
          <a:fillRef idx="2">
            <a:schemeClr val="accent5"/>
          </a:fillRef>
          <a:effectRef idx="1">
            <a:schemeClr val="accent5"/>
          </a:effectRef>
          <a:fontRef idx="minor">
            <a:schemeClr val="dk1"/>
          </a:fontRef>
        </p:style>
        <p:txBody>
          <a:bodyPr anchor="ctr"/>
          <a:lstStyle>
            <a:lvl1pPr marL="342900" indent="-3429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marL="0" indent="0" algn="ctr" defTabSz="457200" fontAlgn="base">
              <a:spcBef>
                <a:spcPct val="0"/>
              </a:spcBef>
              <a:spcAft>
                <a:spcPct val="0"/>
              </a:spcAft>
              <a:buNone/>
              <a:defRPr/>
            </a:pPr>
            <a:r>
              <a:rPr lang="en-GB" altLang="en-US" sz="1600" b="1" dirty="0">
                <a:solidFill>
                  <a:srgbClr val="000000"/>
                </a:solidFill>
              </a:rPr>
              <a:t>Teacher </a:t>
            </a:r>
            <a:r>
              <a:rPr lang="en-GB" altLang="en-US" sz="1600" b="1" dirty="0" smtClean="0">
                <a:solidFill>
                  <a:srgbClr val="000000"/>
                </a:solidFill>
              </a:rPr>
              <a:t>talk</a:t>
            </a:r>
          </a:p>
          <a:p>
            <a:pPr algn="ctr" defTabSz="457200" fontAlgn="base">
              <a:spcBef>
                <a:spcPct val="0"/>
              </a:spcBef>
              <a:spcAft>
                <a:spcPct val="0"/>
              </a:spcAft>
              <a:defRPr/>
            </a:pPr>
            <a:r>
              <a:rPr lang="en-GB" altLang="en-US" sz="1600" i="1" dirty="0"/>
              <a:t> Who got the start right?</a:t>
            </a:r>
          </a:p>
          <a:p>
            <a:pPr algn="ctr" defTabSz="457200" fontAlgn="base">
              <a:spcBef>
                <a:spcPct val="0"/>
              </a:spcBef>
              <a:spcAft>
                <a:spcPct val="0"/>
              </a:spcAft>
              <a:defRPr/>
            </a:pPr>
            <a:r>
              <a:rPr lang="en-GB" altLang="en-US" sz="1600" i="1" dirty="0"/>
              <a:t>What made you think that was the starting stanza?</a:t>
            </a:r>
          </a:p>
          <a:p>
            <a:pPr algn="ctr" defTabSz="457200" fontAlgn="base">
              <a:spcBef>
                <a:spcPct val="0"/>
              </a:spcBef>
              <a:spcAft>
                <a:spcPct val="0"/>
              </a:spcAft>
              <a:defRPr/>
            </a:pPr>
            <a:r>
              <a:rPr lang="en-GB" altLang="en-US" sz="1600" i="1" dirty="0"/>
              <a:t>Ditto finishing stanza.</a:t>
            </a:r>
          </a:p>
          <a:p>
            <a:pPr algn="ctr" defTabSz="457200" fontAlgn="base">
              <a:spcBef>
                <a:spcPct val="0"/>
              </a:spcBef>
              <a:spcAft>
                <a:spcPct val="0"/>
              </a:spcAft>
              <a:defRPr/>
            </a:pPr>
            <a:r>
              <a:rPr lang="en-GB" altLang="en-US" sz="1600" i="1" dirty="0"/>
              <a:t>Are we all agreeing that . . . . ?</a:t>
            </a:r>
          </a:p>
          <a:p>
            <a:pPr marL="0" indent="0" algn="ctr" defTabSz="457200" fontAlgn="base">
              <a:spcBef>
                <a:spcPct val="0"/>
              </a:spcBef>
              <a:spcAft>
                <a:spcPct val="0"/>
              </a:spcAft>
              <a:buNone/>
              <a:defRPr/>
            </a:pPr>
            <a:endParaRPr lang="en-GB" altLang="en-US" sz="1600" b="1" dirty="0">
              <a:solidFill>
                <a:srgbClr val="000000"/>
              </a:solidFill>
            </a:endParaRPr>
          </a:p>
        </p:txBody>
      </p:sp>
      <p:sp>
        <p:nvSpPr>
          <p:cNvPr id="5" name="Rounded Rectangle 4"/>
          <p:cNvSpPr/>
          <p:nvPr/>
        </p:nvSpPr>
        <p:spPr>
          <a:xfrm>
            <a:off x="802825" y="394180"/>
            <a:ext cx="5357035" cy="2863370"/>
          </a:xfrm>
          <a:prstGeom prst="roundRect">
            <a:avLst/>
          </a:prstGeom>
        </p:spPr>
        <p:style>
          <a:lnRef idx="1">
            <a:schemeClr val="accent5"/>
          </a:lnRef>
          <a:fillRef idx="2">
            <a:schemeClr val="accent5"/>
          </a:fillRef>
          <a:effectRef idx="1">
            <a:schemeClr val="accent5"/>
          </a:effectRef>
          <a:fontRef idx="minor">
            <a:schemeClr val="dk1"/>
          </a:fontRef>
        </p:style>
        <p:txBody>
          <a:bodyPr anchor="ctr"/>
          <a:lstStyle>
            <a:lvl1pPr>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defTabSz="457200" fontAlgn="base">
              <a:spcBef>
                <a:spcPct val="0"/>
              </a:spcBef>
              <a:spcAft>
                <a:spcPct val="0"/>
              </a:spcAft>
              <a:buNone/>
              <a:defRPr/>
            </a:pPr>
            <a:endParaRPr lang="en-US" altLang="en-US" sz="1600" dirty="0">
              <a:solidFill>
                <a:prstClr val="white"/>
              </a:solidFill>
            </a:endParaRPr>
          </a:p>
          <a:p>
            <a:pPr algn="ctr" defTabSz="457200" fontAlgn="base">
              <a:spcBef>
                <a:spcPct val="0"/>
              </a:spcBef>
              <a:spcAft>
                <a:spcPct val="0"/>
              </a:spcAft>
              <a:buNone/>
              <a:defRPr/>
            </a:pPr>
            <a:endParaRPr lang="en-US" altLang="en-US" sz="1200" dirty="0">
              <a:solidFill>
                <a:prstClr val="white"/>
              </a:solidFill>
            </a:endParaRPr>
          </a:p>
        </p:txBody>
      </p:sp>
      <p:sp>
        <p:nvSpPr>
          <p:cNvPr id="8" name="Rectangle 7"/>
          <p:cNvSpPr/>
          <p:nvPr/>
        </p:nvSpPr>
        <p:spPr>
          <a:xfrm>
            <a:off x="7004051" y="3403600"/>
            <a:ext cx="4965347" cy="2647950"/>
          </a:xfrm>
          <a:prstGeom prst="rect">
            <a:avLst/>
          </a:prstGeom>
        </p:spPr>
        <p:style>
          <a:lnRef idx="1">
            <a:schemeClr val="accent5"/>
          </a:lnRef>
          <a:fillRef idx="2">
            <a:schemeClr val="accent5"/>
          </a:fillRef>
          <a:effectRef idx="1">
            <a:schemeClr val="accent5"/>
          </a:effectRef>
          <a:fontRef idx="minor">
            <a:schemeClr val="dk1"/>
          </a:fontRef>
        </p:style>
        <p:txBody>
          <a:bodyPr anchor="ctr"/>
          <a:lstStyle>
            <a:lvl1pPr>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defTabSz="457200" fontAlgn="base">
              <a:spcBef>
                <a:spcPct val="0"/>
              </a:spcBef>
              <a:spcAft>
                <a:spcPct val="0"/>
              </a:spcAft>
              <a:buNone/>
              <a:defRPr/>
            </a:pPr>
            <a:r>
              <a:rPr lang="en-GB" altLang="en-US" sz="1600" b="1" dirty="0">
                <a:solidFill>
                  <a:srgbClr val="000000"/>
                </a:solidFill>
              </a:rPr>
              <a:t>Student </a:t>
            </a:r>
            <a:r>
              <a:rPr lang="en-GB" altLang="en-US" sz="1600" b="1" dirty="0" smtClean="0">
                <a:solidFill>
                  <a:srgbClr val="000000"/>
                </a:solidFill>
              </a:rPr>
              <a:t>Action</a:t>
            </a:r>
          </a:p>
          <a:p>
            <a:pPr marL="285750" indent="-285750" defTabSz="457200" fontAlgn="base">
              <a:spcBef>
                <a:spcPct val="0"/>
              </a:spcBef>
              <a:spcAft>
                <a:spcPct val="0"/>
              </a:spcAft>
              <a:defRPr/>
            </a:pPr>
            <a:r>
              <a:rPr lang="en-GB" altLang="en-US" sz="1600" dirty="0"/>
              <a:t>1 </a:t>
            </a:r>
            <a:r>
              <a:rPr lang="en-GB" altLang="en-US" sz="1600" dirty="0" smtClean="0"/>
              <a:t>minute to </a:t>
            </a:r>
            <a:r>
              <a:rPr lang="en-GB" altLang="en-US" sz="1600" dirty="0"/>
              <a:t>consider whether they prefer their order or the poets, and why</a:t>
            </a:r>
            <a:r>
              <a:rPr lang="en-GB" altLang="en-US" sz="1600" dirty="0" smtClean="0"/>
              <a:t>.</a:t>
            </a:r>
          </a:p>
          <a:p>
            <a:pPr defTabSz="457200" fontAlgn="base">
              <a:spcBef>
                <a:spcPct val="0"/>
              </a:spcBef>
              <a:spcAft>
                <a:spcPct val="0"/>
              </a:spcAft>
              <a:buNone/>
              <a:defRPr/>
            </a:pPr>
            <a:r>
              <a:rPr lang="en-GB" altLang="en-US" sz="1600" dirty="0" smtClean="0"/>
              <a:t>1 </a:t>
            </a:r>
            <a:r>
              <a:rPr lang="en-GB" altLang="en-US" sz="1600" dirty="0"/>
              <a:t>minute to agree what they now think the poem is about</a:t>
            </a:r>
            <a:r>
              <a:rPr lang="en-GB" altLang="en-US" sz="1600" dirty="0" smtClean="0"/>
              <a:t>.</a:t>
            </a:r>
          </a:p>
          <a:p>
            <a:pPr marL="285750" indent="-285750" defTabSz="457200" fontAlgn="base">
              <a:spcBef>
                <a:spcPct val="0"/>
              </a:spcBef>
              <a:spcAft>
                <a:spcPct val="0"/>
              </a:spcAft>
              <a:defRPr/>
            </a:pPr>
            <a:r>
              <a:rPr lang="en-GB" altLang="en-US" sz="1600" dirty="0" smtClean="0"/>
              <a:t>2 </a:t>
            </a:r>
            <a:r>
              <a:rPr lang="en-GB" altLang="en-US" sz="1600" dirty="0"/>
              <a:t>minutes to share ideas across the class</a:t>
            </a:r>
            <a:r>
              <a:rPr lang="en-GB" altLang="en-US" sz="1600" dirty="0">
                <a:solidFill>
                  <a:srgbClr val="FFFFFF"/>
                </a:solidFill>
              </a:rPr>
              <a:t>.</a:t>
            </a:r>
          </a:p>
          <a:p>
            <a:pPr algn="ctr" defTabSz="457200" fontAlgn="base">
              <a:spcBef>
                <a:spcPct val="0"/>
              </a:spcBef>
              <a:spcAft>
                <a:spcPct val="0"/>
              </a:spcAft>
              <a:buNone/>
              <a:defRPr/>
            </a:pPr>
            <a:endParaRPr lang="en-GB" altLang="en-US" sz="1600" b="1" dirty="0" smtClean="0">
              <a:solidFill>
                <a:srgbClr val="000000"/>
              </a:solidFill>
            </a:endParaRPr>
          </a:p>
          <a:p>
            <a:pPr algn="ctr" defTabSz="457200" fontAlgn="base">
              <a:spcBef>
                <a:spcPct val="0"/>
              </a:spcBef>
              <a:spcAft>
                <a:spcPct val="0"/>
              </a:spcAft>
              <a:buNone/>
              <a:defRPr/>
            </a:pPr>
            <a:endParaRPr lang="en-GB" altLang="en-US" sz="1600" dirty="0">
              <a:solidFill>
                <a:srgbClr val="000000"/>
              </a:solidFill>
            </a:endParaRPr>
          </a:p>
        </p:txBody>
      </p:sp>
      <p:sp>
        <p:nvSpPr>
          <p:cNvPr id="49157" name="TextBox 10"/>
          <p:cNvSpPr txBox="1">
            <a:spLocks noChangeArrowheads="1"/>
          </p:cNvSpPr>
          <p:nvPr/>
        </p:nvSpPr>
        <p:spPr bwMode="auto">
          <a:xfrm>
            <a:off x="3157539" y="1693864"/>
            <a:ext cx="18473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defTabSz="457200" fontAlgn="base">
              <a:spcBef>
                <a:spcPct val="0"/>
              </a:spcBef>
              <a:spcAft>
                <a:spcPct val="0"/>
              </a:spcAft>
            </a:pPr>
            <a:endParaRPr lang="en-GB" altLang="en-US" sz="1200">
              <a:solidFill>
                <a:prstClr val="black"/>
              </a:solidFill>
              <a:cs typeface="Arial" panose="020B0604020202020204" pitchFamily="34" charset="0"/>
            </a:endParaRPr>
          </a:p>
        </p:txBody>
      </p:sp>
      <p:sp>
        <p:nvSpPr>
          <p:cNvPr id="49158" name="TextBox 12"/>
          <p:cNvSpPr txBox="1">
            <a:spLocks noChangeArrowheads="1"/>
          </p:cNvSpPr>
          <p:nvPr/>
        </p:nvSpPr>
        <p:spPr bwMode="auto">
          <a:xfrm>
            <a:off x="712394" y="19050"/>
            <a:ext cx="888486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r>
              <a:rPr lang="en-GB" sz="2000" b="1" dirty="0"/>
              <a:t> Episode 1, phase 5  - What might this poem be about?   </a:t>
            </a:r>
          </a:p>
          <a:p>
            <a:endParaRPr lang="en-GB" sz="2000" b="1" dirty="0"/>
          </a:p>
        </p:txBody>
      </p:sp>
      <p:sp>
        <p:nvSpPr>
          <p:cNvPr id="49159" name="Rectangle 14"/>
          <p:cNvSpPr>
            <a:spLocks noChangeArrowheads="1"/>
          </p:cNvSpPr>
          <p:nvPr/>
        </p:nvSpPr>
        <p:spPr bwMode="auto">
          <a:xfrm>
            <a:off x="2913787" y="628651"/>
            <a:ext cx="11304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ctr" defTabSz="457200" fontAlgn="base">
              <a:spcBef>
                <a:spcPct val="0"/>
              </a:spcBef>
              <a:spcAft>
                <a:spcPct val="0"/>
              </a:spcAft>
            </a:pPr>
            <a:r>
              <a:rPr lang="en-GB" altLang="en-US" sz="1200">
                <a:solidFill>
                  <a:srgbClr val="000000"/>
                </a:solidFill>
                <a:cs typeface="Arial" panose="020B0604020202020204" pitchFamily="34" charset="0"/>
              </a:rPr>
              <a:t>Screen image</a:t>
            </a:r>
          </a:p>
        </p:txBody>
      </p:sp>
      <p:pic>
        <p:nvPicPr>
          <p:cNvPr id="49160" name="Picture 21" descr="images.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85789" y="728664"/>
            <a:ext cx="563562"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1" name="Picture 23" descr="images.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75401" y="3521076"/>
            <a:ext cx="512763"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62" name="TextBox 27"/>
          <p:cNvSpPr txBox="1">
            <a:spLocks noChangeArrowheads="1"/>
          </p:cNvSpPr>
          <p:nvPr/>
        </p:nvSpPr>
        <p:spPr bwMode="auto">
          <a:xfrm>
            <a:off x="-1166813" y="4838701"/>
            <a:ext cx="18473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defTabSz="457200" fontAlgn="base">
              <a:spcBef>
                <a:spcPct val="0"/>
              </a:spcBef>
              <a:spcAft>
                <a:spcPct val="0"/>
              </a:spcAft>
            </a:pPr>
            <a:endParaRPr lang="en-GB" altLang="en-US" sz="1200">
              <a:solidFill>
                <a:prstClr val="black"/>
              </a:solidFill>
              <a:cs typeface="Arial" panose="020B0604020202020204" pitchFamily="34" charset="0"/>
            </a:endParaRPr>
          </a:p>
        </p:txBody>
      </p:sp>
      <p:sp>
        <p:nvSpPr>
          <p:cNvPr id="3" name="Rectangle 2"/>
          <p:cNvSpPr/>
          <p:nvPr/>
        </p:nvSpPr>
        <p:spPr>
          <a:xfrm>
            <a:off x="876447" y="6296748"/>
            <a:ext cx="10757225" cy="584776"/>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lvl1pPr>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defTabSz="457200" fontAlgn="base">
              <a:spcBef>
                <a:spcPct val="0"/>
              </a:spcBef>
              <a:spcAft>
                <a:spcPct val="0"/>
              </a:spcAft>
              <a:buNone/>
              <a:defRPr/>
            </a:pPr>
            <a:r>
              <a:rPr lang="en-GB" altLang="en-US" sz="1400" dirty="0"/>
              <a:t> </a:t>
            </a:r>
            <a:r>
              <a:rPr lang="en-GB" altLang="en-US" sz="1600" dirty="0"/>
              <a:t>Process encourages students to share ideas, to build consensus, to explain their thinking and offer evidence to support their view.</a:t>
            </a:r>
            <a:endParaRPr lang="en-GB" altLang="en-US" sz="1600" dirty="0"/>
          </a:p>
        </p:txBody>
      </p:sp>
      <p:sp>
        <p:nvSpPr>
          <p:cNvPr id="15" name="Rectangle 14"/>
          <p:cNvSpPr/>
          <p:nvPr/>
        </p:nvSpPr>
        <p:spPr>
          <a:xfrm>
            <a:off x="875810" y="3416222"/>
            <a:ext cx="5459214" cy="2773859"/>
          </a:xfrm>
          <a:prstGeom prst="rect">
            <a:avLst/>
          </a:prstGeom>
        </p:spPr>
        <p:style>
          <a:lnRef idx="1">
            <a:schemeClr val="accent5"/>
          </a:lnRef>
          <a:fillRef idx="2">
            <a:schemeClr val="accent5"/>
          </a:fillRef>
          <a:effectRef idx="1">
            <a:schemeClr val="accent5"/>
          </a:effectRef>
          <a:fontRef idx="minor">
            <a:schemeClr val="dk1"/>
          </a:fontRef>
        </p:style>
        <p:txBody>
          <a:bodyPr anchor="ctr"/>
          <a:lstStyle>
            <a:lvl1pPr>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defTabSz="457200" fontAlgn="base">
              <a:spcBef>
                <a:spcPct val="0"/>
              </a:spcBef>
              <a:spcAft>
                <a:spcPct val="0"/>
              </a:spcAft>
              <a:buNone/>
              <a:defRPr/>
            </a:pPr>
            <a:r>
              <a:rPr lang="en-GB" altLang="en-US" sz="1600" b="1" dirty="0">
                <a:solidFill>
                  <a:srgbClr val="000000"/>
                </a:solidFill>
              </a:rPr>
              <a:t>Teacher </a:t>
            </a:r>
            <a:r>
              <a:rPr lang="en-GB" altLang="en-US" sz="1600" b="1" dirty="0" smtClean="0">
                <a:solidFill>
                  <a:srgbClr val="000000"/>
                </a:solidFill>
              </a:rPr>
              <a:t>Action</a:t>
            </a:r>
          </a:p>
          <a:p>
            <a:pPr marL="285750" indent="-285750" defTabSz="457200" fontAlgn="base">
              <a:spcBef>
                <a:spcPct val="0"/>
              </a:spcBef>
              <a:spcAft>
                <a:spcPct val="0"/>
              </a:spcAft>
              <a:defRPr/>
            </a:pPr>
            <a:r>
              <a:rPr lang="en-GB" altLang="en-US" sz="1600" dirty="0"/>
              <a:t>Give students the correct order..</a:t>
            </a:r>
          </a:p>
          <a:p>
            <a:pPr marL="285750" indent="-285750" defTabSz="457200" fontAlgn="base">
              <a:spcBef>
                <a:spcPct val="0"/>
              </a:spcBef>
              <a:spcAft>
                <a:spcPct val="0"/>
              </a:spcAft>
              <a:defRPr/>
            </a:pPr>
            <a:r>
              <a:rPr lang="en-GB" altLang="en-US" sz="1600" dirty="0"/>
              <a:t>Ask, now that they can see the whole poem, what they think it is about.</a:t>
            </a:r>
          </a:p>
          <a:p>
            <a:pPr marL="285750" indent="-285750" defTabSz="457200" fontAlgn="base">
              <a:spcBef>
                <a:spcPct val="0"/>
              </a:spcBef>
              <a:spcAft>
                <a:spcPct val="0"/>
              </a:spcAft>
              <a:defRPr/>
            </a:pPr>
            <a:r>
              <a:rPr lang="en-GB" altLang="en-US" sz="1600" dirty="0"/>
              <a:t>Compare with gallery of initial ideas from phase 3.</a:t>
            </a:r>
          </a:p>
          <a:p>
            <a:pPr marL="285750" indent="-285750" defTabSz="457200" fontAlgn="base">
              <a:spcBef>
                <a:spcPct val="0"/>
              </a:spcBef>
              <a:spcAft>
                <a:spcPct val="0"/>
              </a:spcAft>
              <a:defRPr/>
            </a:pPr>
            <a:r>
              <a:rPr lang="en-GB" altLang="en-US" sz="1600" dirty="0"/>
              <a:t>Help students to come to a class view about the poem’s meaning.</a:t>
            </a:r>
          </a:p>
          <a:p>
            <a:pPr algn="ctr" defTabSz="457200" fontAlgn="base">
              <a:spcBef>
                <a:spcPct val="0"/>
              </a:spcBef>
              <a:spcAft>
                <a:spcPct val="0"/>
              </a:spcAft>
              <a:buNone/>
              <a:defRPr/>
            </a:pPr>
            <a:endParaRPr lang="en-GB" altLang="en-US" sz="1600" dirty="0"/>
          </a:p>
        </p:txBody>
      </p:sp>
      <p:pic>
        <p:nvPicPr>
          <p:cNvPr id="49165" name="Picture 6"/>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3623300"/>
            <a:ext cx="866775"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252067" y="1073309"/>
            <a:ext cx="4498650" cy="2031325"/>
          </a:xfrm>
          <a:prstGeom prst="rect">
            <a:avLst/>
          </a:prstGeom>
          <a:noFill/>
        </p:spPr>
        <p:txBody>
          <a:bodyPr wrap="none" rtlCol="0">
            <a:spAutoFit/>
          </a:bodyPr>
          <a:lstStyle/>
          <a:p>
            <a:pPr>
              <a:buNone/>
            </a:pPr>
            <a:r>
              <a:rPr lang="en-GB" i="1" dirty="0"/>
              <a:t>Where was God that fateful day . . </a:t>
            </a:r>
            <a:br>
              <a:rPr lang="en-GB" i="1" dirty="0"/>
            </a:br>
            <a:r>
              <a:rPr lang="en-GB" i="1" dirty="0"/>
              <a:t>In the morning hush so cold and stark . . </a:t>
            </a:r>
            <a:endParaRPr lang="en-GB" dirty="0"/>
          </a:p>
          <a:p>
            <a:pPr>
              <a:buNone/>
            </a:pPr>
            <a:r>
              <a:rPr lang="en-GB" i="1" dirty="0"/>
              <a:t>Where was God the people cried  . . </a:t>
            </a:r>
            <a:endParaRPr lang="en-GB" dirty="0"/>
          </a:p>
          <a:p>
            <a:pPr>
              <a:buNone/>
            </a:pPr>
            <a:r>
              <a:rPr lang="en-GB" i="1" dirty="0"/>
              <a:t>The silence so still like something unreal . </a:t>
            </a:r>
            <a:endParaRPr lang="en-GB" dirty="0"/>
          </a:p>
          <a:p>
            <a:pPr>
              <a:buNone/>
            </a:pPr>
            <a:r>
              <a:rPr lang="en-GB" i="1" dirty="0"/>
              <a:t>The utter waste of childhood dreams . . </a:t>
            </a:r>
            <a:endParaRPr lang="en-GB" dirty="0"/>
          </a:p>
          <a:p>
            <a:pPr>
              <a:buNone/>
            </a:pPr>
            <a:r>
              <a:rPr lang="en-GB" i="1" dirty="0"/>
              <a:t>But where was God the people cried.</a:t>
            </a:r>
            <a:endParaRPr lang="en-GB" dirty="0"/>
          </a:p>
          <a:p>
            <a:endParaRPr lang="en-GB" dirty="0"/>
          </a:p>
        </p:txBody>
      </p:sp>
    </p:spTree>
    <p:extLst>
      <p:ext uri="{BB962C8B-B14F-4D97-AF65-F5344CB8AC3E}">
        <p14:creationId xmlns:p14="http://schemas.microsoft.com/office/powerpoint/2010/main" val="373791650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dissolv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iterate type="wd">
                                    <p:tmPct val="100000"/>
                                  </p:iterate>
                                  <p:childTnLst>
                                    <p:set>
                                      <p:cBhvr>
                                        <p:cTn id="23" dur="1" fill="hold">
                                          <p:stCondLst>
                                            <p:cond delay="0"/>
                                          </p:stCondLst>
                                        </p:cTn>
                                        <p:tgtEl>
                                          <p:spTgt spid="3"/>
                                        </p:tgtEl>
                                        <p:attrNameLst>
                                          <p:attrName>style.visibility</p:attrName>
                                        </p:attrNameLst>
                                      </p:cBhvr>
                                      <p:to>
                                        <p:strVal val="visible"/>
                                      </p:to>
                                    </p:set>
                                    <p:animEffect transition="in" filter="dissolve">
                                      <p:cBhvr>
                                        <p:cTn id="24"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utoUpdateAnimBg="0"/>
      <p:bldP spid="5" grpId="0" animBg="1"/>
      <p:bldP spid="8" grpId="0" animBg="1"/>
      <p:bldP spid="3" grpId="0" animBg="1" autoUpdateAnimBg="0"/>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6437200" y="248187"/>
            <a:ext cx="5590585" cy="3033177"/>
          </a:xfrm>
          <a:prstGeom prst="cloud">
            <a:avLst/>
          </a:prstGeom>
        </p:spPr>
        <p:style>
          <a:lnRef idx="1">
            <a:schemeClr val="accent5"/>
          </a:lnRef>
          <a:fillRef idx="2">
            <a:schemeClr val="accent5"/>
          </a:fillRef>
          <a:effectRef idx="1">
            <a:schemeClr val="accent5"/>
          </a:effectRef>
          <a:fontRef idx="minor">
            <a:schemeClr val="dk1"/>
          </a:fontRef>
        </p:style>
        <p:txBody>
          <a:bodyPr anchor="ctr"/>
          <a:lstStyle>
            <a:lvl1pPr marL="342900" indent="-3429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marL="0" indent="0" algn="ctr" defTabSz="457200" fontAlgn="base">
              <a:spcBef>
                <a:spcPct val="0"/>
              </a:spcBef>
              <a:spcAft>
                <a:spcPct val="0"/>
              </a:spcAft>
              <a:buNone/>
              <a:defRPr/>
            </a:pPr>
            <a:r>
              <a:rPr lang="en-GB" altLang="en-US" sz="1600" b="1" dirty="0">
                <a:solidFill>
                  <a:srgbClr val="000000"/>
                </a:solidFill>
              </a:rPr>
              <a:t>Teacher </a:t>
            </a:r>
            <a:r>
              <a:rPr lang="en-GB" altLang="en-US" sz="1600" b="1" dirty="0" smtClean="0">
                <a:solidFill>
                  <a:srgbClr val="000000"/>
                </a:solidFill>
              </a:rPr>
              <a:t>talk</a:t>
            </a:r>
          </a:p>
          <a:p>
            <a:pPr algn="ctr" defTabSz="457200" fontAlgn="base">
              <a:spcBef>
                <a:spcPct val="0"/>
              </a:spcBef>
              <a:spcAft>
                <a:spcPct val="0"/>
              </a:spcAft>
              <a:defRPr/>
            </a:pPr>
            <a:r>
              <a:rPr lang="en-GB" altLang="en-US" sz="1600" i="1" dirty="0">
                <a:solidFill>
                  <a:srgbClr val="000000"/>
                </a:solidFill>
              </a:rPr>
              <a:t>What can they see?</a:t>
            </a:r>
          </a:p>
          <a:p>
            <a:pPr algn="ctr" defTabSz="457200" fontAlgn="base">
              <a:spcBef>
                <a:spcPct val="0"/>
              </a:spcBef>
              <a:spcAft>
                <a:spcPct val="0"/>
              </a:spcAft>
              <a:defRPr/>
            </a:pPr>
            <a:r>
              <a:rPr lang="en-GB" altLang="en-US" sz="1600" i="1" dirty="0">
                <a:solidFill>
                  <a:srgbClr val="000000"/>
                </a:solidFill>
              </a:rPr>
              <a:t>What might they know or believe?</a:t>
            </a:r>
          </a:p>
          <a:p>
            <a:pPr algn="ctr" defTabSz="457200" fontAlgn="base">
              <a:spcBef>
                <a:spcPct val="0"/>
              </a:spcBef>
              <a:spcAft>
                <a:spcPct val="0"/>
              </a:spcAft>
              <a:defRPr/>
            </a:pPr>
            <a:r>
              <a:rPr lang="en-GB" altLang="en-US" sz="1600" i="1" dirty="0">
                <a:solidFill>
                  <a:srgbClr val="000000"/>
                </a:solidFill>
              </a:rPr>
              <a:t>What might they care about?</a:t>
            </a:r>
          </a:p>
          <a:p>
            <a:pPr algn="ctr" defTabSz="457200" fontAlgn="base">
              <a:spcBef>
                <a:spcPct val="0"/>
              </a:spcBef>
              <a:spcAft>
                <a:spcPct val="0"/>
              </a:spcAft>
              <a:defRPr/>
            </a:pPr>
            <a:r>
              <a:rPr lang="en-GB" sz="1600" i="1" dirty="0"/>
              <a:t>What makes you say that?</a:t>
            </a:r>
          </a:p>
          <a:p>
            <a:pPr algn="ctr" defTabSz="457200" fontAlgn="base">
              <a:spcBef>
                <a:spcPct val="0"/>
              </a:spcBef>
              <a:spcAft>
                <a:spcPct val="0"/>
              </a:spcAft>
              <a:defRPr/>
            </a:pPr>
            <a:r>
              <a:rPr lang="en-GB" sz="1600" i="1" dirty="0"/>
              <a:t>What else might explain . . .?</a:t>
            </a:r>
          </a:p>
          <a:p>
            <a:pPr algn="ctr" defTabSz="457200" fontAlgn="base">
              <a:spcBef>
                <a:spcPct val="0"/>
              </a:spcBef>
              <a:spcAft>
                <a:spcPct val="0"/>
              </a:spcAft>
              <a:defRPr/>
            </a:pPr>
            <a:r>
              <a:rPr lang="en-GB" sz="1600" i="1" dirty="0"/>
              <a:t>Which one question would you like to ask them?</a:t>
            </a:r>
          </a:p>
          <a:p>
            <a:pPr algn="ctr" defTabSz="457200" fontAlgn="base">
              <a:spcBef>
                <a:spcPct val="0"/>
              </a:spcBef>
              <a:spcAft>
                <a:spcPct val="0"/>
              </a:spcAft>
              <a:defRPr/>
            </a:pPr>
            <a:r>
              <a:rPr lang="en-GB" sz="1600" i="1" dirty="0"/>
              <a:t>What does this remind you of?</a:t>
            </a:r>
            <a:endParaRPr lang="en-GB" altLang="en-US" sz="1600" i="1" dirty="0"/>
          </a:p>
          <a:p>
            <a:pPr marL="0" indent="0" algn="ctr" defTabSz="457200" fontAlgn="base">
              <a:spcBef>
                <a:spcPct val="0"/>
              </a:spcBef>
              <a:spcAft>
                <a:spcPct val="0"/>
              </a:spcAft>
              <a:buNone/>
              <a:defRPr/>
            </a:pPr>
            <a:endParaRPr lang="en-GB" altLang="en-US" sz="1600" b="1" dirty="0">
              <a:solidFill>
                <a:srgbClr val="000000"/>
              </a:solidFill>
            </a:endParaRPr>
          </a:p>
        </p:txBody>
      </p:sp>
      <p:sp>
        <p:nvSpPr>
          <p:cNvPr id="5" name="Rounded Rectangle 4"/>
          <p:cNvSpPr/>
          <p:nvPr/>
        </p:nvSpPr>
        <p:spPr>
          <a:xfrm>
            <a:off x="802825" y="394180"/>
            <a:ext cx="5357035" cy="2863370"/>
          </a:xfrm>
          <a:prstGeom prst="roundRect">
            <a:avLst/>
          </a:prstGeom>
        </p:spPr>
        <p:style>
          <a:lnRef idx="1">
            <a:schemeClr val="accent5"/>
          </a:lnRef>
          <a:fillRef idx="2">
            <a:schemeClr val="accent5"/>
          </a:fillRef>
          <a:effectRef idx="1">
            <a:schemeClr val="accent5"/>
          </a:effectRef>
          <a:fontRef idx="minor">
            <a:schemeClr val="dk1"/>
          </a:fontRef>
        </p:style>
        <p:txBody>
          <a:bodyPr anchor="ctr"/>
          <a:lstStyle>
            <a:lvl1pPr>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defTabSz="457200" fontAlgn="base">
              <a:spcBef>
                <a:spcPct val="0"/>
              </a:spcBef>
              <a:spcAft>
                <a:spcPct val="0"/>
              </a:spcAft>
              <a:buNone/>
              <a:defRPr/>
            </a:pPr>
            <a:endParaRPr lang="en-US" altLang="en-US" sz="1600" dirty="0">
              <a:solidFill>
                <a:prstClr val="white"/>
              </a:solidFill>
            </a:endParaRPr>
          </a:p>
          <a:p>
            <a:pPr algn="ctr" defTabSz="457200" fontAlgn="base">
              <a:spcBef>
                <a:spcPct val="0"/>
              </a:spcBef>
              <a:spcAft>
                <a:spcPct val="0"/>
              </a:spcAft>
              <a:buNone/>
              <a:defRPr/>
            </a:pPr>
            <a:endParaRPr lang="en-US" altLang="en-US" sz="1200" dirty="0">
              <a:solidFill>
                <a:prstClr val="white"/>
              </a:solidFill>
            </a:endParaRPr>
          </a:p>
        </p:txBody>
      </p:sp>
      <p:sp>
        <p:nvSpPr>
          <p:cNvPr id="8" name="Rectangle 7"/>
          <p:cNvSpPr/>
          <p:nvPr/>
        </p:nvSpPr>
        <p:spPr>
          <a:xfrm>
            <a:off x="7004051" y="3403600"/>
            <a:ext cx="4965347" cy="2647950"/>
          </a:xfrm>
          <a:prstGeom prst="rect">
            <a:avLst/>
          </a:prstGeom>
        </p:spPr>
        <p:style>
          <a:lnRef idx="1">
            <a:schemeClr val="accent5"/>
          </a:lnRef>
          <a:fillRef idx="2">
            <a:schemeClr val="accent5"/>
          </a:fillRef>
          <a:effectRef idx="1">
            <a:schemeClr val="accent5"/>
          </a:effectRef>
          <a:fontRef idx="minor">
            <a:schemeClr val="dk1"/>
          </a:fontRef>
        </p:style>
        <p:txBody>
          <a:bodyPr anchor="ctr"/>
          <a:lstStyle>
            <a:lvl1pPr>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defTabSz="457200" fontAlgn="base">
              <a:spcBef>
                <a:spcPct val="0"/>
              </a:spcBef>
              <a:spcAft>
                <a:spcPct val="0"/>
              </a:spcAft>
              <a:buNone/>
              <a:defRPr/>
            </a:pPr>
            <a:r>
              <a:rPr lang="en-GB" altLang="en-US" sz="1600" b="1" dirty="0">
                <a:solidFill>
                  <a:srgbClr val="000000"/>
                </a:solidFill>
              </a:rPr>
              <a:t>Student </a:t>
            </a:r>
            <a:r>
              <a:rPr lang="en-GB" altLang="en-US" sz="1600" b="1" dirty="0" smtClean="0">
                <a:solidFill>
                  <a:srgbClr val="000000"/>
                </a:solidFill>
              </a:rPr>
              <a:t>Action</a:t>
            </a:r>
          </a:p>
          <a:p>
            <a:pPr algn="ctr" defTabSz="457200" fontAlgn="base">
              <a:spcBef>
                <a:spcPct val="0"/>
              </a:spcBef>
              <a:spcAft>
                <a:spcPct val="0"/>
              </a:spcAft>
              <a:buNone/>
              <a:defRPr/>
            </a:pPr>
            <a:endParaRPr lang="en-GB" altLang="en-US" sz="1600" dirty="0">
              <a:solidFill>
                <a:srgbClr val="000000"/>
              </a:solidFill>
            </a:endParaRPr>
          </a:p>
          <a:p>
            <a:pPr marL="285750" indent="-285750" defTabSz="457200" fontAlgn="base">
              <a:spcBef>
                <a:spcPct val="0"/>
              </a:spcBef>
              <a:spcAft>
                <a:spcPct val="0"/>
              </a:spcAft>
              <a:defRPr/>
            </a:pPr>
            <a:r>
              <a:rPr lang="en-GB" altLang="en-US" sz="1600" dirty="0"/>
              <a:t>Whole class and pair activity.</a:t>
            </a:r>
          </a:p>
          <a:p>
            <a:pPr marL="285750" indent="-285750" defTabSz="457200" fontAlgn="base">
              <a:spcBef>
                <a:spcPct val="0"/>
              </a:spcBef>
              <a:spcAft>
                <a:spcPct val="0"/>
              </a:spcAft>
              <a:defRPr/>
            </a:pPr>
            <a:endParaRPr lang="en-GB" altLang="en-US" sz="1600" dirty="0"/>
          </a:p>
          <a:p>
            <a:pPr marL="285750" indent="-285750" defTabSz="457200" fontAlgn="base">
              <a:spcBef>
                <a:spcPct val="0"/>
              </a:spcBef>
              <a:spcAft>
                <a:spcPct val="0"/>
              </a:spcAft>
              <a:defRPr/>
            </a:pPr>
            <a:r>
              <a:rPr lang="en-GB" altLang="en-US" sz="1600" dirty="0"/>
              <a:t>5 minutes to explore the image of </a:t>
            </a:r>
            <a:r>
              <a:rPr lang="en-GB" altLang="en-US" sz="1600" dirty="0" err="1"/>
              <a:t>Aberfan</a:t>
            </a:r>
            <a:r>
              <a:rPr lang="en-GB" altLang="en-US" sz="1600" dirty="0"/>
              <a:t> and link it to the poem of Episode 1.</a:t>
            </a:r>
          </a:p>
          <a:p>
            <a:pPr marL="285750" indent="-285750" defTabSz="457200" fontAlgn="base">
              <a:spcBef>
                <a:spcPct val="0"/>
              </a:spcBef>
              <a:spcAft>
                <a:spcPct val="0"/>
              </a:spcAft>
              <a:defRPr/>
            </a:pPr>
            <a:r>
              <a:rPr lang="en-GB" altLang="en-US" sz="1600" dirty="0"/>
              <a:t>Exploring See, Believe, Care about.</a:t>
            </a:r>
          </a:p>
          <a:p>
            <a:pPr algn="ctr" defTabSz="457200" fontAlgn="base">
              <a:spcBef>
                <a:spcPct val="0"/>
              </a:spcBef>
              <a:spcAft>
                <a:spcPct val="0"/>
              </a:spcAft>
              <a:buNone/>
              <a:defRPr/>
            </a:pPr>
            <a:endParaRPr lang="en-GB" altLang="en-US" sz="1600" b="1" dirty="0" smtClean="0">
              <a:solidFill>
                <a:srgbClr val="000000"/>
              </a:solidFill>
            </a:endParaRPr>
          </a:p>
          <a:p>
            <a:pPr algn="ctr" defTabSz="457200" fontAlgn="base">
              <a:spcBef>
                <a:spcPct val="0"/>
              </a:spcBef>
              <a:spcAft>
                <a:spcPct val="0"/>
              </a:spcAft>
              <a:buNone/>
              <a:defRPr/>
            </a:pPr>
            <a:endParaRPr lang="en-GB" altLang="en-US" sz="1600" dirty="0">
              <a:solidFill>
                <a:srgbClr val="000000"/>
              </a:solidFill>
            </a:endParaRPr>
          </a:p>
        </p:txBody>
      </p:sp>
      <p:sp>
        <p:nvSpPr>
          <p:cNvPr id="49157" name="TextBox 10"/>
          <p:cNvSpPr txBox="1">
            <a:spLocks noChangeArrowheads="1"/>
          </p:cNvSpPr>
          <p:nvPr/>
        </p:nvSpPr>
        <p:spPr bwMode="auto">
          <a:xfrm>
            <a:off x="3157539" y="1693864"/>
            <a:ext cx="18473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defTabSz="457200" fontAlgn="base">
              <a:spcBef>
                <a:spcPct val="0"/>
              </a:spcBef>
              <a:spcAft>
                <a:spcPct val="0"/>
              </a:spcAft>
            </a:pPr>
            <a:endParaRPr lang="en-GB" altLang="en-US" sz="1200">
              <a:solidFill>
                <a:prstClr val="black"/>
              </a:solidFill>
              <a:cs typeface="Arial" panose="020B0604020202020204" pitchFamily="34" charset="0"/>
            </a:endParaRPr>
          </a:p>
        </p:txBody>
      </p:sp>
      <p:sp>
        <p:nvSpPr>
          <p:cNvPr id="49158" name="TextBox 12"/>
          <p:cNvSpPr txBox="1">
            <a:spLocks noChangeArrowheads="1"/>
          </p:cNvSpPr>
          <p:nvPr/>
        </p:nvSpPr>
        <p:spPr bwMode="auto">
          <a:xfrm>
            <a:off x="712394" y="19050"/>
            <a:ext cx="888486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r>
              <a:rPr lang="en-GB" sz="2000" b="1" dirty="0"/>
              <a:t> Episode 2  - What are these 2 boys thinking?   </a:t>
            </a:r>
          </a:p>
          <a:p>
            <a:endParaRPr lang="en-GB" sz="2000" b="1" dirty="0"/>
          </a:p>
        </p:txBody>
      </p:sp>
      <p:sp>
        <p:nvSpPr>
          <p:cNvPr id="49159" name="Rectangle 14"/>
          <p:cNvSpPr>
            <a:spLocks noChangeArrowheads="1"/>
          </p:cNvSpPr>
          <p:nvPr/>
        </p:nvSpPr>
        <p:spPr bwMode="auto">
          <a:xfrm>
            <a:off x="2913787" y="628651"/>
            <a:ext cx="11304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ctr" defTabSz="457200" fontAlgn="base">
              <a:spcBef>
                <a:spcPct val="0"/>
              </a:spcBef>
              <a:spcAft>
                <a:spcPct val="0"/>
              </a:spcAft>
            </a:pPr>
            <a:r>
              <a:rPr lang="en-GB" altLang="en-US" sz="1200">
                <a:solidFill>
                  <a:srgbClr val="000000"/>
                </a:solidFill>
                <a:cs typeface="Arial" panose="020B0604020202020204" pitchFamily="34" charset="0"/>
              </a:rPr>
              <a:t>Screen image</a:t>
            </a:r>
          </a:p>
        </p:txBody>
      </p:sp>
      <p:pic>
        <p:nvPicPr>
          <p:cNvPr id="49160" name="Picture 21" descr="images.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85789" y="728664"/>
            <a:ext cx="563562"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1" name="Picture 23" descr="images.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75401" y="3521076"/>
            <a:ext cx="512763"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62" name="TextBox 27"/>
          <p:cNvSpPr txBox="1">
            <a:spLocks noChangeArrowheads="1"/>
          </p:cNvSpPr>
          <p:nvPr/>
        </p:nvSpPr>
        <p:spPr bwMode="auto">
          <a:xfrm>
            <a:off x="-1166813" y="4838701"/>
            <a:ext cx="18473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defTabSz="457200" fontAlgn="base">
              <a:spcBef>
                <a:spcPct val="0"/>
              </a:spcBef>
              <a:spcAft>
                <a:spcPct val="0"/>
              </a:spcAft>
            </a:pPr>
            <a:endParaRPr lang="en-GB" altLang="en-US" sz="1200">
              <a:solidFill>
                <a:prstClr val="black"/>
              </a:solidFill>
              <a:cs typeface="Arial" panose="020B0604020202020204" pitchFamily="34" charset="0"/>
            </a:endParaRPr>
          </a:p>
        </p:txBody>
      </p:sp>
      <p:sp>
        <p:nvSpPr>
          <p:cNvPr id="3" name="Rectangle 2"/>
          <p:cNvSpPr/>
          <p:nvPr/>
        </p:nvSpPr>
        <p:spPr>
          <a:xfrm>
            <a:off x="1186791" y="6273224"/>
            <a:ext cx="10446881" cy="584776"/>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lvl1pPr>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defTabSz="457200" fontAlgn="base">
              <a:spcBef>
                <a:spcPct val="0"/>
              </a:spcBef>
              <a:spcAft>
                <a:spcPct val="0"/>
              </a:spcAft>
              <a:buNone/>
              <a:defRPr/>
            </a:pPr>
            <a:r>
              <a:rPr lang="en-GB" altLang="en-US" sz="1400" dirty="0"/>
              <a:t> </a:t>
            </a:r>
            <a:r>
              <a:rPr lang="en-GB" altLang="en-US" sz="1600" dirty="0"/>
              <a:t>Process encourages students to respond with empathy to the image, to make links to the poem, to notice detail, to speculate and offer evidence and to distil and frame questions. </a:t>
            </a:r>
            <a:endParaRPr lang="en-GB" altLang="en-US" sz="1600" dirty="0"/>
          </a:p>
        </p:txBody>
      </p:sp>
      <p:sp>
        <p:nvSpPr>
          <p:cNvPr id="15" name="Rectangle 14"/>
          <p:cNvSpPr/>
          <p:nvPr/>
        </p:nvSpPr>
        <p:spPr>
          <a:xfrm>
            <a:off x="875810" y="3416222"/>
            <a:ext cx="5459214" cy="2773859"/>
          </a:xfrm>
          <a:prstGeom prst="rect">
            <a:avLst/>
          </a:prstGeom>
        </p:spPr>
        <p:style>
          <a:lnRef idx="1">
            <a:schemeClr val="accent5"/>
          </a:lnRef>
          <a:fillRef idx="2">
            <a:schemeClr val="accent5"/>
          </a:fillRef>
          <a:effectRef idx="1">
            <a:schemeClr val="accent5"/>
          </a:effectRef>
          <a:fontRef idx="minor">
            <a:schemeClr val="dk1"/>
          </a:fontRef>
        </p:style>
        <p:txBody>
          <a:bodyPr anchor="ctr"/>
          <a:lstStyle>
            <a:lvl1pPr>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defTabSz="457200" fontAlgn="base">
              <a:spcBef>
                <a:spcPct val="0"/>
              </a:spcBef>
              <a:spcAft>
                <a:spcPct val="0"/>
              </a:spcAft>
              <a:buNone/>
              <a:defRPr/>
            </a:pPr>
            <a:r>
              <a:rPr lang="en-GB" altLang="en-US" sz="1600" b="1" dirty="0">
                <a:solidFill>
                  <a:srgbClr val="000000"/>
                </a:solidFill>
              </a:rPr>
              <a:t>Teacher </a:t>
            </a:r>
            <a:r>
              <a:rPr lang="en-GB" altLang="en-US" sz="1600" b="1" dirty="0" smtClean="0">
                <a:solidFill>
                  <a:srgbClr val="000000"/>
                </a:solidFill>
              </a:rPr>
              <a:t>Action</a:t>
            </a:r>
          </a:p>
          <a:p>
            <a:pPr marL="285750" indent="-285750" defTabSz="457200" fontAlgn="base">
              <a:spcBef>
                <a:spcPct val="0"/>
              </a:spcBef>
              <a:spcAft>
                <a:spcPct val="0"/>
              </a:spcAft>
              <a:defRPr/>
            </a:pPr>
            <a:r>
              <a:rPr lang="en-GB" altLang="en-US" sz="1600" dirty="0">
                <a:solidFill>
                  <a:srgbClr val="000000"/>
                </a:solidFill>
              </a:rPr>
              <a:t>Use the </a:t>
            </a:r>
            <a:r>
              <a:rPr lang="en-GB" altLang="en-US" sz="1600" b="1" dirty="0">
                <a:solidFill>
                  <a:srgbClr val="000000"/>
                </a:solidFill>
              </a:rPr>
              <a:t>Step Inside </a:t>
            </a:r>
            <a:r>
              <a:rPr lang="en-GB" altLang="en-US" sz="1600" dirty="0">
                <a:solidFill>
                  <a:srgbClr val="000000"/>
                </a:solidFill>
              </a:rPr>
              <a:t>VTR to help students to explore the image of </a:t>
            </a:r>
            <a:r>
              <a:rPr lang="en-GB" altLang="en-US" sz="1600" dirty="0" err="1">
                <a:solidFill>
                  <a:srgbClr val="000000"/>
                </a:solidFill>
              </a:rPr>
              <a:t>Aberfan</a:t>
            </a:r>
            <a:r>
              <a:rPr lang="en-GB" altLang="en-US" sz="1600" dirty="0">
                <a:solidFill>
                  <a:srgbClr val="000000"/>
                </a:solidFill>
              </a:rPr>
              <a:t>.</a:t>
            </a:r>
          </a:p>
          <a:p>
            <a:pPr marL="285750" indent="-285750" defTabSz="457200" fontAlgn="base">
              <a:spcBef>
                <a:spcPct val="0"/>
              </a:spcBef>
              <a:spcAft>
                <a:spcPct val="0"/>
              </a:spcAft>
              <a:defRPr/>
            </a:pPr>
            <a:r>
              <a:rPr lang="en-GB" altLang="en-US" sz="1600" dirty="0">
                <a:solidFill>
                  <a:srgbClr val="000000"/>
                </a:solidFill>
              </a:rPr>
              <a:t> Lead discussion using the Teacher Talk box (top right) to structure the conversation.</a:t>
            </a:r>
          </a:p>
          <a:p>
            <a:pPr marL="285750" indent="-285750" defTabSz="457200" fontAlgn="base">
              <a:spcBef>
                <a:spcPct val="0"/>
              </a:spcBef>
              <a:spcAft>
                <a:spcPct val="0"/>
              </a:spcAft>
              <a:defRPr/>
            </a:pPr>
            <a:r>
              <a:rPr lang="en-GB" altLang="en-US" sz="1600" dirty="0">
                <a:solidFill>
                  <a:srgbClr val="000000"/>
                </a:solidFill>
              </a:rPr>
              <a:t>Ask students to say what they are thinking to talk partner at various points before reverting to whole class discussion</a:t>
            </a:r>
            <a:r>
              <a:rPr lang="en-GB" altLang="en-US" sz="1600" dirty="0" smtClean="0">
                <a:solidFill>
                  <a:srgbClr val="000000"/>
                </a:solidFill>
              </a:rPr>
              <a:t>.</a:t>
            </a:r>
            <a:endParaRPr lang="en-GB" altLang="en-US" sz="1600" dirty="0">
              <a:solidFill>
                <a:schemeClr val="bg1"/>
              </a:solidFill>
            </a:endParaRPr>
          </a:p>
          <a:p>
            <a:pPr algn="ctr" defTabSz="457200" fontAlgn="base">
              <a:spcBef>
                <a:spcPct val="0"/>
              </a:spcBef>
              <a:spcAft>
                <a:spcPct val="0"/>
              </a:spcAft>
              <a:buNone/>
              <a:defRPr/>
            </a:pPr>
            <a:endParaRPr lang="en-GB" altLang="en-US" sz="1600" dirty="0"/>
          </a:p>
        </p:txBody>
      </p:sp>
      <p:pic>
        <p:nvPicPr>
          <p:cNvPr id="49165" name="Picture 6"/>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3623300"/>
            <a:ext cx="866775"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p:cNvPicPr>
            <a:picLocks noChangeAspect="1"/>
          </p:cNvPicPr>
          <p:nvPr/>
        </p:nvPicPr>
        <p:blipFill>
          <a:blip r:embed="rId6"/>
          <a:stretch>
            <a:fillRect/>
          </a:stretch>
        </p:blipFill>
        <p:spPr>
          <a:xfrm>
            <a:off x="1551616" y="460793"/>
            <a:ext cx="4243030" cy="2807622"/>
          </a:xfrm>
          <a:prstGeom prst="rect">
            <a:avLst/>
          </a:prstGeom>
        </p:spPr>
      </p:pic>
    </p:spTree>
    <p:extLst>
      <p:ext uri="{BB962C8B-B14F-4D97-AF65-F5344CB8AC3E}">
        <p14:creationId xmlns:p14="http://schemas.microsoft.com/office/powerpoint/2010/main" val="373791650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dissolv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iterate type="wd">
                                    <p:tmPct val="100000"/>
                                  </p:iterate>
                                  <p:childTnLst>
                                    <p:set>
                                      <p:cBhvr>
                                        <p:cTn id="23" dur="1" fill="hold">
                                          <p:stCondLst>
                                            <p:cond delay="0"/>
                                          </p:stCondLst>
                                        </p:cTn>
                                        <p:tgtEl>
                                          <p:spTgt spid="3"/>
                                        </p:tgtEl>
                                        <p:attrNameLst>
                                          <p:attrName>style.visibility</p:attrName>
                                        </p:attrNameLst>
                                      </p:cBhvr>
                                      <p:to>
                                        <p:strVal val="visible"/>
                                      </p:to>
                                    </p:set>
                                    <p:animEffect transition="in" filter="dissolve">
                                      <p:cBhvr>
                                        <p:cTn id="24"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utoUpdateAnimBg="0"/>
      <p:bldP spid="5" grpId="0" animBg="1"/>
      <p:bldP spid="8" grpId="0" animBg="1"/>
      <p:bldP spid="3" grpId="0" animBg="1" autoUpdateAnimBg="0"/>
      <p:bldP spid="1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6437200" y="248187"/>
            <a:ext cx="5590585" cy="3033177"/>
          </a:xfrm>
          <a:prstGeom prst="cloud">
            <a:avLst/>
          </a:prstGeom>
        </p:spPr>
        <p:style>
          <a:lnRef idx="1">
            <a:schemeClr val="accent5"/>
          </a:lnRef>
          <a:fillRef idx="2">
            <a:schemeClr val="accent5"/>
          </a:fillRef>
          <a:effectRef idx="1">
            <a:schemeClr val="accent5"/>
          </a:effectRef>
          <a:fontRef idx="minor">
            <a:schemeClr val="dk1"/>
          </a:fontRef>
        </p:style>
        <p:txBody>
          <a:bodyPr anchor="ctr"/>
          <a:lstStyle>
            <a:lvl1pPr marL="342900" indent="-3429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marL="0" indent="0" algn="ctr" defTabSz="457200" fontAlgn="base">
              <a:spcBef>
                <a:spcPct val="0"/>
              </a:spcBef>
              <a:spcAft>
                <a:spcPct val="0"/>
              </a:spcAft>
              <a:buNone/>
              <a:defRPr/>
            </a:pPr>
            <a:r>
              <a:rPr lang="en-GB" altLang="en-US" sz="1600" b="1" dirty="0">
                <a:solidFill>
                  <a:srgbClr val="000000"/>
                </a:solidFill>
              </a:rPr>
              <a:t>Teacher </a:t>
            </a:r>
            <a:r>
              <a:rPr lang="en-GB" altLang="en-US" sz="1600" b="1" dirty="0" smtClean="0">
                <a:solidFill>
                  <a:srgbClr val="000000"/>
                </a:solidFill>
              </a:rPr>
              <a:t>talk</a:t>
            </a:r>
          </a:p>
          <a:p>
            <a:pPr algn="ctr" defTabSz="457200" fontAlgn="base">
              <a:spcBef>
                <a:spcPct val="0"/>
              </a:spcBef>
              <a:spcAft>
                <a:spcPct val="0"/>
              </a:spcAft>
              <a:defRPr/>
            </a:pPr>
            <a:r>
              <a:rPr lang="en-GB" altLang="en-US" sz="1600" i="1" dirty="0"/>
              <a:t> See what you can find out?</a:t>
            </a:r>
          </a:p>
          <a:p>
            <a:pPr algn="ctr" defTabSz="457200" fontAlgn="base">
              <a:spcBef>
                <a:spcPct val="0"/>
              </a:spcBef>
              <a:spcAft>
                <a:spcPct val="0"/>
              </a:spcAft>
              <a:defRPr/>
            </a:pPr>
            <a:r>
              <a:rPr lang="en-GB" altLang="en-US" sz="1600" i="1" dirty="0"/>
              <a:t>How could you search for that?</a:t>
            </a:r>
          </a:p>
          <a:p>
            <a:pPr algn="ctr" defTabSz="457200" fontAlgn="base">
              <a:spcBef>
                <a:spcPct val="0"/>
              </a:spcBef>
              <a:spcAft>
                <a:spcPct val="0"/>
              </a:spcAft>
              <a:defRPr/>
            </a:pPr>
            <a:r>
              <a:rPr lang="en-GB" altLang="en-US" sz="1600" i="1" dirty="0"/>
              <a:t>What keyword(s) might help you?</a:t>
            </a:r>
          </a:p>
          <a:p>
            <a:pPr algn="ctr" defTabSz="457200" fontAlgn="base">
              <a:spcBef>
                <a:spcPct val="0"/>
              </a:spcBef>
              <a:spcAft>
                <a:spcPct val="0"/>
              </a:spcAft>
              <a:defRPr/>
            </a:pPr>
            <a:r>
              <a:rPr lang="en-GB" altLang="en-US" sz="1600" i="1" dirty="0"/>
              <a:t>How can you refine your search?</a:t>
            </a:r>
          </a:p>
          <a:p>
            <a:pPr marL="0" indent="0" algn="ctr" defTabSz="457200" fontAlgn="base">
              <a:spcBef>
                <a:spcPct val="0"/>
              </a:spcBef>
              <a:spcAft>
                <a:spcPct val="0"/>
              </a:spcAft>
              <a:buNone/>
              <a:defRPr/>
            </a:pPr>
            <a:endParaRPr lang="en-GB" altLang="en-US" sz="1600" b="1" dirty="0">
              <a:solidFill>
                <a:srgbClr val="000000"/>
              </a:solidFill>
            </a:endParaRPr>
          </a:p>
        </p:txBody>
      </p:sp>
      <p:sp>
        <p:nvSpPr>
          <p:cNvPr id="5" name="Rounded Rectangle 4"/>
          <p:cNvSpPr/>
          <p:nvPr/>
        </p:nvSpPr>
        <p:spPr>
          <a:xfrm>
            <a:off x="802825" y="394180"/>
            <a:ext cx="5357035" cy="2863370"/>
          </a:xfrm>
          <a:prstGeom prst="roundRect">
            <a:avLst/>
          </a:prstGeom>
        </p:spPr>
        <p:style>
          <a:lnRef idx="1">
            <a:schemeClr val="accent5"/>
          </a:lnRef>
          <a:fillRef idx="2">
            <a:schemeClr val="accent5"/>
          </a:fillRef>
          <a:effectRef idx="1">
            <a:schemeClr val="accent5"/>
          </a:effectRef>
          <a:fontRef idx="minor">
            <a:schemeClr val="dk1"/>
          </a:fontRef>
        </p:style>
        <p:txBody>
          <a:bodyPr anchor="ctr"/>
          <a:lstStyle>
            <a:lvl1pPr>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defTabSz="457200" fontAlgn="base">
              <a:spcBef>
                <a:spcPct val="0"/>
              </a:spcBef>
              <a:spcAft>
                <a:spcPct val="0"/>
              </a:spcAft>
              <a:buNone/>
              <a:defRPr/>
            </a:pPr>
            <a:endParaRPr lang="en-US" altLang="en-US" sz="1600" dirty="0">
              <a:solidFill>
                <a:prstClr val="white"/>
              </a:solidFill>
            </a:endParaRPr>
          </a:p>
          <a:p>
            <a:pPr algn="ctr" defTabSz="457200" fontAlgn="base">
              <a:spcBef>
                <a:spcPct val="0"/>
              </a:spcBef>
              <a:spcAft>
                <a:spcPct val="0"/>
              </a:spcAft>
              <a:buNone/>
              <a:defRPr/>
            </a:pPr>
            <a:endParaRPr lang="en-US" altLang="en-US" sz="1200" dirty="0">
              <a:solidFill>
                <a:prstClr val="white"/>
              </a:solidFill>
            </a:endParaRPr>
          </a:p>
        </p:txBody>
      </p:sp>
      <p:sp>
        <p:nvSpPr>
          <p:cNvPr id="8" name="Rectangle 7"/>
          <p:cNvSpPr/>
          <p:nvPr/>
        </p:nvSpPr>
        <p:spPr>
          <a:xfrm>
            <a:off x="7004051" y="3403600"/>
            <a:ext cx="4965347" cy="2647950"/>
          </a:xfrm>
          <a:prstGeom prst="rect">
            <a:avLst/>
          </a:prstGeom>
        </p:spPr>
        <p:style>
          <a:lnRef idx="1">
            <a:schemeClr val="accent5"/>
          </a:lnRef>
          <a:fillRef idx="2">
            <a:schemeClr val="accent5"/>
          </a:fillRef>
          <a:effectRef idx="1">
            <a:schemeClr val="accent5"/>
          </a:effectRef>
          <a:fontRef idx="minor">
            <a:schemeClr val="dk1"/>
          </a:fontRef>
        </p:style>
        <p:txBody>
          <a:bodyPr anchor="ctr"/>
          <a:lstStyle>
            <a:lvl1pPr>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defTabSz="457200" fontAlgn="base">
              <a:spcBef>
                <a:spcPct val="0"/>
              </a:spcBef>
              <a:spcAft>
                <a:spcPct val="0"/>
              </a:spcAft>
              <a:buNone/>
              <a:defRPr/>
            </a:pPr>
            <a:r>
              <a:rPr lang="en-GB" altLang="en-US" sz="1600" b="1" dirty="0">
                <a:solidFill>
                  <a:srgbClr val="000000"/>
                </a:solidFill>
              </a:rPr>
              <a:t>Student </a:t>
            </a:r>
            <a:r>
              <a:rPr lang="en-GB" altLang="en-US" sz="1600" b="1" dirty="0" smtClean="0">
                <a:solidFill>
                  <a:srgbClr val="000000"/>
                </a:solidFill>
              </a:rPr>
              <a:t>Action</a:t>
            </a:r>
          </a:p>
          <a:p>
            <a:pPr algn="ctr" defTabSz="457200" fontAlgn="base">
              <a:spcBef>
                <a:spcPct val="0"/>
              </a:spcBef>
              <a:spcAft>
                <a:spcPct val="0"/>
              </a:spcAft>
              <a:buNone/>
              <a:defRPr/>
            </a:pPr>
            <a:r>
              <a:rPr lang="en-GB" altLang="en-US" sz="1600" dirty="0"/>
              <a:t>15 minutes to access the internet to gather information about the </a:t>
            </a:r>
            <a:r>
              <a:rPr lang="en-GB" altLang="en-US" sz="1600" dirty="0" err="1"/>
              <a:t>Aberfan</a:t>
            </a:r>
            <a:r>
              <a:rPr lang="en-GB" altLang="en-US" sz="1600" dirty="0"/>
              <a:t> disaster.</a:t>
            </a:r>
            <a:endParaRPr lang="en-GB" altLang="en-US" sz="1600" b="1" dirty="0" smtClean="0">
              <a:solidFill>
                <a:srgbClr val="000000"/>
              </a:solidFill>
            </a:endParaRPr>
          </a:p>
          <a:p>
            <a:pPr algn="ctr" defTabSz="457200" fontAlgn="base">
              <a:spcBef>
                <a:spcPct val="0"/>
              </a:spcBef>
              <a:spcAft>
                <a:spcPct val="0"/>
              </a:spcAft>
              <a:buNone/>
              <a:defRPr/>
            </a:pPr>
            <a:endParaRPr lang="en-GB" altLang="en-US" sz="1600" dirty="0">
              <a:solidFill>
                <a:srgbClr val="000000"/>
              </a:solidFill>
            </a:endParaRPr>
          </a:p>
        </p:txBody>
      </p:sp>
      <p:sp>
        <p:nvSpPr>
          <p:cNvPr id="49157" name="TextBox 10"/>
          <p:cNvSpPr txBox="1">
            <a:spLocks noChangeArrowheads="1"/>
          </p:cNvSpPr>
          <p:nvPr/>
        </p:nvSpPr>
        <p:spPr bwMode="auto">
          <a:xfrm>
            <a:off x="3157539" y="1693864"/>
            <a:ext cx="18473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defTabSz="457200" fontAlgn="base">
              <a:spcBef>
                <a:spcPct val="0"/>
              </a:spcBef>
              <a:spcAft>
                <a:spcPct val="0"/>
              </a:spcAft>
            </a:pPr>
            <a:endParaRPr lang="en-GB" altLang="en-US" sz="1200">
              <a:solidFill>
                <a:prstClr val="black"/>
              </a:solidFill>
              <a:cs typeface="Arial" panose="020B0604020202020204" pitchFamily="34" charset="0"/>
            </a:endParaRPr>
          </a:p>
        </p:txBody>
      </p:sp>
      <p:sp>
        <p:nvSpPr>
          <p:cNvPr id="49158" name="TextBox 12"/>
          <p:cNvSpPr txBox="1">
            <a:spLocks noChangeArrowheads="1"/>
          </p:cNvSpPr>
          <p:nvPr/>
        </p:nvSpPr>
        <p:spPr bwMode="auto">
          <a:xfrm>
            <a:off x="712394" y="19050"/>
            <a:ext cx="888486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r>
              <a:rPr lang="en-GB" sz="2000" b="1" dirty="0"/>
              <a:t>Episode 3  - What can you find out about the </a:t>
            </a:r>
            <a:r>
              <a:rPr lang="en-GB" sz="2000" b="1" dirty="0" err="1"/>
              <a:t>Aberfan</a:t>
            </a:r>
            <a:r>
              <a:rPr lang="en-GB" sz="2000" b="1" dirty="0"/>
              <a:t> disaster?</a:t>
            </a:r>
          </a:p>
          <a:p>
            <a:endParaRPr lang="en-GB" sz="2000" b="1" dirty="0"/>
          </a:p>
        </p:txBody>
      </p:sp>
      <p:sp>
        <p:nvSpPr>
          <p:cNvPr id="49159" name="Rectangle 14"/>
          <p:cNvSpPr>
            <a:spLocks noChangeArrowheads="1"/>
          </p:cNvSpPr>
          <p:nvPr/>
        </p:nvSpPr>
        <p:spPr bwMode="auto">
          <a:xfrm>
            <a:off x="2913787" y="628651"/>
            <a:ext cx="11304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ctr" defTabSz="457200" fontAlgn="base">
              <a:spcBef>
                <a:spcPct val="0"/>
              </a:spcBef>
              <a:spcAft>
                <a:spcPct val="0"/>
              </a:spcAft>
            </a:pPr>
            <a:r>
              <a:rPr lang="en-GB" altLang="en-US" sz="1200">
                <a:solidFill>
                  <a:srgbClr val="000000"/>
                </a:solidFill>
                <a:cs typeface="Arial" panose="020B0604020202020204" pitchFamily="34" charset="0"/>
              </a:rPr>
              <a:t>Screen image</a:t>
            </a:r>
          </a:p>
        </p:txBody>
      </p:sp>
      <p:pic>
        <p:nvPicPr>
          <p:cNvPr id="49160" name="Picture 21" descr="images.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85789" y="728664"/>
            <a:ext cx="563562"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1" name="Picture 23" descr="images.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75401" y="3521076"/>
            <a:ext cx="512763"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62" name="TextBox 27"/>
          <p:cNvSpPr txBox="1">
            <a:spLocks noChangeArrowheads="1"/>
          </p:cNvSpPr>
          <p:nvPr/>
        </p:nvSpPr>
        <p:spPr bwMode="auto">
          <a:xfrm>
            <a:off x="-1166813" y="4838701"/>
            <a:ext cx="18473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defTabSz="457200" fontAlgn="base">
              <a:spcBef>
                <a:spcPct val="0"/>
              </a:spcBef>
              <a:spcAft>
                <a:spcPct val="0"/>
              </a:spcAft>
            </a:pPr>
            <a:endParaRPr lang="en-GB" altLang="en-US" sz="1200">
              <a:solidFill>
                <a:prstClr val="black"/>
              </a:solidFill>
              <a:cs typeface="Arial" panose="020B0604020202020204" pitchFamily="34" charset="0"/>
            </a:endParaRPr>
          </a:p>
        </p:txBody>
      </p:sp>
      <p:sp>
        <p:nvSpPr>
          <p:cNvPr id="3" name="Rectangle 2"/>
          <p:cNvSpPr/>
          <p:nvPr/>
        </p:nvSpPr>
        <p:spPr>
          <a:xfrm>
            <a:off x="1186791" y="6273224"/>
            <a:ext cx="10446881" cy="584776"/>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lvl1pPr>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defTabSz="457200" fontAlgn="base">
              <a:spcBef>
                <a:spcPct val="0"/>
              </a:spcBef>
              <a:spcAft>
                <a:spcPct val="0"/>
              </a:spcAft>
              <a:buNone/>
              <a:defRPr/>
            </a:pPr>
            <a:r>
              <a:rPr lang="en-GB" altLang="en-US" sz="1400" dirty="0"/>
              <a:t> </a:t>
            </a:r>
            <a:r>
              <a:rPr lang="en-GB" altLang="en-US" sz="1600" dirty="0"/>
              <a:t>Process encourages students to use their search skills to gather information by asking appropriate questions and pursuing a line of enquiry on the internet.</a:t>
            </a:r>
            <a:endParaRPr lang="en-GB" altLang="en-US" sz="1600" dirty="0"/>
          </a:p>
        </p:txBody>
      </p:sp>
      <p:sp>
        <p:nvSpPr>
          <p:cNvPr id="15" name="Rectangle 14"/>
          <p:cNvSpPr/>
          <p:nvPr/>
        </p:nvSpPr>
        <p:spPr>
          <a:xfrm>
            <a:off x="875810" y="3416222"/>
            <a:ext cx="5459214" cy="2773859"/>
          </a:xfrm>
          <a:prstGeom prst="rect">
            <a:avLst/>
          </a:prstGeom>
        </p:spPr>
        <p:style>
          <a:lnRef idx="1">
            <a:schemeClr val="accent5"/>
          </a:lnRef>
          <a:fillRef idx="2">
            <a:schemeClr val="accent5"/>
          </a:fillRef>
          <a:effectRef idx="1">
            <a:schemeClr val="accent5"/>
          </a:effectRef>
          <a:fontRef idx="minor">
            <a:schemeClr val="dk1"/>
          </a:fontRef>
        </p:style>
        <p:txBody>
          <a:bodyPr anchor="ctr"/>
          <a:lstStyle>
            <a:lvl1pPr>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defTabSz="457200" fontAlgn="base">
              <a:spcBef>
                <a:spcPct val="0"/>
              </a:spcBef>
              <a:spcAft>
                <a:spcPct val="0"/>
              </a:spcAft>
              <a:buNone/>
              <a:defRPr/>
            </a:pPr>
            <a:r>
              <a:rPr lang="en-GB" altLang="en-US" sz="1600" b="1" dirty="0">
                <a:solidFill>
                  <a:srgbClr val="000000"/>
                </a:solidFill>
              </a:rPr>
              <a:t>Teacher </a:t>
            </a:r>
            <a:r>
              <a:rPr lang="en-GB" altLang="en-US" sz="1600" b="1" dirty="0" smtClean="0">
                <a:solidFill>
                  <a:srgbClr val="000000"/>
                </a:solidFill>
              </a:rPr>
              <a:t>Action</a:t>
            </a:r>
          </a:p>
          <a:p>
            <a:pPr algn="ctr" defTabSz="457200" fontAlgn="base">
              <a:spcBef>
                <a:spcPct val="0"/>
              </a:spcBef>
              <a:spcAft>
                <a:spcPct val="0"/>
              </a:spcAft>
              <a:buNone/>
              <a:defRPr/>
            </a:pPr>
            <a:r>
              <a:rPr lang="en-GB" altLang="en-US" sz="1600" dirty="0"/>
              <a:t>Enable students, in 4s, to access the internet to search for information on </a:t>
            </a:r>
            <a:r>
              <a:rPr lang="en-GB" altLang="en-US" sz="1600" dirty="0" err="1"/>
              <a:t>Aberfan</a:t>
            </a:r>
            <a:r>
              <a:rPr lang="en-GB" altLang="en-US" sz="1600" dirty="0"/>
              <a:t>.</a:t>
            </a:r>
            <a:endParaRPr lang="en-GB" altLang="en-US" sz="1600" dirty="0">
              <a:solidFill>
                <a:schemeClr val="bg1"/>
              </a:solidFill>
            </a:endParaRPr>
          </a:p>
          <a:p>
            <a:pPr algn="ctr" defTabSz="457200" fontAlgn="base">
              <a:spcBef>
                <a:spcPct val="0"/>
              </a:spcBef>
              <a:spcAft>
                <a:spcPct val="0"/>
              </a:spcAft>
              <a:buNone/>
              <a:defRPr/>
            </a:pPr>
            <a:endParaRPr lang="en-GB" altLang="en-US" sz="1600" dirty="0"/>
          </a:p>
        </p:txBody>
      </p:sp>
      <p:pic>
        <p:nvPicPr>
          <p:cNvPr id="49165" name="Picture 6"/>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3623300"/>
            <a:ext cx="866775"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814262" y="1652259"/>
            <a:ext cx="5304795" cy="369332"/>
          </a:xfrm>
          <a:prstGeom prst="rect">
            <a:avLst/>
          </a:prstGeom>
        </p:spPr>
        <p:txBody>
          <a:bodyPr wrap="none">
            <a:spAutoFit/>
          </a:bodyPr>
          <a:lstStyle/>
          <a:p>
            <a:pPr algn="ctr" defTabSz="457200" fontAlgn="base">
              <a:spcBef>
                <a:spcPct val="0"/>
              </a:spcBef>
              <a:spcAft>
                <a:spcPct val="0"/>
              </a:spcAft>
              <a:buNone/>
              <a:defRPr/>
            </a:pPr>
            <a:r>
              <a:rPr lang="en-GB" dirty="0"/>
              <a:t>What can you find out about the </a:t>
            </a:r>
            <a:r>
              <a:rPr lang="en-GB" dirty="0" err="1"/>
              <a:t>Aberfan</a:t>
            </a:r>
            <a:r>
              <a:rPr lang="en-GB" dirty="0"/>
              <a:t> disaster?</a:t>
            </a:r>
            <a:endParaRPr lang="en-US" altLang="en-US" dirty="0"/>
          </a:p>
        </p:txBody>
      </p:sp>
    </p:spTree>
    <p:extLst>
      <p:ext uri="{BB962C8B-B14F-4D97-AF65-F5344CB8AC3E}">
        <p14:creationId xmlns:p14="http://schemas.microsoft.com/office/powerpoint/2010/main" val="373791650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dissolv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iterate type="wd">
                                    <p:tmPct val="100000"/>
                                  </p:iterate>
                                  <p:childTnLst>
                                    <p:set>
                                      <p:cBhvr>
                                        <p:cTn id="23" dur="1" fill="hold">
                                          <p:stCondLst>
                                            <p:cond delay="0"/>
                                          </p:stCondLst>
                                        </p:cTn>
                                        <p:tgtEl>
                                          <p:spTgt spid="3"/>
                                        </p:tgtEl>
                                        <p:attrNameLst>
                                          <p:attrName>style.visibility</p:attrName>
                                        </p:attrNameLst>
                                      </p:cBhvr>
                                      <p:to>
                                        <p:strVal val="visible"/>
                                      </p:to>
                                    </p:set>
                                    <p:animEffect transition="in" filter="dissolve">
                                      <p:cBhvr>
                                        <p:cTn id="24"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utoUpdateAnimBg="0"/>
      <p:bldP spid="5" grpId="0" animBg="1"/>
      <p:bldP spid="8" grpId="0" animBg="1"/>
      <p:bldP spid="3" grpId="0" animBg="1" autoUpdateAnimBg="0"/>
      <p:bldP spid="1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2025</TotalTime>
  <Words>1737</Words>
  <Application>Microsoft Macintosh PowerPoint</Application>
  <PresentationFormat>Custom</PresentationFormat>
  <Paragraphs>204</Paragraphs>
  <Slides>11</Slides>
  <Notes>11</Notes>
  <HiddenSlides>0</HiddenSlides>
  <MMClips>0</MMClips>
  <ScaleCrop>false</ScaleCrop>
  <HeadingPairs>
    <vt:vector size="4" baseType="variant">
      <vt:variant>
        <vt:lpstr>Theme</vt:lpstr>
      </vt:variant>
      <vt:variant>
        <vt:i4>2</vt:i4>
      </vt:variant>
      <vt:variant>
        <vt:lpstr>Slide Titles</vt:lpstr>
      </vt:variant>
      <vt:variant>
        <vt:i4>11</vt:i4>
      </vt:variant>
    </vt:vector>
  </HeadingPairs>
  <TitlesOfParts>
    <vt:vector size="13" baseType="lpstr">
      <vt:lpstr>Office Theme</vt:lpstr>
      <vt:lpstr>1_Office Theme</vt:lpstr>
      <vt:lpstr>Lesson Overview: Subject/phase – KS2/3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Watson TLO</dc:creator>
  <cp:lastModifiedBy>Brian Davies</cp:lastModifiedBy>
  <cp:revision>106</cp:revision>
  <dcterms:created xsi:type="dcterms:W3CDTF">2018-09-30T09:40:51Z</dcterms:created>
  <dcterms:modified xsi:type="dcterms:W3CDTF">2018-12-18T11:49:53Z</dcterms:modified>
</cp:coreProperties>
</file>