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034" autoAdjust="0"/>
  </p:normalViewPr>
  <p:slideViewPr>
    <p:cSldViewPr snapToGrid="0" snapToObjects="1">
      <p:cViewPr>
        <p:scale>
          <a:sx n="75" d="100"/>
          <a:sy n="75" d="100"/>
        </p:scale>
        <p:origin x="-142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47CB4-1DE4-144D-8036-670EC4375572}" type="datetimeFigureOut">
              <a:rPr lang="en-US" smtClean="0"/>
              <a:t>08/01/19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FB3F4-2D33-0141-A3B8-DED1CB4B6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237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dirty="0">
                <a:latin typeface="Arial" charset="0"/>
                <a:ea typeface="ＭＳ Ｐゴシック" charset="0"/>
                <a:cs typeface="ＭＳ Ｐゴシック" charset="0"/>
              </a:rPr>
              <a:t>Aim: </a:t>
            </a:r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 To stretch students’ planning and revising </a:t>
            </a: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skills.</a:t>
            </a:r>
            <a:endParaRPr lang="en-GB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Aft>
                <a:spcPct val="0"/>
              </a:spcAft>
            </a:pPr>
            <a:r>
              <a:rPr lang="en-GB" b="1" dirty="0">
                <a:latin typeface="Arial" charset="0"/>
                <a:ea typeface="ＭＳ Ｐゴシック" charset="0"/>
                <a:cs typeface="ＭＳ Ｐゴシック" charset="0"/>
              </a:rPr>
              <a:t>Resources: </a:t>
            </a:r>
          </a:p>
          <a:p>
            <a:pPr lvl="2" eaLnBrk="1" hangingPunct="1">
              <a:spcAft>
                <a:spcPct val="0"/>
              </a:spcAft>
              <a:buFontTx/>
              <a:buChar char="•"/>
            </a:pPr>
            <a:r>
              <a:rPr lang="en-GB" dirty="0">
                <a:latin typeface="Arial" charset="0"/>
                <a:ea typeface="ＭＳ Ｐゴシック" charset="0"/>
              </a:rPr>
              <a:t>  Telescope Planning cards (one set per 4 students)</a:t>
            </a:r>
          </a:p>
          <a:p>
            <a:pPr lvl="2" eaLnBrk="1" hangingPunct="1">
              <a:spcAft>
                <a:spcPct val="0"/>
              </a:spcAft>
              <a:buFontTx/>
              <a:buChar char="•"/>
            </a:pPr>
            <a:r>
              <a:rPr lang="en-GB" dirty="0">
                <a:latin typeface="Arial" charset="0"/>
                <a:ea typeface="ＭＳ Ｐゴシック" charset="0"/>
              </a:rPr>
              <a:t>  Planning Format (one per 4 students)</a:t>
            </a:r>
          </a:p>
          <a:p>
            <a:pPr lvl="2" eaLnBrk="1" hangingPunct="1">
              <a:buFontTx/>
              <a:buChar char="•"/>
            </a:pPr>
            <a:r>
              <a:rPr lang="en-GB" dirty="0">
                <a:latin typeface="Arial" charset="0"/>
                <a:ea typeface="ＭＳ Ｐゴシック" charset="0"/>
              </a:rPr>
              <a:t>  </a:t>
            </a:r>
            <a:r>
              <a:rPr lang="en-GB" dirty="0" err="1">
                <a:latin typeface="Arial" charset="0"/>
                <a:ea typeface="ＭＳ Ｐゴシック" charset="0"/>
              </a:rPr>
              <a:t>Faulkes</a:t>
            </a:r>
            <a:r>
              <a:rPr lang="en-GB" dirty="0">
                <a:latin typeface="Arial" charset="0"/>
                <a:ea typeface="ＭＳ Ｐゴシック" charset="0"/>
              </a:rPr>
              <a:t> </a:t>
            </a:r>
            <a:r>
              <a:rPr lang="en-GB" dirty="0" err="1">
                <a:latin typeface="Arial" charset="0"/>
                <a:ea typeface="ＭＳ Ｐゴシック" charset="0"/>
              </a:rPr>
              <a:t>Skymaps</a:t>
            </a:r>
            <a:r>
              <a:rPr lang="en-GB" dirty="0">
                <a:latin typeface="Arial" charset="0"/>
                <a:ea typeface="ＭＳ Ｐゴシック" charset="0"/>
              </a:rPr>
              <a:t> (one set per 4 students)</a:t>
            </a:r>
          </a:p>
          <a:p>
            <a:pPr eaLnBrk="1" hangingPunct="1"/>
            <a:r>
              <a:rPr lang="en-GB" b="1" dirty="0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 For the whole unit, 85 minutes.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This unit will help students exercise their planning skills and learn to cope with fresh challenges that make them change or revise what they set out to do at first.</a:t>
            </a:r>
          </a:p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Copyright © TLO Limited 2009</a:t>
            </a:r>
          </a:p>
        </p:txBody>
      </p:sp>
      <p:sp>
        <p:nvSpPr>
          <p:cNvPr id="16388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Reach for the Stars | The Faulkes Telescope</a:t>
            </a:r>
          </a:p>
        </p:txBody>
      </p:sp>
      <p:sp>
        <p:nvSpPr>
          <p:cNvPr id="16389" name="Slide Number Placeholder 1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D62E475-0EAB-D74D-BA96-2BCBF89A0D0D}" type="slidenum">
              <a:rPr lang="en-US" sz="900">
                <a:solidFill>
                  <a:prstClr val="black"/>
                </a:solidFill>
              </a:rPr>
              <a:pPr eaLnBrk="1" hangingPunct="1"/>
              <a:t>1</a:t>
            </a:fld>
            <a:endParaRPr lang="en-US" sz="9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Use Slide 2 to describe the running order of activities. 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Say a little about each if appropriate.</a:t>
            </a:r>
          </a:p>
        </p:txBody>
      </p:sp>
      <p:sp>
        <p:nvSpPr>
          <p:cNvPr id="18435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Copyright © TLO Limited 2009</a:t>
            </a:r>
          </a:p>
        </p:txBody>
      </p:sp>
      <p:sp>
        <p:nvSpPr>
          <p:cNvPr id="18436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Reach for the Stars | The Faulkes Telescope</a:t>
            </a:r>
          </a:p>
        </p:txBody>
      </p:sp>
      <p:sp>
        <p:nvSpPr>
          <p:cNvPr id="18437" name="Slide Number Placeholder 1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DDEEA56-7F61-594A-8A82-C89322DB6B28}" type="slidenum">
              <a:rPr lang="en-US" sz="900">
                <a:solidFill>
                  <a:prstClr val="black"/>
                </a:solidFill>
              </a:rPr>
              <a:pPr eaLnBrk="1" hangingPunct="1"/>
              <a:t>2</a:t>
            </a:fld>
            <a:endParaRPr lang="en-US" sz="9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Use Slide 3 to remind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students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of previous work do on reflectiveness</a:t>
            </a:r>
            <a:r>
              <a:rPr lang="en-US" altLang="ja-JP" dirty="0" smtClean="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Look again at the moon-habits that revolved around the Reflective Planet.</a:t>
            </a: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Lead a discussion on </a:t>
            </a:r>
            <a:r>
              <a:rPr lang="ja-JP" altLang="en-US" dirty="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Why is being reflective important?</a:t>
            </a:r>
            <a:r>
              <a:rPr lang="ja-JP" altLang="en-US" dirty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 Points to look for or expect, and perhaps nudge towards (but don</a:t>
            </a:r>
            <a:r>
              <a:rPr lang="ja-JP" altLang="en-US" dirty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t rush it!), include:</a:t>
            </a:r>
          </a:p>
          <a:p>
            <a:pPr lvl="1" eaLnBrk="1" hangingPunct="1">
              <a:buFontTx/>
              <a:buChar char="•"/>
            </a:pPr>
            <a:r>
              <a:rPr lang="en-US" dirty="0">
                <a:latin typeface="Arial" charset="0"/>
                <a:ea typeface="ＭＳ Ｐゴシック" charset="0"/>
              </a:rPr>
              <a:t>  It helps learners distil what they know already, </a:t>
            </a:r>
          </a:p>
          <a:p>
            <a:pPr lvl="1" eaLnBrk="1" hangingPunct="1">
              <a:buFontTx/>
              <a:buChar char="•"/>
            </a:pPr>
            <a:r>
              <a:rPr lang="en-US" dirty="0">
                <a:latin typeface="Arial" charset="0"/>
                <a:ea typeface="ＭＳ Ｐゴシック" charset="0"/>
              </a:rPr>
              <a:t>  It causes them to pose questions about what they don</a:t>
            </a:r>
            <a:r>
              <a:rPr lang="ja-JP" altLang="en-US" dirty="0">
                <a:latin typeface="Arial" charset="0"/>
                <a:ea typeface="ＭＳ Ｐゴシック" charset="0"/>
              </a:rPr>
              <a:t>’</a:t>
            </a:r>
            <a:r>
              <a:rPr lang="en-US" altLang="ja-JP" dirty="0">
                <a:latin typeface="Arial" charset="0"/>
                <a:ea typeface="ＭＳ Ｐゴシック" charset="0"/>
              </a:rPr>
              <a:t>t know or understand and to come up with an outline plan of what they need to do next. </a:t>
            </a:r>
          </a:p>
          <a:p>
            <a:pPr lvl="1" eaLnBrk="1" hangingPunct="1">
              <a:buFontTx/>
              <a:buChar char="•"/>
            </a:pPr>
            <a:r>
              <a:rPr lang="en-US" dirty="0">
                <a:latin typeface="Arial" charset="0"/>
                <a:ea typeface="ＭＳ Ｐゴシック" charset="0"/>
              </a:rPr>
              <a:t>  Reflective learners think ahead of action, and therefore save themselves a lot of wasted time and frustration in the future. </a:t>
            </a:r>
          </a:p>
          <a:p>
            <a:pPr lvl="1" eaLnBrk="1" hangingPunct="1">
              <a:buFontTx/>
              <a:buChar char="•"/>
            </a:pPr>
            <a:r>
              <a:rPr lang="en-US" dirty="0">
                <a:latin typeface="Arial" charset="0"/>
                <a:ea typeface="ＭＳ Ｐゴシック" charset="0"/>
              </a:rPr>
              <a:t>  The best plans are flexible — that means they are open to review and revision as learning progresses.</a:t>
            </a:r>
          </a:p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Copyright © TLO Limited 2009</a:t>
            </a:r>
          </a:p>
        </p:txBody>
      </p:sp>
      <p:sp>
        <p:nvSpPr>
          <p:cNvPr id="20484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Reach for the Stars | The Faulkes Telescope</a:t>
            </a:r>
          </a:p>
        </p:txBody>
      </p:sp>
      <p:sp>
        <p:nvSpPr>
          <p:cNvPr id="20485" name="Slide Number Placeholder 1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DFF556F-EBC7-1D43-96A5-B1EFEFC77160}" type="slidenum">
              <a:rPr lang="en-US" sz="900">
                <a:solidFill>
                  <a:prstClr val="black"/>
                </a:solidFill>
              </a:rPr>
              <a:pPr eaLnBrk="1" hangingPunct="1"/>
              <a:t>3</a:t>
            </a:fld>
            <a:endParaRPr lang="en-US" sz="9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68" y="4343990"/>
            <a:ext cx="5030064" cy="41145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900">
                <a:latin typeface="Arial" charset="0"/>
                <a:ea typeface="ＭＳ Ｐゴシック" charset="0"/>
                <a:cs typeface="ＭＳ Ｐゴシック" charset="0"/>
              </a:rPr>
              <a:t>Use Slide 4 to introduce the warm-up activity.</a:t>
            </a:r>
          </a:p>
          <a:p>
            <a:pPr eaLnBrk="1" hangingPunct="1"/>
            <a:r>
              <a:rPr lang="en-US" sz="900" b="1">
                <a:latin typeface="Arial" charset="0"/>
                <a:ea typeface="ＭＳ Ｐゴシック" charset="0"/>
                <a:cs typeface="ＭＳ Ｐゴシック" charset="0"/>
              </a:rPr>
              <a:t>Resources: </a:t>
            </a:r>
            <a:r>
              <a:rPr lang="en-US" sz="900">
                <a:latin typeface="Arial" charset="0"/>
                <a:ea typeface="ＭＳ Ｐゴシック" charset="0"/>
                <a:cs typeface="ＭＳ Ｐゴシック" charset="0"/>
              </a:rPr>
              <a:t> Post-its</a:t>
            </a:r>
          </a:p>
          <a:p>
            <a:pPr eaLnBrk="1" hangingPunct="1"/>
            <a:r>
              <a:rPr lang="en-US" sz="900" b="1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US" sz="900">
                <a:latin typeface="Arial" charset="0"/>
                <a:ea typeface="ＭＳ Ｐゴシック" charset="0"/>
                <a:cs typeface="ＭＳ Ｐゴシック" charset="0"/>
              </a:rPr>
              <a:t> For </a:t>
            </a:r>
            <a:r>
              <a:rPr lang="ja-JP" altLang="en-US" sz="90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sz="900">
                <a:latin typeface="Arial" charset="0"/>
                <a:ea typeface="ＭＳ Ｐゴシック" charset="0"/>
                <a:cs typeface="ＭＳ Ｐゴシック" charset="0"/>
              </a:rPr>
              <a:t>Mirror</a:t>
            </a:r>
            <a:r>
              <a:rPr lang="ja-JP" altLang="en-US" sz="90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900">
                <a:latin typeface="Arial" charset="0"/>
                <a:ea typeface="ＭＳ Ｐゴシック" charset="0"/>
                <a:cs typeface="ＭＳ Ｐゴシック" charset="0"/>
              </a:rPr>
              <a:t> warm-up, 10 minutes.</a:t>
            </a:r>
          </a:p>
          <a:p>
            <a:pPr eaLnBrk="1" hangingPunct="1"/>
            <a:r>
              <a:rPr lang="en-US" sz="900">
                <a:latin typeface="Arial" charset="0"/>
                <a:ea typeface="ＭＳ Ｐゴシック" charset="0"/>
                <a:cs typeface="ＭＳ Ｐゴシック" charset="0"/>
              </a:rPr>
              <a:t>This warm-up makes students aware of what it is to be reflective and the importance of planning before starting to do something complicated.</a:t>
            </a:r>
          </a:p>
          <a:p>
            <a:pPr eaLnBrk="1" hangingPunct="1">
              <a:spcAft>
                <a:spcPct val="0"/>
              </a:spcAft>
            </a:pPr>
            <a:r>
              <a:rPr lang="en-GB" sz="900" b="1">
                <a:latin typeface="Arial" charset="0"/>
                <a:ea typeface="ＭＳ Ｐゴシック" charset="0"/>
                <a:cs typeface="ＭＳ Ｐゴシック" charset="0"/>
              </a:rPr>
              <a:t>Activity 1 (</a:t>
            </a:r>
            <a:r>
              <a:rPr lang="en-GB" sz="900">
                <a:latin typeface="Arial" charset="0"/>
                <a:ea typeface="ＭＳ Ｐゴシック" charset="0"/>
                <a:cs typeface="ＭＳ Ｐゴシック" charset="0"/>
              </a:rPr>
              <a:t>in pairs)</a:t>
            </a:r>
          </a:p>
          <a:p>
            <a:pPr lvl="1" eaLnBrk="1" hangingPunct="1">
              <a:spcAft>
                <a:spcPct val="0"/>
              </a:spcAft>
            </a:pPr>
            <a:r>
              <a:rPr lang="en-US" sz="900">
                <a:latin typeface="Arial" charset="0"/>
                <a:ea typeface="ＭＳ Ｐゴシック" charset="0"/>
              </a:rPr>
              <a:t>Stand a meter apart facing your partner</a:t>
            </a:r>
          </a:p>
          <a:p>
            <a:pPr lvl="1" eaLnBrk="1" hangingPunct="1">
              <a:spcAft>
                <a:spcPct val="0"/>
              </a:spcAft>
            </a:pPr>
            <a:r>
              <a:rPr lang="en-US" sz="900">
                <a:latin typeface="Arial" charset="0"/>
                <a:ea typeface="ＭＳ Ｐゴシック" charset="0"/>
              </a:rPr>
              <a:t>Decide who is </a:t>
            </a:r>
            <a:r>
              <a:rPr lang="ja-JP" altLang="en-US" sz="900">
                <a:latin typeface="Arial" charset="0"/>
                <a:ea typeface="ＭＳ Ｐゴシック" charset="0"/>
              </a:rPr>
              <a:t>‘</a:t>
            </a:r>
            <a:r>
              <a:rPr lang="en-US" altLang="ja-JP" sz="900">
                <a:latin typeface="Arial" charset="0"/>
                <a:ea typeface="ＭＳ Ｐゴシック" charset="0"/>
              </a:rPr>
              <a:t>A</a:t>
            </a:r>
            <a:r>
              <a:rPr lang="ja-JP" altLang="en-US" sz="900">
                <a:latin typeface="Arial" charset="0"/>
                <a:ea typeface="ＭＳ Ｐゴシック" charset="0"/>
              </a:rPr>
              <a:t>’</a:t>
            </a:r>
            <a:r>
              <a:rPr lang="en-US" altLang="ja-JP" sz="900">
                <a:latin typeface="Arial" charset="0"/>
                <a:ea typeface="ＭＳ Ｐゴシック" charset="0"/>
              </a:rPr>
              <a:t> and who is </a:t>
            </a:r>
            <a:r>
              <a:rPr lang="ja-JP" altLang="en-US" sz="900">
                <a:latin typeface="Arial" charset="0"/>
                <a:ea typeface="ＭＳ Ｐゴシック" charset="0"/>
              </a:rPr>
              <a:t>‘</a:t>
            </a:r>
            <a:r>
              <a:rPr lang="en-US" altLang="ja-JP" sz="900">
                <a:latin typeface="Arial" charset="0"/>
                <a:ea typeface="ＭＳ Ｐゴシック" charset="0"/>
              </a:rPr>
              <a:t>B</a:t>
            </a:r>
            <a:r>
              <a:rPr lang="ja-JP" altLang="en-US" sz="900">
                <a:latin typeface="Arial" charset="0"/>
                <a:ea typeface="ＭＳ Ｐゴシック" charset="0"/>
              </a:rPr>
              <a:t>’</a:t>
            </a:r>
            <a:endParaRPr lang="en-US" altLang="ja-JP" sz="900">
              <a:latin typeface="Arial" charset="0"/>
              <a:ea typeface="ＭＳ Ｐゴシック" charset="0"/>
            </a:endParaRPr>
          </a:p>
          <a:p>
            <a:pPr lvl="1" eaLnBrk="1" hangingPunct="1">
              <a:spcAft>
                <a:spcPct val="0"/>
              </a:spcAft>
            </a:pPr>
            <a:r>
              <a:rPr lang="en-US" sz="900">
                <a:latin typeface="Arial" charset="0"/>
                <a:ea typeface="ＭＳ Ｐゴシック" charset="0"/>
              </a:rPr>
              <a:t>A mimes </a:t>
            </a:r>
            <a:r>
              <a:rPr lang="ja-JP" altLang="en-US" sz="900">
                <a:latin typeface="Arial" charset="0"/>
                <a:ea typeface="ＭＳ Ｐゴシック" charset="0"/>
              </a:rPr>
              <a:t>‘</a:t>
            </a:r>
            <a:r>
              <a:rPr lang="en-US" altLang="ja-JP" sz="900">
                <a:latin typeface="Arial" charset="0"/>
                <a:ea typeface="ＭＳ Ｐゴシック" charset="0"/>
              </a:rPr>
              <a:t>cleaning my teeth</a:t>
            </a:r>
            <a:r>
              <a:rPr lang="ja-JP" altLang="en-US" sz="900">
                <a:latin typeface="Arial" charset="0"/>
                <a:ea typeface="ＭＳ Ｐゴシック" charset="0"/>
              </a:rPr>
              <a:t>’</a:t>
            </a:r>
            <a:r>
              <a:rPr lang="en-US" altLang="ja-JP" sz="900">
                <a:latin typeface="Arial" charset="0"/>
                <a:ea typeface="ＭＳ Ｐゴシック" charset="0"/>
              </a:rPr>
              <a:t> </a:t>
            </a:r>
          </a:p>
          <a:p>
            <a:pPr lvl="1" eaLnBrk="1" hangingPunct="1"/>
            <a:r>
              <a:rPr lang="en-US" sz="900">
                <a:latin typeface="Arial" charset="0"/>
                <a:ea typeface="ＭＳ Ｐゴシック" charset="0"/>
              </a:rPr>
              <a:t>B mirrors what A does exactly</a:t>
            </a:r>
          </a:p>
          <a:p>
            <a:pPr eaLnBrk="1" hangingPunct="1">
              <a:spcAft>
                <a:spcPct val="0"/>
              </a:spcAft>
            </a:pPr>
            <a:r>
              <a:rPr lang="en-GB" sz="900" b="1">
                <a:latin typeface="Arial" charset="0"/>
                <a:ea typeface="ＭＳ Ｐゴシック" charset="0"/>
                <a:cs typeface="ＭＳ Ｐゴシック" charset="0"/>
              </a:rPr>
              <a:t>Activity 2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>
                <a:latin typeface="Arial" charset="0"/>
                <a:ea typeface="ＭＳ Ｐゴシック" charset="0"/>
              </a:rPr>
              <a:t>Change places – B ‘mimes’, A mirrors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>
                <a:latin typeface="Arial" charset="0"/>
                <a:ea typeface="ＭＳ Ｐゴシック" charset="0"/>
              </a:rPr>
              <a:t>To make a pre-cooked meal for an astronaut.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>
                <a:latin typeface="Arial" charset="0"/>
                <a:ea typeface="ＭＳ Ｐゴシック" charset="0"/>
              </a:rPr>
              <a:t>Make a plan first – What would you do first, second, third?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>
                <a:latin typeface="Arial" charset="0"/>
                <a:ea typeface="ＭＳ Ｐゴシック" charset="0"/>
              </a:rPr>
              <a:t>		– What would you need to be aware of?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>
                <a:latin typeface="Arial" charset="0"/>
                <a:ea typeface="ＭＳ Ｐゴシック" charset="0"/>
              </a:rPr>
              <a:t>		– What might get in the way or hamper progress? Etc.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>
                <a:latin typeface="Arial" charset="0"/>
                <a:ea typeface="ＭＳ Ｐゴシック" charset="0"/>
              </a:rPr>
              <a:t>Put the stages of the plan onto Post-its.</a:t>
            </a:r>
          </a:p>
          <a:p>
            <a:pPr lvl="1" eaLnBrk="1" hangingPunct="1"/>
            <a:r>
              <a:rPr lang="en-GB" sz="900">
                <a:latin typeface="Arial" charset="0"/>
                <a:ea typeface="ＭＳ Ｐゴシック" charset="0"/>
              </a:rPr>
              <a:t>Put the plan into action (demonstrate making the pre-cooked meal).</a:t>
            </a:r>
          </a:p>
          <a:p>
            <a:pPr eaLnBrk="1" hangingPunct="1">
              <a:spcAft>
                <a:spcPct val="0"/>
              </a:spcAft>
            </a:pPr>
            <a:r>
              <a:rPr lang="en-GB" sz="900" b="1">
                <a:latin typeface="Arial" charset="0"/>
                <a:ea typeface="ＭＳ Ｐゴシック" charset="0"/>
                <a:cs typeface="ＭＳ Ｐゴシック" charset="0"/>
              </a:rPr>
              <a:t>Review in pairs</a:t>
            </a:r>
            <a:r>
              <a:rPr lang="en-GB" sz="900">
                <a:latin typeface="Arial" charset="0"/>
                <a:ea typeface="ＭＳ Ｐゴシック" charset="0"/>
                <a:cs typeface="ＭＳ Ｐゴシック" charset="0"/>
              </a:rPr>
              <a:t> to discuss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>
                <a:latin typeface="Arial" charset="0"/>
                <a:ea typeface="ＭＳ Ｐゴシック" charset="0"/>
              </a:rPr>
              <a:t>What worked, and why, about the plan?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>
                <a:latin typeface="Arial" charset="0"/>
                <a:ea typeface="ＭＳ Ｐゴシック" charset="0"/>
              </a:rPr>
              <a:t>Would you do things in the same order again?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>
                <a:latin typeface="Arial" charset="0"/>
                <a:ea typeface="ＭＳ Ｐゴシック" charset="0"/>
              </a:rPr>
              <a:t>Amend the order of the Post-its if relevant.</a:t>
            </a:r>
            <a:endParaRPr lang="en-US" sz="900" b="1">
              <a:latin typeface="Arial" charset="0"/>
              <a:ea typeface="ＭＳ Ｐゴシック" charset="0"/>
            </a:endParaRPr>
          </a:p>
        </p:txBody>
      </p:sp>
      <p:sp>
        <p:nvSpPr>
          <p:cNvPr id="22531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Copyright © TLO Limited 2009</a:t>
            </a:r>
          </a:p>
        </p:txBody>
      </p:sp>
      <p:sp>
        <p:nvSpPr>
          <p:cNvPr id="22532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Reach for the Stars | The Faulkes Telescope</a:t>
            </a:r>
          </a:p>
        </p:txBody>
      </p:sp>
      <p:sp>
        <p:nvSpPr>
          <p:cNvPr id="22533" name="Slide Number Placeholder 1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0EE2DF5-B2F3-3E4B-A99B-81551076C66B}" type="slidenum">
              <a:rPr lang="en-US" sz="900">
                <a:solidFill>
                  <a:prstClr val="black"/>
                </a:solidFill>
              </a:rPr>
              <a:pPr eaLnBrk="1" hangingPunct="1"/>
              <a:t>4</a:t>
            </a:fld>
            <a:endParaRPr lang="en-US" sz="9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Use Slide 6 to discuss what effective planners do. What are the seven habits of an effective planner?</a:t>
            </a:r>
          </a:p>
          <a:p>
            <a:pPr marL="228600" indent="-228600"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Don’t reveal the list at first.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28600" indent="-228600"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Invite students to brainstorm what is involved in planning</a:t>
            </a:r>
          </a:p>
          <a:p>
            <a:pPr marL="228600" indent="-228600"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Offer the seven habits of effective planners. Compare students’ ideas with this list: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Understand the problem or challenge.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Decide what you want to achieve.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Decide your success criteria (how you know you have been successful).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Think about what you will need to do.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Think about the obstacles that you might meet.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Decide what resources you will need.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Decide how long it will take and when you will check you are on the right lines.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7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Copyright © TLO Limited 2009</a:t>
            </a:r>
          </a:p>
        </p:txBody>
      </p:sp>
      <p:sp>
        <p:nvSpPr>
          <p:cNvPr id="26628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Reach for the Stars | The Faulkes Telescope</a:t>
            </a:r>
          </a:p>
        </p:txBody>
      </p:sp>
      <p:sp>
        <p:nvSpPr>
          <p:cNvPr id="26629" name="Slide Number Placeholder 1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622B317-B935-2A49-B27B-234871CE7368}" type="slidenum">
              <a:rPr lang="en-US" sz="900">
                <a:solidFill>
                  <a:prstClr val="black"/>
                </a:solidFill>
              </a:rPr>
              <a:pPr eaLnBrk="1" hangingPunct="1"/>
              <a:t>5</a:t>
            </a:fld>
            <a:endParaRPr lang="en-US" sz="9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68" y="4343990"/>
            <a:ext cx="5030064" cy="41145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Use Slide 7 to introduce the planning exercise.</a:t>
            </a:r>
          </a:p>
          <a:p>
            <a:pPr marL="228600" indent="-228600" eaLnBrk="1" hangingPunct="1"/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Groups of four.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spcAft>
                <a:spcPct val="0"/>
              </a:spcAft>
            </a:pPr>
            <a:r>
              <a:rPr lang="en-GB" b="1" dirty="0">
                <a:latin typeface="Arial" charset="0"/>
                <a:ea typeface="ＭＳ Ｐゴシック" charset="0"/>
                <a:cs typeface="ＭＳ Ｐゴシック" charset="0"/>
              </a:rPr>
              <a:t>Resources:</a:t>
            </a:r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 	Telescope planning cards (one set per 4 students)</a:t>
            </a:r>
          </a:p>
          <a:p>
            <a:pPr marL="1143000" lvl="2" indent="-228600" eaLnBrk="1" hangingPunct="1">
              <a:spcAft>
                <a:spcPct val="0"/>
              </a:spcAft>
            </a:pPr>
            <a:r>
              <a:rPr lang="en-GB" dirty="0">
                <a:latin typeface="Arial" charset="0"/>
                <a:ea typeface="ＭＳ Ｐゴシック" charset="0"/>
              </a:rPr>
              <a:t>Planning formats (one per group)</a:t>
            </a:r>
          </a:p>
          <a:p>
            <a:pPr marL="1143000" lvl="2" indent="-228600" eaLnBrk="1" hangingPunct="1">
              <a:spcAft>
                <a:spcPct val="0"/>
              </a:spcAft>
            </a:pPr>
            <a:r>
              <a:rPr lang="en-GB" dirty="0">
                <a:latin typeface="Arial" charset="0"/>
                <a:ea typeface="ＭＳ Ｐゴシック" charset="0"/>
              </a:rPr>
              <a:t>Sky maps (three per group)</a:t>
            </a:r>
          </a:p>
          <a:p>
            <a:pPr marL="1143000" lvl="2" indent="-228600" eaLnBrk="1" hangingPunct="1"/>
            <a:r>
              <a:rPr lang="en-GB" dirty="0">
                <a:latin typeface="Arial" charset="0"/>
                <a:ea typeface="ＭＳ Ｐゴシック" charset="0"/>
              </a:rPr>
              <a:t>      (The planning cards are divided into information cards, resource cards, decision cards.)</a:t>
            </a:r>
          </a:p>
          <a:p>
            <a:pPr marL="228600" indent="-228600" eaLnBrk="1" hangingPunct="1"/>
            <a: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  <a:t>Time: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For Planning activity, 30 minutes.</a:t>
            </a:r>
          </a:p>
          <a:p>
            <a:pPr marL="228600" indent="-228600" eaLnBrk="1" hangingPunct="1"/>
            <a:r>
              <a:rPr lang="en-GB" b="1" dirty="0">
                <a:latin typeface="Arial" charset="0"/>
                <a:ea typeface="ＭＳ Ｐゴシック" charset="0"/>
                <a:cs typeface="ＭＳ Ｐゴシック" charset="0"/>
              </a:rPr>
              <a:t>Task:</a:t>
            </a:r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  To plan to use a telescope.</a:t>
            </a:r>
          </a:p>
          <a:p>
            <a:pPr marL="228600" indent="-228600" eaLnBrk="1" hangingPunct="1">
              <a:spcAft>
                <a:spcPct val="0"/>
              </a:spcAft>
            </a:pPr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	Give each group a set of Planning cards and ask them to distribute them equally amongst tem. Tell students there are information cards, resource cards and decision cards.</a:t>
            </a:r>
          </a:p>
          <a:p>
            <a:pPr marL="228600" indent="-228600" eaLnBrk="1" hangingPunct="1">
              <a:spcAft>
                <a:spcPct val="0"/>
              </a:spcAft>
            </a:pPr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	Group to discuss the cards and what they appear to be telling them. They will need to make several deductions about what they need to do.</a:t>
            </a:r>
          </a:p>
          <a:p>
            <a:pPr marL="228600" indent="-228600" eaLnBrk="1" hangingPunct="1">
              <a:spcAft>
                <a:spcPct val="0"/>
              </a:spcAft>
            </a:pPr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	Give out the planning sheet.</a:t>
            </a:r>
          </a:p>
          <a:p>
            <a:pPr marL="228600" indent="-228600" eaLnBrk="1" hangingPunct="1"/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	The group has now to arrange the relevant cards (not all) on the planning sheet (the sheet reflects the seven habits of effective planning).</a:t>
            </a:r>
          </a:p>
          <a:p>
            <a:pPr marL="228600" indent="-228600" eaLnBrk="1" hangingPunct="1"/>
            <a:r>
              <a:rPr lang="en-GB" b="1" dirty="0">
                <a:latin typeface="Arial" charset="0"/>
                <a:ea typeface="ＭＳ Ｐゴシック" charset="0"/>
                <a:cs typeface="ＭＳ Ｐゴシック" charset="0"/>
              </a:rPr>
              <a:t>NB The task is not to know how to use a telescope but to plan what they need to do and find out in order to use it.</a:t>
            </a:r>
          </a:p>
          <a:p>
            <a:pPr marL="228600" indent="-228600" eaLnBrk="1" hangingPunct="1"/>
            <a:r>
              <a:rPr lang="en-GB" dirty="0">
                <a:latin typeface="Arial" charset="0"/>
                <a:ea typeface="ＭＳ Ｐゴシック" charset="0"/>
                <a:cs typeface="ＭＳ Ｐゴシック" charset="0"/>
              </a:rPr>
              <a:t>	Gallery the plans and look at similarities and differences.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5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Copyright © TLO Limited 2009</a:t>
            </a:r>
          </a:p>
        </p:txBody>
      </p:sp>
      <p:sp>
        <p:nvSpPr>
          <p:cNvPr id="28676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Reach for the Stars | The Faulkes Telescope</a:t>
            </a:r>
          </a:p>
        </p:txBody>
      </p:sp>
      <p:sp>
        <p:nvSpPr>
          <p:cNvPr id="28677" name="Slide Number Placeholder 1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06B962A-669C-E34E-935D-C1CBC57861DE}" type="slidenum">
              <a:rPr lang="en-US" sz="900">
                <a:solidFill>
                  <a:prstClr val="black"/>
                </a:solidFill>
              </a:rPr>
              <a:pPr eaLnBrk="1" hangingPunct="1"/>
              <a:t>6</a:t>
            </a:fld>
            <a:endParaRPr lang="en-US" sz="9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68" y="4343990"/>
            <a:ext cx="5030064" cy="41145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Use Slide 8 to introduce the idea that reflective people are adaptable and flexible, changing their plans as new ideas or information emerges.</a:t>
            </a:r>
          </a:p>
          <a:p>
            <a:pPr eaLnBrk="1" hangingPunct="1"/>
            <a: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 For </a:t>
            </a:r>
            <a:r>
              <a:rPr lang="ja-JP" altLang="en-US" dirty="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Revising your point of view</a:t>
            </a:r>
            <a:r>
              <a:rPr lang="ja-JP" altLang="en-US" dirty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latin typeface="Arial" charset="0"/>
                <a:ea typeface="ＭＳ Ｐゴシック" charset="0"/>
                <a:cs typeface="ＭＳ Ｐゴシック" charset="0"/>
              </a:rPr>
              <a:t>, 10 minutes.</a:t>
            </a: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Show image 1 and invite pairs to work out what it might be. Ask them to draw the whole object of which this is a part </a:t>
            </a: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Show image 2 of the same object and ask them to think and draw again. Indicate how they are revising their point of view and changing their mind.</a:t>
            </a: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Show the final image of the complete object.</a:t>
            </a:r>
          </a:p>
          <a:p>
            <a:pPr eaLnBrk="1" hangingPunct="1"/>
            <a: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  <a:t>Other examples like this can be found at:</a:t>
            </a:r>
            <a:b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  <a:t>    http://</a:t>
            </a:r>
            <a:r>
              <a:rPr lang="en-US" b="1" dirty="0" err="1">
                <a:latin typeface="Arial" charset="0"/>
                <a:ea typeface="ＭＳ Ｐゴシック" charset="0"/>
                <a:cs typeface="ＭＳ Ｐゴシック" charset="0"/>
              </a:rPr>
              <a:t>www.theimage.com</a:t>
            </a:r>
            <a: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  <a:t>/</a:t>
            </a:r>
            <a:r>
              <a:rPr lang="en-US" b="1" dirty="0" err="1">
                <a:latin typeface="Arial" charset="0"/>
                <a:ea typeface="ＭＳ Ｐゴシック" charset="0"/>
                <a:cs typeface="ＭＳ Ｐゴシック" charset="0"/>
              </a:rPr>
              <a:t>closeup</a:t>
            </a:r>
            <a: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  <a:t>/15.htm#top</a:t>
            </a:r>
          </a:p>
        </p:txBody>
      </p:sp>
      <p:sp>
        <p:nvSpPr>
          <p:cNvPr id="30723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Copyright © TLO Limited 2009</a:t>
            </a:r>
          </a:p>
        </p:txBody>
      </p:sp>
      <p:sp>
        <p:nvSpPr>
          <p:cNvPr id="30724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Reach for the Stars | The Faulkes Telescope</a:t>
            </a:r>
          </a:p>
        </p:txBody>
      </p:sp>
      <p:sp>
        <p:nvSpPr>
          <p:cNvPr id="30725" name="Slide Number Placeholder 1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39861F3-3BF7-2F41-AB31-0063B4D8B341}" type="slidenum">
              <a:rPr lang="en-US" sz="900">
                <a:solidFill>
                  <a:prstClr val="black"/>
                </a:solidFill>
              </a:rPr>
              <a:pPr eaLnBrk="1" hangingPunct="1"/>
              <a:t>7</a:t>
            </a:fld>
            <a:endParaRPr lang="en-US" sz="9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68" y="4343990"/>
            <a:ext cx="5030064" cy="41145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Use Slide 9 to relate revising to their own plans.</a:t>
            </a:r>
          </a:p>
          <a:p>
            <a:pPr eaLnBrk="1" hangingPunct="1"/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 For 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The best laid plans…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, 5 minutes.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Ask students to look at their plan for 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In Search of a Planet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List things that might make them need to change their plans … it pays to think ahead in case you need to revise your plans according to the circumstances at the time.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For example, cloudy night, poor visibility, a comet or asteroid appears and distracts attention, the astronomer has gone on holiday for a week, the telescope is undergoing maintenance, they have calculated the time incorrectly.</a:t>
            </a:r>
          </a:p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Ask how these possible distractions or obstacles would cause them to change their plan.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Copyright © TLO Limited 2009</a:t>
            </a:r>
          </a:p>
        </p:txBody>
      </p:sp>
      <p:sp>
        <p:nvSpPr>
          <p:cNvPr id="32772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Reach for the Stars | The Faulkes Telescope</a:t>
            </a:r>
          </a:p>
        </p:txBody>
      </p:sp>
      <p:sp>
        <p:nvSpPr>
          <p:cNvPr id="32773" name="Slide Number Placeholder 1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DCBE53-8F33-3E44-A70E-E9702F0D23C2}" type="slidenum">
              <a:rPr lang="en-US" sz="900">
                <a:solidFill>
                  <a:prstClr val="black"/>
                </a:solidFill>
              </a:rPr>
              <a:pPr eaLnBrk="1" hangingPunct="1"/>
              <a:t>8</a:t>
            </a:fld>
            <a:endParaRPr lang="en-US" sz="9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Use Slide 10 to reflect on the session and what they have found out about themselves as planners and revisers.</a:t>
            </a:r>
          </a:p>
          <a:p>
            <a:pPr eaLnBrk="1" hangingPunct="1"/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 For formative reflection, 8 minutes.</a:t>
            </a:r>
          </a:p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Explore the following using Think, Pair, Share</a:t>
            </a:r>
          </a:p>
          <a:p>
            <a:pPr lvl="1" eaLnBrk="1" hangingPunct="1">
              <a:spcAft>
                <a:spcPct val="0"/>
              </a:spcAft>
            </a:pPr>
            <a:r>
              <a:rPr lang="en-GB">
                <a:latin typeface="Arial" charset="0"/>
                <a:ea typeface="ＭＳ Ｐゴシック" charset="0"/>
              </a:rPr>
              <a:t>What have you found out about planning?</a:t>
            </a:r>
            <a:endParaRPr lang="en-US">
              <a:latin typeface="Arial" charset="0"/>
              <a:ea typeface="ＭＳ Ｐゴシック" charset="0"/>
            </a:endParaRP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What was easy about planning?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What makes you say that?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What is tricky about planning?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Would you say you were a planner? (At school, at home, with friends.)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What makes you say that?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Is planning important?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What have you fund out about revising?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Would you say you are a reviser?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Why is revising a good learning habit?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Where do you need to use these learning habits?</a:t>
            </a:r>
          </a:p>
          <a:p>
            <a:pPr lvl="1" eaLnBrk="1" hangingPunct="1">
              <a:spcAft>
                <a:spcPct val="0"/>
              </a:spcAft>
            </a:pPr>
            <a:r>
              <a:rPr lang="en-US">
                <a:latin typeface="Arial" charset="0"/>
                <a:ea typeface="ＭＳ Ｐゴシック" charset="0"/>
              </a:rPr>
              <a:t>What do you need to get better at?</a:t>
            </a:r>
          </a:p>
        </p:txBody>
      </p:sp>
      <p:sp>
        <p:nvSpPr>
          <p:cNvPr id="34819" name="Footer Placeholder 9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Copyright © TLO Limited 2009</a:t>
            </a:r>
          </a:p>
        </p:txBody>
      </p:sp>
      <p:sp>
        <p:nvSpPr>
          <p:cNvPr id="34820" name="Header Placeholder 10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prstClr val="black"/>
                </a:solidFill>
              </a:rPr>
              <a:t>Reach for the Stars | The Faulkes Telescope</a:t>
            </a:r>
          </a:p>
        </p:txBody>
      </p:sp>
      <p:sp>
        <p:nvSpPr>
          <p:cNvPr id="34821" name="Slide Number Placeholder 11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09CE775-E214-1545-9211-009FF81DD430}" type="slidenum">
              <a:rPr lang="en-US" sz="900">
                <a:solidFill>
                  <a:prstClr val="black"/>
                </a:solidFill>
              </a:rPr>
              <a:pPr eaLnBrk="1" hangingPunct="1"/>
              <a:t>9</a:t>
            </a:fld>
            <a:endParaRPr lang="en-US" sz="9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35788-F533-1B49-93C4-44089A04A9A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073324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5DF88-D148-8947-A1EF-B376173FD8E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80542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1261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1261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B33FA-A903-034E-9838-F3DF76CC9B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98138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E299B-C839-AA43-B119-0B6D796905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94214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9BFBD-CE3F-914B-956E-E40C46F14E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98340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A3F7C-2326-934E-838A-BADD0A8D13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416321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04CB1-8E29-AD4A-B73B-EFBDE27BE3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88313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BD545-25F5-B04E-A235-C30DFB3019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753445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1CE85-D9F9-874A-A64E-723A89EFB9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25209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16EBF-14EB-4B46-9AE8-CC6A80A36A9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39208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00DDD-514F-514E-A255-69DB65B19A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655092"/>
      </p:ext>
    </p:extLst>
  </p:cSld>
  <p:clrMapOvr>
    <a:masterClrMapping/>
  </p:clrMapOvr>
  <p:transition xmlns:p14="http://schemas.microsoft.com/office/powerpoint/2010/main"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_Bgroun_green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DFC623F-CB9D-BE46-BDF3-D07A51BC5A5B}" type="slidenum">
              <a: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5" name="Text Box 11"/>
          <p:cNvSpPr txBox="1">
            <a:spLocks noChangeArrowheads="1"/>
          </p:cNvSpPr>
          <p:nvPr userDrawn="1"/>
        </p:nvSpPr>
        <p:spPr bwMode="auto">
          <a:xfrm>
            <a:off x="7019925" y="6613525"/>
            <a:ext cx="2124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smtClean="0">
                <a:solidFill>
                  <a:srgbClr val="FFFFFF"/>
                </a:solidFill>
              </a:rPr>
              <a:t>www.buildinglearningpower.co.uk</a:t>
            </a:r>
            <a:endParaRPr lang="en-US" sz="1800" smtClean="0">
              <a:solidFill>
                <a:srgbClr val="FFFFFF"/>
              </a:solidFill>
            </a:endParaRPr>
          </a:p>
        </p:txBody>
      </p:sp>
      <p:pic>
        <p:nvPicPr>
          <p:cNvPr id="2" name="Picture 13" descr="BLP_Logo_whit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6165850"/>
            <a:ext cx="582613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8" name="Text Box 14"/>
          <p:cNvSpPr txBox="1">
            <a:spLocks noChangeArrowheads="1"/>
          </p:cNvSpPr>
          <p:nvPr userDrawn="1"/>
        </p:nvSpPr>
        <p:spPr bwMode="auto">
          <a:xfrm>
            <a:off x="0" y="0"/>
            <a:ext cx="24844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1200" dirty="0" smtClean="0">
                <a:solidFill>
                  <a:srgbClr val="FFFFFF"/>
                </a:solidFill>
              </a:rPr>
              <a:t>The </a:t>
            </a:r>
            <a:r>
              <a:rPr lang="en-GB" sz="1200" dirty="0" err="1" smtClean="0">
                <a:solidFill>
                  <a:srgbClr val="FFFFFF"/>
                </a:solidFill>
              </a:rPr>
              <a:t>Faulkes</a:t>
            </a:r>
            <a:r>
              <a:rPr lang="en-GB" sz="1200" dirty="0" smtClean="0">
                <a:solidFill>
                  <a:srgbClr val="FFFFFF"/>
                </a:solidFill>
              </a:rPr>
              <a:t> Telescope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85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65" charset="0"/>
          <a:ea typeface="ＭＳ Ｐゴシック" pitchFamily="-106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65" charset="0"/>
          <a:ea typeface="ＭＳ Ｐゴシック" pitchFamily="-106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65" charset="0"/>
          <a:ea typeface="ＭＳ Ｐゴシック" pitchFamily="-106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65" charset="0"/>
          <a:ea typeface="ＭＳ Ｐゴシック" pitchFamily="-106" charset="-128"/>
          <a:cs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4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4" Type="http://schemas.openxmlformats.org/officeDocument/2006/relationships/image" Target="../media/image4.wmf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933825"/>
            <a:ext cx="70104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4400" b="1">
                <a:latin typeface="Arial" charset="0"/>
                <a:ea typeface="ＭＳ Ｐゴシック" charset="0"/>
                <a:cs typeface="ＭＳ Ｐゴシック" charset="0"/>
              </a:rPr>
              <a:t>The Faulkes Telescope: </a:t>
            </a:r>
            <a:br>
              <a:rPr lang="en-GB" sz="4400" b="1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4400" b="1">
                <a:latin typeface="Arial" charset="0"/>
                <a:ea typeface="ＭＳ Ｐゴシック" charset="0"/>
                <a:cs typeface="ＭＳ Ｐゴシック" charset="0"/>
              </a:rPr>
              <a:t>In Search of a Planet</a:t>
            </a:r>
          </a:p>
          <a:p>
            <a:pPr eaLnBrk="1" hangingPunct="1">
              <a:lnSpc>
                <a:spcPct val="80000"/>
              </a:lnSpc>
            </a:pPr>
            <a:r>
              <a:rPr lang="en-GB" sz="3600" b="1">
                <a:latin typeface="Arial" charset="0"/>
                <a:ea typeface="ＭＳ Ｐゴシック" charset="0"/>
                <a:cs typeface="ＭＳ Ｐゴシック" charset="0"/>
              </a:rPr>
              <a:t>Planning and Revising</a:t>
            </a:r>
            <a:endParaRPr lang="en-US" sz="3600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4400" dirty="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337472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5"/>
          <p:cNvGrpSpPr>
            <a:grpSpLocks/>
          </p:cNvGrpSpPr>
          <p:nvPr/>
        </p:nvGrpSpPr>
        <p:grpSpPr bwMode="auto">
          <a:xfrm>
            <a:off x="3924303" y="1484312"/>
            <a:ext cx="4537076" cy="4049711"/>
            <a:chOff x="6191" y="572"/>
            <a:chExt cx="2858" cy="2551"/>
          </a:xfrm>
        </p:grpSpPr>
        <p:pic>
          <p:nvPicPr>
            <p:cNvPr id="17443" name="Picture 10" descr="MCj03969480000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1" y="572"/>
              <a:ext cx="2858" cy="2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4" name="Text Box 154"/>
            <p:cNvSpPr txBox="1">
              <a:spLocks noChangeArrowheads="1"/>
            </p:cNvSpPr>
            <p:nvPr/>
          </p:nvSpPr>
          <p:spPr bwMode="auto">
            <a:xfrm>
              <a:off x="7008" y="1434"/>
              <a:ext cx="1679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3200" b="1" smtClean="0">
                  <a:solidFill>
                    <a:srgbClr val="99CC00"/>
                  </a:solidFill>
                </a:rPr>
                <a:t>Planning and Revising</a:t>
              </a:r>
              <a:endParaRPr lang="en-US" sz="3200" b="1" smtClean="0">
                <a:solidFill>
                  <a:srgbClr val="99CC00"/>
                </a:solidFill>
              </a:endParaRPr>
            </a:p>
          </p:txBody>
        </p:sp>
      </p:grp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557338"/>
          </a:xfrm>
        </p:spPr>
        <p:txBody>
          <a:bodyPr/>
          <a:lstStyle/>
          <a:p>
            <a:pPr eaLnBrk="1" hangingPunct="1"/>
            <a:r>
              <a:rPr lang="en-US" sz="4000">
                <a:latin typeface="Arial" charset="0"/>
                <a:ea typeface="ＭＳ Ｐゴシック" charset="0"/>
                <a:cs typeface="ＭＳ Ｐゴシック" charset="0"/>
              </a:rPr>
              <a:t>What</a:t>
            </a:r>
            <a:r>
              <a:rPr lang="ja-JP" altLang="en-US" sz="400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4000">
                <a:latin typeface="Arial" charset="0"/>
                <a:ea typeface="ＭＳ Ｐゴシック" charset="0"/>
                <a:cs typeface="ＭＳ Ｐゴシック" charset="0"/>
              </a:rPr>
              <a:t>s the use of planning</a:t>
            </a:r>
            <a:br>
              <a:rPr lang="en-US" altLang="ja-JP" sz="400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altLang="ja-JP" sz="4000">
                <a:latin typeface="Arial" charset="0"/>
                <a:ea typeface="ＭＳ Ｐゴシック" charset="0"/>
                <a:cs typeface="ＭＳ Ｐゴシック" charset="0"/>
              </a:rPr>
              <a:t>…and revising?</a:t>
            </a:r>
            <a:endParaRPr lang="en-US" sz="40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1520" y="2132856"/>
            <a:ext cx="44656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GB" sz="2800" b="1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en-GB" sz="2400" b="1" dirty="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Mirror, mirror on the wall…</a:t>
            </a:r>
            <a:endParaRPr lang="en-US" sz="2400" b="1" dirty="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900113" y="3141663"/>
            <a:ext cx="453707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7 habits of effective planners</a:t>
            </a:r>
            <a:endParaRPr lang="en-US" sz="2400" b="1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17413" name="Group 43"/>
          <p:cNvGrpSpPr>
            <a:grpSpLocks/>
          </p:cNvGrpSpPr>
          <p:nvPr/>
        </p:nvGrpSpPr>
        <p:grpSpPr bwMode="auto">
          <a:xfrm>
            <a:off x="9324975" y="6092825"/>
            <a:ext cx="38487350" cy="915988"/>
            <a:chOff x="5874" y="3838"/>
            <a:chExt cx="24244" cy="577"/>
          </a:xfrm>
        </p:grpSpPr>
        <p:grpSp>
          <p:nvGrpSpPr>
            <p:cNvPr id="17417" name="Group 41"/>
            <p:cNvGrpSpPr>
              <a:grpSpLocks/>
            </p:cNvGrpSpPr>
            <p:nvPr/>
          </p:nvGrpSpPr>
          <p:grpSpPr bwMode="auto">
            <a:xfrm>
              <a:off x="5874" y="3838"/>
              <a:ext cx="11521" cy="577"/>
              <a:chOff x="5874" y="3838"/>
              <a:chExt cx="11521" cy="577"/>
            </a:xfrm>
          </p:grpSpPr>
          <p:pic>
            <p:nvPicPr>
              <p:cNvPr id="17431" name="Picture 11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4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32" name="Text Box 12"/>
              <p:cNvSpPr txBox="1">
                <a:spLocks noChangeArrowheads="1"/>
              </p:cNvSpPr>
              <p:nvPr/>
            </p:nvSpPr>
            <p:spPr bwMode="auto">
              <a:xfrm>
                <a:off x="6373" y="3974"/>
                <a:ext cx="90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b="1" smtClean="0">
                    <a:solidFill>
                      <a:srgbClr val="99CC00"/>
                    </a:solidFill>
                  </a:rPr>
                  <a:t>PLANNING</a:t>
                </a:r>
                <a:endParaRPr lang="en-US" sz="1800" b="1" smtClean="0">
                  <a:solidFill>
                    <a:srgbClr val="99CC00"/>
                  </a:solidFill>
                </a:endParaRPr>
              </a:p>
            </p:txBody>
          </p:sp>
          <p:pic>
            <p:nvPicPr>
              <p:cNvPr id="17433" name="Picture 15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89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34" name="Text Box 16"/>
              <p:cNvSpPr txBox="1">
                <a:spLocks noChangeArrowheads="1"/>
              </p:cNvSpPr>
              <p:nvPr/>
            </p:nvSpPr>
            <p:spPr bwMode="auto">
              <a:xfrm>
                <a:off x="11997" y="3838"/>
                <a:ext cx="1179" cy="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ESTIMATE HOW LONG IT WILL TAKE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17435" name="Picture 18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20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36" name="Text Box 19"/>
              <p:cNvSpPr txBox="1">
                <a:spLocks noChangeArrowheads="1"/>
              </p:cNvSpPr>
              <p:nvPr/>
            </p:nvSpPr>
            <p:spPr bwMode="auto">
              <a:xfrm>
                <a:off x="10274" y="3838"/>
                <a:ext cx="1224" cy="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ASSESS WHICH RESOURCES ARE NEEDED 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17437" name="Picture 21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71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38" name="Text Box 22"/>
              <p:cNvSpPr txBox="1">
                <a:spLocks noChangeArrowheads="1"/>
              </p:cNvSpPr>
              <p:nvPr/>
            </p:nvSpPr>
            <p:spPr bwMode="auto">
              <a:xfrm>
                <a:off x="7824" y="3838"/>
                <a:ext cx="1905" cy="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THINK ABOUT WHAT YOU WANT TO GET OUT OF THIS LEARNING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17439" name="Picture 156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21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40" name="Text Box 157"/>
              <p:cNvSpPr txBox="1">
                <a:spLocks noChangeArrowheads="1"/>
              </p:cNvSpPr>
              <p:nvPr/>
            </p:nvSpPr>
            <p:spPr bwMode="auto">
              <a:xfrm>
                <a:off x="13630" y="3916"/>
                <a:ext cx="1407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PLAN THE STEPS YOU MIGHT TAKE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17441" name="Picture 160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127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42" name="Text Box 161"/>
              <p:cNvSpPr txBox="1">
                <a:spLocks noChangeArrowheads="1"/>
              </p:cNvSpPr>
              <p:nvPr/>
            </p:nvSpPr>
            <p:spPr bwMode="auto">
              <a:xfrm>
                <a:off x="15580" y="3916"/>
                <a:ext cx="1815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ANTICIPATE WHAT MIGHT GET IN THE WAY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7418" name="Group 42"/>
            <p:cNvGrpSpPr>
              <a:grpSpLocks/>
            </p:cNvGrpSpPr>
            <p:nvPr/>
          </p:nvGrpSpPr>
          <p:grpSpPr bwMode="auto">
            <a:xfrm>
              <a:off x="17713" y="3884"/>
              <a:ext cx="12405" cy="436"/>
              <a:chOff x="17713" y="3884"/>
              <a:chExt cx="12405" cy="436"/>
            </a:xfrm>
          </p:grpSpPr>
          <p:pic>
            <p:nvPicPr>
              <p:cNvPr id="17419" name="Picture 164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13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20" name="Text Box 165"/>
              <p:cNvSpPr txBox="1">
                <a:spLocks noChangeArrowheads="1"/>
              </p:cNvSpPr>
              <p:nvPr/>
            </p:nvSpPr>
            <p:spPr bwMode="auto">
              <a:xfrm>
                <a:off x="18166" y="3974"/>
                <a:ext cx="117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b="1" smtClean="0">
                    <a:solidFill>
                      <a:srgbClr val="99CC00"/>
                    </a:solidFill>
                  </a:rPr>
                  <a:t>REVISING</a:t>
                </a:r>
                <a:endParaRPr lang="en-US" sz="1800" b="1" smtClean="0">
                  <a:solidFill>
                    <a:srgbClr val="99CC00"/>
                  </a:solidFill>
                </a:endParaRPr>
              </a:p>
            </p:txBody>
          </p:sp>
          <p:pic>
            <p:nvPicPr>
              <p:cNvPr id="17421" name="Picture 168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78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22" name="Text Box 169"/>
              <p:cNvSpPr txBox="1">
                <a:spLocks noChangeArrowheads="1"/>
              </p:cNvSpPr>
              <p:nvPr/>
            </p:nvSpPr>
            <p:spPr bwMode="auto">
              <a:xfrm>
                <a:off x="21432" y="3916"/>
                <a:ext cx="188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FLEXIBLE IN YOUR LEARNING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17423" name="Picture 170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73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24" name="Text Box 171"/>
              <p:cNvSpPr txBox="1">
                <a:spLocks noChangeArrowheads="1"/>
              </p:cNvSpPr>
              <p:nvPr/>
            </p:nvSpPr>
            <p:spPr bwMode="auto">
              <a:xfrm>
                <a:off x="19527" y="3916"/>
                <a:ext cx="1634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REVISE PLANS AS YOU GO ALONG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17425" name="Picture 172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29" y="3912"/>
                <a:ext cx="453" cy="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26" name="Text Box 173"/>
              <p:cNvSpPr txBox="1">
                <a:spLocks noChangeArrowheads="1"/>
              </p:cNvSpPr>
              <p:nvPr/>
            </p:nvSpPr>
            <p:spPr bwMode="auto">
              <a:xfrm>
                <a:off x="23382" y="3916"/>
                <a:ext cx="1633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MONITOR HOW THINGS ARE GOING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17427" name="Picture 174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92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28" name="Text Box 175"/>
              <p:cNvSpPr txBox="1">
                <a:spLocks noChangeArrowheads="1"/>
              </p:cNvSpPr>
              <p:nvPr/>
            </p:nvSpPr>
            <p:spPr bwMode="auto">
              <a:xfrm>
                <a:off x="28145" y="3916"/>
                <a:ext cx="1973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CHANGE PLANS WHEN YOU’VE A BETTER IDEA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17429" name="Picture 176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79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30" name="Text Box 177"/>
              <p:cNvSpPr txBox="1">
                <a:spLocks noChangeArrowheads="1"/>
              </p:cNvSpPr>
              <p:nvPr/>
            </p:nvSpPr>
            <p:spPr bwMode="auto">
              <a:xfrm>
                <a:off x="25333" y="3916"/>
                <a:ext cx="254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REVIEW YOUR PROGRESS AND CHANGE TACK IF NECESSARY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95288" y="3933825"/>
            <a:ext cx="45370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Planning to use the telescope</a:t>
            </a:r>
            <a:endParaRPr lang="en-US" sz="2400" b="1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971550" y="4724400"/>
            <a:ext cx="45370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GB" sz="2400" b="1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Revising your point of view</a:t>
            </a:r>
            <a:endParaRPr lang="en-US" sz="2400" b="1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0302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  <p:bldP spid="22532" grpId="1" autoUpdateAnimBg="0"/>
      <p:bldP spid="22537" grpId="0" autoUpdateAnimBg="0"/>
      <p:bldP spid="22537" grpId="1" autoUpdateAnimBg="0"/>
      <p:bldP spid="3" grpId="0" autoUpdateAnimBg="0"/>
      <p:bldP spid="3" grpId="1" autoUpdateAnimBg="0"/>
      <p:bldP spid="4" grpId="0" autoUpdateAnimBg="0"/>
      <p:bldP spid="4" grpId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8"/>
          <p:cNvGrpSpPr>
            <a:grpSpLocks/>
          </p:cNvGrpSpPr>
          <p:nvPr/>
        </p:nvGrpSpPr>
        <p:grpSpPr bwMode="auto">
          <a:xfrm>
            <a:off x="4067175" y="5949950"/>
            <a:ext cx="1395413" cy="1395413"/>
            <a:chOff x="2562" y="3748"/>
            <a:chExt cx="879" cy="879"/>
          </a:xfrm>
        </p:grpSpPr>
        <p:pic>
          <p:nvPicPr>
            <p:cNvPr id="19483" name="Picture 9" descr="MCj04415040000[1]"/>
            <p:cNvPicPr>
              <a:picLocks noChangeAspect="1" noChangeArrowheads="1"/>
            </p:cNvPicPr>
            <p:nvPr/>
          </p:nvPicPr>
          <p:blipFill>
            <a:blip r:embed="rId3"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748"/>
              <a:ext cx="879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84" name="Text Box 10"/>
            <p:cNvSpPr txBox="1">
              <a:spLocks noChangeArrowheads="1"/>
            </p:cNvSpPr>
            <p:nvPr/>
          </p:nvSpPr>
          <p:spPr bwMode="auto">
            <a:xfrm>
              <a:off x="2653" y="3955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3200" b="1" smtClean="0">
                  <a:solidFill>
                    <a:srgbClr val="FFFFFF"/>
                  </a:solidFill>
                </a:rPr>
                <a:t>5</a:t>
              </a:r>
              <a:endParaRPr lang="en-US" sz="3200" b="1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 rot="1686784">
            <a:off x="2339975" y="1844675"/>
            <a:ext cx="3529013" cy="2638425"/>
            <a:chOff x="5148" y="981"/>
            <a:chExt cx="2223" cy="1662"/>
          </a:xfrm>
        </p:grpSpPr>
        <p:pic>
          <p:nvPicPr>
            <p:cNvPr id="19481" name="Picture 10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981"/>
              <a:ext cx="2223" cy="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9" name="Text Box 11"/>
            <p:cNvSpPr txBox="1">
              <a:spLocks noChangeArrowheads="1"/>
            </p:cNvSpPr>
            <p:nvPr/>
          </p:nvSpPr>
          <p:spPr bwMode="auto">
            <a:xfrm rot="-1999876">
              <a:off x="5461" y="1524"/>
              <a:ext cx="1497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GB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Reflective learner</a:t>
              </a:r>
              <a:endParaRPr lang="en-US" b="1" smtClean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092950" y="1341438"/>
            <a:ext cx="1699154" cy="1699154"/>
            <a:chOff x="7092950" y="1341438"/>
            <a:chExt cx="1699154" cy="1699154"/>
          </a:xfrm>
        </p:grpSpPr>
        <p:sp>
          <p:nvSpPr>
            <p:cNvPr id="32" name="Oval 31"/>
            <p:cNvSpPr/>
            <p:nvPr/>
          </p:nvSpPr>
          <p:spPr>
            <a:xfrm>
              <a:off x="7092950" y="1341438"/>
              <a:ext cx="1699154" cy="169915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80" name="Text Box 13"/>
            <p:cNvSpPr txBox="1">
              <a:spLocks noChangeArrowheads="1"/>
            </p:cNvSpPr>
            <p:nvPr/>
          </p:nvSpPr>
          <p:spPr bwMode="auto">
            <a:xfrm>
              <a:off x="7092950" y="1628775"/>
              <a:ext cx="1655763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2000" b="1" dirty="0" smtClean="0">
                  <a:solidFill>
                    <a:srgbClr val="000000"/>
                  </a:solidFill>
                </a:rPr>
                <a:t>Plans </a:t>
              </a:r>
              <a:br>
                <a:rPr lang="en-GB" sz="2000" b="1" dirty="0" smtClean="0">
                  <a:solidFill>
                    <a:srgbClr val="000000"/>
                  </a:solidFill>
                </a:rPr>
              </a:br>
              <a:r>
                <a:rPr lang="en-GB" sz="2000" b="1" dirty="0" smtClean="0">
                  <a:solidFill>
                    <a:srgbClr val="000000"/>
                  </a:solidFill>
                </a:rPr>
                <a:t>work flexibly</a:t>
              </a:r>
              <a:endParaRPr lang="en-US" sz="2000" b="1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331913" y="960966"/>
            <a:ext cx="1944687" cy="1699154"/>
            <a:chOff x="1331913" y="960966"/>
            <a:chExt cx="1944687" cy="1699154"/>
          </a:xfrm>
        </p:grpSpPr>
        <p:sp>
          <p:nvSpPr>
            <p:cNvPr id="2" name="Oval 1"/>
            <p:cNvSpPr/>
            <p:nvPr/>
          </p:nvSpPr>
          <p:spPr>
            <a:xfrm>
              <a:off x="1533526" y="960966"/>
              <a:ext cx="1699154" cy="169915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78" name="Text Box 17"/>
            <p:cNvSpPr txBox="1">
              <a:spLocks noChangeArrowheads="1"/>
            </p:cNvSpPr>
            <p:nvPr/>
          </p:nvSpPr>
          <p:spPr bwMode="auto">
            <a:xfrm>
              <a:off x="1331913" y="1557338"/>
              <a:ext cx="194468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2000" b="1" dirty="0" smtClean="0">
                  <a:solidFill>
                    <a:srgbClr val="000000"/>
                  </a:solidFill>
                </a:rPr>
                <a:t>Perseveres</a:t>
              </a:r>
              <a:endParaRPr lang="en-US" sz="2000" b="1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79388" y="2959632"/>
            <a:ext cx="1747134" cy="1699154"/>
            <a:chOff x="179388" y="2959632"/>
            <a:chExt cx="1747134" cy="1699154"/>
          </a:xfrm>
        </p:grpSpPr>
        <p:sp>
          <p:nvSpPr>
            <p:cNvPr id="46" name="Oval 45"/>
            <p:cNvSpPr/>
            <p:nvPr/>
          </p:nvSpPr>
          <p:spPr>
            <a:xfrm>
              <a:off x="227368" y="2959632"/>
              <a:ext cx="1699154" cy="169915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76" name="Text Box 20"/>
            <p:cNvSpPr txBox="1">
              <a:spLocks noChangeArrowheads="1"/>
            </p:cNvSpPr>
            <p:nvPr/>
          </p:nvSpPr>
          <p:spPr bwMode="auto">
            <a:xfrm>
              <a:off x="179388" y="3429000"/>
              <a:ext cx="1655763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2000" b="1" dirty="0" smtClean="0">
                  <a:solidFill>
                    <a:srgbClr val="000000"/>
                  </a:solidFill>
                </a:rPr>
                <a:t>Asks questions</a:t>
              </a:r>
              <a:endParaRPr lang="en-US" sz="2000" b="1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68021" y="4074586"/>
            <a:ext cx="1699155" cy="1699154"/>
            <a:chOff x="2368021" y="4074586"/>
            <a:chExt cx="1699155" cy="1699154"/>
          </a:xfrm>
        </p:grpSpPr>
        <p:sp>
          <p:nvSpPr>
            <p:cNvPr id="36" name="Oval 35"/>
            <p:cNvSpPr/>
            <p:nvPr/>
          </p:nvSpPr>
          <p:spPr>
            <a:xfrm>
              <a:off x="2368021" y="4074586"/>
              <a:ext cx="1699154" cy="169915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74" name="Text Box 23"/>
            <p:cNvSpPr txBox="1">
              <a:spLocks noChangeArrowheads="1"/>
            </p:cNvSpPr>
            <p:nvPr/>
          </p:nvSpPr>
          <p:spPr bwMode="auto">
            <a:xfrm>
              <a:off x="2411413" y="4365625"/>
              <a:ext cx="1655763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2000" b="1" dirty="0" smtClean="0">
                  <a:solidFill>
                    <a:srgbClr val="000000"/>
                  </a:solidFill>
                </a:rPr>
                <a:t>Stops and assesses progress</a:t>
              </a:r>
              <a:endParaRPr lang="en-US" sz="2000" b="1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88971" y="4001561"/>
            <a:ext cx="1699155" cy="1699154"/>
            <a:chOff x="4888971" y="4001561"/>
            <a:chExt cx="1699155" cy="1699154"/>
          </a:xfrm>
        </p:grpSpPr>
        <p:sp>
          <p:nvSpPr>
            <p:cNvPr id="35" name="Oval 34"/>
            <p:cNvSpPr/>
            <p:nvPr/>
          </p:nvSpPr>
          <p:spPr>
            <a:xfrm>
              <a:off x="4888971" y="4001561"/>
              <a:ext cx="1699154" cy="169915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72" name="Text Box 26"/>
            <p:cNvSpPr txBox="1">
              <a:spLocks noChangeArrowheads="1"/>
            </p:cNvSpPr>
            <p:nvPr/>
          </p:nvSpPr>
          <p:spPr bwMode="auto">
            <a:xfrm>
              <a:off x="4932363" y="4221163"/>
              <a:ext cx="1655763" cy="131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2000" b="1" dirty="0" smtClean="0">
                  <a:solidFill>
                    <a:srgbClr val="000000"/>
                  </a:solidFill>
                </a:rPr>
                <a:t>Makes changes along the way</a:t>
              </a:r>
              <a:endParaRPr lang="en-US" sz="2000" b="1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888971" y="869196"/>
            <a:ext cx="1699155" cy="1699154"/>
            <a:chOff x="4888971" y="869196"/>
            <a:chExt cx="1699155" cy="1699154"/>
          </a:xfrm>
        </p:grpSpPr>
        <p:sp>
          <p:nvSpPr>
            <p:cNvPr id="31" name="Oval 30"/>
            <p:cNvSpPr/>
            <p:nvPr/>
          </p:nvSpPr>
          <p:spPr>
            <a:xfrm>
              <a:off x="4888971" y="869196"/>
              <a:ext cx="1699154" cy="169915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70" name="Text Box 29"/>
            <p:cNvSpPr txBox="1">
              <a:spLocks noChangeArrowheads="1"/>
            </p:cNvSpPr>
            <p:nvPr/>
          </p:nvSpPr>
          <p:spPr bwMode="auto">
            <a:xfrm>
              <a:off x="4932363" y="1341438"/>
              <a:ext cx="1655763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800" b="1" dirty="0" smtClean="0">
                  <a:solidFill>
                    <a:srgbClr val="000000"/>
                  </a:solidFill>
                </a:rPr>
                <a:t>Thinks about how they are learning</a:t>
              </a:r>
              <a:endParaRPr lang="en-US" sz="1800" b="1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588125" y="3151984"/>
            <a:ext cx="1800225" cy="1699154"/>
            <a:chOff x="6588125" y="3151984"/>
            <a:chExt cx="1800225" cy="1699154"/>
          </a:xfrm>
        </p:grpSpPr>
        <p:sp>
          <p:nvSpPr>
            <p:cNvPr id="34" name="Oval 33"/>
            <p:cNvSpPr/>
            <p:nvPr/>
          </p:nvSpPr>
          <p:spPr>
            <a:xfrm>
              <a:off x="6655330" y="3151984"/>
              <a:ext cx="1699154" cy="169915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68" name="Text Box 32"/>
            <p:cNvSpPr txBox="1">
              <a:spLocks noChangeArrowheads="1"/>
            </p:cNvSpPr>
            <p:nvPr/>
          </p:nvSpPr>
          <p:spPr bwMode="auto">
            <a:xfrm>
              <a:off x="6588125" y="3573463"/>
              <a:ext cx="1800225" cy="100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2000" b="1" dirty="0" smtClean="0">
                  <a:solidFill>
                    <a:srgbClr val="000000"/>
                  </a:solidFill>
                </a:rPr>
                <a:t>Understands how others are feeling</a:t>
              </a:r>
              <a:endParaRPr lang="en-US" sz="2000" b="1" dirty="0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548370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Mirror, mirror on the wall…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600" y="1052513"/>
            <a:ext cx="5867400" cy="2376487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Stand a meter apart facing your partner</a:t>
            </a:r>
          </a:p>
          <a:p>
            <a:pPr algn="l"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Decide who is </a:t>
            </a:r>
            <a:r>
              <a:rPr lang="ja-JP" altLang="en-US" sz="240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sz="2400">
                <a:latin typeface="Arial" charset="0"/>
                <a:ea typeface="ＭＳ Ｐゴシック" charset="0"/>
                <a:cs typeface="ＭＳ Ｐゴシック" charset="0"/>
              </a:rPr>
              <a:t>A</a:t>
            </a:r>
            <a:r>
              <a:rPr lang="ja-JP" altLang="en-US" sz="240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2400">
                <a:latin typeface="Arial" charset="0"/>
                <a:ea typeface="ＭＳ Ｐゴシック" charset="0"/>
                <a:cs typeface="ＭＳ Ｐゴシック" charset="0"/>
              </a:rPr>
              <a:t> and who is </a:t>
            </a:r>
            <a:r>
              <a:rPr lang="ja-JP" altLang="en-US" sz="240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 sz="2400">
                <a:latin typeface="Arial" charset="0"/>
                <a:ea typeface="ＭＳ Ｐゴシック" charset="0"/>
                <a:cs typeface="ＭＳ Ｐゴシック" charset="0"/>
              </a:rPr>
              <a:t>B</a:t>
            </a:r>
            <a:r>
              <a:rPr lang="ja-JP" altLang="en-US" sz="240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endParaRPr lang="en-US" altLang="ja-JP" sz="2400">
              <a:latin typeface="Arial" charset="0"/>
              <a:ea typeface="ＭＳ Ｐゴシック" charset="0"/>
              <a:cs typeface="ＭＳ Ｐゴシック" charset="0"/>
            </a:endParaRPr>
          </a:p>
          <a:p>
            <a:pPr algn="l"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A mimes </a:t>
            </a:r>
            <a:r>
              <a:rPr lang="en-US" sz="2400" i="1">
                <a:solidFill>
                  <a:schemeClr val="folHlink"/>
                </a:solidFill>
                <a:latin typeface="Arial" charset="0"/>
                <a:ea typeface="ＭＳ Ｐゴシック" charset="0"/>
                <a:cs typeface="ＭＳ Ｐゴシック" charset="0"/>
              </a:rPr>
              <a:t>cleaning my teeth</a:t>
            </a:r>
            <a:r>
              <a:rPr lang="en-US" sz="2400" i="1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  <a:p>
            <a:pPr algn="l"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B mirrors what A does exactly</a:t>
            </a:r>
          </a:p>
        </p:txBody>
      </p:sp>
      <p:pic>
        <p:nvPicPr>
          <p:cNvPr id="21507" name="Picture 4" descr="Mirr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2695575" cy="36925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508" name="Group 8"/>
          <p:cNvGrpSpPr>
            <a:grpSpLocks/>
          </p:cNvGrpSpPr>
          <p:nvPr/>
        </p:nvGrpSpPr>
        <p:grpSpPr bwMode="auto">
          <a:xfrm>
            <a:off x="4067175" y="5949950"/>
            <a:ext cx="1395413" cy="1395413"/>
            <a:chOff x="2562" y="3748"/>
            <a:chExt cx="879" cy="879"/>
          </a:xfrm>
        </p:grpSpPr>
        <p:pic>
          <p:nvPicPr>
            <p:cNvPr id="21510" name="Picture 9" descr="MCj04415040000[1]"/>
            <p:cNvPicPr>
              <a:picLocks noChangeAspect="1" noChangeArrowheads="1"/>
            </p:cNvPicPr>
            <p:nvPr/>
          </p:nvPicPr>
          <p:blipFill>
            <a:blip r:embed="rId4"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748"/>
              <a:ext cx="879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1" name="Text Box 10"/>
            <p:cNvSpPr txBox="1">
              <a:spLocks noChangeArrowheads="1"/>
            </p:cNvSpPr>
            <p:nvPr/>
          </p:nvSpPr>
          <p:spPr bwMode="auto">
            <a:xfrm>
              <a:off x="2653" y="3955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3200" b="1" smtClean="0">
                  <a:solidFill>
                    <a:srgbClr val="FFFFFF"/>
                  </a:solidFill>
                </a:rPr>
                <a:t>10</a:t>
              </a:r>
              <a:endParaRPr lang="en-US" sz="3200" b="1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3276600" y="2781300"/>
            <a:ext cx="5867400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Now you are going to mirror</a:t>
            </a:r>
          </a:p>
          <a:p>
            <a:pPr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i="1">
                <a:solidFill>
                  <a:srgbClr val="99CC00"/>
                </a:solidFill>
                <a:latin typeface="Arial" charset="0"/>
                <a:ea typeface="ＭＳ Ｐゴシック" charset="0"/>
                <a:cs typeface="ＭＳ Ｐゴシック" charset="0"/>
              </a:rPr>
              <a:t>Making a pre-cooked meal for an astronaut</a:t>
            </a:r>
          </a:p>
          <a:p>
            <a:pPr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How would you do this?</a:t>
            </a:r>
          </a:p>
          <a:p>
            <a:pPr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Work out a plan to make your mirroring effective    </a:t>
            </a:r>
            <a:r>
              <a:rPr lang="en-US" sz="2400" b="1">
                <a:solidFill>
                  <a:srgbClr val="99CC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Let A mirror B this time</a:t>
            </a:r>
          </a:p>
        </p:txBody>
      </p:sp>
    </p:spTree>
    <p:extLst>
      <p:ext uri="{BB962C8B-B14F-4D97-AF65-F5344CB8AC3E}">
        <p14:creationId xmlns:p14="http://schemas.microsoft.com/office/powerpoint/2010/main" val="32084077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7 habits of effective planners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1341438"/>
            <a:ext cx="7272337" cy="427672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rabicPlain"/>
            </a:pPr>
            <a:r>
              <a:rPr lang="en-GB" sz="2800" dirty="0">
                <a:latin typeface="Arial" charset="0"/>
                <a:ea typeface="ＭＳ Ｐゴシック" charset="0"/>
                <a:cs typeface="ＭＳ Ｐゴシック" charset="0"/>
              </a:rPr>
              <a:t>Understand the problem or challenge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lain"/>
            </a:pPr>
            <a:r>
              <a:rPr lang="en-GB" sz="2800" dirty="0">
                <a:latin typeface="Arial" charset="0"/>
                <a:ea typeface="ＭＳ Ｐゴシック" charset="0"/>
                <a:cs typeface="ＭＳ Ｐゴシック" charset="0"/>
              </a:rPr>
              <a:t>Decide what you want to achieve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lain"/>
            </a:pPr>
            <a:r>
              <a:rPr lang="en-GB" sz="2800" dirty="0">
                <a:latin typeface="Arial" charset="0"/>
                <a:ea typeface="ＭＳ Ｐゴシック" charset="0"/>
                <a:cs typeface="ＭＳ Ｐゴシック" charset="0"/>
              </a:rPr>
              <a:t>Decide your success criteria (how you know you have been successful)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lain"/>
            </a:pPr>
            <a:r>
              <a:rPr lang="en-GB" sz="2800" dirty="0">
                <a:latin typeface="Arial" charset="0"/>
                <a:ea typeface="ＭＳ Ｐゴシック" charset="0"/>
                <a:cs typeface="ＭＳ Ｐゴシック" charset="0"/>
              </a:rPr>
              <a:t>Think about what you will need to do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lain"/>
            </a:pPr>
            <a:r>
              <a:rPr lang="en-GB" sz="2800" dirty="0">
                <a:latin typeface="Arial" charset="0"/>
                <a:ea typeface="ＭＳ Ｐゴシック" charset="0"/>
                <a:cs typeface="ＭＳ Ｐゴシック" charset="0"/>
              </a:rPr>
              <a:t>Think about the obstacles that you might meet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lain"/>
            </a:pPr>
            <a:r>
              <a:rPr lang="en-GB" sz="2800" dirty="0">
                <a:latin typeface="Arial" charset="0"/>
                <a:ea typeface="ＭＳ Ｐゴシック" charset="0"/>
                <a:cs typeface="ＭＳ Ｐゴシック" charset="0"/>
              </a:rPr>
              <a:t>Decide what resources you will need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lain"/>
            </a:pPr>
            <a:r>
              <a:rPr lang="en-GB" sz="2800" dirty="0">
                <a:latin typeface="Arial" charset="0"/>
                <a:ea typeface="ＭＳ Ｐゴシック" charset="0"/>
                <a:cs typeface="ＭＳ Ｐゴシック" charset="0"/>
              </a:rPr>
              <a:t>Decide how long it will take and when you will check you are on the right lines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5603" name="Group 8"/>
          <p:cNvGrpSpPr>
            <a:grpSpLocks/>
          </p:cNvGrpSpPr>
          <p:nvPr/>
        </p:nvGrpSpPr>
        <p:grpSpPr bwMode="auto">
          <a:xfrm>
            <a:off x="4067175" y="5949950"/>
            <a:ext cx="1395413" cy="1395413"/>
            <a:chOff x="2562" y="3748"/>
            <a:chExt cx="879" cy="879"/>
          </a:xfrm>
        </p:grpSpPr>
        <p:pic>
          <p:nvPicPr>
            <p:cNvPr id="25604" name="Picture 9" descr="MCj04415040000[1]"/>
            <p:cNvPicPr>
              <a:picLocks noChangeAspect="1" noChangeArrowheads="1"/>
            </p:cNvPicPr>
            <p:nvPr/>
          </p:nvPicPr>
          <p:blipFill>
            <a:blip r:embed="rId3"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748"/>
              <a:ext cx="879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5" name="Text Box 10"/>
            <p:cNvSpPr txBox="1">
              <a:spLocks noChangeArrowheads="1"/>
            </p:cNvSpPr>
            <p:nvPr/>
          </p:nvSpPr>
          <p:spPr bwMode="auto">
            <a:xfrm>
              <a:off x="2653" y="3955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3200" b="1" smtClean="0">
                  <a:solidFill>
                    <a:srgbClr val="FFFFFF"/>
                  </a:solidFill>
                </a:rPr>
                <a:t>10</a:t>
              </a:r>
              <a:endParaRPr lang="en-US" sz="3200" b="1" smtClean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447220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Planning to use a telescope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4475162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Futura" charset="0"/>
                <a:ea typeface="ＭＳ Ｐゴシック" charset="0"/>
                <a:cs typeface="ＭＳ Ｐゴシック" charset="0"/>
              </a:rPr>
              <a:t>	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You have to make a plan to use a telescope to find and photograph Mars</a:t>
            </a:r>
          </a:p>
          <a:p>
            <a:pPr eaLnBrk="1" hangingPunct="1">
              <a:buFontTx/>
              <a:buNone/>
            </a:pPr>
            <a:endParaRPr lang="en-US" sz="14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None/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	Resources:</a:t>
            </a:r>
          </a:p>
          <a:p>
            <a:pPr lvl="1" eaLnBrk="1" hangingPunct="1"/>
            <a:r>
              <a:rPr lang="en-GB">
                <a:latin typeface="Arial" charset="0"/>
                <a:ea typeface="ＭＳ Ｐゴシック" charset="0"/>
              </a:rPr>
              <a:t>Planning cards</a:t>
            </a:r>
          </a:p>
          <a:p>
            <a:pPr lvl="1" eaLnBrk="1" hangingPunct="1"/>
            <a:r>
              <a:rPr lang="en-GB">
                <a:latin typeface="Arial" charset="0"/>
                <a:ea typeface="ＭＳ Ｐゴシック" charset="0"/>
              </a:rPr>
              <a:t>Planning format</a:t>
            </a:r>
            <a:endParaRPr lang="en-US">
              <a:latin typeface="Arial" charset="0"/>
              <a:ea typeface="ＭＳ Ｐゴシック" charset="0"/>
            </a:endParaRPr>
          </a:p>
        </p:txBody>
      </p:sp>
      <p:grpSp>
        <p:nvGrpSpPr>
          <p:cNvPr id="27651" name="Group 8"/>
          <p:cNvGrpSpPr>
            <a:grpSpLocks/>
          </p:cNvGrpSpPr>
          <p:nvPr/>
        </p:nvGrpSpPr>
        <p:grpSpPr bwMode="auto">
          <a:xfrm>
            <a:off x="4067175" y="5949950"/>
            <a:ext cx="1395413" cy="1395413"/>
            <a:chOff x="2562" y="3748"/>
            <a:chExt cx="879" cy="879"/>
          </a:xfrm>
        </p:grpSpPr>
        <p:pic>
          <p:nvPicPr>
            <p:cNvPr id="27653" name="Picture 9" descr="MCj04415040000[1]"/>
            <p:cNvPicPr>
              <a:picLocks noChangeAspect="1" noChangeArrowheads="1"/>
            </p:cNvPicPr>
            <p:nvPr/>
          </p:nvPicPr>
          <p:blipFill>
            <a:blip r:embed="rId3"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748"/>
              <a:ext cx="879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4" name="Text Box 10"/>
            <p:cNvSpPr txBox="1">
              <a:spLocks noChangeArrowheads="1"/>
            </p:cNvSpPr>
            <p:nvPr/>
          </p:nvSpPr>
          <p:spPr bwMode="auto">
            <a:xfrm>
              <a:off x="2653" y="3955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3200" b="1" smtClean="0">
                  <a:solidFill>
                    <a:srgbClr val="FFFFFF"/>
                  </a:solidFill>
                </a:rPr>
                <a:t>30</a:t>
              </a:r>
              <a:endParaRPr lang="en-US" sz="3200" b="1" smtClean="0">
                <a:solidFill>
                  <a:srgbClr val="FFFFFF"/>
                </a:solidFill>
              </a:endParaRPr>
            </a:p>
          </p:txBody>
        </p:sp>
      </p:grpSp>
      <p:pic>
        <p:nvPicPr>
          <p:cNvPr id="27652" name="Picture 5" descr="act2 s2 p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311525" cy="31511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2112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Revising your point of view…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95963" y="1268413"/>
            <a:ext cx="2479675" cy="1223962"/>
          </a:xfrm>
        </p:spPr>
        <p:txBody>
          <a:bodyPr/>
          <a:lstStyle/>
          <a:p>
            <a:pPr eaLnBrk="1" hangingPunct="1"/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What might it be?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9699" name="Group 8"/>
          <p:cNvGrpSpPr>
            <a:grpSpLocks/>
          </p:cNvGrpSpPr>
          <p:nvPr/>
        </p:nvGrpSpPr>
        <p:grpSpPr bwMode="auto">
          <a:xfrm>
            <a:off x="4067175" y="5949950"/>
            <a:ext cx="1395413" cy="1395413"/>
            <a:chOff x="2562" y="3748"/>
            <a:chExt cx="879" cy="879"/>
          </a:xfrm>
        </p:grpSpPr>
        <p:pic>
          <p:nvPicPr>
            <p:cNvPr id="29705" name="Picture 9" descr="MCj04415040000[1]"/>
            <p:cNvPicPr>
              <a:picLocks noChangeAspect="1" noChangeArrowheads="1"/>
            </p:cNvPicPr>
            <p:nvPr/>
          </p:nvPicPr>
          <p:blipFill>
            <a:blip r:embed="rId3"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748"/>
              <a:ext cx="879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6" name="Text Box 10"/>
            <p:cNvSpPr txBox="1">
              <a:spLocks noChangeArrowheads="1"/>
            </p:cNvSpPr>
            <p:nvPr/>
          </p:nvSpPr>
          <p:spPr bwMode="auto">
            <a:xfrm>
              <a:off x="2653" y="3955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3200" b="1" smtClean="0">
                  <a:solidFill>
                    <a:srgbClr val="FFFFFF"/>
                  </a:solidFill>
                </a:rPr>
                <a:t>10</a:t>
              </a:r>
              <a:endParaRPr lang="en-US" sz="3200" b="1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29700" name="Rectangle 8"/>
          <p:cNvSpPr>
            <a:spLocks noChangeArrowheads="1"/>
          </p:cNvSpPr>
          <p:nvPr/>
        </p:nvSpPr>
        <p:spPr bwMode="auto">
          <a:xfrm>
            <a:off x="5795963" y="2708275"/>
            <a:ext cx="2479675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Draw the whole object</a:t>
            </a:r>
            <a:endParaRPr lang="en-US" sz="320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5795963" y="4149725"/>
            <a:ext cx="2479675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Think and draw again</a:t>
            </a:r>
            <a:endParaRPr lang="en-US" sz="3200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2301" name="Picture 10" descr="MCj039694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4537075" cy="404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10" descr="MCj039694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1" r="52414" b="76726"/>
          <a:stretch>
            <a:fillRect/>
          </a:stretch>
        </p:blipFill>
        <p:spPr bwMode="auto">
          <a:xfrm rot="10800000">
            <a:off x="250825" y="1773238"/>
            <a:ext cx="5616575" cy="289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4" name="Picture 10" descr="MCj039694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79" t="62212" r="25403"/>
          <a:stretch>
            <a:fillRect/>
          </a:stretch>
        </p:blipFill>
        <p:spPr bwMode="auto">
          <a:xfrm rot="5400000">
            <a:off x="1245394" y="923132"/>
            <a:ext cx="3000375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42970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The best laid plans…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1341438"/>
            <a:ext cx="6696075" cy="3095625"/>
          </a:xfrm>
        </p:spPr>
        <p:txBody>
          <a:bodyPr/>
          <a:lstStyle/>
          <a:p>
            <a:pPr algn="l"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No matter how good your planning might be…things change and you need to revise your plans…</a:t>
            </a:r>
          </a:p>
          <a:p>
            <a:pPr algn="l"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algn="l"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What might happen?</a:t>
            </a:r>
          </a:p>
        </p:txBody>
      </p:sp>
      <p:grpSp>
        <p:nvGrpSpPr>
          <p:cNvPr id="31747" name="Group 8"/>
          <p:cNvGrpSpPr>
            <a:grpSpLocks/>
          </p:cNvGrpSpPr>
          <p:nvPr/>
        </p:nvGrpSpPr>
        <p:grpSpPr bwMode="auto">
          <a:xfrm>
            <a:off x="4067175" y="5949950"/>
            <a:ext cx="1395413" cy="1395413"/>
            <a:chOff x="2562" y="3748"/>
            <a:chExt cx="879" cy="879"/>
          </a:xfrm>
        </p:grpSpPr>
        <p:pic>
          <p:nvPicPr>
            <p:cNvPr id="31749" name="Picture 9" descr="MCj04415040000[1]"/>
            <p:cNvPicPr>
              <a:picLocks noChangeAspect="1" noChangeArrowheads="1"/>
            </p:cNvPicPr>
            <p:nvPr/>
          </p:nvPicPr>
          <p:blipFill>
            <a:blip r:embed="rId3"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748"/>
              <a:ext cx="879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0" name="Text Box 10"/>
            <p:cNvSpPr txBox="1">
              <a:spLocks noChangeArrowheads="1"/>
            </p:cNvSpPr>
            <p:nvPr/>
          </p:nvSpPr>
          <p:spPr bwMode="auto">
            <a:xfrm>
              <a:off x="2653" y="3955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3200" b="1" smtClean="0">
                  <a:solidFill>
                    <a:srgbClr val="FFFFFF"/>
                  </a:solidFill>
                </a:rPr>
                <a:t>5</a:t>
              </a:r>
              <a:endParaRPr lang="en-US" sz="3200" b="1" smtClean="0">
                <a:solidFill>
                  <a:srgbClr val="FFFFFF"/>
                </a:solidFill>
              </a:endParaRPr>
            </a:p>
          </p:txBody>
        </p:sp>
      </p:grpSp>
      <p:pic>
        <p:nvPicPr>
          <p:cNvPr id="31748" name="Picture 9" descr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352800"/>
            <a:ext cx="32766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510846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5"/>
          <p:cNvGrpSpPr>
            <a:grpSpLocks/>
          </p:cNvGrpSpPr>
          <p:nvPr/>
        </p:nvGrpSpPr>
        <p:grpSpPr bwMode="auto">
          <a:xfrm>
            <a:off x="3924300" y="1484313"/>
            <a:ext cx="4537075" cy="4049712"/>
            <a:chOff x="6191" y="572"/>
            <a:chExt cx="2858" cy="2551"/>
          </a:xfrm>
        </p:grpSpPr>
        <p:pic>
          <p:nvPicPr>
            <p:cNvPr id="33828" name="Picture 10" descr="MCj03969480000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1" y="572"/>
              <a:ext cx="2858" cy="2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29" name="Text Box 154"/>
            <p:cNvSpPr txBox="1">
              <a:spLocks noChangeArrowheads="1"/>
            </p:cNvSpPr>
            <p:nvPr/>
          </p:nvSpPr>
          <p:spPr bwMode="auto">
            <a:xfrm>
              <a:off x="7008" y="1434"/>
              <a:ext cx="1679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3200" b="1" smtClean="0">
                  <a:solidFill>
                    <a:srgbClr val="99CC00"/>
                  </a:solidFill>
                </a:rPr>
                <a:t>Planning and Revising</a:t>
              </a:r>
              <a:endParaRPr lang="en-US" sz="3200" b="1" smtClean="0">
                <a:solidFill>
                  <a:srgbClr val="99CC00"/>
                </a:solidFill>
              </a:endParaRPr>
            </a:p>
          </p:txBody>
        </p:sp>
      </p:grpSp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Taking stock of our learning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9324975" y="6092825"/>
            <a:ext cx="38487350" cy="915988"/>
            <a:chOff x="5874" y="3838"/>
            <a:chExt cx="24244" cy="577"/>
          </a:xfrm>
        </p:grpSpPr>
        <p:grpSp>
          <p:nvGrpSpPr>
            <p:cNvPr id="33802" name="Group 12"/>
            <p:cNvGrpSpPr>
              <a:grpSpLocks/>
            </p:cNvGrpSpPr>
            <p:nvPr/>
          </p:nvGrpSpPr>
          <p:grpSpPr bwMode="auto">
            <a:xfrm>
              <a:off x="5874" y="3838"/>
              <a:ext cx="11521" cy="577"/>
              <a:chOff x="5874" y="3838"/>
              <a:chExt cx="11521" cy="577"/>
            </a:xfrm>
          </p:grpSpPr>
          <p:pic>
            <p:nvPicPr>
              <p:cNvPr id="33816" name="Picture 11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4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17" name="Text Box 12"/>
              <p:cNvSpPr txBox="1">
                <a:spLocks noChangeArrowheads="1"/>
              </p:cNvSpPr>
              <p:nvPr/>
            </p:nvSpPr>
            <p:spPr bwMode="auto">
              <a:xfrm>
                <a:off x="6373" y="3974"/>
                <a:ext cx="90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b="1" smtClean="0">
                    <a:solidFill>
                      <a:srgbClr val="99CC00"/>
                    </a:solidFill>
                  </a:rPr>
                  <a:t>PLANNING</a:t>
                </a:r>
                <a:endParaRPr lang="en-US" sz="1800" b="1" smtClean="0">
                  <a:solidFill>
                    <a:srgbClr val="99CC00"/>
                  </a:solidFill>
                </a:endParaRPr>
              </a:p>
            </p:txBody>
          </p:sp>
          <p:pic>
            <p:nvPicPr>
              <p:cNvPr id="33818" name="Picture 15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589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19" name="Text Box 16"/>
              <p:cNvSpPr txBox="1">
                <a:spLocks noChangeArrowheads="1"/>
              </p:cNvSpPr>
              <p:nvPr/>
            </p:nvSpPr>
            <p:spPr bwMode="auto">
              <a:xfrm>
                <a:off x="11997" y="3838"/>
                <a:ext cx="1179" cy="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ESTIMATE HOW LONG IT WILL TAKE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33820" name="Picture 18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20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21" name="Text Box 19"/>
              <p:cNvSpPr txBox="1">
                <a:spLocks noChangeArrowheads="1"/>
              </p:cNvSpPr>
              <p:nvPr/>
            </p:nvSpPr>
            <p:spPr bwMode="auto">
              <a:xfrm>
                <a:off x="10274" y="3838"/>
                <a:ext cx="1224" cy="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ASSESS WHICH RESOURCES ARE NEEDED 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33822" name="Picture 21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71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23" name="Text Box 22"/>
              <p:cNvSpPr txBox="1">
                <a:spLocks noChangeArrowheads="1"/>
              </p:cNvSpPr>
              <p:nvPr/>
            </p:nvSpPr>
            <p:spPr bwMode="auto">
              <a:xfrm>
                <a:off x="7824" y="3838"/>
                <a:ext cx="1905" cy="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THINK ABOUT WHAT YOU WANT TO GET OUT OF THIS LEARNING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33824" name="Picture 156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21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25" name="Text Box 157"/>
              <p:cNvSpPr txBox="1">
                <a:spLocks noChangeArrowheads="1"/>
              </p:cNvSpPr>
              <p:nvPr/>
            </p:nvSpPr>
            <p:spPr bwMode="auto">
              <a:xfrm>
                <a:off x="13630" y="3916"/>
                <a:ext cx="1407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PLAN THE STEPS YOU MIGHT TAKE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33826" name="Picture 160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127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27" name="Text Box 161"/>
              <p:cNvSpPr txBox="1">
                <a:spLocks noChangeArrowheads="1"/>
              </p:cNvSpPr>
              <p:nvPr/>
            </p:nvSpPr>
            <p:spPr bwMode="auto">
              <a:xfrm>
                <a:off x="15580" y="3916"/>
                <a:ext cx="1815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ANTICIPATE WHAT MIGHT GET IN THE WAY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3803" name="Group 25"/>
            <p:cNvGrpSpPr>
              <a:grpSpLocks/>
            </p:cNvGrpSpPr>
            <p:nvPr/>
          </p:nvGrpSpPr>
          <p:grpSpPr bwMode="auto">
            <a:xfrm>
              <a:off x="17713" y="3884"/>
              <a:ext cx="12405" cy="436"/>
              <a:chOff x="17713" y="3884"/>
              <a:chExt cx="12405" cy="436"/>
            </a:xfrm>
          </p:grpSpPr>
          <p:pic>
            <p:nvPicPr>
              <p:cNvPr id="33804" name="Picture 164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13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05" name="Text Box 165"/>
              <p:cNvSpPr txBox="1">
                <a:spLocks noChangeArrowheads="1"/>
              </p:cNvSpPr>
              <p:nvPr/>
            </p:nvSpPr>
            <p:spPr bwMode="auto">
              <a:xfrm>
                <a:off x="18166" y="3974"/>
                <a:ext cx="117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b="1" smtClean="0">
                    <a:solidFill>
                      <a:srgbClr val="99CC00"/>
                    </a:solidFill>
                  </a:rPr>
                  <a:t>REVISING</a:t>
                </a:r>
                <a:endParaRPr lang="en-US" sz="1800" b="1" smtClean="0">
                  <a:solidFill>
                    <a:srgbClr val="99CC00"/>
                  </a:solidFill>
                </a:endParaRPr>
              </a:p>
            </p:txBody>
          </p:sp>
          <p:pic>
            <p:nvPicPr>
              <p:cNvPr id="33806" name="Picture 168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78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07" name="Text Box 169"/>
              <p:cNvSpPr txBox="1">
                <a:spLocks noChangeArrowheads="1"/>
              </p:cNvSpPr>
              <p:nvPr/>
            </p:nvSpPr>
            <p:spPr bwMode="auto">
              <a:xfrm>
                <a:off x="21432" y="3916"/>
                <a:ext cx="188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FLEXIBLE IN YOUR LEARNING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33808" name="Picture 170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73" y="3884"/>
                <a:ext cx="434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09" name="Text Box 171"/>
              <p:cNvSpPr txBox="1">
                <a:spLocks noChangeArrowheads="1"/>
              </p:cNvSpPr>
              <p:nvPr/>
            </p:nvSpPr>
            <p:spPr bwMode="auto">
              <a:xfrm>
                <a:off x="19527" y="3916"/>
                <a:ext cx="1634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REVISE PLANS AS YOU GO ALONG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33810" name="Picture 172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29" y="3912"/>
                <a:ext cx="453" cy="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11" name="Text Box 173"/>
              <p:cNvSpPr txBox="1">
                <a:spLocks noChangeArrowheads="1"/>
              </p:cNvSpPr>
              <p:nvPr/>
            </p:nvSpPr>
            <p:spPr bwMode="auto">
              <a:xfrm>
                <a:off x="23382" y="3916"/>
                <a:ext cx="1633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MONITOR HOW THINGS ARE GOING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33812" name="Picture 174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92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13" name="Text Box 175"/>
              <p:cNvSpPr txBox="1">
                <a:spLocks noChangeArrowheads="1"/>
              </p:cNvSpPr>
              <p:nvPr/>
            </p:nvSpPr>
            <p:spPr bwMode="auto">
              <a:xfrm>
                <a:off x="28145" y="3916"/>
                <a:ext cx="1973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CHANGE PLANS WHEN YOU’VE A BETTER IDEA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  <p:pic>
            <p:nvPicPr>
              <p:cNvPr id="33814" name="Picture 176" descr="MCj02372720000[1]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79" y="3929"/>
                <a:ext cx="434" cy="3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815" name="Text Box 177"/>
              <p:cNvSpPr txBox="1">
                <a:spLocks noChangeArrowheads="1"/>
              </p:cNvSpPr>
              <p:nvPr/>
            </p:nvSpPr>
            <p:spPr bwMode="auto">
              <a:xfrm>
                <a:off x="25333" y="3916"/>
                <a:ext cx="254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defTabSz="914400"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GB" sz="1800" smtClean="0">
                    <a:solidFill>
                      <a:srgbClr val="FFFFFF"/>
                    </a:solidFill>
                  </a:rPr>
                  <a:t>REVIEW YOUR PROGRESS AND CHANGE TACK IF NECESSARY</a:t>
                </a:r>
                <a:endParaRPr lang="en-US" sz="1800" smtClean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33796" name="Text Box 42"/>
          <p:cNvSpPr txBox="1">
            <a:spLocks noChangeArrowheads="1"/>
          </p:cNvSpPr>
          <p:nvPr/>
        </p:nvSpPr>
        <p:spPr bwMode="auto">
          <a:xfrm>
            <a:off x="971550" y="1484313"/>
            <a:ext cx="17287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GB" sz="1800" smtClean="0">
              <a:solidFill>
                <a:srgbClr val="000000"/>
              </a:solidFill>
            </a:endParaRPr>
          </a:p>
        </p:txBody>
      </p:sp>
      <p:sp>
        <p:nvSpPr>
          <p:cNvPr id="28715" name="Text Box 43"/>
          <p:cNvSpPr txBox="1">
            <a:spLocks noChangeArrowheads="1"/>
          </p:cNvSpPr>
          <p:nvPr/>
        </p:nvSpPr>
        <p:spPr bwMode="auto">
          <a:xfrm>
            <a:off x="900113" y="1700213"/>
            <a:ext cx="3095625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</a:rPr>
              <a:t>What was easy about planning?</a:t>
            </a:r>
          </a:p>
          <a:p>
            <a:pPr defTabSz="914400" eaLnBrk="1" fontAlgn="base" hangingPunct="1">
              <a:spcBef>
                <a:spcPct val="3000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</a:rPr>
              <a:t>Is planning important?</a:t>
            </a:r>
          </a:p>
          <a:p>
            <a:pPr defTabSz="914400" eaLnBrk="1" fontAlgn="base" hangingPunct="1">
              <a:spcBef>
                <a:spcPct val="3000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</a:rPr>
              <a:t>Why is revising a good learning habit?</a:t>
            </a:r>
          </a:p>
          <a:p>
            <a:pPr defTabSz="914400" eaLnBrk="1" fontAlgn="base" hangingPunct="1">
              <a:spcBef>
                <a:spcPct val="30000"/>
              </a:spcBef>
              <a:spcAft>
                <a:spcPct val="0"/>
              </a:spcAft>
            </a:pPr>
            <a:r>
              <a:rPr lang="en-US" smtClean="0">
                <a:solidFill>
                  <a:srgbClr val="FFFFFF"/>
                </a:solidFill>
              </a:rPr>
              <a:t>What do you need to get better at?</a:t>
            </a:r>
          </a:p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33798" name="Text Box 10"/>
          <p:cNvSpPr txBox="1">
            <a:spLocks noChangeArrowheads="1"/>
          </p:cNvSpPr>
          <p:nvPr/>
        </p:nvSpPr>
        <p:spPr bwMode="auto">
          <a:xfrm>
            <a:off x="4211638" y="6278563"/>
            <a:ext cx="11525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3200" b="1" smtClean="0">
                <a:solidFill>
                  <a:srgbClr val="FFFFFF"/>
                </a:solidFill>
              </a:rPr>
              <a:t>5</a:t>
            </a:r>
            <a:endParaRPr lang="en-US" sz="3200" b="1" smtClean="0">
              <a:solidFill>
                <a:srgbClr val="FFFFFF"/>
              </a:solidFill>
            </a:endParaRPr>
          </a:p>
        </p:txBody>
      </p:sp>
      <p:grpSp>
        <p:nvGrpSpPr>
          <p:cNvPr id="33799" name="Group 8"/>
          <p:cNvGrpSpPr>
            <a:grpSpLocks/>
          </p:cNvGrpSpPr>
          <p:nvPr/>
        </p:nvGrpSpPr>
        <p:grpSpPr bwMode="auto">
          <a:xfrm>
            <a:off x="4067175" y="5949950"/>
            <a:ext cx="1395413" cy="1395413"/>
            <a:chOff x="2562" y="3748"/>
            <a:chExt cx="879" cy="879"/>
          </a:xfrm>
        </p:grpSpPr>
        <p:pic>
          <p:nvPicPr>
            <p:cNvPr id="33800" name="Picture 9" descr="MCj04415040000[1]"/>
            <p:cNvPicPr>
              <a:picLocks noChangeAspect="1" noChangeArrowheads="1"/>
            </p:cNvPicPr>
            <p:nvPr/>
          </p:nvPicPr>
          <p:blipFill>
            <a:blip r:embed="rId5"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3748"/>
              <a:ext cx="879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1" name="Text Box 10"/>
            <p:cNvSpPr txBox="1">
              <a:spLocks noChangeArrowheads="1"/>
            </p:cNvSpPr>
            <p:nvPr/>
          </p:nvSpPr>
          <p:spPr bwMode="auto">
            <a:xfrm>
              <a:off x="2653" y="3984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3200" b="1" smtClean="0">
                  <a:solidFill>
                    <a:srgbClr val="FFFFFF"/>
                  </a:solidFill>
                </a:rPr>
                <a:t>8</a:t>
              </a:r>
              <a:endParaRPr lang="en-US" sz="3200" b="1" smtClean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774427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2083 L -5.52223 -0.02453 " pathEditMode="relative" rAng="0" ptsTypes="AA">
                                      <p:cBhvr>
                                        <p:cTn id="10" dur="6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111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5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2787</TotalTime>
  <Words>1419</Words>
  <Application>Microsoft Macintosh PowerPoint</Application>
  <PresentationFormat>On-screen Show (4:3)</PresentationFormat>
  <Paragraphs>200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What’s the use of planning …and revising?</vt:lpstr>
      <vt:lpstr>PowerPoint Presentation</vt:lpstr>
      <vt:lpstr>Mirror, mirror on the wall…</vt:lpstr>
      <vt:lpstr>7 habits of effective planners</vt:lpstr>
      <vt:lpstr>Planning to use a telescope</vt:lpstr>
      <vt:lpstr>Revising your point of view…</vt:lpstr>
      <vt:lpstr>‘The best laid plans…’</vt:lpstr>
      <vt:lpstr>Taking stock of our learning</vt:lpstr>
    </vt:vector>
  </TitlesOfParts>
  <Company>TLO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Overview: Subject/phase – KS2/3 </dc:title>
  <dc:creator>Brian Davies</dc:creator>
  <cp:lastModifiedBy>Brian Davies</cp:lastModifiedBy>
  <cp:revision>72</cp:revision>
  <dcterms:created xsi:type="dcterms:W3CDTF">2018-12-18T14:23:44Z</dcterms:created>
  <dcterms:modified xsi:type="dcterms:W3CDTF">2019-01-08T17:38:05Z</dcterms:modified>
</cp:coreProperties>
</file>