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7" r:id="rId2"/>
    <p:sldId id="266" r:id="rId3"/>
    <p:sldId id="267" r:id="rId4"/>
    <p:sldId id="268" r:id="rId5"/>
    <p:sldId id="269" r:id="rId6"/>
    <p:sldId id="270" r:id="rId7"/>
    <p:sldId id="274" r:id="rId8"/>
    <p:sldId id="275" r:id="rId9"/>
    <p:sldId id="271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203" autoAdjust="0"/>
  </p:normalViewPr>
  <p:slideViewPr>
    <p:cSldViewPr snapToGrid="0" snapToObjects="1">
      <p:cViewPr varScale="1">
        <p:scale>
          <a:sx n="68" d="100"/>
          <a:sy n="68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F47CB4-1DE4-144D-8036-670EC4375572}" type="datetimeFigureOut">
              <a:rPr lang="en-US" smtClean="0"/>
              <a:t>1/12/2019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2FB3F4-2D33-0141-A3B8-DED1CB4B6E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237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4376c97512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GB" sz="1800" dirty="0">
                <a:solidFill>
                  <a:schemeClr val="dk1"/>
                </a:solidFill>
              </a:rPr>
              <a:t>Rough cut planning.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GB" sz="1800" dirty="0">
                <a:solidFill>
                  <a:schemeClr val="dk1"/>
                </a:solidFill>
              </a:rPr>
              <a:t>At this point, before you have thought hard about the outcomes and flow of the lesson, you are jotting down what the lesson will achieve....roughly what you want s</a:t>
            </a:r>
            <a:r>
              <a:rPr lang="en-GB" sz="1800" dirty="0"/>
              <a:t>tudent</a:t>
            </a:r>
            <a:r>
              <a:rPr lang="en-GB" sz="1800" dirty="0">
                <a:solidFill>
                  <a:schemeClr val="dk1"/>
                </a:solidFill>
              </a:rPr>
              <a:t>s to achieve and the learning behaviours they will need to use.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 smtClean="0"/>
          </a:p>
          <a:p>
            <a:pPr eaLnBrk="1" hangingPunct="1"/>
            <a:r>
              <a:rPr lang="en-GB" b="1" dirty="0" smtClean="0">
                <a:latin typeface="Arial" charset="0"/>
                <a:ea typeface="ＭＳ Ｐゴシック" charset="0"/>
                <a:cs typeface="ＭＳ Ｐゴシック" charset="0"/>
              </a:rPr>
              <a:t>Aim: </a:t>
            </a:r>
            <a:r>
              <a:rPr lang="en-GB" dirty="0" smtClean="0">
                <a:latin typeface="Arial" charset="0"/>
                <a:ea typeface="ＭＳ Ｐゴシック" charset="0"/>
                <a:cs typeface="ＭＳ Ｐゴシック" charset="0"/>
              </a:rPr>
              <a:t> To stretch students’ planning and revising skills beyond the levels used in the Induction units.</a:t>
            </a:r>
          </a:p>
          <a:p>
            <a:pPr eaLnBrk="1" hangingPunct="1">
              <a:spcAft>
                <a:spcPct val="0"/>
              </a:spcAft>
            </a:pPr>
            <a:r>
              <a:rPr lang="en-GB" b="1" dirty="0" smtClean="0">
                <a:latin typeface="Arial" charset="0"/>
                <a:ea typeface="ＭＳ Ｐゴシック" charset="0"/>
                <a:cs typeface="ＭＳ Ｐゴシック" charset="0"/>
              </a:rPr>
              <a:t>Resources: </a:t>
            </a:r>
          </a:p>
          <a:p>
            <a:pPr lvl="2" eaLnBrk="1" hangingPunct="1">
              <a:spcAft>
                <a:spcPct val="0"/>
              </a:spcAft>
              <a:buFontTx/>
              <a:buChar char="•"/>
            </a:pPr>
            <a:r>
              <a:rPr lang="en-GB" dirty="0" smtClean="0">
                <a:latin typeface="Arial" charset="0"/>
                <a:ea typeface="ＭＳ Ｐゴシック" charset="0"/>
              </a:rPr>
              <a:t>  Telescope Planning cards (one set per 4 students)</a:t>
            </a:r>
          </a:p>
          <a:p>
            <a:pPr lvl="2" eaLnBrk="1" hangingPunct="1">
              <a:spcAft>
                <a:spcPct val="0"/>
              </a:spcAft>
              <a:buFontTx/>
              <a:buChar char="•"/>
            </a:pPr>
            <a:r>
              <a:rPr lang="en-GB" dirty="0" smtClean="0">
                <a:latin typeface="Arial" charset="0"/>
                <a:ea typeface="ＭＳ Ｐゴシック" charset="0"/>
              </a:rPr>
              <a:t>  Planning Format (one per 4 students)</a:t>
            </a:r>
          </a:p>
          <a:p>
            <a:pPr lvl="2" eaLnBrk="1" hangingPunct="1">
              <a:buFontTx/>
              <a:buChar char="•"/>
            </a:pPr>
            <a:r>
              <a:rPr lang="en-GB" dirty="0" smtClean="0">
                <a:latin typeface="Arial" charset="0"/>
                <a:ea typeface="ＭＳ Ｐゴシック" charset="0"/>
              </a:rPr>
              <a:t>  </a:t>
            </a:r>
            <a:r>
              <a:rPr lang="en-GB" dirty="0" err="1" smtClean="0">
                <a:latin typeface="Arial" charset="0"/>
                <a:ea typeface="ＭＳ Ｐゴシック" charset="0"/>
              </a:rPr>
              <a:t>Faulkes</a:t>
            </a:r>
            <a:r>
              <a:rPr lang="en-GB" dirty="0" smtClean="0">
                <a:latin typeface="Arial" charset="0"/>
                <a:ea typeface="ＭＳ Ｐゴシック" charset="0"/>
              </a:rPr>
              <a:t> </a:t>
            </a:r>
            <a:r>
              <a:rPr lang="en-GB" dirty="0" err="1" smtClean="0">
                <a:latin typeface="Arial" charset="0"/>
                <a:ea typeface="ＭＳ Ｐゴシック" charset="0"/>
              </a:rPr>
              <a:t>Skymaps</a:t>
            </a:r>
            <a:r>
              <a:rPr lang="en-GB" dirty="0" smtClean="0">
                <a:latin typeface="Arial" charset="0"/>
                <a:ea typeface="ＭＳ Ｐゴシック" charset="0"/>
              </a:rPr>
              <a:t> (one set per 4 students)</a:t>
            </a:r>
          </a:p>
          <a:p>
            <a:pPr eaLnBrk="1" hangingPunct="1"/>
            <a:r>
              <a:rPr lang="en-GB" b="1" dirty="0" smtClean="0">
                <a:latin typeface="Arial" charset="0"/>
                <a:ea typeface="ＭＳ Ｐゴシック" charset="0"/>
                <a:cs typeface="ＭＳ Ｐゴシック" charset="0"/>
              </a:rPr>
              <a:t>Time:</a:t>
            </a:r>
            <a:r>
              <a:rPr lang="en-GB" dirty="0" smtClean="0">
                <a:latin typeface="Arial" charset="0"/>
                <a:ea typeface="ＭＳ Ｐゴシック" charset="0"/>
                <a:cs typeface="ＭＳ Ｐゴシック" charset="0"/>
              </a:rPr>
              <a:t> For the whole unit, 85 minutes.</a:t>
            </a:r>
            <a:endParaRPr lang="en-US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This unit will help students exercise their planning skills and learn to cope with fresh challenges that make them change or revise what they set out to do at first.</a:t>
            </a:r>
          </a:p>
          <a:p>
            <a:pPr eaLnBrk="1" hangingPunct="1"/>
            <a:endParaRPr lang="en-US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8" name="Google Shape;238;g4376c9751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47039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549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7388" y="4343400"/>
            <a:ext cx="5486400" cy="4114800"/>
          </a:xfrm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endParaRPr lang="en-GB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500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457200" fontAlgn="base">
              <a:spcBef>
                <a:spcPct val="0"/>
              </a:spcBef>
              <a:spcAft>
                <a:spcPct val="0"/>
              </a:spcAft>
            </a:pPr>
            <a:fld id="{93614C30-C29D-4FDC-A5F6-733C768361E7}" type="slidenum">
              <a:rPr lang="en-GB" altLang="en-US" sz="1200">
                <a:solidFill>
                  <a:prstClr val="black"/>
                </a:solidFill>
                <a:latin typeface="Calibri" panose="020F0502020204030204" pitchFamily="34" charset="0"/>
              </a:rPr>
              <a:pPr algn="r" defTabSz="457200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GB" altLang="en-US" sz="120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102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549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7388" y="4343400"/>
            <a:ext cx="5486400" cy="4114800"/>
          </a:xfrm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Use Episode</a:t>
            </a:r>
            <a:r>
              <a:rPr lang="en-US" baseline="0" dirty="0" smtClean="0">
                <a:latin typeface="Arial" charset="0"/>
                <a:ea typeface="ＭＳ Ｐゴシック" charset="0"/>
                <a:cs typeface="ＭＳ Ｐゴシック" charset="0"/>
              </a:rPr>
              <a:t> 2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 to remind students about</a:t>
            </a:r>
            <a:r>
              <a:rPr lang="en-US" baseline="0" dirty="0" smtClean="0">
                <a:latin typeface="Arial" charset="0"/>
                <a:ea typeface="ＭＳ Ｐゴシック" charset="0"/>
                <a:cs typeface="ＭＳ Ｐゴシック" charset="0"/>
              </a:rPr>
              <a:t> what it means to be a strategic/reflective</a:t>
            </a:r>
          </a:p>
          <a:p>
            <a:pPr eaLnBrk="1" hangingPunct="1"/>
            <a:r>
              <a:rPr lang="en-US" baseline="0" dirty="0" smtClean="0">
                <a:latin typeface="Arial" charset="0"/>
                <a:ea typeface="ＭＳ Ｐゴシック" charset="0"/>
                <a:cs typeface="ＭＳ Ｐゴシック" charset="0"/>
              </a:rPr>
              <a:t> learner i.e. manage their own learning</a:t>
            </a:r>
          </a:p>
          <a:p>
            <a:pPr eaLnBrk="1" hangingPunct="1"/>
            <a:endParaRPr lang="en-US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Lead a discussion on </a:t>
            </a:r>
            <a:r>
              <a:rPr lang="ja-JP" altLang="en-US" dirty="0" smtClean="0">
                <a:latin typeface="Arial" charset="0"/>
                <a:ea typeface="ＭＳ Ｐゴシック" charset="0"/>
                <a:cs typeface="ＭＳ Ｐゴシック" charset="0"/>
              </a:rPr>
              <a:t>‘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Why is being strategic/reflective important?</a:t>
            </a:r>
            <a:r>
              <a:rPr lang="ja-JP" altLang="en-US" dirty="0" smtClean="0"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endParaRPr lang="en-GB" altLang="ja-JP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GB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 Points to look for or expect, and perhaps nudge towards (but don</a:t>
            </a:r>
            <a:r>
              <a:rPr lang="ja-JP" altLang="en-US" dirty="0" smtClean="0"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t rush it!), include:</a:t>
            </a:r>
          </a:p>
          <a:p>
            <a:pPr lvl="1" eaLnBrk="1" hangingPunct="1">
              <a:buFontTx/>
              <a:buChar char="•"/>
            </a:pPr>
            <a:r>
              <a:rPr lang="en-US" dirty="0" smtClean="0">
                <a:latin typeface="Arial" charset="0"/>
                <a:ea typeface="ＭＳ Ｐゴシック" charset="0"/>
              </a:rPr>
              <a:t>  It helps learners distil what they know already, </a:t>
            </a:r>
          </a:p>
          <a:p>
            <a:pPr lvl="1" eaLnBrk="1" hangingPunct="1">
              <a:buFontTx/>
              <a:buChar char="•"/>
            </a:pPr>
            <a:r>
              <a:rPr lang="en-US" dirty="0" smtClean="0">
                <a:latin typeface="Arial" charset="0"/>
                <a:ea typeface="ＭＳ Ｐゴシック" charset="0"/>
              </a:rPr>
              <a:t>  It causes them to pose questions about what they don</a:t>
            </a:r>
            <a:r>
              <a:rPr lang="ja-JP" altLang="en-US" dirty="0" smtClean="0">
                <a:latin typeface="Arial" charset="0"/>
                <a:ea typeface="ＭＳ Ｐゴシック" charset="0"/>
              </a:rPr>
              <a:t>’</a:t>
            </a:r>
            <a:r>
              <a:rPr lang="en-US" dirty="0" smtClean="0">
                <a:latin typeface="Arial" charset="0"/>
                <a:ea typeface="ＭＳ Ｐゴシック" charset="0"/>
              </a:rPr>
              <a:t>t know or understand and to come up with an outline plan of what they need to do next. </a:t>
            </a:r>
          </a:p>
          <a:p>
            <a:pPr lvl="1" eaLnBrk="1" hangingPunct="1">
              <a:buFontTx/>
              <a:buChar char="•"/>
            </a:pPr>
            <a:r>
              <a:rPr lang="en-US" dirty="0" smtClean="0">
                <a:latin typeface="Arial" charset="0"/>
                <a:ea typeface="ＭＳ Ｐゴシック" charset="0"/>
              </a:rPr>
              <a:t>  Reflective learners think ahead of action, and therefore save themselves a lot of wasted time and frustration in the future. </a:t>
            </a:r>
          </a:p>
          <a:p>
            <a:pPr lvl="1" eaLnBrk="1" hangingPunct="1">
              <a:buFontTx/>
              <a:buChar char="•"/>
            </a:pPr>
            <a:r>
              <a:rPr lang="en-US" dirty="0" smtClean="0">
                <a:latin typeface="Arial" charset="0"/>
                <a:ea typeface="ＭＳ Ｐゴシック" charset="0"/>
              </a:rPr>
              <a:t>  The best plans are flexible — that means they are open to review and revision as learning progresses.</a:t>
            </a:r>
          </a:p>
          <a:p>
            <a:pPr eaLnBrk="1" hangingPunct="1">
              <a:spcBef>
                <a:spcPct val="0"/>
              </a:spcBef>
              <a:defRPr/>
            </a:pPr>
            <a:endParaRPr lang="en-GB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500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457200" fontAlgn="base">
              <a:spcBef>
                <a:spcPct val="0"/>
              </a:spcBef>
              <a:spcAft>
                <a:spcPct val="0"/>
              </a:spcAft>
            </a:pPr>
            <a:fld id="{93614C30-C29D-4FDC-A5F6-733C768361E7}" type="slidenum">
              <a:rPr lang="en-GB" altLang="en-US" sz="1200">
                <a:solidFill>
                  <a:prstClr val="black"/>
                </a:solidFill>
                <a:latin typeface="Calibri" panose="020F0502020204030204" pitchFamily="34" charset="0"/>
              </a:rPr>
              <a:pPr algn="r" defTabSz="457200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GB" altLang="en-US" sz="120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1028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549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7388" y="4343400"/>
            <a:ext cx="5486400" cy="4114800"/>
          </a:xfrm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z="900" dirty="0" smtClean="0">
                <a:latin typeface="Arial" charset="0"/>
                <a:ea typeface="ＭＳ Ｐゴシック" charset="0"/>
                <a:cs typeface="ＭＳ Ｐゴシック" charset="0"/>
              </a:rPr>
              <a:t>Use Episode</a:t>
            </a:r>
            <a:r>
              <a:rPr lang="en-US" sz="900" baseline="0" dirty="0" smtClean="0">
                <a:latin typeface="Arial" charset="0"/>
                <a:ea typeface="ＭＳ Ｐゴシック" charset="0"/>
                <a:cs typeface="ＭＳ Ｐゴシック" charset="0"/>
              </a:rPr>
              <a:t> 3</a:t>
            </a:r>
            <a:r>
              <a:rPr lang="en-US" sz="900" dirty="0" smtClean="0">
                <a:latin typeface="Arial" charset="0"/>
                <a:ea typeface="ＭＳ Ｐゴシック" charset="0"/>
                <a:cs typeface="ＭＳ Ｐゴシック" charset="0"/>
              </a:rPr>
              <a:t> to introduce the warm-up activity.</a:t>
            </a:r>
          </a:p>
          <a:p>
            <a:pPr eaLnBrk="1" hangingPunct="1"/>
            <a:r>
              <a:rPr lang="en-US" sz="900" b="1" dirty="0" smtClean="0">
                <a:latin typeface="Arial" charset="0"/>
                <a:ea typeface="ＭＳ Ｐゴシック" charset="0"/>
                <a:cs typeface="ＭＳ Ｐゴシック" charset="0"/>
              </a:rPr>
              <a:t>Resources: </a:t>
            </a:r>
            <a:r>
              <a:rPr lang="en-US" sz="900" dirty="0" smtClean="0">
                <a:latin typeface="Arial" charset="0"/>
                <a:ea typeface="ＭＳ Ｐゴシック" charset="0"/>
                <a:cs typeface="ＭＳ Ｐゴシック" charset="0"/>
              </a:rPr>
              <a:t> Post-its</a:t>
            </a:r>
          </a:p>
          <a:p>
            <a:pPr eaLnBrk="1" hangingPunct="1"/>
            <a:r>
              <a:rPr lang="en-US" sz="900" b="1" dirty="0" smtClean="0">
                <a:latin typeface="Arial" charset="0"/>
                <a:ea typeface="ＭＳ Ｐゴシック" charset="0"/>
                <a:cs typeface="ＭＳ Ｐゴシック" charset="0"/>
              </a:rPr>
              <a:t>Time:</a:t>
            </a:r>
            <a:r>
              <a:rPr lang="en-US" sz="900" dirty="0" smtClean="0">
                <a:latin typeface="Arial" charset="0"/>
                <a:ea typeface="ＭＳ Ｐゴシック" charset="0"/>
                <a:cs typeface="ＭＳ Ｐゴシック" charset="0"/>
              </a:rPr>
              <a:t> For </a:t>
            </a:r>
            <a:r>
              <a:rPr lang="ja-JP" altLang="en-US" sz="900" dirty="0" smtClean="0">
                <a:latin typeface="Arial" charset="0"/>
                <a:ea typeface="ＭＳ Ｐゴシック" charset="0"/>
                <a:cs typeface="ＭＳ Ｐゴシック" charset="0"/>
              </a:rPr>
              <a:t>‘</a:t>
            </a:r>
            <a:r>
              <a:rPr lang="en-US" sz="900" dirty="0" smtClean="0">
                <a:latin typeface="Arial" charset="0"/>
                <a:ea typeface="ＭＳ Ｐゴシック" charset="0"/>
                <a:cs typeface="ＭＳ Ｐゴシック" charset="0"/>
              </a:rPr>
              <a:t>Mirror</a:t>
            </a:r>
            <a:r>
              <a:rPr lang="ja-JP" altLang="en-US" sz="900" dirty="0" smtClean="0"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en-US" sz="900" dirty="0" smtClean="0">
                <a:latin typeface="Arial" charset="0"/>
                <a:ea typeface="ＭＳ Ｐゴシック" charset="0"/>
                <a:cs typeface="ＭＳ Ｐゴシック" charset="0"/>
              </a:rPr>
              <a:t> warm-up, 10 minutes.</a:t>
            </a:r>
          </a:p>
          <a:p>
            <a:pPr eaLnBrk="1" hangingPunct="1"/>
            <a:r>
              <a:rPr lang="en-US" sz="900" dirty="0" smtClean="0">
                <a:latin typeface="Arial" charset="0"/>
                <a:ea typeface="ＭＳ Ｐゴシック" charset="0"/>
                <a:cs typeface="ＭＳ Ｐゴシック" charset="0"/>
              </a:rPr>
              <a:t>This warm-up makes students aware of what it is to be reflective and the importance of planning before starting to do something complicated.</a:t>
            </a:r>
          </a:p>
          <a:p>
            <a:pPr eaLnBrk="1" hangingPunct="1">
              <a:spcAft>
                <a:spcPct val="0"/>
              </a:spcAft>
            </a:pPr>
            <a:r>
              <a:rPr lang="en-GB" sz="900" b="1" dirty="0" smtClean="0">
                <a:latin typeface="Arial" charset="0"/>
                <a:ea typeface="ＭＳ Ｐゴシック" charset="0"/>
                <a:cs typeface="ＭＳ Ｐゴシック" charset="0"/>
              </a:rPr>
              <a:t>Activity 1 (</a:t>
            </a:r>
            <a:r>
              <a:rPr lang="en-GB" sz="900" dirty="0" smtClean="0">
                <a:latin typeface="Arial" charset="0"/>
                <a:ea typeface="ＭＳ Ｐゴシック" charset="0"/>
                <a:cs typeface="ＭＳ Ｐゴシック" charset="0"/>
              </a:rPr>
              <a:t>in pairs)</a:t>
            </a:r>
          </a:p>
          <a:p>
            <a:pPr lvl="1" eaLnBrk="1" hangingPunct="1">
              <a:spcAft>
                <a:spcPct val="0"/>
              </a:spcAft>
            </a:pPr>
            <a:r>
              <a:rPr lang="en-US" sz="900" dirty="0" smtClean="0">
                <a:latin typeface="Arial" charset="0"/>
                <a:ea typeface="ＭＳ Ｐゴシック" charset="0"/>
              </a:rPr>
              <a:t>Stand a meter apart facing your partner</a:t>
            </a:r>
          </a:p>
          <a:p>
            <a:pPr lvl="1" eaLnBrk="1" hangingPunct="1">
              <a:spcAft>
                <a:spcPct val="0"/>
              </a:spcAft>
            </a:pPr>
            <a:r>
              <a:rPr lang="en-US" sz="900" dirty="0" smtClean="0">
                <a:latin typeface="Arial" charset="0"/>
                <a:ea typeface="ＭＳ Ｐゴシック" charset="0"/>
              </a:rPr>
              <a:t>Decide who is </a:t>
            </a:r>
            <a:r>
              <a:rPr lang="ja-JP" altLang="en-US" sz="900" dirty="0" smtClean="0">
                <a:latin typeface="Arial" charset="0"/>
                <a:ea typeface="ＭＳ Ｐゴシック" charset="0"/>
              </a:rPr>
              <a:t>‘</a:t>
            </a:r>
            <a:r>
              <a:rPr lang="en-US" sz="900" dirty="0" smtClean="0">
                <a:latin typeface="Arial" charset="0"/>
                <a:ea typeface="ＭＳ Ｐゴシック" charset="0"/>
              </a:rPr>
              <a:t>A</a:t>
            </a:r>
            <a:r>
              <a:rPr lang="ja-JP" altLang="en-US" sz="900" dirty="0" smtClean="0">
                <a:latin typeface="Arial" charset="0"/>
                <a:ea typeface="ＭＳ Ｐゴシック" charset="0"/>
              </a:rPr>
              <a:t>’</a:t>
            </a:r>
            <a:r>
              <a:rPr lang="en-US" sz="900" dirty="0" smtClean="0">
                <a:latin typeface="Arial" charset="0"/>
                <a:ea typeface="ＭＳ Ｐゴシック" charset="0"/>
              </a:rPr>
              <a:t> and who is </a:t>
            </a:r>
            <a:r>
              <a:rPr lang="ja-JP" altLang="en-US" sz="900" dirty="0" smtClean="0">
                <a:latin typeface="Arial" charset="0"/>
                <a:ea typeface="ＭＳ Ｐゴシック" charset="0"/>
              </a:rPr>
              <a:t>‘</a:t>
            </a:r>
            <a:r>
              <a:rPr lang="en-US" sz="900" dirty="0" smtClean="0">
                <a:latin typeface="Arial" charset="0"/>
                <a:ea typeface="ＭＳ Ｐゴシック" charset="0"/>
              </a:rPr>
              <a:t>B</a:t>
            </a:r>
            <a:r>
              <a:rPr lang="ja-JP" altLang="en-US" sz="900" dirty="0" smtClean="0">
                <a:latin typeface="Arial" charset="0"/>
                <a:ea typeface="ＭＳ Ｐゴシック" charset="0"/>
              </a:rPr>
              <a:t>’</a:t>
            </a:r>
            <a:endParaRPr lang="en-US" sz="900" dirty="0" smtClean="0">
              <a:latin typeface="Arial" charset="0"/>
              <a:ea typeface="ＭＳ Ｐゴシック" charset="0"/>
            </a:endParaRPr>
          </a:p>
          <a:p>
            <a:pPr lvl="1" eaLnBrk="1" hangingPunct="1">
              <a:spcAft>
                <a:spcPct val="0"/>
              </a:spcAft>
            </a:pPr>
            <a:r>
              <a:rPr lang="en-US" sz="900" dirty="0" smtClean="0">
                <a:latin typeface="Arial" charset="0"/>
                <a:ea typeface="ＭＳ Ｐゴシック" charset="0"/>
              </a:rPr>
              <a:t>A mimes </a:t>
            </a:r>
            <a:r>
              <a:rPr lang="ja-JP" altLang="en-US" sz="900" dirty="0" smtClean="0">
                <a:latin typeface="Arial" charset="0"/>
                <a:ea typeface="ＭＳ Ｐゴシック" charset="0"/>
              </a:rPr>
              <a:t>‘</a:t>
            </a:r>
            <a:r>
              <a:rPr lang="en-US" sz="900" dirty="0" smtClean="0">
                <a:latin typeface="Arial" charset="0"/>
                <a:ea typeface="ＭＳ Ｐゴシック" charset="0"/>
              </a:rPr>
              <a:t>cleaning my teeth</a:t>
            </a:r>
            <a:r>
              <a:rPr lang="ja-JP" altLang="en-US" sz="900" dirty="0" smtClean="0">
                <a:latin typeface="Arial" charset="0"/>
                <a:ea typeface="ＭＳ Ｐゴシック" charset="0"/>
              </a:rPr>
              <a:t>’</a:t>
            </a:r>
            <a:r>
              <a:rPr lang="en-US" sz="900" dirty="0" smtClean="0">
                <a:latin typeface="Arial" charset="0"/>
                <a:ea typeface="ＭＳ Ｐゴシック" charset="0"/>
              </a:rPr>
              <a:t> </a:t>
            </a:r>
          </a:p>
          <a:p>
            <a:pPr lvl="1" eaLnBrk="1" hangingPunct="1"/>
            <a:r>
              <a:rPr lang="en-US" sz="900" dirty="0" smtClean="0">
                <a:latin typeface="Arial" charset="0"/>
                <a:ea typeface="ＭＳ Ｐゴシック" charset="0"/>
              </a:rPr>
              <a:t>B mirrors what A does exactly</a:t>
            </a:r>
          </a:p>
          <a:p>
            <a:pPr eaLnBrk="1" hangingPunct="1">
              <a:spcAft>
                <a:spcPct val="0"/>
              </a:spcAft>
            </a:pPr>
            <a:r>
              <a:rPr lang="en-GB" sz="900" b="1" dirty="0" smtClean="0">
                <a:latin typeface="Arial" charset="0"/>
                <a:ea typeface="ＭＳ Ｐゴシック" charset="0"/>
                <a:cs typeface="ＭＳ Ｐゴシック" charset="0"/>
              </a:rPr>
              <a:t>Activity 2</a:t>
            </a:r>
          </a:p>
          <a:p>
            <a:pPr lvl="1" eaLnBrk="1" hangingPunct="1">
              <a:spcAft>
                <a:spcPct val="0"/>
              </a:spcAft>
            </a:pPr>
            <a:r>
              <a:rPr lang="en-GB" sz="900" dirty="0" smtClean="0">
                <a:latin typeface="Arial" charset="0"/>
                <a:ea typeface="ＭＳ Ｐゴシック" charset="0"/>
              </a:rPr>
              <a:t>Change places – B ‘mimes’, A mirrors</a:t>
            </a:r>
          </a:p>
          <a:p>
            <a:pPr lvl="1" eaLnBrk="1" hangingPunct="1">
              <a:spcAft>
                <a:spcPct val="0"/>
              </a:spcAft>
            </a:pPr>
            <a:r>
              <a:rPr lang="en-GB" sz="900" dirty="0" smtClean="0">
                <a:latin typeface="Arial" charset="0"/>
                <a:ea typeface="ＭＳ Ｐゴシック" charset="0"/>
              </a:rPr>
              <a:t>To make a pre-cooked meal for an astronaut.</a:t>
            </a:r>
          </a:p>
          <a:p>
            <a:pPr lvl="1" eaLnBrk="1" hangingPunct="1">
              <a:spcAft>
                <a:spcPct val="0"/>
              </a:spcAft>
            </a:pPr>
            <a:r>
              <a:rPr lang="en-GB" sz="900" dirty="0" smtClean="0">
                <a:latin typeface="Arial" charset="0"/>
                <a:ea typeface="ＭＳ Ｐゴシック" charset="0"/>
              </a:rPr>
              <a:t>Make a plan first – What would you do first, second, third?</a:t>
            </a:r>
          </a:p>
          <a:p>
            <a:pPr lvl="1" eaLnBrk="1" hangingPunct="1">
              <a:spcAft>
                <a:spcPct val="0"/>
              </a:spcAft>
            </a:pPr>
            <a:r>
              <a:rPr lang="en-GB" sz="900" dirty="0" smtClean="0">
                <a:latin typeface="Arial" charset="0"/>
                <a:ea typeface="ＭＳ Ｐゴシック" charset="0"/>
              </a:rPr>
              <a:t>		– What would you need to be aware of?</a:t>
            </a:r>
          </a:p>
          <a:p>
            <a:pPr lvl="1" eaLnBrk="1" hangingPunct="1">
              <a:spcAft>
                <a:spcPct val="0"/>
              </a:spcAft>
            </a:pPr>
            <a:r>
              <a:rPr lang="en-GB" sz="900" dirty="0" smtClean="0">
                <a:latin typeface="Arial" charset="0"/>
                <a:ea typeface="ＭＳ Ｐゴシック" charset="0"/>
              </a:rPr>
              <a:t>		– What might get in the way or hamper progress? Etc.</a:t>
            </a:r>
          </a:p>
          <a:p>
            <a:pPr lvl="1" eaLnBrk="1" hangingPunct="1">
              <a:spcAft>
                <a:spcPct val="0"/>
              </a:spcAft>
            </a:pPr>
            <a:r>
              <a:rPr lang="en-GB" sz="900" dirty="0" smtClean="0">
                <a:latin typeface="Arial" charset="0"/>
                <a:ea typeface="ＭＳ Ｐゴシック" charset="0"/>
              </a:rPr>
              <a:t>Put the stages of the plan onto Post-its.</a:t>
            </a:r>
          </a:p>
          <a:p>
            <a:pPr lvl="1" eaLnBrk="1" hangingPunct="1"/>
            <a:r>
              <a:rPr lang="en-GB" sz="900" dirty="0" smtClean="0">
                <a:latin typeface="Arial" charset="0"/>
                <a:ea typeface="ＭＳ Ｐゴシック" charset="0"/>
              </a:rPr>
              <a:t>Put the plan into action (demonstrate making the pre-cooked meal).</a:t>
            </a:r>
          </a:p>
          <a:p>
            <a:pPr eaLnBrk="1" hangingPunct="1">
              <a:spcAft>
                <a:spcPct val="0"/>
              </a:spcAft>
            </a:pPr>
            <a:r>
              <a:rPr lang="en-GB" sz="900" b="1" dirty="0" smtClean="0">
                <a:latin typeface="Arial" charset="0"/>
                <a:ea typeface="ＭＳ Ｐゴシック" charset="0"/>
                <a:cs typeface="ＭＳ Ｐゴシック" charset="0"/>
              </a:rPr>
              <a:t>Review in pairs</a:t>
            </a:r>
            <a:r>
              <a:rPr lang="en-GB" sz="900" dirty="0" smtClean="0">
                <a:latin typeface="Arial" charset="0"/>
                <a:ea typeface="ＭＳ Ｐゴシック" charset="0"/>
                <a:cs typeface="ＭＳ Ｐゴシック" charset="0"/>
              </a:rPr>
              <a:t> to discuss</a:t>
            </a:r>
          </a:p>
          <a:p>
            <a:pPr lvl="1" eaLnBrk="1" hangingPunct="1">
              <a:spcAft>
                <a:spcPct val="0"/>
              </a:spcAft>
            </a:pPr>
            <a:r>
              <a:rPr lang="en-GB" sz="900" dirty="0" smtClean="0">
                <a:latin typeface="Arial" charset="0"/>
                <a:ea typeface="ＭＳ Ｐゴシック" charset="0"/>
              </a:rPr>
              <a:t>What worked, and why, about the plan?</a:t>
            </a:r>
          </a:p>
          <a:p>
            <a:pPr lvl="1" eaLnBrk="1" hangingPunct="1">
              <a:spcAft>
                <a:spcPct val="0"/>
              </a:spcAft>
            </a:pPr>
            <a:r>
              <a:rPr lang="en-GB" sz="900" dirty="0" smtClean="0">
                <a:latin typeface="Arial" charset="0"/>
                <a:ea typeface="ＭＳ Ｐゴシック" charset="0"/>
              </a:rPr>
              <a:t>Would you do things in the same order again?</a:t>
            </a:r>
          </a:p>
          <a:p>
            <a:pPr lvl="1" eaLnBrk="1" hangingPunct="1">
              <a:spcAft>
                <a:spcPct val="0"/>
              </a:spcAft>
            </a:pPr>
            <a:r>
              <a:rPr lang="en-GB" sz="900" dirty="0" smtClean="0">
                <a:latin typeface="Arial" charset="0"/>
                <a:ea typeface="ＭＳ Ｐゴシック" charset="0"/>
              </a:rPr>
              <a:t>Amend the order of the Post-its if relevant.</a:t>
            </a:r>
            <a:endParaRPr lang="en-GB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500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457200" fontAlgn="base">
              <a:spcBef>
                <a:spcPct val="0"/>
              </a:spcBef>
              <a:spcAft>
                <a:spcPct val="0"/>
              </a:spcAft>
            </a:pPr>
            <a:fld id="{93614C30-C29D-4FDC-A5F6-733C768361E7}" type="slidenum">
              <a:rPr lang="en-GB" altLang="en-US" sz="1200">
                <a:solidFill>
                  <a:prstClr val="black"/>
                </a:solidFill>
                <a:latin typeface="Calibri" panose="020F0502020204030204" pitchFamily="34" charset="0"/>
              </a:rPr>
              <a:pPr algn="r" defTabSz="457200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GB" altLang="en-US" sz="120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1028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549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7388" y="4343400"/>
            <a:ext cx="5486400" cy="4114800"/>
          </a:xfrm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eaLnBrk="1" hangingPunct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Use Episode 4 to discuss what effective planners do. What are the seven habits of an effective planner?</a:t>
            </a:r>
          </a:p>
          <a:p>
            <a:pPr marL="228600" indent="-228600" eaLnBrk="1" hangingPunct="1"/>
            <a:r>
              <a:rPr lang="en-GB" dirty="0" smtClean="0">
                <a:latin typeface="Arial" charset="0"/>
                <a:ea typeface="ＭＳ Ｐゴシック" charset="0"/>
                <a:cs typeface="ＭＳ Ｐゴシック" charset="0"/>
              </a:rPr>
              <a:t>Don’t reveal the list at first.</a:t>
            </a:r>
            <a:endParaRPr lang="en-US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228600" indent="-228600" eaLnBrk="1" hangingPunct="1"/>
            <a:r>
              <a:rPr lang="en-GB" dirty="0" smtClean="0">
                <a:latin typeface="Arial" charset="0"/>
                <a:ea typeface="ＭＳ Ｐゴシック" charset="0"/>
                <a:cs typeface="ＭＳ Ｐゴシック" charset="0"/>
              </a:rPr>
              <a:t>Invite students to brainstorm what is involved in planning</a:t>
            </a:r>
          </a:p>
          <a:p>
            <a:pPr marL="228600" indent="-228600" eaLnBrk="1" hangingPunct="1"/>
            <a:r>
              <a:rPr lang="en-GB" dirty="0" smtClean="0">
                <a:latin typeface="Arial" charset="0"/>
                <a:ea typeface="ＭＳ Ｐゴシック" charset="0"/>
                <a:cs typeface="ＭＳ Ｐゴシック" charset="0"/>
              </a:rPr>
              <a:t>Offer the seven habits of effective planners. Compare students’ ideas with this list:</a:t>
            </a:r>
          </a:p>
          <a:p>
            <a:pPr marL="228600" indent="-228600" eaLnBrk="1" hangingPunct="1">
              <a:buFontTx/>
              <a:buAutoNum type="arabicPlain"/>
            </a:pPr>
            <a:r>
              <a:rPr lang="en-GB" dirty="0" smtClean="0">
                <a:latin typeface="Arial" charset="0"/>
                <a:ea typeface="ＭＳ Ｐゴシック" charset="0"/>
                <a:cs typeface="ＭＳ Ｐゴシック" charset="0"/>
              </a:rPr>
              <a:t>Understand the problem or challenge.</a:t>
            </a:r>
          </a:p>
          <a:p>
            <a:pPr marL="228600" indent="-228600" eaLnBrk="1" hangingPunct="1">
              <a:buFontTx/>
              <a:buAutoNum type="arabicPlain"/>
            </a:pPr>
            <a:r>
              <a:rPr lang="en-GB" dirty="0" smtClean="0">
                <a:latin typeface="Arial" charset="0"/>
                <a:ea typeface="ＭＳ Ｐゴシック" charset="0"/>
                <a:cs typeface="ＭＳ Ｐゴシック" charset="0"/>
              </a:rPr>
              <a:t>Decide what you want to achieve.</a:t>
            </a:r>
          </a:p>
          <a:p>
            <a:pPr marL="228600" indent="-228600" eaLnBrk="1" hangingPunct="1">
              <a:buFontTx/>
              <a:buAutoNum type="arabicPlain"/>
            </a:pPr>
            <a:r>
              <a:rPr lang="en-GB" dirty="0" smtClean="0">
                <a:latin typeface="Arial" charset="0"/>
                <a:ea typeface="ＭＳ Ｐゴシック" charset="0"/>
                <a:cs typeface="ＭＳ Ｐゴシック" charset="0"/>
              </a:rPr>
              <a:t>Decide your success criteria (how you know you have been successful).</a:t>
            </a:r>
          </a:p>
          <a:p>
            <a:pPr marL="228600" indent="-228600" eaLnBrk="1" hangingPunct="1">
              <a:buFontTx/>
              <a:buAutoNum type="arabicPlain"/>
            </a:pPr>
            <a:r>
              <a:rPr lang="en-GB" dirty="0" smtClean="0">
                <a:latin typeface="Arial" charset="0"/>
                <a:ea typeface="ＭＳ Ｐゴシック" charset="0"/>
                <a:cs typeface="ＭＳ Ｐゴシック" charset="0"/>
              </a:rPr>
              <a:t>Think about what you will need to do.</a:t>
            </a:r>
          </a:p>
          <a:p>
            <a:pPr marL="228600" indent="-228600" eaLnBrk="1" hangingPunct="1">
              <a:buFontTx/>
              <a:buAutoNum type="arabicPlain"/>
            </a:pPr>
            <a:r>
              <a:rPr lang="en-GB" dirty="0" smtClean="0">
                <a:latin typeface="Arial" charset="0"/>
                <a:ea typeface="ＭＳ Ｐゴシック" charset="0"/>
                <a:cs typeface="ＭＳ Ｐゴシック" charset="0"/>
              </a:rPr>
              <a:t>Think about the obstacles that you might meet.</a:t>
            </a:r>
          </a:p>
          <a:p>
            <a:pPr marL="228600" indent="-228600" eaLnBrk="1" hangingPunct="1">
              <a:buFontTx/>
              <a:buAutoNum type="arabicPlain"/>
            </a:pPr>
            <a:r>
              <a:rPr lang="en-GB" dirty="0" smtClean="0">
                <a:latin typeface="Arial" charset="0"/>
                <a:ea typeface="ＭＳ Ｐゴシック" charset="0"/>
                <a:cs typeface="ＭＳ Ｐゴシック" charset="0"/>
              </a:rPr>
              <a:t>Decide what resources you will need.</a:t>
            </a:r>
          </a:p>
          <a:p>
            <a:pPr marL="228600" indent="-228600" eaLnBrk="1" hangingPunct="1">
              <a:buFontTx/>
              <a:buAutoNum type="arabicPlain"/>
            </a:pPr>
            <a:r>
              <a:rPr lang="en-GB" dirty="0" smtClean="0">
                <a:latin typeface="Arial" charset="0"/>
                <a:ea typeface="ＭＳ Ｐゴシック" charset="0"/>
                <a:cs typeface="ＭＳ Ｐゴシック" charset="0"/>
              </a:rPr>
              <a:t>Decide how long it will take and when you will check you are on the right lines.</a:t>
            </a:r>
            <a:endParaRPr lang="en-US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spcBef>
                <a:spcPct val="0"/>
              </a:spcBef>
              <a:defRPr/>
            </a:pPr>
            <a:endParaRPr lang="en-GB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500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457200" fontAlgn="base">
              <a:spcBef>
                <a:spcPct val="0"/>
              </a:spcBef>
              <a:spcAft>
                <a:spcPct val="0"/>
              </a:spcAft>
            </a:pPr>
            <a:fld id="{93614C30-C29D-4FDC-A5F6-733C768361E7}" type="slidenum">
              <a:rPr lang="en-GB" altLang="en-US" sz="1200">
                <a:solidFill>
                  <a:prstClr val="black"/>
                </a:solidFill>
                <a:latin typeface="Calibri" panose="020F0502020204030204" pitchFamily="34" charset="0"/>
              </a:rPr>
              <a:pPr algn="r" defTabSz="457200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GB" altLang="en-US" sz="120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1028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549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7388" y="4343400"/>
            <a:ext cx="5486400" cy="4114800"/>
          </a:xfrm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eaLnBrk="1" hangingPunct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Use Episode</a:t>
            </a:r>
            <a:r>
              <a:rPr lang="en-US" baseline="0" dirty="0" smtClean="0">
                <a:latin typeface="Arial" charset="0"/>
                <a:ea typeface="ＭＳ Ｐゴシック" charset="0"/>
                <a:cs typeface="ＭＳ Ｐゴシック" charset="0"/>
              </a:rPr>
              <a:t> 5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 to introduce</a:t>
            </a:r>
            <a:r>
              <a:rPr lang="en-US" baseline="0" dirty="0" smtClean="0">
                <a:latin typeface="Arial" charset="0"/>
                <a:ea typeface="ＭＳ Ｐゴシック" charset="0"/>
                <a:cs typeface="ＭＳ Ｐゴシック" charset="0"/>
              </a:rPr>
              <a:t> and undertake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 the planning exercise.</a:t>
            </a:r>
          </a:p>
          <a:p>
            <a:pPr marL="228600" indent="-228600" eaLnBrk="1" hangingPunct="1"/>
            <a:r>
              <a:rPr lang="en-GB" dirty="0" smtClean="0">
                <a:latin typeface="Arial" charset="0"/>
                <a:ea typeface="ＭＳ Ｐゴシック" charset="0"/>
                <a:cs typeface="ＭＳ Ｐゴシック" charset="0"/>
              </a:rPr>
              <a:t>Groups of four.</a:t>
            </a:r>
            <a:endParaRPr lang="en-US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228600" indent="-228600" eaLnBrk="1" hangingPunct="1">
              <a:spcAft>
                <a:spcPct val="0"/>
              </a:spcAft>
            </a:pPr>
            <a:r>
              <a:rPr lang="en-GB" b="1" dirty="0" smtClean="0">
                <a:latin typeface="Arial" charset="0"/>
                <a:ea typeface="ＭＳ Ｐゴシック" charset="0"/>
                <a:cs typeface="ＭＳ Ｐゴシック" charset="0"/>
              </a:rPr>
              <a:t>Resources:</a:t>
            </a:r>
            <a:r>
              <a:rPr lang="en-GB" dirty="0" smtClean="0">
                <a:latin typeface="Arial" charset="0"/>
                <a:ea typeface="ＭＳ Ｐゴシック" charset="0"/>
                <a:cs typeface="ＭＳ Ｐゴシック" charset="0"/>
              </a:rPr>
              <a:t> 	Telescope planning cards (one set per 4 students)</a:t>
            </a:r>
          </a:p>
          <a:p>
            <a:pPr marL="1143000" lvl="2" indent="-228600" eaLnBrk="1" hangingPunct="1">
              <a:spcAft>
                <a:spcPct val="0"/>
              </a:spcAft>
            </a:pPr>
            <a:r>
              <a:rPr lang="en-GB" dirty="0" smtClean="0">
                <a:latin typeface="Arial" charset="0"/>
                <a:ea typeface="ＭＳ Ｐゴシック" charset="0"/>
              </a:rPr>
              <a:t>Planning formats (one per group)</a:t>
            </a:r>
          </a:p>
          <a:p>
            <a:pPr marL="1143000" lvl="2" indent="-228600" eaLnBrk="1" hangingPunct="1">
              <a:spcAft>
                <a:spcPct val="0"/>
              </a:spcAft>
            </a:pPr>
            <a:r>
              <a:rPr lang="en-GB" dirty="0" smtClean="0">
                <a:latin typeface="Arial" charset="0"/>
                <a:ea typeface="ＭＳ Ｐゴシック" charset="0"/>
              </a:rPr>
              <a:t>Sky maps (three per group)</a:t>
            </a:r>
          </a:p>
          <a:p>
            <a:pPr marL="1143000" lvl="2" indent="-228600" eaLnBrk="1" hangingPunct="1"/>
            <a:r>
              <a:rPr lang="en-GB" dirty="0" smtClean="0">
                <a:latin typeface="Arial" charset="0"/>
                <a:ea typeface="ＭＳ Ｐゴシック" charset="0"/>
              </a:rPr>
              <a:t>      (The planning cards are divided into information cards, resource cards, decision cards.)</a:t>
            </a:r>
          </a:p>
          <a:p>
            <a:pPr marL="228600" indent="-228600" eaLnBrk="1" hangingPunct="1"/>
            <a:r>
              <a:rPr lang="en-US" b="1" dirty="0" smtClean="0">
                <a:latin typeface="Arial" charset="0"/>
                <a:ea typeface="ＭＳ Ｐゴシック" charset="0"/>
                <a:cs typeface="ＭＳ Ｐゴシック" charset="0"/>
              </a:rPr>
              <a:t>Time: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 For Planning activity, 30 minutes.</a:t>
            </a:r>
          </a:p>
          <a:p>
            <a:pPr marL="228600" indent="-228600" eaLnBrk="1" hangingPunct="1"/>
            <a:r>
              <a:rPr lang="en-GB" b="1" dirty="0" smtClean="0">
                <a:latin typeface="Arial" charset="0"/>
                <a:ea typeface="ＭＳ Ｐゴシック" charset="0"/>
                <a:cs typeface="ＭＳ Ｐゴシック" charset="0"/>
              </a:rPr>
              <a:t>Task:</a:t>
            </a:r>
            <a:r>
              <a:rPr lang="en-GB" dirty="0" smtClean="0">
                <a:latin typeface="Arial" charset="0"/>
                <a:ea typeface="ＭＳ Ｐゴシック" charset="0"/>
                <a:cs typeface="ＭＳ Ｐゴシック" charset="0"/>
              </a:rPr>
              <a:t>  To plan to use a telescope.</a:t>
            </a:r>
          </a:p>
          <a:p>
            <a:pPr marL="228600" indent="-228600" eaLnBrk="1" hangingPunct="1">
              <a:spcAft>
                <a:spcPct val="0"/>
              </a:spcAft>
            </a:pPr>
            <a:r>
              <a:rPr lang="en-GB" dirty="0" smtClean="0">
                <a:latin typeface="Arial" charset="0"/>
                <a:ea typeface="ＭＳ Ｐゴシック" charset="0"/>
                <a:cs typeface="ＭＳ Ｐゴシック" charset="0"/>
              </a:rPr>
              <a:t>	Give each group a set of Planning cards and ask them to distribute them equally amongst tem. Tell students there are information cards, resource cards and decision cards.</a:t>
            </a:r>
          </a:p>
          <a:p>
            <a:pPr marL="228600" indent="-228600" eaLnBrk="1" hangingPunct="1">
              <a:spcAft>
                <a:spcPct val="0"/>
              </a:spcAft>
            </a:pPr>
            <a:r>
              <a:rPr lang="en-GB" dirty="0" smtClean="0">
                <a:latin typeface="Arial" charset="0"/>
                <a:ea typeface="ＭＳ Ｐゴシック" charset="0"/>
                <a:cs typeface="ＭＳ Ｐゴシック" charset="0"/>
              </a:rPr>
              <a:t>	Group to discuss the cards and what they appear to be telling them. They will need to make several deductions about what they need to do.</a:t>
            </a:r>
          </a:p>
          <a:p>
            <a:pPr marL="228600" indent="-228600" eaLnBrk="1" hangingPunct="1">
              <a:spcAft>
                <a:spcPct val="0"/>
              </a:spcAft>
            </a:pPr>
            <a:r>
              <a:rPr lang="en-GB" dirty="0" smtClean="0">
                <a:latin typeface="Arial" charset="0"/>
                <a:ea typeface="ＭＳ Ｐゴシック" charset="0"/>
                <a:cs typeface="ＭＳ Ｐゴシック" charset="0"/>
              </a:rPr>
              <a:t>	Give out the planning sheet.</a:t>
            </a:r>
          </a:p>
          <a:p>
            <a:pPr marL="228600" indent="-228600" eaLnBrk="1" hangingPunct="1"/>
            <a:r>
              <a:rPr lang="en-GB" dirty="0" smtClean="0">
                <a:latin typeface="Arial" charset="0"/>
                <a:ea typeface="ＭＳ Ｐゴシック" charset="0"/>
                <a:cs typeface="ＭＳ Ｐゴシック" charset="0"/>
              </a:rPr>
              <a:t>	The group has now to arrange the relevant cards (not all) on the planning sheet (the sheet reflects the seven habits of effective planning).</a:t>
            </a:r>
          </a:p>
          <a:p>
            <a:pPr marL="228600" indent="-228600" eaLnBrk="1" hangingPunct="1"/>
            <a:r>
              <a:rPr lang="en-GB" dirty="0" smtClean="0">
                <a:latin typeface="Arial" charset="0"/>
                <a:ea typeface="ＭＳ Ｐゴシック" charset="0"/>
                <a:cs typeface="ＭＳ Ｐゴシック" charset="0"/>
              </a:rPr>
              <a:t>NB </a:t>
            </a:r>
            <a:r>
              <a:rPr lang="en-GB" b="1" dirty="0" smtClean="0">
                <a:latin typeface="Arial" charset="0"/>
                <a:ea typeface="ＭＳ Ｐゴシック" charset="0"/>
                <a:cs typeface="ＭＳ Ｐゴシック" charset="0"/>
              </a:rPr>
              <a:t>The task is not to know how to use a telescope but to plan what they need to do and find out in order to use it.</a:t>
            </a:r>
          </a:p>
          <a:p>
            <a:pPr marL="228600" indent="-228600" eaLnBrk="1" hangingPunct="1"/>
            <a:r>
              <a:rPr lang="en-GB" b="1" dirty="0" smtClean="0">
                <a:latin typeface="Arial" charset="0"/>
                <a:ea typeface="ＭＳ Ｐゴシック" charset="0"/>
                <a:cs typeface="ＭＳ Ｐゴシック" charset="0"/>
              </a:rPr>
              <a:t>	Gallery the plans and look at similarities and differences.</a:t>
            </a:r>
            <a:endParaRPr lang="en-US" b="1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GB" altLang="en-US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500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457200" fontAlgn="base">
              <a:spcBef>
                <a:spcPct val="0"/>
              </a:spcBef>
              <a:spcAft>
                <a:spcPct val="0"/>
              </a:spcAft>
            </a:pPr>
            <a:fld id="{93614C30-C29D-4FDC-A5F6-733C768361E7}" type="slidenum">
              <a:rPr lang="en-GB" altLang="en-US" sz="1200">
                <a:solidFill>
                  <a:prstClr val="black"/>
                </a:solidFill>
                <a:latin typeface="Calibri" panose="020F0502020204030204" pitchFamily="34" charset="0"/>
              </a:rPr>
              <a:pPr algn="r" defTabSz="457200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GB" altLang="en-US" sz="120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1028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549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7388" y="4343400"/>
            <a:ext cx="5486400" cy="4114800"/>
          </a:xfrm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Use Episode 6 to introduce/reinforce the idea that reflective people are adaptable and flexible, changing their plans as new ideas or information emerges.</a:t>
            </a:r>
          </a:p>
          <a:p>
            <a:pPr eaLnBrk="1" hangingPunct="1"/>
            <a:r>
              <a:rPr lang="en-US" b="1" dirty="0" smtClean="0">
                <a:latin typeface="Arial" charset="0"/>
                <a:ea typeface="ＭＳ Ｐゴシック" charset="0"/>
                <a:cs typeface="ＭＳ Ｐゴシック" charset="0"/>
              </a:rPr>
              <a:t>Time: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  For </a:t>
            </a:r>
            <a:r>
              <a:rPr lang="ja-JP" altLang="en-US" dirty="0" smtClean="0">
                <a:latin typeface="Arial" charset="0"/>
                <a:ea typeface="ＭＳ Ｐゴシック" charset="0"/>
                <a:cs typeface="ＭＳ Ｐゴシック" charset="0"/>
              </a:rPr>
              <a:t>‘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Revising your point of view</a:t>
            </a:r>
            <a:r>
              <a:rPr lang="ja-JP" altLang="en-US" dirty="0" smtClean="0"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, 10 minutes.</a:t>
            </a:r>
          </a:p>
          <a:p>
            <a:pPr eaLnBrk="1" hangingPunct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Show image 1 and invite pairs to work out what it might be. Ask them to draw the whole object of which this is a part </a:t>
            </a:r>
          </a:p>
          <a:p>
            <a:pPr eaLnBrk="1" hangingPunct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Show image 2 of the same object and ask them to think and draw again. Indicate how they are revising their point of view and changing their mind.</a:t>
            </a:r>
          </a:p>
          <a:p>
            <a:pPr eaLnBrk="1" hangingPunct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Show the final image of the complete object.</a:t>
            </a:r>
          </a:p>
          <a:p>
            <a:pPr eaLnBrk="1" hangingPunct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Other examples like this can be found at:</a:t>
            </a:r>
            <a:b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    http://</a:t>
            </a:r>
            <a:r>
              <a:rPr lang="en-US" dirty="0" err="1" smtClean="0">
                <a:latin typeface="Arial" charset="0"/>
                <a:ea typeface="ＭＳ Ｐゴシック" charset="0"/>
                <a:cs typeface="ＭＳ Ｐゴシック" charset="0"/>
              </a:rPr>
              <a:t>www.theimage.com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/</a:t>
            </a:r>
            <a:r>
              <a:rPr lang="en-US" dirty="0" err="1" smtClean="0">
                <a:latin typeface="Arial" charset="0"/>
                <a:ea typeface="ＭＳ Ｐゴシック" charset="0"/>
                <a:cs typeface="ＭＳ Ｐゴシック" charset="0"/>
              </a:rPr>
              <a:t>closeup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/15.htm#top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n-GB" altLang="en-US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500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457200" fontAlgn="base">
              <a:spcBef>
                <a:spcPct val="0"/>
              </a:spcBef>
              <a:spcAft>
                <a:spcPct val="0"/>
              </a:spcAft>
            </a:pPr>
            <a:fld id="{93614C30-C29D-4FDC-A5F6-733C768361E7}" type="slidenum">
              <a:rPr lang="en-GB" altLang="en-US" sz="1200">
                <a:solidFill>
                  <a:prstClr val="black"/>
                </a:solidFill>
                <a:latin typeface="Calibri" panose="020F0502020204030204" pitchFamily="34" charset="0"/>
              </a:rPr>
              <a:pPr algn="r" defTabSz="457200"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GB" altLang="en-US" sz="120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1028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549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7388" y="4343400"/>
            <a:ext cx="5486400" cy="4114800"/>
          </a:xfrm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Use Episode</a:t>
            </a:r>
            <a:r>
              <a:rPr lang="en-US" baseline="0" dirty="0" smtClean="0">
                <a:latin typeface="Arial" charset="0"/>
                <a:ea typeface="ＭＳ Ｐゴシック" charset="0"/>
                <a:cs typeface="ＭＳ Ｐゴシック" charset="0"/>
              </a:rPr>
              <a:t> 7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  to relate revising to their own plans.</a:t>
            </a:r>
          </a:p>
          <a:p>
            <a:pPr eaLnBrk="1" hangingPunct="1"/>
            <a:r>
              <a:rPr lang="en-US" b="1" dirty="0" smtClean="0">
                <a:latin typeface="Arial" charset="0"/>
                <a:ea typeface="ＭＳ Ｐゴシック" charset="0"/>
                <a:cs typeface="ＭＳ Ｐゴシック" charset="0"/>
              </a:rPr>
              <a:t>Time: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  For </a:t>
            </a:r>
            <a:r>
              <a:rPr lang="ja-JP" altLang="en-US" dirty="0" smtClean="0">
                <a:latin typeface="Arial" charset="0"/>
                <a:ea typeface="ＭＳ Ｐゴシック" charset="0"/>
                <a:cs typeface="ＭＳ Ｐゴシック" charset="0"/>
              </a:rPr>
              <a:t>‘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The best laid plans…</a:t>
            </a:r>
            <a:r>
              <a:rPr lang="ja-JP" altLang="en-US" dirty="0" smtClean="0"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, 5 minutes.</a:t>
            </a:r>
          </a:p>
          <a:p>
            <a:pPr eaLnBrk="1" hangingPunct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Ask students to look at their plan for </a:t>
            </a:r>
            <a:r>
              <a:rPr lang="ja-JP" altLang="en-US" dirty="0" smtClean="0">
                <a:latin typeface="Arial" charset="0"/>
                <a:ea typeface="ＭＳ Ｐゴシック" charset="0"/>
                <a:cs typeface="ＭＳ Ｐゴシック" charset="0"/>
              </a:rPr>
              <a:t>‘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In Search of a Planet</a:t>
            </a:r>
            <a:r>
              <a:rPr lang="ja-JP" altLang="en-US" dirty="0" smtClean="0"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.</a:t>
            </a:r>
          </a:p>
          <a:p>
            <a:pPr eaLnBrk="1" hangingPunct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List things that might make them need to change their plans … it pays to think ahead in case you need to revise your plans according to the circumstances at the time.</a:t>
            </a:r>
          </a:p>
          <a:p>
            <a:pPr eaLnBrk="1" hangingPunct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For example, cloudy night, poor visibility, a comet or asteroid appears and distracts attention, the astronomer has gone on holiday for a week, the telescope is undergoing maintenance, they have calculated the time incorrectly.</a:t>
            </a:r>
          </a:p>
          <a:p>
            <a:pPr eaLnBrk="1" hangingPunct="1"/>
            <a:r>
              <a:rPr lang="en-GB" dirty="0" smtClean="0">
                <a:latin typeface="Arial" charset="0"/>
                <a:ea typeface="ＭＳ Ｐゴシック" charset="0"/>
                <a:cs typeface="ＭＳ Ｐゴシック" charset="0"/>
              </a:rPr>
              <a:t>Ask how these possible distractions or obstacles would cause them to change their plan.</a:t>
            </a:r>
            <a:endParaRPr lang="en-US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GB" altLang="en-US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500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457200" fontAlgn="base">
              <a:spcBef>
                <a:spcPct val="0"/>
              </a:spcBef>
              <a:spcAft>
                <a:spcPct val="0"/>
              </a:spcAft>
            </a:pPr>
            <a:fld id="{93614C30-C29D-4FDC-A5F6-733C768361E7}" type="slidenum">
              <a:rPr lang="en-GB" altLang="en-US" sz="1200">
                <a:solidFill>
                  <a:prstClr val="black"/>
                </a:solidFill>
                <a:latin typeface="Calibri" panose="020F0502020204030204" pitchFamily="34" charset="0"/>
              </a:rPr>
              <a:pPr algn="r" defTabSz="457200"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GB" altLang="en-US" sz="120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1028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549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7388" y="4343400"/>
            <a:ext cx="5486400" cy="4114800"/>
          </a:xfrm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Use Episode</a:t>
            </a:r>
            <a:r>
              <a:rPr lang="en-US" baseline="0" dirty="0" smtClean="0">
                <a:latin typeface="Arial" charset="0"/>
                <a:ea typeface="ＭＳ Ｐゴシック" charset="0"/>
                <a:cs typeface="ＭＳ Ｐゴシック" charset="0"/>
              </a:rPr>
              <a:t> 8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  to reflect on the session and what they have found out about themselves as planners and revisers.</a:t>
            </a:r>
          </a:p>
          <a:p>
            <a:pPr eaLnBrk="1" hangingPunct="1"/>
            <a:r>
              <a:rPr lang="en-US" b="1" dirty="0" smtClean="0">
                <a:latin typeface="Arial" charset="0"/>
                <a:ea typeface="ＭＳ Ｐゴシック" charset="0"/>
                <a:cs typeface="ＭＳ Ｐゴシック" charset="0"/>
              </a:rPr>
              <a:t>Time: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  For formative reflection, 8 minutes.</a:t>
            </a:r>
          </a:p>
          <a:p>
            <a:pPr eaLnBrk="1" hangingPunct="1"/>
            <a:r>
              <a:rPr lang="en-GB" dirty="0" smtClean="0">
                <a:latin typeface="Arial" charset="0"/>
                <a:ea typeface="ＭＳ Ｐゴシック" charset="0"/>
                <a:cs typeface="ＭＳ Ｐゴシック" charset="0"/>
              </a:rPr>
              <a:t>Explore the following using </a:t>
            </a:r>
            <a:r>
              <a:rPr lang="en-GB" b="1" dirty="0" smtClean="0">
                <a:latin typeface="Arial" charset="0"/>
                <a:ea typeface="ＭＳ Ｐゴシック" charset="0"/>
                <a:cs typeface="ＭＳ Ｐゴシック" charset="0"/>
              </a:rPr>
              <a:t>Think, Pair, Share</a:t>
            </a:r>
          </a:p>
          <a:p>
            <a:pPr lvl="1" eaLnBrk="1" hangingPunct="1">
              <a:spcAft>
                <a:spcPct val="0"/>
              </a:spcAft>
            </a:pPr>
            <a:r>
              <a:rPr lang="en-GB" dirty="0" smtClean="0">
                <a:latin typeface="Arial" charset="0"/>
                <a:ea typeface="ＭＳ Ｐゴシック" charset="0"/>
              </a:rPr>
              <a:t>What have you found out about planning?</a:t>
            </a:r>
            <a:endParaRPr lang="en-US" dirty="0" smtClean="0">
              <a:latin typeface="Arial" charset="0"/>
              <a:ea typeface="ＭＳ Ｐゴシック" charset="0"/>
            </a:endParaRPr>
          </a:p>
          <a:p>
            <a:pPr lvl="1" eaLnBrk="1" hangingPunct="1">
              <a:spcAft>
                <a:spcPct val="0"/>
              </a:spcAft>
            </a:pPr>
            <a:r>
              <a:rPr lang="en-US" dirty="0" smtClean="0">
                <a:latin typeface="Arial" charset="0"/>
                <a:ea typeface="ＭＳ Ｐゴシック" charset="0"/>
              </a:rPr>
              <a:t>What was easy about planning?</a:t>
            </a:r>
          </a:p>
          <a:p>
            <a:pPr lvl="1" eaLnBrk="1" hangingPunct="1">
              <a:spcAft>
                <a:spcPct val="0"/>
              </a:spcAft>
            </a:pPr>
            <a:r>
              <a:rPr lang="en-US" dirty="0" smtClean="0">
                <a:latin typeface="Arial" charset="0"/>
                <a:ea typeface="ＭＳ Ｐゴシック" charset="0"/>
              </a:rPr>
              <a:t>What makes you say that?</a:t>
            </a:r>
          </a:p>
          <a:p>
            <a:pPr lvl="1" eaLnBrk="1" hangingPunct="1">
              <a:spcAft>
                <a:spcPct val="0"/>
              </a:spcAft>
            </a:pPr>
            <a:r>
              <a:rPr lang="en-US" dirty="0" smtClean="0">
                <a:latin typeface="Arial" charset="0"/>
                <a:ea typeface="ＭＳ Ｐゴシック" charset="0"/>
              </a:rPr>
              <a:t>What is tricky about planning?</a:t>
            </a:r>
          </a:p>
          <a:p>
            <a:pPr lvl="1" eaLnBrk="1" hangingPunct="1">
              <a:spcAft>
                <a:spcPct val="0"/>
              </a:spcAft>
            </a:pPr>
            <a:r>
              <a:rPr lang="en-US" dirty="0" smtClean="0">
                <a:latin typeface="Arial" charset="0"/>
                <a:ea typeface="ＭＳ Ｐゴシック" charset="0"/>
              </a:rPr>
              <a:t>Would you say you were a planner? (At school, at home, with friends.)</a:t>
            </a:r>
          </a:p>
          <a:p>
            <a:pPr lvl="1" eaLnBrk="1" hangingPunct="1">
              <a:spcAft>
                <a:spcPct val="0"/>
              </a:spcAft>
            </a:pPr>
            <a:r>
              <a:rPr lang="en-US" dirty="0" smtClean="0">
                <a:latin typeface="Arial" charset="0"/>
                <a:ea typeface="ＭＳ Ｐゴシック" charset="0"/>
              </a:rPr>
              <a:t>What makes you say that?</a:t>
            </a:r>
          </a:p>
          <a:p>
            <a:pPr lvl="1" eaLnBrk="1" hangingPunct="1">
              <a:spcAft>
                <a:spcPct val="0"/>
              </a:spcAft>
            </a:pPr>
            <a:r>
              <a:rPr lang="en-US" dirty="0" smtClean="0">
                <a:latin typeface="Arial" charset="0"/>
                <a:ea typeface="ＭＳ Ｐゴシック" charset="0"/>
              </a:rPr>
              <a:t>Is planning important?</a:t>
            </a:r>
          </a:p>
          <a:p>
            <a:pPr lvl="1" eaLnBrk="1" hangingPunct="1">
              <a:spcAft>
                <a:spcPct val="0"/>
              </a:spcAft>
            </a:pPr>
            <a:r>
              <a:rPr lang="en-US" dirty="0" smtClean="0">
                <a:latin typeface="Arial" charset="0"/>
                <a:ea typeface="ＭＳ Ｐゴシック" charset="0"/>
              </a:rPr>
              <a:t>What have you fund out about revising?</a:t>
            </a:r>
          </a:p>
          <a:p>
            <a:pPr lvl="1" eaLnBrk="1" hangingPunct="1">
              <a:spcAft>
                <a:spcPct val="0"/>
              </a:spcAft>
            </a:pPr>
            <a:r>
              <a:rPr lang="en-US" dirty="0" smtClean="0">
                <a:latin typeface="Arial" charset="0"/>
                <a:ea typeface="ＭＳ Ｐゴシック" charset="0"/>
              </a:rPr>
              <a:t>Would you say you are a reviser?</a:t>
            </a:r>
          </a:p>
          <a:p>
            <a:pPr lvl="1" eaLnBrk="1" hangingPunct="1">
              <a:spcAft>
                <a:spcPct val="0"/>
              </a:spcAft>
            </a:pPr>
            <a:r>
              <a:rPr lang="en-US" dirty="0" smtClean="0">
                <a:latin typeface="Arial" charset="0"/>
                <a:ea typeface="ＭＳ Ｐゴシック" charset="0"/>
              </a:rPr>
              <a:t>Why is revising a good learning habit?</a:t>
            </a:r>
          </a:p>
          <a:p>
            <a:pPr lvl="1" eaLnBrk="1" hangingPunct="1">
              <a:spcAft>
                <a:spcPct val="0"/>
              </a:spcAft>
            </a:pPr>
            <a:r>
              <a:rPr lang="en-US" dirty="0" smtClean="0">
                <a:latin typeface="Arial" charset="0"/>
                <a:ea typeface="ＭＳ Ｐゴシック" charset="0"/>
              </a:rPr>
              <a:t>Where do you need to use these learning habits?</a:t>
            </a:r>
          </a:p>
          <a:p>
            <a:pPr lvl="1" eaLnBrk="1" hangingPunct="1">
              <a:spcAft>
                <a:spcPct val="0"/>
              </a:spcAft>
            </a:pPr>
            <a:r>
              <a:rPr lang="en-US" dirty="0" smtClean="0">
                <a:latin typeface="Arial" charset="0"/>
                <a:ea typeface="ＭＳ Ｐゴシック" charset="0"/>
              </a:rPr>
              <a:t>What do you need to get better at?</a:t>
            </a:r>
          </a:p>
          <a:p>
            <a:pPr eaLnBrk="1" hangingPunct="1">
              <a:spcBef>
                <a:spcPct val="0"/>
              </a:spcBef>
              <a:defRPr/>
            </a:pPr>
            <a:endParaRPr lang="en-GB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500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defTabSz="457200" fontAlgn="base">
              <a:spcBef>
                <a:spcPct val="0"/>
              </a:spcBef>
              <a:spcAft>
                <a:spcPct val="0"/>
              </a:spcAft>
            </a:pPr>
            <a:fld id="{93614C30-C29D-4FDC-A5F6-733C768361E7}" type="slidenum">
              <a:rPr lang="en-GB" altLang="en-US" sz="1200">
                <a:solidFill>
                  <a:prstClr val="black"/>
                </a:solidFill>
                <a:latin typeface="Calibri" panose="020F0502020204030204" pitchFamily="34" charset="0"/>
              </a:rPr>
              <a:pPr algn="r" defTabSz="457200"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GB" altLang="en-US" sz="120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102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D5AF6-77D3-9D4F-861C-213B1B4A7847}" type="datetimeFigureOut">
              <a:rPr lang="en-US" smtClean="0"/>
              <a:t>1/12/2019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AF98-138C-7941-983B-86B6B0C01A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2051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D5AF6-77D3-9D4F-861C-213B1B4A7847}" type="datetimeFigureOut">
              <a:rPr lang="en-US" smtClean="0"/>
              <a:t>1/12/2019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AF98-138C-7941-983B-86B6B0C01A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6405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D5AF6-77D3-9D4F-861C-213B1B4A7847}" type="datetimeFigureOut">
              <a:rPr lang="en-US" smtClean="0"/>
              <a:t>1/12/2019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AF98-138C-7941-983B-86B6B0C01A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9283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D5AF6-77D3-9D4F-861C-213B1B4A7847}" type="datetimeFigureOut">
              <a:rPr lang="en-US" smtClean="0"/>
              <a:t>1/12/2019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AF98-138C-7941-983B-86B6B0C01A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1118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D5AF6-77D3-9D4F-861C-213B1B4A7847}" type="datetimeFigureOut">
              <a:rPr lang="en-US" smtClean="0"/>
              <a:t>1/12/2019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AF98-138C-7941-983B-86B6B0C01A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4370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D5AF6-77D3-9D4F-861C-213B1B4A7847}" type="datetimeFigureOut">
              <a:rPr lang="en-US" smtClean="0"/>
              <a:t>1/12/2019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AF98-138C-7941-983B-86B6B0C01A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0943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D5AF6-77D3-9D4F-861C-213B1B4A7847}" type="datetimeFigureOut">
              <a:rPr lang="en-US" smtClean="0"/>
              <a:t>1/12/2019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AF98-138C-7941-983B-86B6B0C01A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708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D5AF6-77D3-9D4F-861C-213B1B4A7847}" type="datetimeFigureOut">
              <a:rPr lang="en-US" smtClean="0"/>
              <a:t>1/12/2019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AF98-138C-7941-983B-86B6B0C01A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5941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D5AF6-77D3-9D4F-861C-213B1B4A7847}" type="datetimeFigureOut">
              <a:rPr lang="en-US" smtClean="0"/>
              <a:t>1/12/2019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AF98-138C-7941-983B-86B6B0C01A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5269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D5AF6-77D3-9D4F-861C-213B1B4A7847}" type="datetimeFigureOut">
              <a:rPr lang="en-US" smtClean="0"/>
              <a:t>1/12/2019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AF98-138C-7941-983B-86B6B0C01A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9581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D5AF6-77D3-9D4F-861C-213B1B4A7847}" type="datetimeFigureOut">
              <a:rPr lang="en-US" smtClean="0"/>
              <a:t>1/12/2019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AF98-138C-7941-983B-86B6B0C01A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5902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4D5AF6-77D3-9D4F-861C-213B1B4A7847}" type="datetimeFigureOut">
              <a:rPr lang="en-US" smtClean="0"/>
              <a:t>1/12/2019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9AF98-138C-7941-983B-86B6B0C01A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178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7"/>
          <p:cNvSpPr/>
          <p:nvPr/>
        </p:nvSpPr>
        <p:spPr>
          <a:xfrm>
            <a:off x="1419225" y="992187"/>
            <a:ext cx="6231825" cy="49704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0000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37"/>
          <p:cNvSpPr txBox="1">
            <a:spLocks noGrp="1"/>
          </p:cNvSpPr>
          <p:nvPr>
            <p:ph type="title"/>
          </p:nvPr>
        </p:nvSpPr>
        <p:spPr>
          <a:xfrm>
            <a:off x="1485900" y="274637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GB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Lesson Overview: Subject/phase – KS2/3</a:t>
            </a:r>
            <a:r>
              <a:rPr lang="en-GB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GB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dirty="0"/>
          </a:p>
        </p:txBody>
      </p:sp>
      <p:sp>
        <p:nvSpPr>
          <p:cNvPr id="242" name="Google Shape;242;p37"/>
          <p:cNvSpPr txBox="1">
            <a:spLocks noGrp="1"/>
          </p:cNvSpPr>
          <p:nvPr>
            <p:ph type="body" idx="1"/>
          </p:nvPr>
        </p:nvSpPr>
        <p:spPr>
          <a:xfrm>
            <a:off x="1485900" y="1432251"/>
            <a:ext cx="3081375" cy="45261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457200" lvl="1" indent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800"/>
              <a:buNone/>
            </a:pPr>
            <a:r>
              <a:rPr lang="en-GB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</a:t>
            </a:r>
            <a:endParaRPr dirty="0"/>
          </a:p>
          <a:p>
            <a:pPr marL="457200" lvl="1" indent="0">
              <a:lnSpc>
                <a:spcPct val="10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r>
              <a:rPr lang="en-GB" sz="2200" dirty="0" smtClean="0"/>
              <a:t>To be able to construct a plan for using a telescope </a:t>
            </a:r>
            <a:endParaRPr sz="2200" dirty="0"/>
          </a:p>
          <a:p>
            <a:pPr marL="0" lvl="1" indent="0">
              <a:lnSpc>
                <a:spcPct val="10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r>
              <a:rPr lang="en-GB" dirty="0"/>
              <a:t>Using VTRs</a:t>
            </a:r>
            <a:endParaRPr dirty="0"/>
          </a:p>
          <a:p>
            <a:pPr marL="457200" lvl="1" indent="0">
              <a:lnSpc>
                <a:spcPct val="10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r>
              <a:rPr lang="en-GB" sz="1200" dirty="0" smtClean="0"/>
              <a:t>Think Puzzle Explore</a:t>
            </a:r>
          </a:p>
          <a:p>
            <a:pPr marL="457200" lvl="1" indent="0">
              <a:lnSpc>
                <a:spcPct val="10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r>
              <a:rPr lang="en-GB" sz="1200" dirty="0" smtClean="0"/>
              <a:t>Think Pair Share</a:t>
            </a:r>
          </a:p>
          <a:p>
            <a:pPr marL="457200" lvl="1" indent="0">
              <a:lnSpc>
                <a:spcPct val="10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r>
              <a:rPr lang="en-GB" sz="1400" dirty="0" smtClean="0"/>
              <a:t>Resources</a:t>
            </a:r>
          </a:p>
          <a:p>
            <a:pPr marL="457200" lvl="1" indent="0">
              <a:lnSpc>
                <a:spcPct val="10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n-GB" sz="1200" dirty="0"/>
          </a:p>
          <a:p>
            <a:pPr marL="457200" lvl="1" indent="0">
              <a:lnSpc>
                <a:spcPct val="10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n-GB" sz="1200" dirty="0" smtClean="0"/>
          </a:p>
          <a:p>
            <a:pPr marL="457200" lvl="1" indent="0">
              <a:lnSpc>
                <a:spcPct val="10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lang="en-GB" sz="1200" dirty="0"/>
          </a:p>
          <a:p>
            <a:pPr marL="457200" lvl="1" indent="0">
              <a:lnSpc>
                <a:spcPct val="100000"/>
              </a:lnSpc>
              <a:spcBef>
                <a:spcPts val="560"/>
              </a:spcBef>
              <a:buClr>
                <a:schemeClr val="dk1"/>
              </a:buClr>
              <a:buSzPts val="2800"/>
              <a:buNone/>
            </a:pPr>
            <a:endParaRPr sz="1800" dirty="0"/>
          </a:p>
        </p:txBody>
      </p:sp>
      <p:sp>
        <p:nvSpPr>
          <p:cNvPr id="243" name="Google Shape;243;p37"/>
          <p:cNvSpPr txBox="1"/>
          <p:nvPr/>
        </p:nvSpPr>
        <p:spPr>
          <a:xfrm>
            <a:off x="4433459" y="1326689"/>
            <a:ext cx="3081375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1">
              <a:buClr>
                <a:schemeClr val="dk1"/>
              </a:buClr>
              <a:buSzPts val="2800"/>
            </a:pPr>
            <a:r>
              <a:rPr lang="en-GB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Learning behaviours </a:t>
            </a:r>
            <a:r>
              <a:rPr lang="en-GB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 </a:t>
            </a:r>
            <a:r>
              <a:rPr lang="en-GB" sz="2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lesson engages the following learning behaviours:</a:t>
            </a:r>
          </a:p>
          <a:p>
            <a:pPr marL="800100" lvl="1" indent="-342900"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en-GB" sz="2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oticing</a:t>
            </a:r>
          </a:p>
          <a:p>
            <a:pPr marL="800100" lvl="1" indent="-342900"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reasoning</a:t>
            </a:r>
          </a:p>
          <a:p>
            <a:pPr marL="800100" lvl="1" indent="-342900"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collaborating</a:t>
            </a:r>
          </a:p>
          <a:p>
            <a:pPr marL="800100" lvl="1" indent="-342900"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2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planning</a:t>
            </a:r>
          </a:p>
          <a:p>
            <a:pPr marL="800100" lvl="1" indent="-342900"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2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revising </a:t>
            </a:r>
          </a:p>
        </p:txBody>
      </p:sp>
      <p:sp>
        <p:nvSpPr>
          <p:cNvPr id="244" name="Google Shape;244;p37"/>
          <p:cNvSpPr txBox="1"/>
          <p:nvPr/>
        </p:nvSpPr>
        <p:spPr>
          <a:xfrm>
            <a:off x="1385409" y="5962642"/>
            <a:ext cx="6581700" cy="8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r>
              <a:rPr lang="en-GB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Here is a dual focused introduction….a content objective alongside the learning behaviours the task will </a:t>
            </a:r>
            <a:r>
              <a:rPr lang="en-GB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activate </a:t>
            </a:r>
            <a:r>
              <a:rPr lang="en-GB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pupils.</a:t>
            </a:r>
            <a:endParaRPr dirty="0"/>
          </a:p>
        </p:txBody>
      </p:sp>
      <p:sp>
        <p:nvSpPr>
          <p:cNvPr id="2" name="Rectangle 1"/>
          <p:cNvSpPr/>
          <p:nvPr/>
        </p:nvSpPr>
        <p:spPr>
          <a:xfrm>
            <a:off x="1385409" y="4232794"/>
            <a:ext cx="28987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>
              <a:spcAft>
                <a:spcPct val="0"/>
              </a:spcAft>
              <a:buFontTx/>
              <a:buChar char="•"/>
            </a:pPr>
            <a:r>
              <a:rPr lang="en-GB" sz="1400" dirty="0">
                <a:latin typeface="Arial" charset="0"/>
                <a:ea typeface="ＭＳ Ｐゴシック" charset="0"/>
              </a:rPr>
              <a:t>Telescope Planning cards (one set per 4 students)</a:t>
            </a:r>
          </a:p>
          <a:p>
            <a:pPr lvl="2">
              <a:spcAft>
                <a:spcPct val="0"/>
              </a:spcAft>
              <a:buFontTx/>
              <a:buChar char="•"/>
            </a:pPr>
            <a:r>
              <a:rPr lang="en-GB" sz="1400" dirty="0">
                <a:latin typeface="Arial" charset="0"/>
                <a:ea typeface="ＭＳ Ｐゴシック" charset="0"/>
              </a:rPr>
              <a:t>  Planning Format (one per 4 students)</a:t>
            </a:r>
          </a:p>
          <a:p>
            <a:pPr lvl="2">
              <a:buFontTx/>
              <a:buChar char="•"/>
            </a:pPr>
            <a:r>
              <a:rPr lang="en-GB" sz="1400" dirty="0">
                <a:latin typeface="Arial" charset="0"/>
                <a:ea typeface="ＭＳ Ｐゴシック" charset="0"/>
              </a:rPr>
              <a:t>  </a:t>
            </a:r>
            <a:r>
              <a:rPr lang="en-GB" sz="1400" dirty="0" err="1">
                <a:latin typeface="Arial" charset="0"/>
                <a:ea typeface="ＭＳ Ｐゴシック" charset="0"/>
              </a:rPr>
              <a:t>Faulkes</a:t>
            </a:r>
            <a:r>
              <a:rPr lang="en-GB" sz="1400" dirty="0">
                <a:latin typeface="Arial" charset="0"/>
                <a:ea typeface="ＭＳ Ｐゴシック" charset="0"/>
              </a:rPr>
              <a:t> </a:t>
            </a:r>
            <a:r>
              <a:rPr lang="en-GB" sz="1400" dirty="0" err="1">
                <a:latin typeface="Arial" charset="0"/>
                <a:ea typeface="ＭＳ Ｐゴシック" charset="0"/>
              </a:rPr>
              <a:t>Skymaps</a:t>
            </a:r>
            <a:r>
              <a:rPr lang="en-GB" sz="1400" dirty="0">
                <a:latin typeface="Arial" charset="0"/>
                <a:ea typeface="ＭＳ Ｐゴシック" charset="0"/>
              </a:rPr>
              <a:t> (one set per 4 students)</a:t>
            </a:r>
          </a:p>
        </p:txBody>
      </p:sp>
    </p:spTree>
    <p:extLst>
      <p:ext uri="{BB962C8B-B14F-4D97-AF65-F5344CB8AC3E}">
        <p14:creationId xmlns:p14="http://schemas.microsoft.com/office/powerpoint/2010/main" val="44387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4827900" y="248188"/>
            <a:ext cx="4192939" cy="3033177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b="1" dirty="0">
                <a:solidFill>
                  <a:srgbClr val="000000"/>
                </a:solidFill>
              </a:rPr>
              <a:t>Teacher talk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i="1" dirty="0">
                <a:solidFill>
                  <a:srgbClr val="000000"/>
                </a:solidFill>
              </a:rPr>
              <a:t> </a:t>
            </a:r>
            <a:r>
              <a:rPr lang="en-GB" altLang="en-US" sz="1600" i="1" dirty="0" smtClean="0">
                <a:solidFill>
                  <a:srgbClr val="000000"/>
                </a:solidFill>
              </a:rPr>
              <a:t>We’ll remind ourselves about the meaning of reflection and planning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i="1" dirty="0" smtClean="0">
                <a:solidFill>
                  <a:srgbClr val="000000"/>
                </a:solidFill>
              </a:rPr>
              <a:t>We’ll then learn how to make a plan for using a telescope.</a:t>
            </a:r>
            <a:endParaRPr lang="en-GB" altLang="en-US" sz="1600" i="1" dirty="0">
              <a:solidFill>
                <a:srgbClr val="00000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2119" y="394180"/>
            <a:ext cx="4017776" cy="286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71450" indent="-17145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1600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53039" y="3403600"/>
            <a:ext cx="3724010" cy="278648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b="1" dirty="0">
                <a:solidFill>
                  <a:srgbClr val="000000"/>
                </a:solidFill>
              </a:rPr>
              <a:t>Student </a:t>
            </a:r>
            <a:r>
              <a:rPr lang="en-GB" altLang="en-US" b="1" dirty="0" smtClean="0">
                <a:solidFill>
                  <a:srgbClr val="000000"/>
                </a:solidFill>
              </a:rPr>
              <a:t>Action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GB" altLang="en-US" sz="1600" dirty="0">
              <a:solidFill>
                <a:srgbClr val="000000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Listen for rationale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Become aware of learning behaviours to be used</a:t>
            </a:r>
            <a:endParaRPr lang="en-GB" altLang="en-US" sz="1600" dirty="0">
              <a:solidFill>
                <a:srgbClr val="000000"/>
              </a:solidFill>
            </a:endParaRPr>
          </a:p>
        </p:txBody>
      </p:sp>
      <p:sp>
        <p:nvSpPr>
          <p:cNvPr id="49157" name="TextBox 10"/>
          <p:cNvSpPr txBox="1">
            <a:spLocks noChangeArrowheads="1"/>
          </p:cNvSpPr>
          <p:nvPr/>
        </p:nvSpPr>
        <p:spPr bwMode="auto">
          <a:xfrm>
            <a:off x="2368155" y="1693864"/>
            <a:ext cx="18466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GB" altLang="en-US" sz="12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9158" name="TextBox 12"/>
          <p:cNvSpPr txBox="1">
            <a:spLocks noChangeArrowheads="1"/>
          </p:cNvSpPr>
          <p:nvPr/>
        </p:nvSpPr>
        <p:spPr bwMode="auto">
          <a:xfrm>
            <a:off x="534296" y="19050"/>
            <a:ext cx="66636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2000" b="1" dirty="0"/>
              <a:t>Episode </a:t>
            </a:r>
            <a:r>
              <a:rPr lang="en-GB" sz="2000" b="1" dirty="0" smtClean="0"/>
              <a:t>1 An outline plan for the lesson</a:t>
            </a:r>
            <a:endParaRPr lang="en-GB" sz="2000" b="1" dirty="0"/>
          </a:p>
        </p:txBody>
      </p:sp>
      <p:sp>
        <p:nvSpPr>
          <p:cNvPr id="49159" name="Rectangle 14"/>
          <p:cNvSpPr>
            <a:spLocks noChangeArrowheads="1"/>
          </p:cNvSpPr>
          <p:nvPr/>
        </p:nvSpPr>
        <p:spPr bwMode="auto">
          <a:xfrm>
            <a:off x="1725690" y="328555"/>
            <a:ext cx="17671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Screen image</a:t>
            </a:r>
          </a:p>
        </p:txBody>
      </p:sp>
      <p:pic>
        <p:nvPicPr>
          <p:cNvPr id="49160" name="Picture 21" descr="images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342" y="728665"/>
            <a:ext cx="42267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1" name="Picture 23" descr="images.jpe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551" y="3521077"/>
            <a:ext cx="384572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2" name="TextBox 27"/>
          <p:cNvSpPr txBox="1">
            <a:spLocks noChangeArrowheads="1"/>
          </p:cNvSpPr>
          <p:nvPr/>
        </p:nvSpPr>
        <p:spPr bwMode="auto">
          <a:xfrm>
            <a:off x="-875109" y="4838702"/>
            <a:ext cx="18466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GB" altLang="en-US" sz="12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0933" y="6273224"/>
            <a:ext cx="8706115" cy="58477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Provoking and supporting the use of listening for purpose and making links with learning behaviours to be </a:t>
            </a:r>
            <a:r>
              <a:rPr lang="en-GB" altLang="en-US" sz="1600" dirty="0" smtClean="0">
                <a:solidFill>
                  <a:srgbClr val="000000"/>
                </a:solidFill>
              </a:rPr>
              <a:t>used.</a:t>
            </a:r>
            <a:endParaRPr lang="en-GB" altLang="en-US" sz="16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56857" y="3416223"/>
            <a:ext cx="4094411" cy="277385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b="1" dirty="0">
                <a:solidFill>
                  <a:srgbClr val="000000"/>
                </a:solidFill>
              </a:rPr>
              <a:t>Teacher </a:t>
            </a:r>
            <a:r>
              <a:rPr lang="en-GB" altLang="en-US" b="1" dirty="0" smtClean="0">
                <a:solidFill>
                  <a:srgbClr val="000000"/>
                </a:solidFill>
              </a:rPr>
              <a:t>Action</a:t>
            </a:r>
            <a:endParaRPr lang="en-GB" altLang="en-US" dirty="0"/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Introduce the running order of the lesson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Say a little about each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Encourage questions</a:t>
            </a:r>
            <a:endParaRPr lang="en-GB" altLang="en-US" sz="1600" dirty="0"/>
          </a:p>
        </p:txBody>
      </p:sp>
      <p:pic>
        <p:nvPicPr>
          <p:cNvPr id="49165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623301"/>
            <a:ext cx="650081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Slide1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354" y="696916"/>
            <a:ext cx="336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56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nimBg="1"/>
      <p:bldP spid="8" grpId="0" animBg="1"/>
      <p:bldP spid="3" grpId="0" animBg="1" autoUpdateAnimBg="0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4827900" y="248188"/>
            <a:ext cx="4192939" cy="3033177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b="1" dirty="0">
                <a:solidFill>
                  <a:srgbClr val="000000"/>
                </a:solidFill>
              </a:rPr>
              <a:t>Teacher talk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i="1" dirty="0">
                <a:solidFill>
                  <a:srgbClr val="000000"/>
                </a:solidFill>
              </a:rPr>
              <a:t> </a:t>
            </a:r>
            <a:r>
              <a:rPr lang="en-GB" altLang="en-US" sz="1600" i="1" dirty="0" smtClean="0">
                <a:solidFill>
                  <a:srgbClr val="000000"/>
                </a:solidFill>
              </a:rPr>
              <a:t>Why is being a self managing learner important?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i="1" dirty="0" smtClean="0">
                <a:solidFill>
                  <a:srgbClr val="000000"/>
                </a:solidFill>
              </a:rPr>
              <a:t> What do these statements mean?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i="1" dirty="0" smtClean="0">
                <a:solidFill>
                  <a:srgbClr val="000000"/>
                </a:solidFill>
              </a:rPr>
              <a:t>What makes you say that?</a:t>
            </a:r>
            <a:endParaRPr lang="en-GB" altLang="en-US" sz="1600" i="1" dirty="0">
              <a:solidFill>
                <a:srgbClr val="00000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2119" y="394180"/>
            <a:ext cx="4017776" cy="286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1600" dirty="0">
              <a:solidFill>
                <a:prstClr val="white"/>
              </a:solidFill>
            </a:endParaRP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1200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53039" y="3403600"/>
            <a:ext cx="3724010" cy="278648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b="1" dirty="0">
                <a:solidFill>
                  <a:srgbClr val="000000"/>
                </a:solidFill>
              </a:rPr>
              <a:t>Student </a:t>
            </a:r>
            <a:r>
              <a:rPr lang="en-GB" altLang="en-US" sz="1600" b="1" dirty="0" smtClean="0">
                <a:solidFill>
                  <a:srgbClr val="000000"/>
                </a:solidFill>
              </a:rPr>
              <a:t>Action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GB" altLang="en-US" sz="1600" dirty="0">
              <a:solidFill>
                <a:srgbClr val="000000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Each student with a whiteboard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Offer a short (no more than 5word) answer to each item shown.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Offer reasons re the importance of managing their own learning.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1600" dirty="0">
              <a:solidFill>
                <a:srgbClr val="000000"/>
              </a:solidFill>
            </a:endParaRPr>
          </a:p>
        </p:txBody>
      </p:sp>
      <p:sp>
        <p:nvSpPr>
          <p:cNvPr id="49157" name="TextBox 10"/>
          <p:cNvSpPr txBox="1">
            <a:spLocks noChangeArrowheads="1"/>
          </p:cNvSpPr>
          <p:nvPr/>
        </p:nvSpPr>
        <p:spPr bwMode="auto">
          <a:xfrm>
            <a:off x="1436822" y="1316040"/>
            <a:ext cx="2515808" cy="175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200" dirty="0" smtClean="0">
                <a:solidFill>
                  <a:prstClr val="black"/>
                </a:solidFill>
                <a:cs typeface="Arial" panose="020B0604020202020204" pitchFamily="34" charset="0"/>
              </a:rPr>
              <a:t>Reflective learners: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200" dirty="0" smtClean="0">
                <a:solidFill>
                  <a:prstClr val="black"/>
                </a:solidFill>
                <a:cs typeface="Arial" panose="020B0604020202020204" pitchFamily="34" charset="0"/>
              </a:rPr>
              <a:t>Persevere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200" dirty="0" smtClean="0">
                <a:solidFill>
                  <a:prstClr val="black"/>
                </a:solidFill>
                <a:cs typeface="Arial" panose="020B0604020202020204" pitchFamily="34" charset="0"/>
              </a:rPr>
              <a:t>Think about how they are learning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200" dirty="0" smtClean="0">
                <a:solidFill>
                  <a:prstClr val="black"/>
                </a:solidFill>
                <a:cs typeface="Arial" panose="020B0604020202020204" pitchFamily="34" charset="0"/>
              </a:rPr>
              <a:t>Ask questions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200" dirty="0" smtClean="0">
                <a:solidFill>
                  <a:prstClr val="black"/>
                </a:solidFill>
                <a:cs typeface="Arial" panose="020B0604020202020204" pitchFamily="34" charset="0"/>
              </a:rPr>
              <a:t>Plan work flexibly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200" dirty="0" smtClean="0">
                <a:solidFill>
                  <a:prstClr val="black"/>
                </a:solidFill>
                <a:cs typeface="Arial" panose="020B0604020202020204" pitchFamily="34" charset="0"/>
              </a:rPr>
              <a:t>Stops and assesses progress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200" dirty="0" smtClean="0">
                <a:solidFill>
                  <a:prstClr val="black"/>
                </a:solidFill>
                <a:cs typeface="Arial" panose="020B0604020202020204" pitchFamily="34" charset="0"/>
              </a:rPr>
              <a:t>Makes changes along the way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200" dirty="0" smtClean="0">
                <a:solidFill>
                  <a:prstClr val="black"/>
                </a:solidFill>
                <a:cs typeface="Arial" panose="020B0604020202020204" pitchFamily="34" charset="0"/>
              </a:rPr>
              <a:t>Understands how others feel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GB" altLang="en-US" sz="12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9158" name="TextBox 12"/>
          <p:cNvSpPr txBox="1">
            <a:spLocks noChangeArrowheads="1"/>
          </p:cNvSpPr>
          <p:nvPr/>
        </p:nvSpPr>
        <p:spPr bwMode="auto">
          <a:xfrm>
            <a:off x="534296" y="19050"/>
            <a:ext cx="66636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2000" b="1" dirty="0"/>
              <a:t>Episode </a:t>
            </a:r>
            <a:r>
              <a:rPr lang="en-GB" sz="2000" b="1" dirty="0" smtClean="0"/>
              <a:t>2  features of managing their own learning</a:t>
            </a:r>
            <a:endParaRPr lang="en-GB" sz="2000" b="1" dirty="0"/>
          </a:p>
        </p:txBody>
      </p:sp>
      <p:sp>
        <p:nvSpPr>
          <p:cNvPr id="49159" name="Rectangle 14"/>
          <p:cNvSpPr>
            <a:spLocks noChangeArrowheads="1"/>
          </p:cNvSpPr>
          <p:nvPr/>
        </p:nvSpPr>
        <p:spPr bwMode="auto">
          <a:xfrm>
            <a:off x="2042182" y="402985"/>
            <a:ext cx="113414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200" dirty="0">
                <a:solidFill>
                  <a:srgbClr val="000000"/>
                </a:solidFill>
                <a:cs typeface="Arial" panose="020B0604020202020204" pitchFamily="34" charset="0"/>
              </a:rPr>
              <a:t>Screen image</a:t>
            </a:r>
          </a:p>
        </p:txBody>
      </p:sp>
      <p:pic>
        <p:nvPicPr>
          <p:cNvPr id="49160" name="Picture 21" descr="images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342" y="728665"/>
            <a:ext cx="42267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1" name="Picture 23" descr="images.jpe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551" y="3521077"/>
            <a:ext cx="384572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2" name="TextBox 27"/>
          <p:cNvSpPr txBox="1">
            <a:spLocks noChangeArrowheads="1"/>
          </p:cNvSpPr>
          <p:nvPr/>
        </p:nvSpPr>
        <p:spPr bwMode="auto">
          <a:xfrm>
            <a:off x="-875109" y="4838702"/>
            <a:ext cx="18466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GB" altLang="en-US" sz="12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6857" y="6239305"/>
            <a:ext cx="7835161" cy="58477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Provokes and supports the use of reasoning and link making to understand self regulation</a:t>
            </a:r>
            <a:endParaRPr lang="en-GB" altLang="en-US" sz="16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56857" y="3416223"/>
            <a:ext cx="4094411" cy="277385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b="1" dirty="0">
                <a:solidFill>
                  <a:srgbClr val="000000"/>
                </a:solidFill>
              </a:rPr>
              <a:t>Teacher </a:t>
            </a:r>
            <a:r>
              <a:rPr lang="en-GB" altLang="en-US" sz="1600" b="1" dirty="0" smtClean="0">
                <a:solidFill>
                  <a:srgbClr val="000000"/>
                </a:solidFill>
              </a:rPr>
              <a:t>Action</a:t>
            </a:r>
            <a:endParaRPr lang="en-GB" altLang="en-US" sz="1600" dirty="0"/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Time 5 </a:t>
            </a:r>
            <a:r>
              <a:rPr lang="en-GB" altLang="en-US" sz="1600" dirty="0" err="1" smtClean="0"/>
              <a:t>mins</a:t>
            </a:r>
            <a:endParaRPr lang="en-GB" altLang="en-US" sz="1600" dirty="0" smtClean="0"/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Reveal the titles on the screen one by one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For each, ask students to record on mini whiteboards </a:t>
            </a:r>
            <a:r>
              <a:rPr lang="en-GB" altLang="en-US" sz="1600" b="1" dirty="0" smtClean="0"/>
              <a:t>what the statements mean.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Lead </a:t>
            </a:r>
            <a:r>
              <a:rPr lang="en-GB" altLang="en-US" sz="1600" dirty="0"/>
              <a:t>a discussion about being a manager of their own learning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1600" b="1" dirty="0"/>
          </a:p>
        </p:txBody>
      </p:sp>
      <p:pic>
        <p:nvPicPr>
          <p:cNvPr id="49165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623301"/>
            <a:ext cx="650081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Screenshot 2019-01-07 at 16.51.01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62" y="728665"/>
            <a:ext cx="3378947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68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nimBg="1"/>
      <p:bldP spid="8" grpId="0" animBg="1"/>
      <p:bldP spid="3" grpId="0" animBg="1" autoUpdateAnimBg="0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4827900" y="248188"/>
            <a:ext cx="4192939" cy="3033177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b="1" dirty="0">
                <a:solidFill>
                  <a:srgbClr val="000000"/>
                </a:solidFill>
              </a:rPr>
              <a:t>Teacher talk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i="1" dirty="0">
                <a:solidFill>
                  <a:srgbClr val="000000"/>
                </a:solidFill>
              </a:rPr>
              <a:t> </a:t>
            </a:r>
            <a:r>
              <a:rPr lang="en-GB" altLang="en-US" sz="1600" b="1" i="1" dirty="0" smtClean="0">
                <a:solidFill>
                  <a:srgbClr val="000000"/>
                </a:solidFill>
              </a:rPr>
              <a:t>Review what works</a:t>
            </a:r>
            <a:r>
              <a:rPr lang="en-GB" altLang="en-US" sz="1600" i="1" dirty="0" smtClean="0">
                <a:solidFill>
                  <a:srgbClr val="000000"/>
                </a:solidFill>
              </a:rPr>
              <a:t>.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i="1" dirty="0" smtClean="0">
                <a:solidFill>
                  <a:srgbClr val="000000"/>
                </a:solidFill>
              </a:rPr>
              <a:t>What worked and why in your plan?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i="1" dirty="0" smtClean="0">
                <a:solidFill>
                  <a:srgbClr val="000000"/>
                </a:solidFill>
              </a:rPr>
              <a:t>Would you do things in this order again?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i="1" smtClean="0">
                <a:solidFill>
                  <a:srgbClr val="000000"/>
                </a:solidFill>
              </a:rPr>
              <a:t>Amend </a:t>
            </a:r>
            <a:r>
              <a:rPr lang="en-GB" altLang="en-US" sz="1600" i="1" smtClean="0">
                <a:solidFill>
                  <a:srgbClr val="000000"/>
                </a:solidFill>
              </a:rPr>
              <a:t>your </a:t>
            </a:r>
            <a:r>
              <a:rPr lang="en-GB" altLang="en-US" sz="1600" i="1" smtClean="0">
                <a:solidFill>
                  <a:srgbClr val="000000"/>
                </a:solidFill>
              </a:rPr>
              <a:t>Post </a:t>
            </a:r>
            <a:r>
              <a:rPr lang="en-GB" altLang="en-US" sz="1600" i="1" smtClean="0">
                <a:solidFill>
                  <a:srgbClr val="000000"/>
                </a:solidFill>
              </a:rPr>
              <a:t>its </a:t>
            </a:r>
            <a:r>
              <a:rPr lang="en-GB" altLang="en-US" sz="1600" i="1" dirty="0">
                <a:solidFill>
                  <a:srgbClr val="000000"/>
                </a:solidFill>
              </a:rPr>
              <a:t>o</a:t>
            </a:r>
            <a:r>
              <a:rPr lang="en-GB" altLang="en-US" sz="1600" i="1" smtClean="0">
                <a:solidFill>
                  <a:srgbClr val="000000"/>
                </a:solidFill>
              </a:rPr>
              <a:t>rder</a:t>
            </a:r>
            <a:r>
              <a:rPr lang="en-GB" altLang="en-US" sz="1600" i="1" dirty="0" smtClean="0">
                <a:solidFill>
                  <a:srgbClr val="000000"/>
                </a:solidFill>
              </a:rPr>
              <a:t>.</a:t>
            </a:r>
            <a:endParaRPr lang="en-GB" altLang="en-US" sz="1600" i="1" dirty="0">
              <a:solidFill>
                <a:srgbClr val="00000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2119" y="394180"/>
            <a:ext cx="4017776" cy="286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None/>
            </a:pPr>
            <a:endParaRPr lang="en-US" sz="16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53039" y="3403600"/>
            <a:ext cx="3724010" cy="278648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b="1" dirty="0">
                <a:solidFill>
                  <a:srgbClr val="000000"/>
                </a:solidFill>
              </a:rPr>
              <a:t>Student </a:t>
            </a:r>
            <a:r>
              <a:rPr lang="en-GB" altLang="en-US" sz="1600" b="1" dirty="0" smtClean="0">
                <a:solidFill>
                  <a:srgbClr val="000000"/>
                </a:solidFill>
              </a:rPr>
              <a:t>Action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GB" altLang="en-US" sz="1600" dirty="0">
              <a:solidFill>
                <a:srgbClr val="000000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Pairs. A mimes B mirrors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Reverse for 2</a:t>
            </a:r>
            <a:r>
              <a:rPr lang="en-GB" altLang="en-US" sz="1600" baseline="30000" dirty="0" smtClean="0">
                <a:solidFill>
                  <a:srgbClr val="000000"/>
                </a:solidFill>
              </a:rPr>
              <a:t>nd</a:t>
            </a:r>
            <a:r>
              <a:rPr lang="en-GB" altLang="en-US" sz="1600" dirty="0" smtClean="0">
                <a:solidFill>
                  <a:srgbClr val="000000"/>
                </a:solidFill>
              </a:rPr>
              <a:t> task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Put stages of plan onto Post its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Pairs review their plan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1600" dirty="0">
              <a:solidFill>
                <a:srgbClr val="000000"/>
              </a:solidFill>
            </a:endParaRPr>
          </a:p>
        </p:txBody>
      </p:sp>
      <p:sp>
        <p:nvSpPr>
          <p:cNvPr id="49157" name="TextBox 10"/>
          <p:cNvSpPr txBox="1">
            <a:spLocks noChangeArrowheads="1"/>
          </p:cNvSpPr>
          <p:nvPr/>
        </p:nvSpPr>
        <p:spPr bwMode="auto">
          <a:xfrm>
            <a:off x="2368155" y="1693864"/>
            <a:ext cx="18466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GB" altLang="en-US" sz="12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9158" name="TextBox 12"/>
          <p:cNvSpPr txBox="1">
            <a:spLocks noChangeArrowheads="1"/>
          </p:cNvSpPr>
          <p:nvPr/>
        </p:nvSpPr>
        <p:spPr bwMode="auto">
          <a:xfrm>
            <a:off x="534296" y="19050"/>
            <a:ext cx="66636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2000" b="1" dirty="0"/>
              <a:t>Episode </a:t>
            </a:r>
            <a:r>
              <a:rPr lang="en-GB" sz="2000" b="1" dirty="0" smtClean="0"/>
              <a:t>3  Warm up activity...mirroring </a:t>
            </a:r>
            <a:endParaRPr lang="en-GB" sz="2000" b="1" dirty="0"/>
          </a:p>
        </p:txBody>
      </p:sp>
      <p:sp>
        <p:nvSpPr>
          <p:cNvPr id="49159" name="Rectangle 14"/>
          <p:cNvSpPr>
            <a:spLocks noChangeArrowheads="1"/>
          </p:cNvSpPr>
          <p:nvPr/>
        </p:nvSpPr>
        <p:spPr bwMode="auto">
          <a:xfrm>
            <a:off x="2042182" y="367001"/>
            <a:ext cx="113414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200">
                <a:solidFill>
                  <a:srgbClr val="000000"/>
                </a:solidFill>
                <a:cs typeface="Arial" panose="020B0604020202020204" pitchFamily="34" charset="0"/>
              </a:rPr>
              <a:t>Screen image</a:t>
            </a:r>
          </a:p>
        </p:txBody>
      </p:sp>
      <p:pic>
        <p:nvPicPr>
          <p:cNvPr id="49160" name="Picture 21" descr="images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342" y="728665"/>
            <a:ext cx="42267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1" name="Picture 23" descr="images.jpe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551" y="3521077"/>
            <a:ext cx="384572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2" name="TextBox 27"/>
          <p:cNvSpPr txBox="1">
            <a:spLocks noChangeArrowheads="1"/>
          </p:cNvSpPr>
          <p:nvPr/>
        </p:nvSpPr>
        <p:spPr bwMode="auto">
          <a:xfrm>
            <a:off x="-875109" y="4838702"/>
            <a:ext cx="18466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GB" altLang="en-US" sz="12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6857" y="6442501"/>
            <a:ext cx="7835161" cy="3385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Provokes the use of imitation, planning and imagination.</a:t>
            </a:r>
            <a:endParaRPr lang="en-GB" altLang="en-US" sz="16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56857" y="3416223"/>
            <a:ext cx="4094411" cy="277385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b="1" dirty="0">
                <a:solidFill>
                  <a:srgbClr val="000000"/>
                </a:solidFill>
              </a:rPr>
              <a:t>Teacher </a:t>
            </a:r>
            <a:r>
              <a:rPr lang="en-GB" altLang="en-US" sz="1600" b="1" dirty="0" smtClean="0">
                <a:solidFill>
                  <a:srgbClr val="000000"/>
                </a:solidFill>
              </a:rPr>
              <a:t>Action</a:t>
            </a:r>
            <a:endParaRPr lang="en-GB" altLang="en-US" sz="1600" dirty="0"/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Time 10 </a:t>
            </a:r>
            <a:r>
              <a:rPr lang="en-GB" altLang="en-US" sz="1600" dirty="0" err="1" smtClean="0"/>
              <a:t>mins</a:t>
            </a:r>
            <a:endParaRPr lang="en-GB" altLang="en-US" sz="1600" dirty="0" smtClean="0"/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Set up pairs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b="1" dirty="0" smtClean="0"/>
              <a:t>Task 1 Teeth cleaning mirroring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Discuss and change places 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b="1" dirty="0" smtClean="0"/>
              <a:t>Task 2...to make a pre-cooked meal for an astronaut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b="1" dirty="0" smtClean="0"/>
              <a:t>Give pupils Post its to plan the order of actions needed.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Review in pairs</a:t>
            </a:r>
            <a:endParaRPr lang="en-GB" altLang="en-US" sz="1600" dirty="0"/>
          </a:p>
        </p:txBody>
      </p:sp>
      <p:pic>
        <p:nvPicPr>
          <p:cNvPr id="49165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623301"/>
            <a:ext cx="650081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Slide13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228" y="709526"/>
            <a:ext cx="336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485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nimBg="1"/>
      <p:bldP spid="8" grpId="0" animBg="1"/>
      <p:bldP spid="3" grpId="0" animBg="1" autoUpdateAnimBg="0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4827900" y="248188"/>
            <a:ext cx="4192939" cy="3033177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b="1" dirty="0">
                <a:solidFill>
                  <a:srgbClr val="000000"/>
                </a:solidFill>
              </a:rPr>
              <a:t>Teacher talk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i="1" dirty="0">
                <a:solidFill>
                  <a:srgbClr val="000000"/>
                </a:solidFill>
              </a:rPr>
              <a:t> </a:t>
            </a:r>
            <a:r>
              <a:rPr lang="en-GB" altLang="en-US" sz="1600" i="1" dirty="0" smtClean="0">
                <a:solidFill>
                  <a:srgbClr val="000000"/>
                </a:solidFill>
              </a:rPr>
              <a:t>What </a:t>
            </a:r>
            <a:r>
              <a:rPr lang="en-GB" altLang="en-US" sz="1600" i="1" dirty="0" smtClean="0">
                <a:solidFill>
                  <a:srgbClr val="000000"/>
                </a:solidFill>
              </a:rPr>
              <a:t>is involved </a:t>
            </a:r>
            <a:r>
              <a:rPr lang="en-GB" altLang="en-US" sz="1600" i="1" dirty="0" smtClean="0">
                <a:solidFill>
                  <a:srgbClr val="000000"/>
                </a:solidFill>
              </a:rPr>
              <a:t>with making a plan?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i="1" dirty="0" smtClean="0">
                <a:solidFill>
                  <a:srgbClr val="000000"/>
                </a:solidFill>
              </a:rPr>
              <a:t>What might you need to think about first?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i="1" dirty="0" smtClean="0">
                <a:solidFill>
                  <a:srgbClr val="000000"/>
                </a:solidFill>
              </a:rPr>
              <a:t>Is there one best order?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i="1" dirty="0" smtClean="0">
                <a:solidFill>
                  <a:srgbClr val="000000"/>
                </a:solidFill>
              </a:rPr>
              <a:t> </a:t>
            </a:r>
            <a:endParaRPr lang="en-GB" altLang="en-US" sz="1600" i="1" dirty="0">
              <a:solidFill>
                <a:srgbClr val="00000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2119" y="394180"/>
            <a:ext cx="4017776" cy="286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1600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53039" y="3403600"/>
            <a:ext cx="3724010" cy="278648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b="1" dirty="0">
                <a:solidFill>
                  <a:srgbClr val="000000"/>
                </a:solidFill>
              </a:rPr>
              <a:t>Student </a:t>
            </a:r>
            <a:r>
              <a:rPr lang="en-GB" altLang="en-US" sz="1600" b="1" dirty="0" smtClean="0">
                <a:solidFill>
                  <a:srgbClr val="000000"/>
                </a:solidFill>
              </a:rPr>
              <a:t>Action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GB" altLang="en-US" sz="1600" dirty="0">
              <a:solidFill>
                <a:srgbClr val="000000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Offering suggestions for the brainstorm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Pairs ordering the list to make sense for planning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1600" b="1" dirty="0">
              <a:solidFill>
                <a:srgbClr val="000000"/>
              </a:solidFill>
            </a:endParaRPr>
          </a:p>
        </p:txBody>
      </p:sp>
      <p:sp>
        <p:nvSpPr>
          <p:cNvPr id="49157" name="TextBox 10"/>
          <p:cNvSpPr txBox="1">
            <a:spLocks noChangeArrowheads="1"/>
          </p:cNvSpPr>
          <p:nvPr/>
        </p:nvSpPr>
        <p:spPr bwMode="auto">
          <a:xfrm>
            <a:off x="2368155" y="1693864"/>
            <a:ext cx="18466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GB" altLang="en-US" sz="12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9158" name="TextBox 12"/>
          <p:cNvSpPr txBox="1">
            <a:spLocks noChangeArrowheads="1"/>
          </p:cNvSpPr>
          <p:nvPr/>
        </p:nvSpPr>
        <p:spPr bwMode="auto">
          <a:xfrm>
            <a:off x="534296" y="19050"/>
            <a:ext cx="66636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2000" b="1" dirty="0"/>
              <a:t>Episode </a:t>
            </a:r>
            <a:r>
              <a:rPr lang="en-GB" sz="2000" b="1" dirty="0" smtClean="0"/>
              <a:t>4  Seven reminders about effective planning</a:t>
            </a:r>
            <a:endParaRPr lang="en-GB" sz="2000" b="1" dirty="0"/>
          </a:p>
        </p:txBody>
      </p:sp>
      <p:sp>
        <p:nvSpPr>
          <p:cNvPr id="49159" name="Rectangle 14"/>
          <p:cNvSpPr>
            <a:spLocks noChangeArrowheads="1"/>
          </p:cNvSpPr>
          <p:nvPr/>
        </p:nvSpPr>
        <p:spPr bwMode="auto">
          <a:xfrm>
            <a:off x="2042182" y="394180"/>
            <a:ext cx="113414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200" dirty="0">
                <a:solidFill>
                  <a:srgbClr val="000000"/>
                </a:solidFill>
                <a:cs typeface="Arial" panose="020B0604020202020204" pitchFamily="34" charset="0"/>
              </a:rPr>
              <a:t>Screen image</a:t>
            </a:r>
          </a:p>
        </p:txBody>
      </p:sp>
      <p:pic>
        <p:nvPicPr>
          <p:cNvPr id="49160" name="Picture 21" descr="images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342" y="728665"/>
            <a:ext cx="42267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1" name="Picture 23" descr="images.jpe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551" y="3521077"/>
            <a:ext cx="384572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2" name="TextBox 27"/>
          <p:cNvSpPr txBox="1">
            <a:spLocks noChangeArrowheads="1"/>
          </p:cNvSpPr>
          <p:nvPr/>
        </p:nvSpPr>
        <p:spPr bwMode="auto">
          <a:xfrm>
            <a:off x="-875109" y="4838702"/>
            <a:ext cx="18466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GB" altLang="en-US" sz="12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6857" y="6442501"/>
            <a:ext cx="7835161" cy="3385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Provoking and supporting the use of reasoning and link </a:t>
            </a:r>
            <a:r>
              <a:rPr lang="en-GB" altLang="en-US" sz="1600" dirty="0" smtClean="0">
                <a:solidFill>
                  <a:srgbClr val="000000"/>
                </a:solidFill>
              </a:rPr>
              <a:t>making to </a:t>
            </a:r>
            <a:r>
              <a:rPr lang="en-GB" altLang="en-US" sz="1600" dirty="0" smtClean="0">
                <a:solidFill>
                  <a:srgbClr val="000000"/>
                </a:solidFill>
              </a:rPr>
              <a:t>previous activity</a:t>
            </a:r>
            <a:endParaRPr lang="en-GB" altLang="en-US" sz="16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56857" y="3416223"/>
            <a:ext cx="4094411" cy="277385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b="1" dirty="0">
                <a:solidFill>
                  <a:srgbClr val="000000"/>
                </a:solidFill>
              </a:rPr>
              <a:t>Teacher </a:t>
            </a:r>
            <a:r>
              <a:rPr lang="en-GB" altLang="en-US" sz="1600" b="1" dirty="0" smtClean="0">
                <a:solidFill>
                  <a:srgbClr val="000000"/>
                </a:solidFill>
              </a:rPr>
              <a:t>Action</a:t>
            </a:r>
            <a:endParaRPr lang="en-GB" altLang="en-US" sz="1600" dirty="0"/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Time 10 </a:t>
            </a:r>
            <a:r>
              <a:rPr lang="en-GB" altLang="en-US" sz="1600" dirty="0" err="1" smtClean="0"/>
              <a:t>mins</a:t>
            </a:r>
            <a:endParaRPr lang="en-GB" altLang="en-US" sz="1600" dirty="0" smtClean="0"/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Brainstorm question...what is involved with planning?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Record a list of suggestions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Compare with those you now reveal on the whiteboard.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/>
              <a:t>Pairs to order the lists 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1600" dirty="0"/>
          </a:p>
        </p:txBody>
      </p:sp>
      <p:pic>
        <p:nvPicPr>
          <p:cNvPr id="49165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623301"/>
            <a:ext cx="650081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Slide14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87" y="671179"/>
            <a:ext cx="336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823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nimBg="1"/>
      <p:bldP spid="8" grpId="0" animBg="1"/>
      <p:bldP spid="3" grpId="0" animBg="1" autoUpdateAnimBg="0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4827900" y="248188"/>
            <a:ext cx="4192939" cy="3033177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b="1" dirty="0">
                <a:solidFill>
                  <a:srgbClr val="000000"/>
                </a:solidFill>
              </a:rPr>
              <a:t>Teacher talk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i="1" dirty="0">
                <a:solidFill>
                  <a:srgbClr val="000000"/>
                </a:solidFill>
              </a:rPr>
              <a:t> What </a:t>
            </a:r>
            <a:r>
              <a:rPr lang="en-GB" altLang="en-US" sz="1600" i="1" dirty="0" smtClean="0">
                <a:solidFill>
                  <a:srgbClr val="000000"/>
                </a:solidFill>
              </a:rPr>
              <a:t>do the cards appear to be telling you? 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i="1" dirty="0" smtClean="0">
                <a:solidFill>
                  <a:srgbClr val="000000"/>
                </a:solidFill>
              </a:rPr>
              <a:t>What can you deduce from this?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i="1" dirty="0" smtClean="0">
                <a:solidFill>
                  <a:srgbClr val="000000"/>
                </a:solidFill>
              </a:rPr>
              <a:t>Where might this go on the planning sheet?</a:t>
            </a:r>
            <a:endParaRPr lang="en-GB" altLang="en-US" sz="1600" i="1" dirty="0">
              <a:solidFill>
                <a:srgbClr val="00000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2119" y="394180"/>
            <a:ext cx="4017776" cy="286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28600" indent="-228600"/>
            <a:endParaRPr lang="en-US" sz="16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53039" y="3403600"/>
            <a:ext cx="3724010" cy="278648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b="1" dirty="0">
                <a:solidFill>
                  <a:srgbClr val="000000"/>
                </a:solidFill>
              </a:rPr>
              <a:t>Student </a:t>
            </a:r>
            <a:r>
              <a:rPr lang="en-GB" altLang="en-US" sz="1600" b="1" dirty="0" smtClean="0">
                <a:solidFill>
                  <a:srgbClr val="000000"/>
                </a:solidFill>
              </a:rPr>
              <a:t>Action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GB" altLang="en-US" sz="1600" dirty="0">
              <a:solidFill>
                <a:srgbClr val="000000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Groups of 4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Discuss cards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Sort cards onto the planning sheets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Check for accuracy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Discuss similarities and differences</a:t>
            </a:r>
            <a:endParaRPr lang="en-GB" altLang="en-US" sz="1600" dirty="0">
              <a:solidFill>
                <a:srgbClr val="000000"/>
              </a:solidFill>
            </a:endParaRPr>
          </a:p>
        </p:txBody>
      </p:sp>
      <p:sp>
        <p:nvSpPr>
          <p:cNvPr id="49157" name="TextBox 10"/>
          <p:cNvSpPr txBox="1">
            <a:spLocks noChangeArrowheads="1"/>
          </p:cNvSpPr>
          <p:nvPr/>
        </p:nvSpPr>
        <p:spPr bwMode="auto">
          <a:xfrm>
            <a:off x="2368155" y="1693864"/>
            <a:ext cx="18466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GB" altLang="en-US" sz="12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9158" name="TextBox 12"/>
          <p:cNvSpPr txBox="1">
            <a:spLocks noChangeArrowheads="1"/>
          </p:cNvSpPr>
          <p:nvPr/>
        </p:nvSpPr>
        <p:spPr bwMode="auto">
          <a:xfrm>
            <a:off x="534296" y="19050"/>
            <a:ext cx="66636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2000" b="1" dirty="0"/>
              <a:t>Episode </a:t>
            </a:r>
            <a:r>
              <a:rPr lang="en-GB" sz="2000" b="1" dirty="0" smtClean="0"/>
              <a:t>5 In search of a planet activity</a:t>
            </a:r>
            <a:endParaRPr lang="en-GB" sz="2000" b="1" dirty="0"/>
          </a:p>
        </p:txBody>
      </p:sp>
      <p:sp>
        <p:nvSpPr>
          <p:cNvPr id="49159" name="Rectangle 14"/>
          <p:cNvSpPr>
            <a:spLocks noChangeArrowheads="1"/>
          </p:cNvSpPr>
          <p:nvPr/>
        </p:nvSpPr>
        <p:spPr bwMode="auto">
          <a:xfrm>
            <a:off x="2042182" y="419160"/>
            <a:ext cx="113414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200" dirty="0">
                <a:solidFill>
                  <a:srgbClr val="000000"/>
                </a:solidFill>
                <a:cs typeface="Arial" panose="020B0604020202020204" pitchFamily="34" charset="0"/>
              </a:rPr>
              <a:t>Screen image</a:t>
            </a:r>
          </a:p>
        </p:txBody>
      </p:sp>
      <p:pic>
        <p:nvPicPr>
          <p:cNvPr id="49160" name="Picture 21" descr="images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342" y="728665"/>
            <a:ext cx="42267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1" name="Picture 23" descr="images.jpe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551" y="3521077"/>
            <a:ext cx="384572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2" name="TextBox 27"/>
          <p:cNvSpPr txBox="1">
            <a:spLocks noChangeArrowheads="1"/>
          </p:cNvSpPr>
          <p:nvPr/>
        </p:nvSpPr>
        <p:spPr bwMode="auto">
          <a:xfrm>
            <a:off x="-875109" y="4838702"/>
            <a:ext cx="18466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GB" altLang="en-US" sz="12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6857" y="6442501"/>
            <a:ext cx="7835161" cy="3385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Provoking a planning </a:t>
            </a:r>
            <a:r>
              <a:rPr lang="en-GB" altLang="en-US" sz="1600" dirty="0" err="1" smtClean="0">
                <a:solidFill>
                  <a:srgbClr val="000000"/>
                </a:solidFill>
              </a:rPr>
              <a:t>mindset</a:t>
            </a:r>
            <a:r>
              <a:rPr lang="en-GB" altLang="en-US" sz="1600" dirty="0" smtClean="0">
                <a:solidFill>
                  <a:srgbClr val="000000"/>
                </a:solidFill>
              </a:rPr>
              <a:t> using reasoning and linking to previous learning.</a:t>
            </a:r>
            <a:endParaRPr lang="en-GB" altLang="en-US" sz="16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56857" y="3416223"/>
            <a:ext cx="4094411" cy="277385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b="1" dirty="0">
                <a:solidFill>
                  <a:srgbClr val="000000"/>
                </a:solidFill>
              </a:rPr>
              <a:t>Teacher </a:t>
            </a:r>
            <a:r>
              <a:rPr lang="en-GB" altLang="en-US" sz="1600" b="1" dirty="0" smtClean="0">
                <a:solidFill>
                  <a:srgbClr val="000000"/>
                </a:solidFill>
              </a:rPr>
              <a:t>Action</a:t>
            </a:r>
            <a:endParaRPr lang="en-GB" altLang="en-US" sz="1600" dirty="0"/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/>
              <a:t>Time 30 </a:t>
            </a:r>
            <a:r>
              <a:rPr lang="en-GB" altLang="en-US" sz="1600" dirty="0" err="1"/>
              <a:t>mins</a:t>
            </a:r>
            <a:endParaRPr lang="en-GB" altLang="en-US" sz="1600" dirty="0"/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Distribute resources to groups of 4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Resources: Planning cards, formats, Sky maps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Distribute planning cards equally 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Explain difference in cards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Groups to discuss cards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TASK To plan a search for Mars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Gallery plans, look for similarities and differences</a:t>
            </a:r>
            <a:endParaRPr lang="en-GB" altLang="en-US" sz="1600" dirty="0"/>
          </a:p>
        </p:txBody>
      </p:sp>
      <p:pic>
        <p:nvPicPr>
          <p:cNvPr id="49165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623301"/>
            <a:ext cx="650081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Slide15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53" y="696689"/>
            <a:ext cx="336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03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nimBg="1"/>
      <p:bldP spid="8" grpId="0" animBg="1"/>
      <p:bldP spid="3" grpId="0" animBg="1" autoUpdateAnimBg="0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4827900" y="248188"/>
            <a:ext cx="4192939" cy="3033177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b="1" dirty="0">
                <a:solidFill>
                  <a:srgbClr val="000000"/>
                </a:solidFill>
              </a:rPr>
              <a:t>Teacher talk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i="1" dirty="0">
                <a:solidFill>
                  <a:srgbClr val="000000"/>
                </a:solidFill>
              </a:rPr>
              <a:t> What </a:t>
            </a:r>
            <a:r>
              <a:rPr lang="en-GB" altLang="en-US" sz="1600" i="1" dirty="0" smtClean="0">
                <a:solidFill>
                  <a:srgbClr val="000000"/>
                </a:solidFill>
              </a:rPr>
              <a:t>does the image suggest?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i="1" dirty="0" smtClean="0">
                <a:solidFill>
                  <a:srgbClr val="000000"/>
                </a:solidFill>
              </a:rPr>
              <a:t>What can you see?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i="1" dirty="0" smtClean="0">
                <a:solidFill>
                  <a:srgbClr val="000000"/>
                </a:solidFill>
              </a:rPr>
              <a:t>What might you imagine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i="1" dirty="0" smtClean="0">
                <a:solidFill>
                  <a:srgbClr val="000000"/>
                </a:solidFill>
              </a:rPr>
              <a:t>How is your image changing. Why have you changed your mind about that?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i="1" dirty="0" smtClean="0">
                <a:solidFill>
                  <a:srgbClr val="000000"/>
                </a:solidFill>
              </a:rPr>
              <a:t>How have you changed your drawing?</a:t>
            </a:r>
            <a:endParaRPr lang="en-GB" altLang="en-US" sz="1600" i="1" dirty="0">
              <a:solidFill>
                <a:srgbClr val="00000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2119" y="394180"/>
            <a:ext cx="4017776" cy="286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1600" dirty="0" smtClean="0">
              <a:solidFill>
                <a:prstClr val="white"/>
              </a:solidFill>
            </a:endParaRP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1200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53039" y="3403600"/>
            <a:ext cx="3724010" cy="278648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b="1" dirty="0">
                <a:solidFill>
                  <a:srgbClr val="000000"/>
                </a:solidFill>
              </a:rPr>
              <a:t>Student </a:t>
            </a:r>
            <a:r>
              <a:rPr lang="en-GB" altLang="en-US" sz="1600" b="1" dirty="0" smtClean="0">
                <a:solidFill>
                  <a:srgbClr val="000000"/>
                </a:solidFill>
              </a:rPr>
              <a:t>Action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GB" altLang="en-US" sz="1600" dirty="0">
              <a:solidFill>
                <a:srgbClr val="000000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Pairs discuss what object might be and draw it.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Similarly with image 2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Become aware of how their drawing is changing as more of the original is revealed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1600" dirty="0">
              <a:solidFill>
                <a:srgbClr val="000000"/>
              </a:solidFill>
            </a:endParaRPr>
          </a:p>
        </p:txBody>
      </p:sp>
      <p:sp>
        <p:nvSpPr>
          <p:cNvPr id="49157" name="TextBox 10"/>
          <p:cNvSpPr txBox="1">
            <a:spLocks noChangeArrowheads="1"/>
          </p:cNvSpPr>
          <p:nvPr/>
        </p:nvSpPr>
        <p:spPr bwMode="auto">
          <a:xfrm>
            <a:off x="2368155" y="1693864"/>
            <a:ext cx="18466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GB" altLang="en-US" sz="12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9158" name="TextBox 12"/>
          <p:cNvSpPr txBox="1">
            <a:spLocks noChangeArrowheads="1"/>
          </p:cNvSpPr>
          <p:nvPr/>
        </p:nvSpPr>
        <p:spPr bwMode="auto">
          <a:xfrm>
            <a:off x="534296" y="19050"/>
            <a:ext cx="66636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2000" b="1" dirty="0"/>
              <a:t>Episode </a:t>
            </a:r>
            <a:r>
              <a:rPr lang="en-GB" sz="2000" b="1" dirty="0" smtClean="0"/>
              <a:t>6 </a:t>
            </a:r>
            <a:r>
              <a:rPr lang="en-GB" sz="2000" b="1" dirty="0"/>
              <a:t> </a:t>
            </a:r>
            <a:r>
              <a:rPr lang="en-GB" sz="2000" b="1" dirty="0" smtClean="0"/>
              <a:t>Being adaptable </a:t>
            </a:r>
            <a:endParaRPr lang="en-GB" sz="2000" b="1" dirty="0"/>
          </a:p>
        </p:txBody>
      </p:sp>
      <p:sp>
        <p:nvSpPr>
          <p:cNvPr id="49159" name="Rectangle 14"/>
          <p:cNvSpPr>
            <a:spLocks noChangeArrowheads="1"/>
          </p:cNvSpPr>
          <p:nvPr/>
        </p:nvSpPr>
        <p:spPr bwMode="auto">
          <a:xfrm>
            <a:off x="2042182" y="385772"/>
            <a:ext cx="113414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200" dirty="0">
                <a:solidFill>
                  <a:srgbClr val="000000"/>
                </a:solidFill>
                <a:cs typeface="Arial" panose="020B0604020202020204" pitchFamily="34" charset="0"/>
              </a:rPr>
              <a:t>Screen image</a:t>
            </a:r>
          </a:p>
        </p:txBody>
      </p:sp>
      <p:pic>
        <p:nvPicPr>
          <p:cNvPr id="49160" name="Picture 21" descr="images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342" y="728665"/>
            <a:ext cx="42267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1" name="Picture 23" descr="images.jpe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551" y="3521077"/>
            <a:ext cx="384572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2" name="TextBox 27"/>
          <p:cNvSpPr txBox="1">
            <a:spLocks noChangeArrowheads="1"/>
          </p:cNvSpPr>
          <p:nvPr/>
        </p:nvSpPr>
        <p:spPr bwMode="auto">
          <a:xfrm>
            <a:off x="-875109" y="4838702"/>
            <a:ext cx="18466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GB" altLang="en-US" sz="12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6857" y="6442501"/>
            <a:ext cx="7835161" cy="3385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Provoking the use of noticing, revising and reflective behaviours</a:t>
            </a:r>
            <a:endParaRPr lang="en-GB" altLang="en-US" sz="16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56857" y="3416223"/>
            <a:ext cx="4094411" cy="277385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b="1" dirty="0">
                <a:solidFill>
                  <a:srgbClr val="000000"/>
                </a:solidFill>
              </a:rPr>
              <a:t>Teacher </a:t>
            </a:r>
            <a:r>
              <a:rPr lang="en-GB" altLang="en-US" sz="1600" b="1" dirty="0" smtClean="0">
                <a:solidFill>
                  <a:srgbClr val="000000"/>
                </a:solidFill>
              </a:rPr>
              <a:t>Action</a:t>
            </a:r>
            <a:endParaRPr lang="en-GB" altLang="en-US" sz="1600" dirty="0"/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Time 10 </a:t>
            </a:r>
            <a:r>
              <a:rPr lang="en-GB" altLang="en-US" sz="1600" dirty="0" err="1" smtClean="0"/>
              <a:t>mins</a:t>
            </a:r>
            <a:endParaRPr lang="en-GB" altLang="en-US" sz="1600" dirty="0" smtClean="0"/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Show image 1. Invite pairs to work out what it might be and draw the object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Show image 2 of same object and ask them to think and draw again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Show final image of complete object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Discuss how their minds are changing and how they </a:t>
            </a:r>
            <a:r>
              <a:rPr lang="en-GB" altLang="en-US" sz="1600" dirty="0"/>
              <a:t>a</a:t>
            </a:r>
            <a:r>
              <a:rPr lang="en-GB" altLang="en-US" sz="1600" dirty="0" smtClean="0"/>
              <a:t>re revising their ideas</a:t>
            </a:r>
            <a:endParaRPr lang="en-GB" altLang="en-US" sz="1600" dirty="0"/>
          </a:p>
        </p:txBody>
      </p:sp>
      <p:pic>
        <p:nvPicPr>
          <p:cNvPr id="49165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623301"/>
            <a:ext cx="650081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Slide16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934" y="662771"/>
            <a:ext cx="336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297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nimBg="1"/>
      <p:bldP spid="8" grpId="0" animBg="1"/>
      <p:bldP spid="3" grpId="0" animBg="1" autoUpdateAnimBg="0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4827900" y="248188"/>
            <a:ext cx="4192939" cy="3033177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b="1" dirty="0">
                <a:solidFill>
                  <a:srgbClr val="000000"/>
                </a:solidFill>
              </a:rPr>
              <a:t>Teacher talk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i="1" dirty="0">
                <a:solidFill>
                  <a:srgbClr val="000000"/>
                </a:solidFill>
              </a:rPr>
              <a:t> </a:t>
            </a:r>
            <a:r>
              <a:rPr lang="en-GB" altLang="en-US" sz="1600" i="1" dirty="0" smtClean="0">
                <a:solidFill>
                  <a:srgbClr val="000000"/>
                </a:solidFill>
              </a:rPr>
              <a:t>What if...it’s a cloudy night? an asteroid appears? The telescope is undergoing maintenance?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i="1" dirty="0" smtClean="0">
                <a:solidFill>
                  <a:srgbClr val="000000"/>
                </a:solidFill>
              </a:rPr>
              <a:t>Have you calculated the time correctly?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1600" i="1" dirty="0">
              <a:solidFill>
                <a:srgbClr val="00000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2119" y="394180"/>
            <a:ext cx="4017776" cy="286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1600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53039" y="3403600"/>
            <a:ext cx="3724010" cy="278648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b="1" dirty="0">
                <a:solidFill>
                  <a:srgbClr val="000000"/>
                </a:solidFill>
              </a:rPr>
              <a:t>Student </a:t>
            </a:r>
            <a:r>
              <a:rPr lang="en-GB" altLang="en-US" sz="1600" b="1" dirty="0" smtClean="0">
                <a:solidFill>
                  <a:srgbClr val="000000"/>
                </a:solidFill>
              </a:rPr>
              <a:t>Action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GB" altLang="en-US" sz="1600" dirty="0">
              <a:solidFill>
                <a:srgbClr val="000000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Make lists of what might cause them to change their plans.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Make amends to the plan for the most probable suggestions</a:t>
            </a:r>
            <a:endParaRPr lang="en-GB" altLang="en-US" sz="1600" dirty="0">
              <a:solidFill>
                <a:srgbClr val="000000"/>
              </a:solidFill>
            </a:endParaRPr>
          </a:p>
        </p:txBody>
      </p:sp>
      <p:sp>
        <p:nvSpPr>
          <p:cNvPr id="49157" name="TextBox 10"/>
          <p:cNvSpPr txBox="1">
            <a:spLocks noChangeArrowheads="1"/>
          </p:cNvSpPr>
          <p:nvPr/>
        </p:nvSpPr>
        <p:spPr bwMode="auto">
          <a:xfrm>
            <a:off x="2368155" y="1693864"/>
            <a:ext cx="18466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GB" altLang="en-US" sz="12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9158" name="TextBox 12"/>
          <p:cNvSpPr txBox="1">
            <a:spLocks noChangeArrowheads="1"/>
          </p:cNvSpPr>
          <p:nvPr/>
        </p:nvSpPr>
        <p:spPr bwMode="auto">
          <a:xfrm>
            <a:off x="534296" y="19050"/>
            <a:ext cx="66636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2000" b="1" dirty="0"/>
              <a:t>Episode </a:t>
            </a:r>
            <a:r>
              <a:rPr lang="en-GB" sz="2000" b="1" dirty="0" smtClean="0"/>
              <a:t>7. Revising your plans</a:t>
            </a:r>
            <a:endParaRPr lang="en-GB" sz="2000" b="1" dirty="0"/>
          </a:p>
        </p:txBody>
      </p:sp>
      <p:sp>
        <p:nvSpPr>
          <p:cNvPr id="49159" name="Rectangle 14"/>
          <p:cNvSpPr>
            <a:spLocks noChangeArrowheads="1"/>
          </p:cNvSpPr>
          <p:nvPr/>
        </p:nvSpPr>
        <p:spPr bwMode="auto">
          <a:xfrm>
            <a:off x="2042182" y="434733"/>
            <a:ext cx="113414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200" dirty="0">
                <a:solidFill>
                  <a:srgbClr val="000000"/>
                </a:solidFill>
                <a:cs typeface="Arial" panose="020B0604020202020204" pitchFamily="34" charset="0"/>
              </a:rPr>
              <a:t>Screen image</a:t>
            </a:r>
          </a:p>
        </p:txBody>
      </p:sp>
      <p:pic>
        <p:nvPicPr>
          <p:cNvPr id="49160" name="Picture 21" descr="images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342" y="728665"/>
            <a:ext cx="42267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1" name="Picture 23" descr="images.jpe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551" y="3521077"/>
            <a:ext cx="384572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2" name="TextBox 27"/>
          <p:cNvSpPr txBox="1">
            <a:spLocks noChangeArrowheads="1"/>
          </p:cNvSpPr>
          <p:nvPr/>
        </p:nvSpPr>
        <p:spPr bwMode="auto">
          <a:xfrm>
            <a:off x="-875109" y="4838702"/>
            <a:ext cx="18466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GB" altLang="en-US" sz="12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6857" y="6442501"/>
            <a:ext cx="7835161" cy="3385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Provokes the use of reflecting and revising behaviours.</a:t>
            </a:r>
            <a:endParaRPr lang="en-GB" altLang="en-US" sz="16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56857" y="3416223"/>
            <a:ext cx="4094411" cy="277385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b="1" dirty="0">
                <a:solidFill>
                  <a:srgbClr val="000000"/>
                </a:solidFill>
              </a:rPr>
              <a:t>Teacher </a:t>
            </a:r>
            <a:r>
              <a:rPr lang="en-GB" altLang="en-US" sz="1600" b="1" dirty="0" smtClean="0">
                <a:solidFill>
                  <a:srgbClr val="000000"/>
                </a:solidFill>
              </a:rPr>
              <a:t>Action</a:t>
            </a:r>
            <a:endParaRPr lang="en-GB" altLang="en-US" sz="1600" dirty="0"/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Time 5 </a:t>
            </a:r>
            <a:r>
              <a:rPr lang="en-GB" altLang="en-US" sz="1600" dirty="0" err="1" smtClean="0"/>
              <a:t>mins</a:t>
            </a:r>
            <a:endParaRPr lang="en-GB" altLang="en-US" sz="1600" dirty="0" smtClean="0"/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Require pupils to re-look at their plans ‘In search of a planet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Invite them to think of things that may cause a need to change their plans</a:t>
            </a:r>
            <a:endParaRPr lang="en-GB" altLang="en-US" sz="1600" dirty="0"/>
          </a:p>
        </p:txBody>
      </p:sp>
      <p:pic>
        <p:nvPicPr>
          <p:cNvPr id="49165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623301"/>
            <a:ext cx="650081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Slide17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20" y="695330"/>
            <a:ext cx="336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85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nimBg="1"/>
      <p:bldP spid="8" grpId="0" animBg="1"/>
      <p:bldP spid="3" grpId="0" animBg="1" autoUpdateAnimBg="0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4827900" y="248188"/>
            <a:ext cx="4192939" cy="3033177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b="1" dirty="0">
                <a:solidFill>
                  <a:srgbClr val="000000"/>
                </a:solidFill>
              </a:rPr>
              <a:t>Teacher talk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i="1" dirty="0">
                <a:solidFill>
                  <a:srgbClr val="000000"/>
                </a:solidFill>
              </a:rPr>
              <a:t> What </a:t>
            </a:r>
            <a:r>
              <a:rPr lang="en-GB" altLang="en-US" sz="1600" i="1" dirty="0" smtClean="0">
                <a:solidFill>
                  <a:srgbClr val="000000"/>
                </a:solidFill>
              </a:rPr>
              <a:t>have you found out about planning?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i="1" dirty="0" smtClean="0">
                <a:solidFill>
                  <a:srgbClr val="000000"/>
                </a:solidFill>
              </a:rPr>
              <a:t>What was easy about planning?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i="1" dirty="0" smtClean="0">
                <a:solidFill>
                  <a:srgbClr val="000000"/>
                </a:solidFill>
              </a:rPr>
              <a:t>What makes you say that?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i="1" dirty="0" smtClean="0">
                <a:solidFill>
                  <a:srgbClr val="000000"/>
                </a:solidFill>
              </a:rPr>
              <a:t>Why is revising important?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i="1" dirty="0" smtClean="0">
                <a:solidFill>
                  <a:srgbClr val="000000"/>
                </a:solidFill>
              </a:rPr>
              <a:t>What might stop us revising?</a:t>
            </a:r>
            <a:endParaRPr lang="en-GB" altLang="en-US" sz="1600" i="1" dirty="0">
              <a:solidFill>
                <a:srgbClr val="00000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2119" y="394180"/>
            <a:ext cx="4017776" cy="286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1600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53039" y="3403600"/>
            <a:ext cx="3724010" cy="278648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b="1" dirty="0">
                <a:solidFill>
                  <a:srgbClr val="000000"/>
                </a:solidFill>
              </a:rPr>
              <a:t>Student </a:t>
            </a:r>
            <a:r>
              <a:rPr lang="en-GB" altLang="en-US" sz="1600" b="1" dirty="0" smtClean="0">
                <a:solidFill>
                  <a:srgbClr val="000000"/>
                </a:solidFill>
              </a:rPr>
              <a:t>Action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GB" altLang="en-US" sz="1600" dirty="0">
              <a:solidFill>
                <a:srgbClr val="000000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Pairs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Consider first question alone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share and discuss each other’s answer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Share with larger group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Agree a consensus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1600" dirty="0">
              <a:solidFill>
                <a:srgbClr val="000000"/>
              </a:solidFill>
            </a:endParaRPr>
          </a:p>
        </p:txBody>
      </p:sp>
      <p:sp>
        <p:nvSpPr>
          <p:cNvPr id="49157" name="TextBox 10"/>
          <p:cNvSpPr txBox="1">
            <a:spLocks noChangeArrowheads="1"/>
          </p:cNvSpPr>
          <p:nvPr/>
        </p:nvSpPr>
        <p:spPr bwMode="auto">
          <a:xfrm>
            <a:off x="2368155" y="1693864"/>
            <a:ext cx="18466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GB" altLang="en-US" sz="12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9158" name="TextBox 12"/>
          <p:cNvSpPr txBox="1">
            <a:spLocks noChangeArrowheads="1"/>
          </p:cNvSpPr>
          <p:nvPr/>
        </p:nvSpPr>
        <p:spPr bwMode="auto">
          <a:xfrm>
            <a:off x="534296" y="19050"/>
            <a:ext cx="66636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2000" b="1" dirty="0"/>
              <a:t>Episode </a:t>
            </a:r>
            <a:r>
              <a:rPr lang="en-GB" sz="2000" b="1" dirty="0" smtClean="0"/>
              <a:t>8 Reflecting on planning</a:t>
            </a:r>
            <a:endParaRPr lang="en-GB" sz="2000" b="1" dirty="0"/>
          </a:p>
        </p:txBody>
      </p:sp>
      <p:sp>
        <p:nvSpPr>
          <p:cNvPr id="49159" name="Rectangle 14"/>
          <p:cNvSpPr>
            <a:spLocks noChangeArrowheads="1"/>
          </p:cNvSpPr>
          <p:nvPr/>
        </p:nvSpPr>
        <p:spPr bwMode="auto">
          <a:xfrm>
            <a:off x="2042182" y="368361"/>
            <a:ext cx="113414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200" dirty="0">
                <a:solidFill>
                  <a:srgbClr val="000000"/>
                </a:solidFill>
                <a:cs typeface="Arial" panose="020B0604020202020204" pitchFamily="34" charset="0"/>
              </a:rPr>
              <a:t>Screen image</a:t>
            </a:r>
          </a:p>
        </p:txBody>
      </p:sp>
      <p:pic>
        <p:nvPicPr>
          <p:cNvPr id="49160" name="Picture 21" descr="images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342" y="728665"/>
            <a:ext cx="42267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1" name="Picture 23" descr="images.jpe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551" y="3521077"/>
            <a:ext cx="384572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2" name="TextBox 27"/>
          <p:cNvSpPr txBox="1">
            <a:spLocks noChangeArrowheads="1"/>
          </p:cNvSpPr>
          <p:nvPr/>
        </p:nvSpPr>
        <p:spPr bwMode="auto">
          <a:xfrm>
            <a:off x="-875109" y="4838702"/>
            <a:ext cx="18466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GB" altLang="en-US" sz="12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6857" y="6442501"/>
            <a:ext cx="7835161" cy="3385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dirty="0" smtClean="0">
                <a:solidFill>
                  <a:srgbClr val="000000"/>
                </a:solidFill>
              </a:rPr>
              <a:t>Provokes and supports the use of reflective and evaluative behaviours.</a:t>
            </a:r>
            <a:endParaRPr lang="en-GB" altLang="en-US" sz="16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56857" y="3416223"/>
            <a:ext cx="4094411" cy="277385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GB" altLang="en-US" sz="1600" b="1" dirty="0">
                <a:solidFill>
                  <a:srgbClr val="000000"/>
                </a:solidFill>
              </a:rPr>
              <a:t>Teacher </a:t>
            </a:r>
            <a:r>
              <a:rPr lang="en-GB" altLang="en-US" sz="1600" b="1" dirty="0" smtClean="0">
                <a:solidFill>
                  <a:srgbClr val="000000"/>
                </a:solidFill>
              </a:rPr>
              <a:t>Action</a:t>
            </a:r>
            <a:endParaRPr lang="en-GB" altLang="en-US" sz="1600" dirty="0"/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Time 8 </a:t>
            </a:r>
            <a:r>
              <a:rPr lang="en-GB" altLang="en-US" sz="1600" dirty="0" err="1" smtClean="0"/>
              <a:t>mins</a:t>
            </a:r>
            <a:endParaRPr lang="en-GB" altLang="en-US" sz="1600" dirty="0" smtClean="0"/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Use VTR Think Pair Share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Pose three or 4 key questions re planning and revising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Note down key things </a:t>
            </a:r>
            <a:r>
              <a:rPr lang="en-GB" altLang="en-US" sz="1600" dirty="0"/>
              <a:t>e</a:t>
            </a:r>
            <a:r>
              <a:rPr lang="en-GB" altLang="en-US" sz="1600" dirty="0" smtClean="0"/>
              <a:t>merging from groups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600" dirty="0" smtClean="0"/>
              <a:t>Assist agreement of consensus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1600" dirty="0"/>
          </a:p>
        </p:txBody>
      </p:sp>
      <p:pic>
        <p:nvPicPr>
          <p:cNvPr id="49165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623301"/>
            <a:ext cx="650081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Slide18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67" y="645360"/>
            <a:ext cx="336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641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  <p:bldP spid="5" grpId="0" animBg="1"/>
      <p:bldP spid="8" grpId="0" animBg="1"/>
      <p:bldP spid="3" grpId="0" animBg="1" autoUpdateAnimBg="0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2842</TotalTime>
  <Words>1922</Words>
  <Application>Microsoft Office PowerPoint</Application>
  <PresentationFormat>On-screen Show (4:3)</PresentationFormat>
  <Paragraphs>282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ＭＳ Ｐゴシック</vt:lpstr>
      <vt:lpstr>Arial</vt:lpstr>
      <vt:lpstr>Calibri</vt:lpstr>
      <vt:lpstr>Office Theme</vt:lpstr>
      <vt:lpstr>Lesson Overview: Subject/phase – KS2/3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TLO Limited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Overview: Subject/phase – KS2/3</dc:title>
  <dc:creator>Brian Davies</dc:creator>
  <cp:lastModifiedBy>Steve Watson TLO</cp:lastModifiedBy>
  <cp:revision>75</cp:revision>
  <dcterms:created xsi:type="dcterms:W3CDTF">2018-12-18T14:23:44Z</dcterms:created>
  <dcterms:modified xsi:type="dcterms:W3CDTF">2019-01-12T04:44:30Z</dcterms:modified>
</cp:coreProperties>
</file>