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1"/>
  </p:notesMasterIdLst>
  <p:sldIdLst>
    <p:sldId id="264" r:id="rId3"/>
    <p:sldId id="274" r:id="rId4"/>
    <p:sldId id="275" r:id="rId5"/>
    <p:sldId id="276" r:id="rId6"/>
    <p:sldId id="277" r:id="rId7"/>
    <p:sldId id="278" r:id="rId8"/>
    <p:sldId id="279" r:id="rId9"/>
    <p:sldId id="28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434" autoAdjust="0"/>
  </p:normalViewPr>
  <p:slideViewPr>
    <p:cSldViewPr snapToGrid="0">
      <p:cViewPr varScale="1">
        <p:scale>
          <a:sx n="82" d="100"/>
          <a:sy n="82" d="100"/>
        </p:scale>
        <p:origin x="-95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2C21B3-F0A1-4978-B920-48D759316A3D}" type="datetimeFigureOut">
              <a:rPr lang="en-GB" smtClean="0"/>
              <a:t>28/11/18</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6F6AC0-A4E9-4C04-B43F-FF8A934834AC}" type="slidenum">
              <a:rPr lang="en-GB" smtClean="0"/>
              <a:t>‹#›</a:t>
            </a:fld>
            <a:endParaRPr lang="en-GB" dirty="0"/>
          </a:p>
        </p:txBody>
      </p:sp>
    </p:spTree>
    <p:extLst>
      <p:ext uri="{BB962C8B-B14F-4D97-AF65-F5344CB8AC3E}">
        <p14:creationId xmlns:p14="http://schemas.microsoft.com/office/powerpoint/2010/main" val="905927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4376c97512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800"/>
              <a:buFont typeface="Arial"/>
              <a:buNone/>
            </a:pPr>
            <a:r>
              <a:rPr lang="en-GB" sz="1800" dirty="0">
                <a:solidFill>
                  <a:schemeClr val="dk1"/>
                </a:solidFill>
              </a:rPr>
              <a:t>Rough cut planning.</a:t>
            </a:r>
            <a:endParaRPr dirty="0">
              <a:solidFill>
                <a:schemeClr val="dk1"/>
              </a:solidFill>
            </a:endParaRPr>
          </a:p>
          <a:p>
            <a:pPr marL="0" lvl="0" indent="0" algn="l" rtl="0">
              <a:spcBef>
                <a:spcPts val="0"/>
              </a:spcBef>
              <a:spcAft>
                <a:spcPts val="0"/>
              </a:spcAft>
              <a:buClr>
                <a:schemeClr val="dk1"/>
              </a:buClr>
              <a:buSzPts val="1800"/>
              <a:buFont typeface="Arial"/>
              <a:buNone/>
            </a:pPr>
            <a:r>
              <a:rPr lang="en-GB" sz="1800" dirty="0">
                <a:solidFill>
                  <a:schemeClr val="dk1"/>
                </a:solidFill>
              </a:rPr>
              <a:t>At this point, before you have thought hard about the outcomes and flow of the lesson, you are jotting down what the lesson will achieve....roughly what you want s</a:t>
            </a:r>
            <a:r>
              <a:rPr lang="en-GB" sz="1800" dirty="0"/>
              <a:t>tudent</a:t>
            </a:r>
            <a:r>
              <a:rPr lang="en-GB" sz="1800" dirty="0">
                <a:solidFill>
                  <a:schemeClr val="dk1"/>
                </a:solidFill>
              </a:rPr>
              <a:t>s to achieve and the learning behaviours they will need to use.</a:t>
            </a:r>
            <a:endParaRPr dirty="0">
              <a:solidFill>
                <a:schemeClr val="dk1"/>
              </a:solidFill>
            </a:endParaRPr>
          </a:p>
          <a:p>
            <a:pPr marL="0" lvl="0" indent="0" algn="l" rtl="0">
              <a:spcBef>
                <a:spcPts val="0"/>
              </a:spcBef>
              <a:spcAft>
                <a:spcPts val="0"/>
              </a:spcAft>
              <a:buNone/>
            </a:pPr>
            <a:endParaRPr dirty="0"/>
          </a:p>
        </p:txBody>
      </p:sp>
      <p:sp>
        <p:nvSpPr>
          <p:cNvPr id="238" name="Google Shape;238;g4376c9751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470390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5491" name="Notes Placeholder 2"/>
          <p:cNvSpPr>
            <a:spLocks noGrp="1"/>
          </p:cNvSpPr>
          <p:nvPr>
            <p:ph type="body" idx="1"/>
          </p:nvPr>
        </p:nvSpPr>
        <p:spPr bwMode="auto">
          <a:xfrm>
            <a:off x="687388" y="43434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GB" altLang="en-US" dirty="0" smtClean="0">
                <a:latin typeface="Arial" panose="020B0604020202020204" pitchFamily="34" charset="0"/>
                <a:cs typeface="Arial" panose="020B0604020202020204" pitchFamily="34" charset="0"/>
              </a:rPr>
              <a:t>See the notes online</a:t>
            </a:r>
            <a:r>
              <a:rPr lang="en-GB" altLang="en-US" baseline="0" dirty="0" smtClean="0">
                <a:latin typeface="Arial" panose="020B0604020202020204" pitchFamily="34" charset="0"/>
                <a:cs typeface="Arial" panose="020B0604020202020204" pitchFamily="34" charset="0"/>
              </a:rPr>
              <a:t> relating to these Episodes for detail on how you might conduct the conversations.</a:t>
            </a:r>
            <a:endParaRPr lang="en-GB" altLang="en-US" dirty="0" smtClean="0">
              <a:latin typeface="Arial" panose="020B0604020202020204" pitchFamily="34" charset="0"/>
              <a:cs typeface="Arial" panose="020B0604020202020204"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defTabSz="457200" fontAlgn="base">
              <a:spcBef>
                <a:spcPct val="0"/>
              </a:spcBef>
              <a:spcAft>
                <a:spcPct val="0"/>
              </a:spcAft>
            </a:pPr>
            <a:fld id="{93614C30-C29D-4FDC-A5F6-733C768361E7}" type="slidenum">
              <a:rPr lang="en-GB" altLang="en-US" sz="1200">
                <a:solidFill>
                  <a:prstClr val="black"/>
                </a:solidFill>
                <a:latin typeface="Calibri" panose="020F0502020204030204" pitchFamily="34" charset="0"/>
              </a:rPr>
              <a:pPr algn="r" defTabSz="457200" fontAlgn="base">
                <a:spcBef>
                  <a:spcPct val="0"/>
                </a:spcBef>
                <a:spcAft>
                  <a:spcPct val="0"/>
                </a:spcAft>
              </a:pPr>
              <a:t>2</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3821102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5491" name="Notes Placeholder 2"/>
          <p:cNvSpPr>
            <a:spLocks noGrp="1"/>
          </p:cNvSpPr>
          <p:nvPr>
            <p:ph type="body" idx="1"/>
          </p:nvPr>
        </p:nvSpPr>
        <p:spPr bwMode="auto">
          <a:xfrm>
            <a:off x="687388" y="43434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GB" altLang="en-US" dirty="0" smtClean="0">
                <a:latin typeface="Arial" panose="020B0604020202020204" pitchFamily="34" charset="0"/>
                <a:cs typeface="Arial" panose="020B0604020202020204" pitchFamily="34" charset="0"/>
              </a:rPr>
              <a:t>See the notes online</a:t>
            </a:r>
            <a:r>
              <a:rPr lang="en-GB" altLang="en-US" baseline="0" dirty="0" smtClean="0">
                <a:latin typeface="Arial" panose="020B0604020202020204" pitchFamily="34" charset="0"/>
                <a:cs typeface="Arial" panose="020B0604020202020204" pitchFamily="34" charset="0"/>
              </a:rPr>
              <a:t> relating to these Episodes for detail on how you might conduct the conversations.</a:t>
            </a:r>
            <a:endParaRPr lang="en-GB" altLang="en-US" dirty="0" smtClean="0">
              <a:latin typeface="Arial" panose="020B0604020202020204" pitchFamily="34" charset="0"/>
              <a:cs typeface="Arial" panose="020B0604020202020204"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defTabSz="457200" fontAlgn="base">
              <a:spcBef>
                <a:spcPct val="0"/>
              </a:spcBef>
              <a:spcAft>
                <a:spcPct val="0"/>
              </a:spcAft>
            </a:pPr>
            <a:fld id="{93614C30-C29D-4FDC-A5F6-733C768361E7}" type="slidenum">
              <a:rPr lang="en-GB" altLang="en-US" sz="1200">
                <a:solidFill>
                  <a:prstClr val="black"/>
                </a:solidFill>
                <a:latin typeface="Calibri" panose="020F0502020204030204" pitchFamily="34" charset="0"/>
              </a:rPr>
              <a:pPr algn="r" defTabSz="457200" fontAlgn="base">
                <a:spcBef>
                  <a:spcPct val="0"/>
                </a:spcBef>
                <a:spcAft>
                  <a:spcPct val="0"/>
                </a:spcAft>
              </a:pPr>
              <a:t>3</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38211028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5491" name="Notes Placeholder 2"/>
          <p:cNvSpPr>
            <a:spLocks noGrp="1"/>
          </p:cNvSpPr>
          <p:nvPr>
            <p:ph type="body" idx="1"/>
          </p:nvPr>
        </p:nvSpPr>
        <p:spPr bwMode="auto">
          <a:xfrm>
            <a:off x="687388" y="43434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GB" altLang="en-US" dirty="0" smtClean="0">
                <a:latin typeface="Arial" panose="020B0604020202020204" pitchFamily="34" charset="0"/>
                <a:cs typeface="Arial" panose="020B0604020202020204" pitchFamily="34" charset="0"/>
              </a:rPr>
              <a:t>See the notes online</a:t>
            </a:r>
            <a:r>
              <a:rPr lang="en-GB" altLang="en-US" baseline="0" dirty="0" smtClean="0">
                <a:latin typeface="Arial" panose="020B0604020202020204" pitchFamily="34" charset="0"/>
                <a:cs typeface="Arial" panose="020B0604020202020204" pitchFamily="34" charset="0"/>
              </a:rPr>
              <a:t> relating to these Episodes for detail on how you might conduct the conversations.</a:t>
            </a:r>
            <a:endParaRPr lang="en-GB" altLang="en-US" dirty="0" smtClean="0">
              <a:latin typeface="Arial" panose="020B0604020202020204" pitchFamily="34" charset="0"/>
              <a:cs typeface="Arial" panose="020B0604020202020204"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defTabSz="457200" fontAlgn="base">
              <a:spcBef>
                <a:spcPct val="0"/>
              </a:spcBef>
              <a:spcAft>
                <a:spcPct val="0"/>
              </a:spcAft>
            </a:pPr>
            <a:fld id="{93614C30-C29D-4FDC-A5F6-733C768361E7}" type="slidenum">
              <a:rPr lang="en-GB" altLang="en-US" sz="1200">
                <a:solidFill>
                  <a:prstClr val="black"/>
                </a:solidFill>
                <a:latin typeface="Calibri" panose="020F0502020204030204" pitchFamily="34" charset="0"/>
              </a:rPr>
              <a:pPr algn="r" defTabSz="457200" fontAlgn="base">
                <a:spcBef>
                  <a:spcPct val="0"/>
                </a:spcBef>
                <a:spcAft>
                  <a:spcPct val="0"/>
                </a:spcAft>
              </a:pPr>
              <a:t>4</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3821102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5491" name="Notes Placeholder 2"/>
          <p:cNvSpPr>
            <a:spLocks noGrp="1"/>
          </p:cNvSpPr>
          <p:nvPr>
            <p:ph type="body" idx="1"/>
          </p:nvPr>
        </p:nvSpPr>
        <p:spPr bwMode="auto">
          <a:xfrm>
            <a:off x="687388" y="43434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GB" altLang="en-US" dirty="0" smtClean="0">
                <a:latin typeface="Arial" panose="020B0604020202020204" pitchFamily="34" charset="0"/>
                <a:cs typeface="Arial" panose="020B0604020202020204" pitchFamily="34" charset="0"/>
              </a:rPr>
              <a:t>See the notes online</a:t>
            </a:r>
            <a:r>
              <a:rPr lang="en-GB" altLang="en-US" baseline="0" dirty="0" smtClean="0">
                <a:latin typeface="Arial" panose="020B0604020202020204" pitchFamily="34" charset="0"/>
                <a:cs typeface="Arial" panose="020B0604020202020204" pitchFamily="34" charset="0"/>
              </a:rPr>
              <a:t> relating to these Episodes for detail on how you might conduct the conversations.</a:t>
            </a:r>
            <a:endParaRPr lang="en-GB" altLang="en-US" dirty="0" smtClean="0">
              <a:latin typeface="Arial" panose="020B0604020202020204" pitchFamily="34" charset="0"/>
              <a:cs typeface="Arial" panose="020B0604020202020204"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defTabSz="457200" fontAlgn="base">
              <a:spcBef>
                <a:spcPct val="0"/>
              </a:spcBef>
              <a:spcAft>
                <a:spcPct val="0"/>
              </a:spcAft>
            </a:pPr>
            <a:fld id="{93614C30-C29D-4FDC-A5F6-733C768361E7}" type="slidenum">
              <a:rPr lang="en-GB" altLang="en-US" sz="1200">
                <a:solidFill>
                  <a:prstClr val="black"/>
                </a:solidFill>
                <a:latin typeface="Calibri" panose="020F0502020204030204" pitchFamily="34" charset="0"/>
              </a:rPr>
              <a:pPr algn="r" defTabSz="457200" fontAlgn="base">
                <a:spcBef>
                  <a:spcPct val="0"/>
                </a:spcBef>
                <a:spcAft>
                  <a:spcPct val="0"/>
                </a:spcAft>
              </a:pPr>
              <a:t>5</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38211028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5491" name="Notes Placeholder 2"/>
          <p:cNvSpPr>
            <a:spLocks noGrp="1"/>
          </p:cNvSpPr>
          <p:nvPr>
            <p:ph type="body" idx="1"/>
          </p:nvPr>
        </p:nvSpPr>
        <p:spPr bwMode="auto">
          <a:xfrm>
            <a:off x="687388" y="43434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GB" altLang="en-US" dirty="0" smtClean="0">
                <a:latin typeface="Arial" panose="020B0604020202020204" pitchFamily="34" charset="0"/>
                <a:cs typeface="Arial" panose="020B0604020202020204" pitchFamily="34" charset="0"/>
              </a:rPr>
              <a:t>See the notes online</a:t>
            </a:r>
            <a:r>
              <a:rPr lang="en-GB" altLang="en-US" baseline="0" dirty="0" smtClean="0">
                <a:latin typeface="Arial" panose="020B0604020202020204" pitchFamily="34" charset="0"/>
                <a:cs typeface="Arial" panose="020B0604020202020204" pitchFamily="34" charset="0"/>
              </a:rPr>
              <a:t> relating to these Episodes for detail on how you might conduct the conversations.</a:t>
            </a:r>
            <a:endParaRPr lang="en-GB" altLang="en-US" dirty="0" smtClean="0">
              <a:latin typeface="Arial" panose="020B0604020202020204" pitchFamily="34" charset="0"/>
              <a:cs typeface="Arial" panose="020B0604020202020204"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defTabSz="457200" fontAlgn="base">
              <a:spcBef>
                <a:spcPct val="0"/>
              </a:spcBef>
              <a:spcAft>
                <a:spcPct val="0"/>
              </a:spcAft>
            </a:pPr>
            <a:fld id="{93614C30-C29D-4FDC-A5F6-733C768361E7}" type="slidenum">
              <a:rPr lang="en-GB" altLang="en-US" sz="1200">
                <a:solidFill>
                  <a:prstClr val="black"/>
                </a:solidFill>
                <a:latin typeface="Calibri" panose="020F0502020204030204" pitchFamily="34" charset="0"/>
              </a:rPr>
              <a:pPr algn="r" defTabSz="457200" fontAlgn="base">
                <a:spcBef>
                  <a:spcPct val="0"/>
                </a:spcBef>
                <a:spcAft>
                  <a:spcPct val="0"/>
                </a:spcAft>
              </a:pPr>
              <a:t>6</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3821102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5491" name="Notes Placeholder 2"/>
          <p:cNvSpPr>
            <a:spLocks noGrp="1"/>
          </p:cNvSpPr>
          <p:nvPr>
            <p:ph type="body" idx="1"/>
          </p:nvPr>
        </p:nvSpPr>
        <p:spPr bwMode="auto">
          <a:xfrm>
            <a:off x="687388" y="43434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GB" altLang="en-US" dirty="0" smtClean="0">
                <a:latin typeface="Arial" panose="020B0604020202020204" pitchFamily="34" charset="0"/>
                <a:cs typeface="Arial" panose="020B0604020202020204" pitchFamily="34" charset="0"/>
              </a:rPr>
              <a:t>See the notes online</a:t>
            </a:r>
            <a:r>
              <a:rPr lang="en-GB" altLang="en-US" baseline="0" dirty="0" smtClean="0">
                <a:latin typeface="Arial" panose="020B0604020202020204" pitchFamily="34" charset="0"/>
                <a:cs typeface="Arial" panose="020B0604020202020204" pitchFamily="34" charset="0"/>
              </a:rPr>
              <a:t> relating to these Episodes for detail on how you might conduct the conversations.</a:t>
            </a:r>
            <a:endParaRPr lang="en-GB" altLang="en-US" dirty="0" smtClean="0">
              <a:latin typeface="Arial" panose="020B0604020202020204" pitchFamily="34" charset="0"/>
              <a:cs typeface="Arial" panose="020B0604020202020204"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defTabSz="457200" fontAlgn="base">
              <a:spcBef>
                <a:spcPct val="0"/>
              </a:spcBef>
              <a:spcAft>
                <a:spcPct val="0"/>
              </a:spcAft>
            </a:pPr>
            <a:fld id="{93614C30-C29D-4FDC-A5F6-733C768361E7}" type="slidenum">
              <a:rPr lang="en-GB" altLang="en-US" sz="1200">
                <a:solidFill>
                  <a:prstClr val="black"/>
                </a:solidFill>
                <a:latin typeface="Calibri" panose="020F0502020204030204" pitchFamily="34" charset="0"/>
              </a:rPr>
              <a:pPr algn="r" defTabSz="457200" fontAlgn="base">
                <a:spcBef>
                  <a:spcPct val="0"/>
                </a:spcBef>
                <a:spcAft>
                  <a:spcPct val="0"/>
                </a:spcAft>
              </a:pPr>
              <a:t>7</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3821102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5491" name="Notes Placeholder 2"/>
          <p:cNvSpPr>
            <a:spLocks noGrp="1"/>
          </p:cNvSpPr>
          <p:nvPr>
            <p:ph type="body" idx="1"/>
          </p:nvPr>
        </p:nvSpPr>
        <p:spPr bwMode="auto">
          <a:xfrm>
            <a:off x="687388" y="4343400"/>
            <a:ext cx="5486400" cy="41148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defRPr/>
            </a:pPr>
            <a:r>
              <a:rPr lang="en-GB" altLang="en-US" smtClean="0">
                <a:latin typeface="Arial" panose="020B0604020202020204" pitchFamily="34" charset="0"/>
                <a:cs typeface="Arial" panose="020B0604020202020204" pitchFamily="34" charset="0"/>
              </a:rPr>
              <a:t>See the notes online</a:t>
            </a:r>
            <a:r>
              <a:rPr lang="en-GB" altLang="en-US" baseline="0" smtClean="0">
                <a:latin typeface="Arial" panose="020B0604020202020204" pitchFamily="34" charset="0"/>
                <a:cs typeface="Arial" panose="020B0604020202020204" pitchFamily="34" charset="0"/>
              </a:rPr>
              <a:t> relating to these Episodes for detail on how you might conduct the conversations.</a:t>
            </a:r>
            <a:endParaRPr lang="en-GB" altLang="en-US" dirty="0" smtClean="0">
              <a:latin typeface="Arial" panose="020B0604020202020204" pitchFamily="34" charset="0"/>
              <a:cs typeface="Arial" panose="020B0604020202020204" pitchFamily="34" charset="0"/>
            </a:endParaRPr>
          </a:p>
        </p:txBody>
      </p:sp>
      <p:sp>
        <p:nvSpPr>
          <p:cNvPr id="106500" name="Slide Number Placeholder 3"/>
          <p:cNvSpPr txBox="1">
            <a:spLocks noGrp="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r" defTabSz="457200" fontAlgn="base">
              <a:spcBef>
                <a:spcPct val="0"/>
              </a:spcBef>
              <a:spcAft>
                <a:spcPct val="0"/>
              </a:spcAft>
            </a:pPr>
            <a:fld id="{93614C30-C29D-4FDC-A5F6-733C768361E7}" type="slidenum">
              <a:rPr lang="en-GB" altLang="en-US" sz="1200">
                <a:solidFill>
                  <a:prstClr val="black"/>
                </a:solidFill>
                <a:latin typeface="Calibri" panose="020F0502020204030204" pitchFamily="34" charset="0"/>
              </a:rPr>
              <a:pPr algn="r" defTabSz="457200" fontAlgn="base">
                <a:spcBef>
                  <a:spcPct val="0"/>
                </a:spcBef>
                <a:spcAft>
                  <a:spcPct val="0"/>
                </a:spcAft>
              </a:pPr>
              <a:t>8</a:t>
            </a:fld>
            <a:endParaRPr lang="en-GB" altLang="en-US" sz="1200">
              <a:solidFill>
                <a:prstClr val="black"/>
              </a:solidFill>
              <a:latin typeface="Calibri" panose="020F0502020204030204" pitchFamily="34" charset="0"/>
            </a:endParaRPr>
          </a:p>
        </p:txBody>
      </p:sp>
    </p:spTree>
    <p:extLst>
      <p:ext uri="{BB962C8B-B14F-4D97-AF65-F5344CB8AC3E}">
        <p14:creationId xmlns:p14="http://schemas.microsoft.com/office/powerpoint/2010/main" val="3821102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2967412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870520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1620868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3805022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4244663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229416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2177664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3562080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613740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33973864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9679BACC-C921-4784-BF61-0E6F77D91838}" type="datetimeFigureOut">
              <a:rPr lang="en-GB" smtClean="0"/>
              <a:t>28/11/18</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F1AC2292-269A-4105-88E1-6C58FD2A4E55}" type="slidenum">
              <a:rPr lang="en-GB" smtClean="0"/>
              <a:t>‹#›</a:t>
            </a:fld>
            <a:endParaRPr lang="en-GB" dirty="0"/>
          </a:p>
        </p:txBody>
      </p:sp>
    </p:spTree>
    <p:extLst>
      <p:ext uri="{BB962C8B-B14F-4D97-AF65-F5344CB8AC3E}">
        <p14:creationId xmlns:p14="http://schemas.microsoft.com/office/powerpoint/2010/main" val="3699916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GB" dirty="0" smtClean="0"/>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lumMod val="85000"/>
                    <a:lumOff val="1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fld id="{F24E8009-5A4D-4CD8-9519-D38CC076128D}" type="datetime1">
              <a:rPr lang="en-GB">
                <a:solidFill>
                  <a:prstClr val="black">
                    <a:tint val="75000"/>
                  </a:prstClr>
                </a:solidFill>
              </a:rPr>
              <a:pPr>
                <a:defRPr/>
              </a:pPr>
              <a:t>28/11/18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6" name="Slide Number Placeholder 5"/>
          <p:cNvSpPr>
            <a:spLocks noGrp="1"/>
          </p:cNvSpPr>
          <p:nvPr>
            <p:ph type="sldNum" sz="quarter" idx="12"/>
          </p:nvPr>
        </p:nvSpPr>
        <p:spPr/>
        <p:txBody>
          <a:bodyPr/>
          <a:lstStyle>
            <a:lvl1pPr>
              <a:defRPr/>
            </a:lvl1pPr>
          </a:lstStyle>
          <a:p>
            <a:fld id="{AF803ECF-9398-417A-A7F0-8BA8867171E6}" type="slidenum">
              <a:rPr lang="en-US" altLang="en-US"/>
              <a:pPr/>
              <a:t>‹#›</a:t>
            </a:fld>
            <a:endParaRPr lang="en-US" altLang="en-US" dirty="0"/>
          </a:p>
        </p:txBody>
      </p:sp>
    </p:spTree>
    <p:extLst>
      <p:ext uri="{BB962C8B-B14F-4D97-AF65-F5344CB8AC3E}">
        <p14:creationId xmlns:p14="http://schemas.microsoft.com/office/powerpoint/2010/main" val="886267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3" name="Content Placeholder 2"/>
          <p:cNvSpPr>
            <a:spLocks noGrp="1"/>
          </p:cNvSpPr>
          <p:nvPr>
            <p:ph idx="1"/>
          </p:nvPr>
        </p:nvSpPr>
        <p:spPr/>
        <p:txBody>
          <a:body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F8046A44-BF85-4989-9514-32713B9F797F}" type="datetime1">
              <a:rPr lang="en-GB">
                <a:solidFill>
                  <a:prstClr val="black">
                    <a:tint val="75000"/>
                  </a:prstClr>
                </a:solidFill>
              </a:rPr>
              <a:pPr>
                <a:defRPr/>
              </a:pPr>
              <a:t>28/11/18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6" name="Slide Number Placeholder 5"/>
          <p:cNvSpPr>
            <a:spLocks noGrp="1"/>
          </p:cNvSpPr>
          <p:nvPr>
            <p:ph type="sldNum" sz="quarter" idx="12"/>
          </p:nvPr>
        </p:nvSpPr>
        <p:spPr/>
        <p:txBody>
          <a:bodyPr/>
          <a:lstStyle>
            <a:lvl1pPr>
              <a:defRPr/>
            </a:lvl1pPr>
          </a:lstStyle>
          <a:p>
            <a:fld id="{85876C9D-E5C6-4851-8623-8A05517EA357}" type="slidenum">
              <a:rPr lang="en-US" altLang="en-US"/>
              <a:pPr/>
              <a:t>‹#›</a:t>
            </a:fld>
            <a:endParaRPr lang="en-US" altLang="en-US" dirty="0"/>
          </a:p>
        </p:txBody>
      </p:sp>
    </p:spTree>
    <p:extLst>
      <p:ext uri="{BB962C8B-B14F-4D97-AF65-F5344CB8AC3E}">
        <p14:creationId xmlns:p14="http://schemas.microsoft.com/office/powerpoint/2010/main" val="30715501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963084" y="2906715"/>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CC8BC0E-7B89-4334-944D-E90C54DD79B3}" type="datetime1">
              <a:rPr lang="en-GB">
                <a:solidFill>
                  <a:prstClr val="black">
                    <a:tint val="75000"/>
                  </a:prstClr>
                </a:solidFill>
              </a:rPr>
              <a:pPr>
                <a:defRPr/>
              </a:pPr>
              <a:t>28/11/18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6" name="Slide Number Placeholder 5"/>
          <p:cNvSpPr>
            <a:spLocks noGrp="1"/>
          </p:cNvSpPr>
          <p:nvPr>
            <p:ph type="sldNum" sz="quarter" idx="12"/>
          </p:nvPr>
        </p:nvSpPr>
        <p:spPr/>
        <p:txBody>
          <a:bodyPr/>
          <a:lstStyle>
            <a:lvl1pPr>
              <a:defRPr/>
            </a:lvl1pPr>
          </a:lstStyle>
          <a:p>
            <a:fld id="{712F0115-5C3C-45A7-B9A4-42F149358CD5}" type="slidenum">
              <a:rPr lang="en-US" altLang="en-US"/>
              <a:pPr/>
              <a:t>‹#›</a:t>
            </a:fld>
            <a:endParaRPr lang="en-US" altLang="en-US" dirty="0"/>
          </a:p>
        </p:txBody>
      </p:sp>
    </p:spTree>
    <p:extLst>
      <p:ext uri="{BB962C8B-B14F-4D97-AF65-F5344CB8AC3E}">
        <p14:creationId xmlns:p14="http://schemas.microsoft.com/office/powerpoint/2010/main" val="4069152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Click to edit Master title style</a:t>
            </a:r>
            <a:endParaRPr lang="en-US" dirty="0"/>
          </a:p>
        </p:txBody>
      </p:sp>
      <p:sp>
        <p:nvSpPr>
          <p:cNvPr id="3" name="Content Placeholder 2"/>
          <p:cNvSpPr>
            <a:spLocks noGrp="1"/>
          </p:cNvSpPr>
          <p:nvPr>
            <p:ph sz="half" idx="1"/>
          </p:nvPr>
        </p:nvSpPr>
        <p:spPr>
          <a:xfrm>
            <a:off x="609600" y="1600202"/>
            <a:ext cx="5384800" cy="45259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4" name="Content Placeholder 3"/>
          <p:cNvSpPr>
            <a:spLocks noGrp="1"/>
          </p:cNvSpPr>
          <p:nvPr>
            <p:ph sz="half" idx="2"/>
          </p:nvPr>
        </p:nvSpPr>
        <p:spPr>
          <a:xfrm>
            <a:off x="6197600" y="1600202"/>
            <a:ext cx="5384800" cy="4525963"/>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677EDB1B-6132-41E7-8AD2-CCBC4A85116C}" type="datetime1">
              <a:rPr lang="en-GB">
                <a:solidFill>
                  <a:prstClr val="black">
                    <a:tint val="75000"/>
                  </a:prstClr>
                </a:solidFill>
              </a:rPr>
              <a:pPr>
                <a:defRPr/>
              </a:pPr>
              <a:t>28/11/18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7" name="Slide Number Placeholder 5"/>
          <p:cNvSpPr>
            <a:spLocks noGrp="1"/>
          </p:cNvSpPr>
          <p:nvPr>
            <p:ph type="sldNum" sz="quarter" idx="12"/>
          </p:nvPr>
        </p:nvSpPr>
        <p:spPr/>
        <p:txBody>
          <a:bodyPr/>
          <a:lstStyle>
            <a:lvl1pPr>
              <a:defRPr/>
            </a:lvl1pPr>
          </a:lstStyle>
          <a:p>
            <a:fld id="{33ADF0AD-B353-44EF-BC26-8253D571ADDE}" type="slidenum">
              <a:rPr lang="en-US" altLang="en-US"/>
              <a:pPr/>
              <a:t>‹#›</a:t>
            </a:fld>
            <a:endParaRPr lang="en-US" altLang="en-US" dirty="0"/>
          </a:p>
        </p:txBody>
      </p:sp>
    </p:spTree>
    <p:extLst>
      <p:ext uri="{BB962C8B-B14F-4D97-AF65-F5344CB8AC3E}">
        <p14:creationId xmlns:p14="http://schemas.microsoft.com/office/powerpoint/2010/main" val="2598880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609601" y="1535113"/>
            <a:ext cx="5386917"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4" name="Content Placeholder 3"/>
          <p:cNvSpPr>
            <a:spLocks noGrp="1"/>
          </p:cNvSpPr>
          <p:nvPr>
            <p:ph sz="half" idx="2"/>
          </p:nvPr>
        </p:nvSpPr>
        <p:spPr>
          <a:xfrm>
            <a:off x="609601" y="2174875"/>
            <a:ext cx="5386917" cy="3951288"/>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5" name="Text Placeholder 4"/>
          <p:cNvSpPr>
            <a:spLocks noGrp="1"/>
          </p:cNvSpPr>
          <p:nvPr>
            <p:ph type="body" sz="quarter" idx="3"/>
          </p:nvPr>
        </p:nvSpPr>
        <p:spPr>
          <a:xfrm>
            <a:off x="6193368" y="1535113"/>
            <a:ext cx="538903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smtClean="0"/>
              <a:t>Click to edit Master text styles</a:t>
            </a:r>
          </a:p>
        </p:txBody>
      </p:sp>
      <p:sp>
        <p:nvSpPr>
          <p:cNvPr id="6" name="Content Placeholder 5"/>
          <p:cNvSpPr>
            <a:spLocks noGrp="1"/>
          </p:cNvSpPr>
          <p:nvPr>
            <p:ph sz="quarter" idx="4"/>
          </p:nvPr>
        </p:nvSpPr>
        <p:spPr>
          <a:xfrm>
            <a:off x="6193368" y="2174875"/>
            <a:ext cx="5389035" cy="3951288"/>
          </a:xfrm>
        </p:spPr>
        <p:txBody>
          <a:bodyPr>
            <a:normAutofit/>
          </a:bodyPr>
          <a:lstStyle>
            <a:lvl1pPr>
              <a:defRPr sz="2000"/>
            </a:lvl1pPr>
            <a:lvl2pPr>
              <a:defRPr sz="2000"/>
            </a:lvl2pPr>
            <a:lvl3pPr>
              <a:defRPr sz="2000"/>
            </a:lvl3pPr>
            <a:lvl4pPr>
              <a:defRPr sz="2000"/>
            </a:lvl4pPr>
            <a:lvl5pPr>
              <a:defRPr sz="2000"/>
            </a:lvl5pPr>
            <a:lvl6pPr>
              <a:defRPr sz="1600"/>
            </a:lvl6pPr>
            <a:lvl7pPr>
              <a:defRPr sz="1600"/>
            </a:lvl7pPr>
            <a:lvl8pPr>
              <a:defRPr sz="1600"/>
            </a:lvl8pPr>
            <a:lvl9pPr>
              <a:defRPr sz="16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4490883A-64F9-4CB1-B203-BF129E900622}" type="datetime1">
              <a:rPr lang="en-GB">
                <a:solidFill>
                  <a:prstClr val="black">
                    <a:tint val="75000"/>
                  </a:prstClr>
                </a:solidFill>
              </a:rPr>
              <a:pPr>
                <a:defRPr/>
              </a:pPr>
              <a:t>28/11/18</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9" name="Slide Number Placeholder 5"/>
          <p:cNvSpPr>
            <a:spLocks noGrp="1"/>
          </p:cNvSpPr>
          <p:nvPr>
            <p:ph type="sldNum" sz="quarter" idx="12"/>
          </p:nvPr>
        </p:nvSpPr>
        <p:spPr/>
        <p:txBody>
          <a:bodyPr/>
          <a:lstStyle>
            <a:lvl1pPr>
              <a:defRPr/>
            </a:lvl1pPr>
          </a:lstStyle>
          <a:p>
            <a:fld id="{BD0ED7EB-AAC2-40D5-A22C-9CBA7AEB987C}" type="slidenum">
              <a:rPr lang="en-US" altLang="en-US"/>
              <a:pPr/>
              <a:t>‹#›</a:t>
            </a:fld>
            <a:endParaRPr lang="en-US" altLang="en-US" dirty="0"/>
          </a:p>
        </p:txBody>
      </p:sp>
    </p:spTree>
    <p:extLst>
      <p:ext uri="{BB962C8B-B14F-4D97-AF65-F5344CB8AC3E}">
        <p14:creationId xmlns:p14="http://schemas.microsoft.com/office/powerpoint/2010/main" val="4514502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D64FBC9-38B1-49A2-8EB5-09E8E1CC3ECF}" type="datetime1">
              <a:rPr lang="en-GB">
                <a:solidFill>
                  <a:prstClr val="black">
                    <a:tint val="75000"/>
                  </a:prstClr>
                </a:solidFill>
              </a:rPr>
              <a:pPr>
                <a:defRPr/>
              </a:pPr>
              <a:t>28/11/18</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5" name="Slide Number Placeholder 5"/>
          <p:cNvSpPr>
            <a:spLocks noGrp="1"/>
          </p:cNvSpPr>
          <p:nvPr>
            <p:ph type="sldNum" sz="quarter" idx="12"/>
          </p:nvPr>
        </p:nvSpPr>
        <p:spPr/>
        <p:txBody>
          <a:bodyPr/>
          <a:lstStyle>
            <a:lvl1pPr>
              <a:defRPr/>
            </a:lvl1pPr>
          </a:lstStyle>
          <a:p>
            <a:fld id="{BA6443DF-BEE5-4EC1-87DC-5D1E8F919142}" type="slidenum">
              <a:rPr lang="en-US" altLang="en-US"/>
              <a:pPr/>
              <a:t>‹#›</a:t>
            </a:fld>
            <a:endParaRPr lang="en-US" altLang="en-US" dirty="0"/>
          </a:p>
        </p:txBody>
      </p:sp>
    </p:spTree>
    <p:extLst>
      <p:ext uri="{BB962C8B-B14F-4D97-AF65-F5344CB8AC3E}">
        <p14:creationId xmlns:p14="http://schemas.microsoft.com/office/powerpoint/2010/main" val="233940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EF107F6-9D42-4073-9E63-6D1792645D8F}" type="datetime1">
              <a:rPr lang="en-GB">
                <a:solidFill>
                  <a:prstClr val="black">
                    <a:tint val="75000"/>
                  </a:prstClr>
                </a:solidFill>
              </a:rPr>
              <a:pPr>
                <a:defRPr/>
              </a:pPr>
              <a:t>28/11/18</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4" name="Slide Number Placeholder 5"/>
          <p:cNvSpPr>
            <a:spLocks noGrp="1"/>
          </p:cNvSpPr>
          <p:nvPr>
            <p:ph type="sldNum" sz="quarter" idx="12"/>
          </p:nvPr>
        </p:nvSpPr>
        <p:spPr/>
        <p:txBody>
          <a:bodyPr/>
          <a:lstStyle>
            <a:lvl1pPr>
              <a:defRPr/>
            </a:lvl1pPr>
          </a:lstStyle>
          <a:p>
            <a:fld id="{F8BBBC82-3C8D-414A-8F06-57D427D8ABE8}" type="slidenum">
              <a:rPr lang="en-US" altLang="en-US"/>
              <a:pPr/>
              <a:t>‹#›</a:t>
            </a:fld>
            <a:endParaRPr lang="en-US" altLang="en-US" dirty="0"/>
          </a:p>
        </p:txBody>
      </p:sp>
    </p:spTree>
    <p:extLst>
      <p:ext uri="{BB962C8B-B14F-4D97-AF65-F5344CB8AC3E}">
        <p14:creationId xmlns:p14="http://schemas.microsoft.com/office/powerpoint/2010/main" val="1087343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4766735" y="273053"/>
            <a:ext cx="681566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609601" y="1435102"/>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86434261-2D83-4824-ADA3-821327888B69}" type="datetime1">
              <a:rPr lang="en-GB">
                <a:solidFill>
                  <a:prstClr val="black">
                    <a:tint val="75000"/>
                  </a:prstClr>
                </a:solidFill>
              </a:rPr>
              <a:pPr>
                <a:defRPr/>
              </a:pPr>
              <a:t>28/11/18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7" name="Slide Number Placeholder 5"/>
          <p:cNvSpPr>
            <a:spLocks noGrp="1"/>
          </p:cNvSpPr>
          <p:nvPr>
            <p:ph type="sldNum" sz="quarter" idx="12"/>
          </p:nvPr>
        </p:nvSpPr>
        <p:spPr/>
        <p:txBody>
          <a:bodyPr/>
          <a:lstStyle>
            <a:lvl1pPr>
              <a:defRPr/>
            </a:lvl1pPr>
          </a:lstStyle>
          <a:p>
            <a:fld id="{691EC2E9-D7F5-4DCF-B260-A60DC9FAC9DA}" type="slidenum">
              <a:rPr lang="en-US" altLang="en-US"/>
              <a:pPr/>
              <a:t>‹#›</a:t>
            </a:fld>
            <a:endParaRPr lang="en-US" altLang="en-US" dirty="0"/>
          </a:p>
        </p:txBody>
      </p:sp>
    </p:spTree>
    <p:extLst>
      <p:ext uri="{BB962C8B-B14F-4D97-AF65-F5344CB8AC3E}">
        <p14:creationId xmlns:p14="http://schemas.microsoft.com/office/powerpoint/2010/main" val="12965044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A2B3887-4A16-4BFA-93B5-3EE048B8AFAE}" type="datetime1">
              <a:rPr lang="en-GB">
                <a:solidFill>
                  <a:prstClr val="black">
                    <a:tint val="75000"/>
                  </a:prstClr>
                </a:solidFill>
              </a:rPr>
              <a:pPr>
                <a:defRPr/>
              </a:pPr>
              <a:t>28/11/18</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7" name="Slide Number Placeholder 5"/>
          <p:cNvSpPr>
            <a:spLocks noGrp="1"/>
          </p:cNvSpPr>
          <p:nvPr>
            <p:ph type="sldNum" sz="quarter" idx="12"/>
          </p:nvPr>
        </p:nvSpPr>
        <p:spPr/>
        <p:txBody>
          <a:bodyPr/>
          <a:lstStyle>
            <a:lvl1pPr>
              <a:defRPr/>
            </a:lvl1pPr>
          </a:lstStyle>
          <a:p>
            <a:fld id="{5798C9DE-D8E6-4F8F-829C-AC69119AE7E7}" type="slidenum">
              <a:rPr lang="en-US" altLang="en-US"/>
              <a:pPr/>
              <a:t>‹#›</a:t>
            </a:fld>
            <a:endParaRPr lang="en-US" altLang="en-US" dirty="0"/>
          </a:p>
        </p:txBody>
      </p:sp>
    </p:spTree>
    <p:extLst>
      <p:ext uri="{BB962C8B-B14F-4D97-AF65-F5344CB8AC3E}">
        <p14:creationId xmlns:p14="http://schemas.microsoft.com/office/powerpoint/2010/main" val="2989452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A1BD287D-9CCE-438A-A4A1-F6A577D8C289}" type="datetime1">
              <a:rPr lang="en-GB">
                <a:solidFill>
                  <a:prstClr val="black">
                    <a:tint val="75000"/>
                  </a:prstClr>
                </a:solidFill>
              </a:rPr>
              <a:pPr>
                <a:defRPr/>
              </a:pPr>
              <a:t>28/11/18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6" name="Slide Number Placeholder 5"/>
          <p:cNvSpPr>
            <a:spLocks noGrp="1"/>
          </p:cNvSpPr>
          <p:nvPr>
            <p:ph type="sldNum" sz="quarter" idx="12"/>
          </p:nvPr>
        </p:nvSpPr>
        <p:spPr/>
        <p:txBody>
          <a:bodyPr/>
          <a:lstStyle>
            <a:lvl1pPr>
              <a:defRPr/>
            </a:lvl1pPr>
          </a:lstStyle>
          <a:p>
            <a:fld id="{7A7434CB-4776-48D1-BC5D-90AE23540435}" type="slidenum">
              <a:rPr lang="en-US" altLang="en-US"/>
              <a:pPr/>
              <a:t>‹#›</a:t>
            </a:fld>
            <a:endParaRPr lang="en-US" altLang="en-US" dirty="0"/>
          </a:p>
        </p:txBody>
      </p:sp>
    </p:spTree>
    <p:extLst>
      <p:ext uri="{BB962C8B-B14F-4D97-AF65-F5344CB8AC3E}">
        <p14:creationId xmlns:p14="http://schemas.microsoft.com/office/powerpoint/2010/main" val="41497155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65542B1-B2E8-469D-A086-3A631FD9D569}" type="datetime1">
              <a:rPr lang="en-GB">
                <a:solidFill>
                  <a:prstClr val="black">
                    <a:tint val="75000"/>
                  </a:prstClr>
                </a:solidFill>
              </a:rPr>
              <a:pPr>
                <a:defRPr/>
              </a:pPr>
              <a:t>28/11/18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r>
              <a:rPr lang="en-US" dirty="0">
                <a:solidFill>
                  <a:prstClr val="black">
                    <a:tint val="75000"/>
                  </a:prstClr>
                </a:solidFill>
              </a:rPr>
              <a:t>Copyright TLO Limited 2013 | FCD2-Pri</a:t>
            </a:r>
          </a:p>
        </p:txBody>
      </p:sp>
      <p:sp>
        <p:nvSpPr>
          <p:cNvPr id="6" name="Slide Number Placeholder 5"/>
          <p:cNvSpPr>
            <a:spLocks noGrp="1"/>
          </p:cNvSpPr>
          <p:nvPr>
            <p:ph type="sldNum" sz="quarter" idx="12"/>
          </p:nvPr>
        </p:nvSpPr>
        <p:spPr/>
        <p:txBody>
          <a:bodyPr/>
          <a:lstStyle>
            <a:lvl1pPr>
              <a:defRPr/>
            </a:lvl1pPr>
          </a:lstStyle>
          <a:p>
            <a:fld id="{2FE5487E-63D7-4EBC-BC8E-00F4AB424FF0}" type="slidenum">
              <a:rPr lang="en-US" altLang="en-US"/>
              <a:pPr/>
              <a:t>‹#›</a:t>
            </a:fld>
            <a:endParaRPr lang="en-US" altLang="en-US" dirty="0"/>
          </a:p>
        </p:txBody>
      </p:sp>
    </p:spTree>
    <p:extLst>
      <p:ext uri="{BB962C8B-B14F-4D97-AF65-F5344CB8AC3E}">
        <p14:creationId xmlns:p14="http://schemas.microsoft.com/office/powerpoint/2010/main" val="30452074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png"/><Relationship Id="rId14" Type="http://schemas.openxmlformats.org/officeDocument/2006/relationships/image" Target="../media/image2.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79BACC-C921-4784-BF61-0E6F77D91838}" type="datetimeFigureOut">
              <a:rPr lang="en-GB" smtClean="0"/>
              <a:t>28/11/18</a:t>
            </a:fld>
            <a:endParaRPr lang="en-GB"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AC2292-269A-4105-88E1-6C58FD2A4E55}" type="slidenum">
              <a:rPr lang="en-GB" smtClean="0"/>
              <a:t>‹#›</a:t>
            </a:fld>
            <a:endParaRPr lang="en-GB" dirty="0"/>
          </a:p>
        </p:txBody>
      </p:sp>
    </p:spTree>
    <p:extLst>
      <p:ext uri="{BB962C8B-B14F-4D97-AF65-F5344CB8AC3E}">
        <p14:creationId xmlns:p14="http://schemas.microsoft.com/office/powerpoint/2010/main" val="3600928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smtClean="0"/>
              <a:t>Click to edit Master title style</a:t>
            </a:r>
            <a:endParaRPr lang="en-US" altLang="en-US" smtClean="0"/>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endParaRPr lang="en-US" altLang="en-US" smtClean="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defTabSz="457200">
              <a:defRPr/>
            </a:pPr>
            <a:fld id="{BAAC1B6F-EB8D-4E30-8D88-E8BC384E3873}" type="datetime1">
              <a:rPr lang="en-GB" smtClean="0">
                <a:solidFill>
                  <a:prstClr val="black">
                    <a:tint val="75000"/>
                  </a:prstClr>
                </a:solidFill>
              </a:rPr>
              <a:pPr defTabSz="457200">
                <a:defRPr/>
              </a:pPr>
              <a:t>28/11/18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defTabSz="457200">
              <a:defRPr/>
            </a:pPr>
            <a:r>
              <a:rPr lang="en-US" dirty="0" smtClean="0">
                <a:solidFill>
                  <a:prstClr val="black">
                    <a:tint val="75000"/>
                  </a:prstClr>
                </a:solidFill>
              </a:rPr>
              <a:t>Copyright TLO Limited 2013 | FCD2-Pri</a:t>
            </a: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defTabSz="457200" fontAlgn="base">
              <a:spcBef>
                <a:spcPct val="0"/>
              </a:spcBef>
              <a:spcAft>
                <a:spcPct val="0"/>
              </a:spcAft>
            </a:pPr>
            <a:fld id="{3553B216-967C-4444-9F38-419B082AB4B1}" type="slidenum">
              <a:rPr lang="en-US" altLang="en-US" smtClean="0"/>
              <a:pPr defTabSz="457200" fontAlgn="base">
                <a:spcBef>
                  <a:spcPct val="0"/>
                </a:spcBef>
                <a:spcAft>
                  <a:spcPct val="0"/>
                </a:spcAft>
              </a:pPr>
              <a:t>‹#›</a:t>
            </a:fld>
            <a:endParaRPr lang="en-US" altLang="en-US" dirty="0"/>
          </a:p>
        </p:txBody>
      </p:sp>
      <p:pic>
        <p:nvPicPr>
          <p:cNvPr id="1031"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25046" y="6356350"/>
            <a:ext cx="51777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2" name="Picture 4"/>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1599985" y="6351588"/>
            <a:ext cx="59201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9873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hf hdr="0" dt="0"/>
  <p:txStyles>
    <p:titleStyle>
      <a:lvl1pPr algn="ctr" defTabSz="457200" rtl="0" eaLnBrk="0" fontAlgn="base" hangingPunct="0">
        <a:spcBef>
          <a:spcPct val="0"/>
        </a:spcBef>
        <a:spcAft>
          <a:spcPct val="0"/>
        </a:spcAft>
        <a:defRPr sz="3600" kern="1200">
          <a:solidFill>
            <a:srgbClr val="000090"/>
          </a:solidFill>
          <a:latin typeface="Arial"/>
          <a:ea typeface="+mj-ea"/>
          <a:cs typeface="Arial"/>
        </a:defRPr>
      </a:lvl1pPr>
      <a:lvl2pPr algn="ctr" defTabSz="457200" rtl="0" eaLnBrk="0" fontAlgn="base" hangingPunct="0">
        <a:spcBef>
          <a:spcPct val="0"/>
        </a:spcBef>
        <a:spcAft>
          <a:spcPct val="0"/>
        </a:spcAft>
        <a:defRPr sz="3600">
          <a:solidFill>
            <a:srgbClr val="000090"/>
          </a:solidFill>
          <a:latin typeface="Arial" panose="020B0604020202020204" pitchFamily="34" charset="0"/>
          <a:cs typeface="Arial" panose="020B0604020202020204" pitchFamily="34" charset="0"/>
        </a:defRPr>
      </a:lvl2pPr>
      <a:lvl3pPr algn="ctr" defTabSz="457200" rtl="0" eaLnBrk="0" fontAlgn="base" hangingPunct="0">
        <a:spcBef>
          <a:spcPct val="0"/>
        </a:spcBef>
        <a:spcAft>
          <a:spcPct val="0"/>
        </a:spcAft>
        <a:defRPr sz="3600">
          <a:solidFill>
            <a:srgbClr val="000090"/>
          </a:solidFill>
          <a:latin typeface="Arial" panose="020B0604020202020204" pitchFamily="34" charset="0"/>
          <a:cs typeface="Arial" panose="020B0604020202020204" pitchFamily="34" charset="0"/>
        </a:defRPr>
      </a:lvl3pPr>
      <a:lvl4pPr algn="ctr" defTabSz="457200" rtl="0" eaLnBrk="0" fontAlgn="base" hangingPunct="0">
        <a:spcBef>
          <a:spcPct val="0"/>
        </a:spcBef>
        <a:spcAft>
          <a:spcPct val="0"/>
        </a:spcAft>
        <a:defRPr sz="3600">
          <a:solidFill>
            <a:srgbClr val="000090"/>
          </a:solidFill>
          <a:latin typeface="Arial" panose="020B0604020202020204" pitchFamily="34" charset="0"/>
          <a:cs typeface="Arial" panose="020B0604020202020204" pitchFamily="34" charset="0"/>
        </a:defRPr>
      </a:lvl4pPr>
      <a:lvl5pPr algn="ctr" defTabSz="457200" rtl="0" eaLnBrk="0" fontAlgn="base" hangingPunct="0">
        <a:spcBef>
          <a:spcPct val="0"/>
        </a:spcBef>
        <a:spcAft>
          <a:spcPct val="0"/>
        </a:spcAft>
        <a:defRPr sz="3600">
          <a:solidFill>
            <a:srgbClr val="000090"/>
          </a:solidFill>
          <a:latin typeface="Arial" panose="020B0604020202020204" pitchFamily="34" charset="0"/>
          <a:cs typeface="Arial" panose="020B0604020202020204" pitchFamily="34" charset="0"/>
        </a:defRPr>
      </a:lvl5pPr>
      <a:lvl6pPr marL="457200" algn="ctr" defTabSz="457200" rtl="0" fontAlgn="base">
        <a:spcBef>
          <a:spcPct val="0"/>
        </a:spcBef>
        <a:spcAft>
          <a:spcPct val="0"/>
        </a:spcAft>
        <a:defRPr sz="3600">
          <a:solidFill>
            <a:srgbClr val="000090"/>
          </a:solidFill>
          <a:latin typeface="Arial" panose="020B0604020202020204" pitchFamily="34" charset="0"/>
          <a:cs typeface="Arial" panose="020B0604020202020204" pitchFamily="34" charset="0"/>
        </a:defRPr>
      </a:lvl6pPr>
      <a:lvl7pPr marL="914400" algn="ctr" defTabSz="457200" rtl="0" fontAlgn="base">
        <a:spcBef>
          <a:spcPct val="0"/>
        </a:spcBef>
        <a:spcAft>
          <a:spcPct val="0"/>
        </a:spcAft>
        <a:defRPr sz="3600">
          <a:solidFill>
            <a:srgbClr val="000090"/>
          </a:solidFill>
          <a:latin typeface="Arial" panose="020B0604020202020204" pitchFamily="34" charset="0"/>
          <a:cs typeface="Arial" panose="020B0604020202020204" pitchFamily="34" charset="0"/>
        </a:defRPr>
      </a:lvl7pPr>
      <a:lvl8pPr marL="1371600" algn="ctr" defTabSz="457200" rtl="0" fontAlgn="base">
        <a:spcBef>
          <a:spcPct val="0"/>
        </a:spcBef>
        <a:spcAft>
          <a:spcPct val="0"/>
        </a:spcAft>
        <a:defRPr sz="3600">
          <a:solidFill>
            <a:srgbClr val="000090"/>
          </a:solidFill>
          <a:latin typeface="Arial" panose="020B0604020202020204" pitchFamily="34" charset="0"/>
          <a:cs typeface="Arial" panose="020B0604020202020204" pitchFamily="34" charset="0"/>
        </a:defRPr>
      </a:lvl8pPr>
      <a:lvl9pPr marL="1828800" algn="ctr" defTabSz="457200" rtl="0" fontAlgn="base">
        <a:spcBef>
          <a:spcPct val="0"/>
        </a:spcBef>
        <a:spcAft>
          <a:spcPct val="0"/>
        </a:spcAft>
        <a:defRPr sz="3600">
          <a:solidFill>
            <a:srgbClr val="000090"/>
          </a:solidFill>
          <a:latin typeface="Arial" panose="020B0604020202020204" pitchFamily="34" charset="0"/>
          <a:cs typeface="Arial" panose="020B060402020202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1pPr>
      <a:lvl2pPr marL="742950" indent="-28575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2pPr>
      <a:lvl3pPr marL="11430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8.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png"/><Relationship Id="rId1" Type="http://schemas.openxmlformats.org/officeDocument/2006/relationships/slideLayout" Target="../slideLayouts/slideLayout18.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37"/>
          <p:cNvSpPr/>
          <p:nvPr/>
        </p:nvSpPr>
        <p:spPr>
          <a:xfrm>
            <a:off x="1892300" y="992187"/>
            <a:ext cx="8309100" cy="4970400"/>
          </a:xfrm>
          <a:prstGeom prst="roundRect">
            <a:avLst>
              <a:gd name="adj" fmla="val 16667"/>
            </a:avLst>
          </a:prstGeom>
          <a:noFill/>
          <a:ln w="9525" cap="flat" cmpd="sng">
            <a:solidFill>
              <a:srgbClr val="0000FF"/>
            </a:solidFill>
            <a:prstDash val="solid"/>
            <a:miter lim="800000"/>
            <a:headEnd type="none" w="sm" len="sm"/>
            <a:tailEnd type="none" w="sm" len="sm"/>
          </a:ln>
        </p:spPr>
        <p:txBody>
          <a:bodyPr spcFirstLastPara="1" wrap="square" lIns="91425" tIns="45700" rIns="91425" bIns="45700" anchor="t" anchorCtr="0">
            <a:noAutofit/>
          </a:bodyPr>
          <a:lstStyle/>
          <a:p>
            <a:endParaRPr sz="2400" dirty="0">
              <a:solidFill>
                <a:schemeClr val="dk1"/>
              </a:solidFill>
              <a:latin typeface="Calibri"/>
              <a:ea typeface="Calibri"/>
              <a:cs typeface="Calibri"/>
              <a:sym typeface="Calibri"/>
            </a:endParaRPr>
          </a:p>
        </p:txBody>
      </p:sp>
      <p:sp>
        <p:nvSpPr>
          <p:cNvPr id="241" name="Google Shape;241;p37"/>
          <p:cNvSpPr txBox="1">
            <a:spLocks noGrp="1"/>
          </p:cNvSpPr>
          <p:nvPr>
            <p:ph type="title"/>
          </p:nvPr>
        </p:nvSpPr>
        <p:spPr>
          <a:xfrm>
            <a:off x="1981200" y="274637"/>
            <a:ext cx="8229600" cy="1143000"/>
          </a:xfrm>
          <a:prstGeom prst="rect">
            <a:avLst/>
          </a:prstGeom>
          <a:noFill/>
          <a:ln>
            <a:noFill/>
          </a:ln>
        </p:spPr>
        <p:txBody>
          <a:bodyPr spcFirstLastPara="1" vert="horz" wrap="square" lIns="91425" tIns="45700" rIns="91425" bIns="45700" rtlCol="0" anchor="ctr" anchorCtr="0">
            <a:noAutofit/>
          </a:bodyPr>
          <a:lstStyle/>
          <a:p>
            <a:pPr algn="ctr">
              <a:lnSpc>
                <a:spcPct val="100000"/>
              </a:lnSpc>
              <a:spcBef>
                <a:spcPts val="0"/>
              </a:spcBef>
              <a:buClr>
                <a:schemeClr val="dk1"/>
              </a:buClr>
              <a:buSzPts val="3200"/>
            </a:pPr>
            <a:r>
              <a:rPr lang="en-GB" sz="3200" dirty="0">
                <a:solidFill>
                  <a:schemeClr val="dk1"/>
                </a:solidFill>
                <a:latin typeface="Calibri"/>
                <a:ea typeface="Calibri"/>
                <a:cs typeface="Calibri"/>
                <a:sym typeface="Calibri"/>
              </a:rPr>
              <a:t>Lesson Overview: Subject/phase – KS2/3</a:t>
            </a:r>
            <a:r>
              <a:rPr lang="en-GB" dirty="0">
                <a:solidFill>
                  <a:schemeClr val="dk1"/>
                </a:solidFill>
                <a:latin typeface="Calibri"/>
                <a:ea typeface="Calibri"/>
                <a:cs typeface="Calibri"/>
                <a:sym typeface="Calibri"/>
              </a:rPr>
              <a:t/>
            </a:r>
            <a:br>
              <a:rPr lang="en-GB" dirty="0">
                <a:solidFill>
                  <a:schemeClr val="dk1"/>
                </a:solidFill>
                <a:latin typeface="Calibri"/>
                <a:ea typeface="Calibri"/>
                <a:cs typeface="Calibri"/>
                <a:sym typeface="Calibri"/>
              </a:rPr>
            </a:br>
            <a:endParaRPr dirty="0"/>
          </a:p>
        </p:txBody>
      </p:sp>
      <p:sp>
        <p:nvSpPr>
          <p:cNvPr id="242" name="Google Shape;242;p37"/>
          <p:cNvSpPr txBox="1">
            <a:spLocks noGrp="1"/>
          </p:cNvSpPr>
          <p:nvPr>
            <p:ph type="body" idx="1"/>
          </p:nvPr>
        </p:nvSpPr>
        <p:spPr>
          <a:xfrm>
            <a:off x="1981200" y="1432251"/>
            <a:ext cx="4108500" cy="4526100"/>
          </a:xfrm>
          <a:prstGeom prst="rect">
            <a:avLst/>
          </a:prstGeom>
          <a:noFill/>
          <a:ln>
            <a:noFill/>
          </a:ln>
        </p:spPr>
        <p:txBody>
          <a:bodyPr spcFirstLastPara="1" vert="horz" wrap="square" lIns="91425" tIns="45700" rIns="91425" bIns="45700" rtlCol="0" anchor="t" anchorCtr="0">
            <a:noAutofit/>
          </a:bodyPr>
          <a:lstStyle/>
          <a:p>
            <a:pPr marL="457200" lvl="1" indent="0">
              <a:lnSpc>
                <a:spcPct val="100000"/>
              </a:lnSpc>
              <a:spcBef>
                <a:spcPts val="0"/>
              </a:spcBef>
              <a:buClr>
                <a:schemeClr val="dk1"/>
              </a:buClr>
              <a:buSzPts val="2800"/>
              <a:buNone/>
            </a:pPr>
            <a:r>
              <a:rPr lang="en-GB" sz="2800" b="1" dirty="0">
                <a:solidFill>
                  <a:schemeClr val="dk1"/>
                </a:solidFill>
                <a:latin typeface="Calibri"/>
                <a:ea typeface="Calibri"/>
                <a:cs typeface="Calibri"/>
                <a:sym typeface="Calibri"/>
              </a:rPr>
              <a:t>Content</a:t>
            </a:r>
            <a:endParaRPr dirty="0"/>
          </a:p>
          <a:p>
            <a:pPr marL="457200" lvl="1" indent="0">
              <a:lnSpc>
                <a:spcPct val="100000"/>
              </a:lnSpc>
              <a:spcBef>
                <a:spcPts val="560"/>
              </a:spcBef>
              <a:buClr>
                <a:schemeClr val="dk1"/>
              </a:buClr>
              <a:buSzPts val="2800"/>
              <a:buNone/>
            </a:pPr>
            <a:r>
              <a:rPr lang="en-GB" sz="2200" dirty="0" smtClean="0"/>
              <a:t>To employ and then reflect on a wide range of learning behaviours that are used to solve a Mystery Accident.</a:t>
            </a:r>
            <a:endParaRPr sz="2200" dirty="0"/>
          </a:p>
          <a:p>
            <a:pPr marL="0" lvl="1" indent="0">
              <a:lnSpc>
                <a:spcPct val="100000"/>
              </a:lnSpc>
              <a:spcBef>
                <a:spcPts val="560"/>
              </a:spcBef>
              <a:buClr>
                <a:schemeClr val="dk1"/>
              </a:buClr>
              <a:buSzPts val="2800"/>
              <a:buNone/>
            </a:pPr>
            <a:r>
              <a:rPr lang="en-GB" dirty="0"/>
              <a:t>Using VTRs</a:t>
            </a:r>
            <a:endParaRPr dirty="0"/>
          </a:p>
          <a:p>
            <a:pPr marL="457200" lvl="1" indent="0">
              <a:lnSpc>
                <a:spcPct val="100000"/>
              </a:lnSpc>
              <a:spcBef>
                <a:spcPts val="560"/>
              </a:spcBef>
              <a:buClr>
                <a:schemeClr val="dk1"/>
              </a:buClr>
              <a:buSzPts val="2800"/>
              <a:buNone/>
            </a:pPr>
            <a:r>
              <a:rPr lang="en-GB" sz="1200" dirty="0" smtClean="0"/>
              <a:t>Think Puzzle Explore</a:t>
            </a:r>
          </a:p>
          <a:p>
            <a:pPr marL="457200" lvl="1" indent="0">
              <a:lnSpc>
                <a:spcPct val="100000"/>
              </a:lnSpc>
              <a:spcBef>
                <a:spcPts val="560"/>
              </a:spcBef>
              <a:buClr>
                <a:schemeClr val="dk1"/>
              </a:buClr>
              <a:buSzPts val="2800"/>
              <a:buNone/>
            </a:pPr>
            <a:r>
              <a:rPr lang="en-GB" sz="1200" dirty="0" smtClean="0"/>
              <a:t>What’s </a:t>
            </a:r>
            <a:r>
              <a:rPr lang="en-GB" sz="1200" dirty="0"/>
              <a:t>happening here? What makes you say that</a:t>
            </a:r>
            <a:r>
              <a:rPr lang="en-GB" sz="1200" dirty="0" smtClean="0"/>
              <a:t>?</a:t>
            </a:r>
          </a:p>
          <a:p>
            <a:pPr marL="457200" lvl="1" indent="0">
              <a:lnSpc>
                <a:spcPct val="100000"/>
              </a:lnSpc>
              <a:spcBef>
                <a:spcPts val="560"/>
              </a:spcBef>
              <a:buClr>
                <a:schemeClr val="dk1"/>
              </a:buClr>
              <a:buSzPts val="2800"/>
              <a:buNone/>
            </a:pPr>
            <a:r>
              <a:rPr lang="en-GB" sz="1200" dirty="0" smtClean="0"/>
              <a:t>What else might explain . .  </a:t>
            </a:r>
            <a:endParaRPr sz="1200" dirty="0"/>
          </a:p>
          <a:p>
            <a:pPr marL="457200" lvl="1" indent="0">
              <a:lnSpc>
                <a:spcPct val="100000"/>
              </a:lnSpc>
              <a:spcBef>
                <a:spcPts val="560"/>
              </a:spcBef>
              <a:buClr>
                <a:schemeClr val="dk1"/>
              </a:buClr>
              <a:buSzPts val="2800"/>
              <a:buNone/>
            </a:pPr>
            <a:r>
              <a:rPr lang="en-GB" sz="1200" dirty="0"/>
              <a:t>I used to think. Now I think</a:t>
            </a:r>
            <a:r>
              <a:rPr lang="en-GB" sz="1200" dirty="0" smtClean="0"/>
              <a:t>.</a:t>
            </a:r>
          </a:p>
          <a:p>
            <a:pPr marL="457200" lvl="1" indent="0">
              <a:lnSpc>
                <a:spcPct val="100000"/>
              </a:lnSpc>
              <a:spcBef>
                <a:spcPts val="560"/>
              </a:spcBef>
              <a:buClr>
                <a:schemeClr val="dk1"/>
              </a:buClr>
              <a:buSzPts val="2800"/>
              <a:buNone/>
            </a:pPr>
            <a:r>
              <a:rPr lang="en-GB" sz="1200" dirty="0" smtClean="0"/>
              <a:t>Headlines</a:t>
            </a:r>
          </a:p>
          <a:p>
            <a:pPr marL="457200" lvl="1" indent="0">
              <a:lnSpc>
                <a:spcPct val="100000"/>
              </a:lnSpc>
              <a:spcBef>
                <a:spcPts val="560"/>
              </a:spcBef>
              <a:buClr>
                <a:schemeClr val="dk1"/>
              </a:buClr>
              <a:buSzPts val="2800"/>
              <a:buNone/>
            </a:pPr>
            <a:r>
              <a:rPr lang="en-GB" sz="1200" dirty="0" smtClean="0"/>
              <a:t>Think Pair Share</a:t>
            </a:r>
            <a:endParaRPr sz="1200" dirty="0"/>
          </a:p>
        </p:txBody>
      </p:sp>
      <p:sp>
        <p:nvSpPr>
          <p:cNvPr id="243" name="Google Shape;243;p37"/>
          <p:cNvSpPr txBox="1"/>
          <p:nvPr/>
        </p:nvSpPr>
        <p:spPr>
          <a:xfrm>
            <a:off x="5911278" y="1326689"/>
            <a:ext cx="4108500" cy="4526100"/>
          </a:xfrm>
          <a:prstGeom prst="rect">
            <a:avLst/>
          </a:prstGeom>
          <a:noFill/>
          <a:ln>
            <a:noFill/>
          </a:ln>
        </p:spPr>
        <p:txBody>
          <a:bodyPr spcFirstLastPara="1" wrap="square" lIns="91425" tIns="45700" rIns="91425" bIns="45700" anchor="t" anchorCtr="0">
            <a:noAutofit/>
          </a:bodyPr>
          <a:lstStyle/>
          <a:p>
            <a:pPr lvl="1">
              <a:buClr>
                <a:schemeClr val="dk1"/>
              </a:buClr>
              <a:buSzPts val="2800"/>
            </a:pPr>
            <a:r>
              <a:rPr lang="en-GB" sz="2400" b="1" dirty="0">
                <a:solidFill>
                  <a:schemeClr val="dk1"/>
                </a:solidFill>
                <a:latin typeface="Calibri"/>
                <a:ea typeface="Calibri"/>
                <a:cs typeface="Calibri"/>
                <a:sym typeface="Calibri"/>
              </a:rPr>
              <a:t>Learning behaviours </a:t>
            </a:r>
            <a:r>
              <a:rPr lang="en-GB" sz="2400" dirty="0">
                <a:solidFill>
                  <a:schemeClr val="dk1"/>
                </a:solidFill>
                <a:latin typeface="Calibri"/>
                <a:ea typeface="Calibri"/>
                <a:cs typeface="Calibri"/>
                <a:sym typeface="Calibri"/>
              </a:rPr>
              <a:t>– </a:t>
            </a:r>
            <a:r>
              <a:rPr lang="en-GB" sz="2200" dirty="0" smtClean="0">
                <a:solidFill>
                  <a:schemeClr val="dk1"/>
                </a:solidFill>
                <a:latin typeface="Calibri"/>
                <a:ea typeface="Calibri"/>
                <a:cs typeface="Calibri"/>
                <a:sym typeface="Calibri"/>
              </a:rPr>
              <a:t>The lesson intentionally encourages a very wide range of learning behaviours, sometimes by the tasks (</a:t>
            </a:r>
            <a:r>
              <a:rPr lang="en-GB" sz="2200" dirty="0" err="1" smtClean="0">
                <a:solidFill>
                  <a:schemeClr val="dk1"/>
                </a:solidFill>
                <a:latin typeface="Calibri"/>
                <a:ea typeface="Calibri"/>
                <a:cs typeface="Calibri"/>
                <a:sym typeface="Calibri"/>
              </a:rPr>
              <a:t>ie</a:t>
            </a:r>
            <a:r>
              <a:rPr lang="en-GB" sz="2200" dirty="0" smtClean="0">
                <a:solidFill>
                  <a:schemeClr val="dk1"/>
                </a:solidFill>
                <a:latin typeface="Calibri"/>
                <a:ea typeface="Calibri"/>
                <a:cs typeface="Calibri"/>
                <a:sym typeface="Calibri"/>
              </a:rPr>
              <a:t> writing a headline – Distilling) or how the learning is organised (</a:t>
            </a:r>
            <a:r>
              <a:rPr lang="en-GB" sz="2200" dirty="0" err="1" smtClean="0">
                <a:solidFill>
                  <a:schemeClr val="dk1"/>
                </a:solidFill>
                <a:latin typeface="Calibri"/>
                <a:ea typeface="Calibri"/>
                <a:cs typeface="Calibri"/>
                <a:sym typeface="Calibri"/>
              </a:rPr>
              <a:t>ie</a:t>
            </a:r>
            <a:r>
              <a:rPr lang="en-GB" sz="2200" dirty="0" smtClean="0">
                <a:solidFill>
                  <a:schemeClr val="dk1"/>
                </a:solidFill>
                <a:latin typeface="Calibri"/>
                <a:ea typeface="Calibri"/>
                <a:cs typeface="Calibri"/>
                <a:sym typeface="Calibri"/>
              </a:rPr>
              <a:t> pairs to fours – Collaboration).</a:t>
            </a:r>
          </a:p>
        </p:txBody>
      </p:sp>
      <p:sp>
        <p:nvSpPr>
          <p:cNvPr id="244" name="Google Shape;244;p37"/>
          <p:cNvSpPr txBox="1"/>
          <p:nvPr/>
        </p:nvSpPr>
        <p:spPr>
          <a:xfrm>
            <a:off x="1847212" y="5962642"/>
            <a:ext cx="8775600" cy="831900"/>
          </a:xfrm>
          <a:prstGeom prst="rect">
            <a:avLst/>
          </a:prstGeom>
          <a:noFill/>
          <a:ln>
            <a:noFill/>
          </a:ln>
        </p:spPr>
        <p:txBody>
          <a:bodyPr spcFirstLastPara="1" wrap="square" lIns="91425" tIns="45700" rIns="91425" bIns="45700" anchor="t" anchorCtr="0">
            <a:noAutofit/>
          </a:bodyPr>
          <a:lstStyle/>
          <a:p>
            <a:pPr>
              <a:buClr>
                <a:schemeClr val="dk1"/>
              </a:buClr>
              <a:buSzPts val="2400"/>
            </a:pPr>
            <a:r>
              <a:rPr lang="en-GB" dirty="0">
                <a:solidFill>
                  <a:schemeClr val="dk1"/>
                </a:solidFill>
                <a:latin typeface="Calibri"/>
                <a:ea typeface="Calibri"/>
                <a:cs typeface="Calibri"/>
                <a:sym typeface="Calibri"/>
              </a:rPr>
              <a:t>Here is a dual focused introduction….a content objective alongside the learning behaviours the task will </a:t>
            </a:r>
            <a:r>
              <a:rPr lang="en-GB" dirty="0" smtClean="0">
                <a:solidFill>
                  <a:schemeClr val="dk1"/>
                </a:solidFill>
                <a:latin typeface="Calibri"/>
                <a:ea typeface="Calibri"/>
                <a:cs typeface="Calibri"/>
                <a:sym typeface="Calibri"/>
              </a:rPr>
              <a:t>activate </a:t>
            </a:r>
            <a:r>
              <a:rPr lang="en-GB" dirty="0">
                <a:solidFill>
                  <a:schemeClr val="dk1"/>
                </a:solidFill>
                <a:latin typeface="Calibri"/>
                <a:ea typeface="Calibri"/>
                <a:cs typeface="Calibri"/>
                <a:sym typeface="Calibri"/>
              </a:rPr>
              <a:t>in pupils.</a:t>
            </a:r>
            <a:endParaRPr dirty="0"/>
          </a:p>
        </p:txBody>
      </p:sp>
    </p:spTree>
    <p:extLst>
      <p:ext uri="{BB962C8B-B14F-4D97-AF65-F5344CB8AC3E}">
        <p14:creationId xmlns:p14="http://schemas.microsoft.com/office/powerpoint/2010/main" val="325783337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6437200" y="248187"/>
            <a:ext cx="5590585" cy="3033177"/>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lvl1pPr marL="342900" indent="-3429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indent="0" algn="ctr" defTabSz="457200" fontAlgn="base">
              <a:spcBef>
                <a:spcPct val="0"/>
              </a:spcBef>
              <a:spcAft>
                <a:spcPct val="0"/>
              </a:spcAft>
              <a:buNone/>
              <a:defRPr/>
            </a:pPr>
            <a:r>
              <a:rPr lang="en-GB" altLang="en-US" sz="1600" b="1" dirty="0">
                <a:solidFill>
                  <a:srgbClr val="000000"/>
                </a:solidFill>
              </a:rPr>
              <a:t>Teacher talk</a:t>
            </a:r>
          </a:p>
          <a:p>
            <a:pPr defTabSz="457200" fontAlgn="base">
              <a:spcBef>
                <a:spcPct val="0"/>
              </a:spcBef>
              <a:spcAft>
                <a:spcPct val="0"/>
              </a:spcAft>
              <a:defRPr/>
            </a:pPr>
            <a:r>
              <a:rPr lang="en-GB" altLang="en-US" sz="1600" i="1" dirty="0">
                <a:solidFill>
                  <a:srgbClr val="000000"/>
                </a:solidFill>
              </a:rPr>
              <a:t> What do you think you already know about this scene?</a:t>
            </a:r>
          </a:p>
          <a:p>
            <a:pPr defTabSz="457200" fontAlgn="base">
              <a:spcBef>
                <a:spcPct val="0"/>
              </a:spcBef>
              <a:spcAft>
                <a:spcPct val="0"/>
              </a:spcAft>
              <a:defRPr/>
            </a:pPr>
            <a:r>
              <a:rPr lang="en-GB" altLang="en-US" sz="1600" i="1" dirty="0">
                <a:solidFill>
                  <a:srgbClr val="000000"/>
                </a:solidFill>
              </a:rPr>
              <a:t>What is puzzling you?</a:t>
            </a:r>
          </a:p>
          <a:p>
            <a:pPr defTabSz="457200" fontAlgn="base">
              <a:spcBef>
                <a:spcPct val="0"/>
              </a:spcBef>
              <a:spcAft>
                <a:spcPct val="0"/>
              </a:spcAft>
              <a:defRPr/>
            </a:pPr>
            <a:r>
              <a:rPr lang="en-GB" altLang="en-US" sz="1600" i="1" dirty="0">
                <a:solidFill>
                  <a:srgbClr val="000000"/>
                </a:solidFill>
              </a:rPr>
              <a:t>How might you tackle this problem? </a:t>
            </a:r>
          </a:p>
          <a:p>
            <a:pPr defTabSz="457200" fontAlgn="base">
              <a:spcBef>
                <a:spcPct val="0"/>
              </a:spcBef>
              <a:spcAft>
                <a:spcPct val="0"/>
              </a:spcAft>
              <a:defRPr/>
            </a:pPr>
            <a:r>
              <a:rPr lang="en-GB" altLang="en-US" sz="1600" i="1" dirty="0">
                <a:solidFill>
                  <a:srgbClr val="000000"/>
                </a:solidFill>
              </a:rPr>
              <a:t>What can you be sure of?</a:t>
            </a:r>
          </a:p>
          <a:p>
            <a:pPr defTabSz="457200" fontAlgn="base">
              <a:spcBef>
                <a:spcPct val="0"/>
              </a:spcBef>
              <a:spcAft>
                <a:spcPct val="0"/>
              </a:spcAft>
              <a:defRPr/>
            </a:pPr>
            <a:r>
              <a:rPr lang="en-GB" altLang="en-US" sz="1600" i="1" dirty="0">
                <a:solidFill>
                  <a:srgbClr val="000000"/>
                </a:solidFill>
              </a:rPr>
              <a:t>What don’t you get?</a:t>
            </a:r>
          </a:p>
          <a:p>
            <a:pPr defTabSz="457200" fontAlgn="base">
              <a:spcBef>
                <a:spcPct val="0"/>
              </a:spcBef>
              <a:spcAft>
                <a:spcPct val="0"/>
              </a:spcAft>
              <a:defRPr/>
            </a:pPr>
            <a:r>
              <a:rPr lang="en-GB" altLang="en-US" sz="1600" i="1" dirty="0">
                <a:solidFill>
                  <a:srgbClr val="000000"/>
                </a:solidFill>
              </a:rPr>
              <a:t>How might you start?</a:t>
            </a:r>
          </a:p>
          <a:p>
            <a:pPr defTabSz="457200" fontAlgn="base">
              <a:spcBef>
                <a:spcPct val="0"/>
              </a:spcBef>
              <a:spcAft>
                <a:spcPct val="0"/>
              </a:spcAft>
              <a:defRPr/>
            </a:pPr>
            <a:r>
              <a:rPr lang="en-GB" altLang="en-US" sz="1600" i="1" dirty="0">
                <a:solidFill>
                  <a:srgbClr val="000000"/>
                </a:solidFill>
              </a:rPr>
              <a:t>What would you do next</a:t>
            </a:r>
            <a:r>
              <a:rPr lang="en-GB" altLang="en-US" sz="1600" i="1" dirty="0" smtClean="0">
                <a:solidFill>
                  <a:srgbClr val="000000"/>
                </a:solidFill>
              </a:rPr>
              <a:t>?</a:t>
            </a:r>
            <a:endParaRPr lang="en-GB" altLang="en-US" sz="1600" i="1" dirty="0">
              <a:solidFill>
                <a:srgbClr val="000000"/>
              </a:solidFill>
            </a:endParaRPr>
          </a:p>
        </p:txBody>
      </p:sp>
      <p:sp>
        <p:nvSpPr>
          <p:cNvPr id="5" name="Rounded Rectangle 4"/>
          <p:cNvSpPr/>
          <p:nvPr/>
        </p:nvSpPr>
        <p:spPr>
          <a:xfrm>
            <a:off x="802825" y="394180"/>
            <a:ext cx="5357035" cy="286337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endParaRPr lang="en-US" altLang="en-US" sz="1600" dirty="0">
              <a:solidFill>
                <a:prstClr val="white"/>
              </a:solidFill>
            </a:endParaRPr>
          </a:p>
          <a:p>
            <a:pPr algn="ctr" defTabSz="457200" fontAlgn="base">
              <a:spcBef>
                <a:spcPct val="0"/>
              </a:spcBef>
              <a:spcAft>
                <a:spcPct val="0"/>
              </a:spcAft>
              <a:buNone/>
              <a:defRPr/>
            </a:pPr>
            <a:endParaRPr lang="en-US" altLang="en-US" sz="1200" dirty="0">
              <a:solidFill>
                <a:prstClr val="white"/>
              </a:solidFill>
            </a:endParaRPr>
          </a:p>
        </p:txBody>
      </p:sp>
      <p:sp>
        <p:nvSpPr>
          <p:cNvPr id="8" name="Rectangle 7"/>
          <p:cNvSpPr/>
          <p:nvPr/>
        </p:nvSpPr>
        <p:spPr>
          <a:xfrm>
            <a:off x="7004051" y="3403600"/>
            <a:ext cx="4965347" cy="264795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Student </a:t>
            </a:r>
            <a:r>
              <a:rPr lang="en-GB" altLang="en-US" sz="1600" b="1" dirty="0" smtClean="0">
                <a:solidFill>
                  <a:srgbClr val="000000"/>
                </a:solidFill>
              </a:rPr>
              <a:t>Action</a:t>
            </a:r>
          </a:p>
          <a:p>
            <a:pPr algn="ct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Pairs 1 minute to discuss what they know about a snow scene like this.</a:t>
            </a:r>
          </a:p>
          <a:p>
            <a:pP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Pairs 2 minutes to identify things they do not yet understand.</a:t>
            </a:r>
          </a:p>
          <a:p>
            <a:pP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Fours 2 minutes  to take stock and consider how they might tackle the problem</a:t>
            </a:r>
          </a:p>
        </p:txBody>
      </p:sp>
      <p:sp>
        <p:nvSpPr>
          <p:cNvPr id="49157" name="TextBox 10"/>
          <p:cNvSpPr txBox="1">
            <a:spLocks noChangeArrowheads="1"/>
          </p:cNvSpPr>
          <p:nvPr/>
        </p:nvSpPr>
        <p:spPr bwMode="auto">
          <a:xfrm>
            <a:off x="3157539" y="1693864"/>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49158" name="TextBox 12"/>
          <p:cNvSpPr txBox="1">
            <a:spLocks noChangeArrowheads="1"/>
          </p:cNvSpPr>
          <p:nvPr/>
        </p:nvSpPr>
        <p:spPr bwMode="auto">
          <a:xfrm>
            <a:off x="712394" y="19050"/>
            <a:ext cx="88848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r>
              <a:rPr lang="en-GB" sz="2000" b="1" dirty="0"/>
              <a:t>Episode 1 How might we set about solving the Mystery Accident?</a:t>
            </a:r>
            <a:endParaRPr lang="en-GB" sz="2000" b="1" dirty="0"/>
          </a:p>
        </p:txBody>
      </p:sp>
      <p:sp>
        <p:nvSpPr>
          <p:cNvPr id="49159" name="Rectangle 14"/>
          <p:cNvSpPr>
            <a:spLocks noChangeArrowheads="1"/>
          </p:cNvSpPr>
          <p:nvPr/>
        </p:nvSpPr>
        <p:spPr bwMode="auto">
          <a:xfrm>
            <a:off x="2913787" y="628651"/>
            <a:ext cx="1130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fontAlgn="base">
              <a:spcBef>
                <a:spcPct val="0"/>
              </a:spcBef>
              <a:spcAft>
                <a:spcPct val="0"/>
              </a:spcAft>
            </a:pPr>
            <a:r>
              <a:rPr lang="en-GB" altLang="en-US" sz="1200">
                <a:solidFill>
                  <a:srgbClr val="000000"/>
                </a:solidFill>
                <a:cs typeface="Arial" panose="020B0604020202020204" pitchFamily="34" charset="0"/>
              </a:rPr>
              <a:t>Screen image</a:t>
            </a:r>
          </a:p>
        </p:txBody>
      </p:sp>
      <p:pic>
        <p:nvPicPr>
          <p:cNvPr id="49160" name="Picture 21" descr="images.jpe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5789" y="728664"/>
            <a:ext cx="5635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23" descr="images.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1" y="3521076"/>
            <a:ext cx="5127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Box 27"/>
          <p:cNvSpPr txBox="1">
            <a:spLocks noChangeArrowheads="1"/>
          </p:cNvSpPr>
          <p:nvPr/>
        </p:nvSpPr>
        <p:spPr bwMode="auto">
          <a:xfrm>
            <a:off x="-1166813" y="483870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3" name="Rectangle 2"/>
          <p:cNvSpPr/>
          <p:nvPr/>
        </p:nvSpPr>
        <p:spPr>
          <a:xfrm>
            <a:off x="1186791" y="6273224"/>
            <a:ext cx="10446881"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None/>
              <a:defRPr/>
            </a:pPr>
            <a:r>
              <a:rPr lang="en-GB" altLang="en-US" sz="1600" smtClean="0">
                <a:solidFill>
                  <a:srgbClr val="000000"/>
                </a:solidFill>
              </a:rPr>
              <a:t>Process </a:t>
            </a:r>
            <a:r>
              <a:rPr lang="en-GB" altLang="en-US" sz="1600" dirty="0">
                <a:solidFill>
                  <a:srgbClr val="000000"/>
                </a:solidFill>
              </a:rPr>
              <a:t>encourages students to make links to what they already know, consider and contribute what they do not yet understand, and to begin to decide on a strategy for solving the mystery. </a:t>
            </a:r>
          </a:p>
        </p:txBody>
      </p:sp>
      <p:sp>
        <p:nvSpPr>
          <p:cNvPr id="15" name="Rectangle 14"/>
          <p:cNvSpPr/>
          <p:nvPr/>
        </p:nvSpPr>
        <p:spPr>
          <a:xfrm>
            <a:off x="875810" y="3416222"/>
            <a:ext cx="5459214" cy="277385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Teacher </a:t>
            </a:r>
            <a:r>
              <a:rPr lang="en-GB" altLang="en-US" sz="1600" b="1" dirty="0" smtClean="0">
                <a:solidFill>
                  <a:srgbClr val="000000"/>
                </a:solidFill>
              </a:rPr>
              <a:t>Action</a:t>
            </a:r>
            <a:endParaRPr lang="en-GB" altLang="en-US" sz="1600" dirty="0"/>
          </a:p>
          <a:p>
            <a:pPr defTabSz="457200" fontAlgn="base">
              <a:spcBef>
                <a:spcPct val="0"/>
              </a:spcBef>
              <a:spcAft>
                <a:spcPct val="0"/>
              </a:spcAft>
              <a:buNone/>
              <a:defRPr/>
            </a:pPr>
            <a:r>
              <a:rPr lang="en-GB" altLang="en-US" sz="1600" dirty="0"/>
              <a:t>Issue a copy of the picture to each student.</a:t>
            </a:r>
          </a:p>
          <a:p>
            <a:pPr defTabSz="457200" fontAlgn="base">
              <a:spcBef>
                <a:spcPct val="0"/>
              </a:spcBef>
              <a:spcAft>
                <a:spcPct val="0"/>
              </a:spcAft>
              <a:buNone/>
              <a:defRPr/>
            </a:pPr>
            <a:r>
              <a:rPr lang="en-GB" altLang="en-US" sz="1600" dirty="0"/>
              <a:t>Explain - there has been a hit and run accident.  The challenge is to find out what has happened by looking at the tracks in the snow.</a:t>
            </a:r>
          </a:p>
          <a:p>
            <a:pPr defTabSz="457200" fontAlgn="base">
              <a:spcBef>
                <a:spcPct val="0"/>
              </a:spcBef>
              <a:spcAft>
                <a:spcPct val="0"/>
              </a:spcAft>
              <a:buNone/>
              <a:defRPr/>
            </a:pPr>
            <a:r>
              <a:rPr lang="en-GB" altLang="en-US" sz="1600" dirty="0"/>
              <a:t>Organise students to work in pairs </a:t>
            </a:r>
          </a:p>
          <a:p>
            <a:pPr defTabSz="457200" fontAlgn="base">
              <a:spcBef>
                <a:spcPct val="0"/>
              </a:spcBef>
              <a:spcAft>
                <a:spcPct val="0"/>
              </a:spcAft>
              <a:buNone/>
              <a:defRPr/>
            </a:pPr>
            <a:r>
              <a:rPr lang="en-GB" altLang="en-US" sz="1600" dirty="0"/>
              <a:t>Ask What do you Think you know about this? What is puzzling you?</a:t>
            </a:r>
          </a:p>
          <a:p>
            <a:pPr defTabSz="457200" fontAlgn="base">
              <a:spcBef>
                <a:spcPct val="0"/>
              </a:spcBef>
              <a:spcAft>
                <a:spcPct val="0"/>
              </a:spcAft>
              <a:buNone/>
              <a:defRPr/>
            </a:pPr>
            <a:r>
              <a:rPr lang="en-GB" altLang="en-US" sz="1600" dirty="0"/>
              <a:t>Collect their ‘puzzles’ and display for later reference.</a:t>
            </a:r>
          </a:p>
          <a:p>
            <a:pPr defTabSz="457200" fontAlgn="base">
              <a:spcBef>
                <a:spcPct val="0"/>
              </a:spcBef>
              <a:spcAft>
                <a:spcPct val="0"/>
              </a:spcAft>
              <a:buNone/>
              <a:defRPr/>
            </a:pPr>
            <a:r>
              <a:rPr lang="en-GB" altLang="en-US" sz="1600" dirty="0"/>
              <a:t>Move to 4’s -  ‘How do you plan to Explore the problem</a:t>
            </a:r>
            <a:r>
              <a:rPr lang="en-GB" altLang="en-US" sz="1600" dirty="0" smtClean="0"/>
              <a:t>?</a:t>
            </a:r>
            <a:endParaRPr lang="en-GB" altLang="en-US" sz="1600" dirty="0"/>
          </a:p>
        </p:txBody>
      </p:sp>
      <p:pic>
        <p:nvPicPr>
          <p:cNvPr id="4916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23300"/>
            <a:ext cx="866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15627" y="905650"/>
            <a:ext cx="2910200" cy="2185560"/>
          </a:xfrm>
          <a:prstGeom prst="rect">
            <a:avLst/>
          </a:prstGeom>
        </p:spPr>
      </p:pic>
    </p:spTree>
    <p:extLst>
      <p:ext uri="{BB962C8B-B14F-4D97-AF65-F5344CB8AC3E}">
        <p14:creationId xmlns:p14="http://schemas.microsoft.com/office/powerpoint/2010/main" val="19956467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iterate type="wd">
                                    <p:tmPct val="100000"/>
                                  </p:iterate>
                                  <p:childTnLst>
                                    <p:set>
                                      <p:cBhvr>
                                        <p:cTn id="23" dur="1" fill="hold">
                                          <p:stCondLst>
                                            <p:cond delay="0"/>
                                          </p:stCondLst>
                                        </p:cTn>
                                        <p:tgtEl>
                                          <p:spTgt spid="3"/>
                                        </p:tgtEl>
                                        <p:attrNameLst>
                                          <p:attrName>style.visibility</p:attrName>
                                        </p:attrNameLst>
                                      </p:cBhvr>
                                      <p:to>
                                        <p:strVal val="visible"/>
                                      </p:to>
                                    </p:set>
                                    <p:animEffect transition="in" filter="dissolve">
                                      <p:cBhvr>
                                        <p:cTn id="24"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8" grpId="0" animBg="1"/>
      <p:bldP spid="3" grpId="0" animBg="1" autoUpdateAnimBg="0"/>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6437200" y="248187"/>
            <a:ext cx="5590585" cy="3033177"/>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lvl1pPr marL="342900" indent="-3429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indent="0" algn="ctr" defTabSz="457200" fontAlgn="base">
              <a:spcBef>
                <a:spcPct val="0"/>
              </a:spcBef>
              <a:spcAft>
                <a:spcPct val="0"/>
              </a:spcAft>
              <a:buNone/>
              <a:defRPr/>
            </a:pPr>
            <a:r>
              <a:rPr lang="en-GB" altLang="en-US" sz="1600" b="1" dirty="0">
                <a:solidFill>
                  <a:srgbClr val="000000"/>
                </a:solidFill>
              </a:rPr>
              <a:t>Teacher talk</a:t>
            </a:r>
          </a:p>
          <a:p>
            <a:pPr defTabSz="457200" fontAlgn="base">
              <a:spcBef>
                <a:spcPct val="0"/>
              </a:spcBef>
              <a:spcAft>
                <a:spcPct val="0"/>
              </a:spcAft>
              <a:defRPr/>
            </a:pPr>
            <a:r>
              <a:rPr lang="en-GB" altLang="en-US" sz="1600" i="1" dirty="0">
                <a:solidFill>
                  <a:srgbClr val="000000"/>
                </a:solidFill>
              </a:rPr>
              <a:t>What can we be sure of?</a:t>
            </a:r>
          </a:p>
          <a:p>
            <a:pPr defTabSz="457200" fontAlgn="base">
              <a:spcBef>
                <a:spcPct val="0"/>
              </a:spcBef>
              <a:spcAft>
                <a:spcPct val="0"/>
              </a:spcAft>
              <a:defRPr/>
            </a:pPr>
            <a:r>
              <a:rPr lang="en-GB" altLang="en-US" sz="1600" i="1" dirty="0">
                <a:solidFill>
                  <a:srgbClr val="000000"/>
                </a:solidFill>
              </a:rPr>
              <a:t>It could be a cat . . . . . </a:t>
            </a:r>
          </a:p>
          <a:p>
            <a:pPr defTabSz="457200" fontAlgn="base">
              <a:spcBef>
                <a:spcPct val="0"/>
              </a:spcBef>
              <a:spcAft>
                <a:spcPct val="0"/>
              </a:spcAft>
              <a:defRPr/>
            </a:pPr>
            <a:r>
              <a:rPr lang="en-GB" altLang="en-US" sz="1600" i="1" dirty="0">
                <a:solidFill>
                  <a:srgbClr val="000000"/>
                </a:solidFill>
              </a:rPr>
              <a:t>What is the maximum possible number of characters?</a:t>
            </a:r>
          </a:p>
          <a:p>
            <a:pPr defTabSz="457200" fontAlgn="base">
              <a:spcBef>
                <a:spcPct val="0"/>
              </a:spcBef>
              <a:spcAft>
                <a:spcPct val="0"/>
              </a:spcAft>
              <a:defRPr/>
            </a:pPr>
            <a:r>
              <a:rPr lang="en-GB" altLang="en-US" sz="1600" i="1" dirty="0" smtClean="0">
                <a:solidFill>
                  <a:srgbClr val="000000"/>
                </a:solidFill>
              </a:rPr>
              <a:t>Some </a:t>
            </a:r>
            <a:r>
              <a:rPr lang="en-GB" altLang="en-US" sz="1600" i="1" dirty="0">
                <a:solidFill>
                  <a:srgbClr val="000000"/>
                </a:solidFill>
              </a:rPr>
              <a:t>people might say...</a:t>
            </a:r>
          </a:p>
          <a:p>
            <a:pPr defTabSz="457200" fontAlgn="base">
              <a:spcBef>
                <a:spcPct val="0"/>
              </a:spcBef>
              <a:spcAft>
                <a:spcPct val="0"/>
              </a:spcAft>
              <a:defRPr/>
            </a:pPr>
            <a:r>
              <a:rPr lang="en-GB" altLang="en-US" sz="1600" i="1" dirty="0">
                <a:solidFill>
                  <a:srgbClr val="000000"/>
                </a:solidFill>
              </a:rPr>
              <a:t>On the other hand...</a:t>
            </a:r>
          </a:p>
        </p:txBody>
      </p:sp>
      <p:sp>
        <p:nvSpPr>
          <p:cNvPr id="5" name="Rounded Rectangle 4"/>
          <p:cNvSpPr/>
          <p:nvPr/>
        </p:nvSpPr>
        <p:spPr>
          <a:xfrm>
            <a:off x="802825" y="394180"/>
            <a:ext cx="5357035" cy="286337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endParaRPr lang="en-US" altLang="en-US" sz="1600" dirty="0">
              <a:solidFill>
                <a:prstClr val="white"/>
              </a:solidFill>
            </a:endParaRPr>
          </a:p>
          <a:p>
            <a:pPr algn="ctr" defTabSz="457200" fontAlgn="base">
              <a:spcBef>
                <a:spcPct val="0"/>
              </a:spcBef>
              <a:spcAft>
                <a:spcPct val="0"/>
              </a:spcAft>
              <a:buNone/>
              <a:defRPr/>
            </a:pPr>
            <a:endParaRPr lang="en-US" altLang="en-US" sz="1200" dirty="0">
              <a:solidFill>
                <a:prstClr val="white"/>
              </a:solidFill>
            </a:endParaRPr>
          </a:p>
        </p:txBody>
      </p:sp>
      <p:sp>
        <p:nvSpPr>
          <p:cNvPr id="8" name="Rectangle 7"/>
          <p:cNvSpPr/>
          <p:nvPr/>
        </p:nvSpPr>
        <p:spPr>
          <a:xfrm>
            <a:off x="7004051" y="3403600"/>
            <a:ext cx="4965347" cy="264795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Student </a:t>
            </a:r>
            <a:r>
              <a:rPr lang="en-GB" altLang="en-US" sz="1600" b="1" dirty="0" smtClean="0">
                <a:solidFill>
                  <a:srgbClr val="000000"/>
                </a:solidFill>
              </a:rPr>
              <a:t>Action</a:t>
            </a:r>
          </a:p>
          <a:p>
            <a:pPr algn="ct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In 4’s – 1 minute to list the people and animals involved.</a:t>
            </a:r>
          </a:p>
          <a:p>
            <a:pP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Whole class – 1 minute to discuss and agree a list of the people involved</a:t>
            </a:r>
          </a:p>
        </p:txBody>
      </p:sp>
      <p:sp>
        <p:nvSpPr>
          <p:cNvPr id="49157" name="TextBox 10"/>
          <p:cNvSpPr txBox="1">
            <a:spLocks noChangeArrowheads="1"/>
          </p:cNvSpPr>
          <p:nvPr/>
        </p:nvSpPr>
        <p:spPr bwMode="auto">
          <a:xfrm>
            <a:off x="3157539" y="1693864"/>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49158" name="TextBox 12"/>
          <p:cNvSpPr txBox="1">
            <a:spLocks noChangeArrowheads="1"/>
          </p:cNvSpPr>
          <p:nvPr/>
        </p:nvSpPr>
        <p:spPr bwMode="auto">
          <a:xfrm>
            <a:off x="805316" y="0"/>
            <a:ext cx="879194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r>
              <a:rPr lang="en-GB" sz="2000" b="1" dirty="0"/>
              <a:t>Episode 2 How many people and animals are involved?</a:t>
            </a:r>
            <a:endParaRPr lang="en-GB" sz="2000" b="1" dirty="0"/>
          </a:p>
        </p:txBody>
      </p:sp>
      <p:sp>
        <p:nvSpPr>
          <p:cNvPr id="49159" name="Rectangle 14"/>
          <p:cNvSpPr>
            <a:spLocks noChangeArrowheads="1"/>
          </p:cNvSpPr>
          <p:nvPr/>
        </p:nvSpPr>
        <p:spPr bwMode="auto">
          <a:xfrm>
            <a:off x="2913787" y="628651"/>
            <a:ext cx="1130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fontAlgn="base">
              <a:spcBef>
                <a:spcPct val="0"/>
              </a:spcBef>
              <a:spcAft>
                <a:spcPct val="0"/>
              </a:spcAft>
            </a:pPr>
            <a:r>
              <a:rPr lang="en-GB" altLang="en-US" sz="1200">
                <a:solidFill>
                  <a:srgbClr val="000000"/>
                </a:solidFill>
                <a:cs typeface="Arial" panose="020B0604020202020204" pitchFamily="34" charset="0"/>
              </a:rPr>
              <a:t>Screen image</a:t>
            </a:r>
          </a:p>
        </p:txBody>
      </p:sp>
      <p:pic>
        <p:nvPicPr>
          <p:cNvPr id="49160" name="Picture 21" descr="images.jpe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5789" y="728664"/>
            <a:ext cx="5635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23" descr="images.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1" y="3521076"/>
            <a:ext cx="5127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Box 27"/>
          <p:cNvSpPr txBox="1">
            <a:spLocks noChangeArrowheads="1"/>
          </p:cNvSpPr>
          <p:nvPr/>
        </p:nvSpPr>
        <p:spPr bwMode="auto">
          <a:xfrm>
            <a:off x="-1166813" y="483870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3" name="Rectangle 2"/>
          <p:cNvSpPr/>
          <p:nvPr/>
        </p:nvSpPr>
        <p:spPr>
          <a:xfrm>
            <a:off x="1186791" y="6273224"/>
            <a:ext cx="10446881"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None/>
              <a:defRPr/>
            </a:pPr>
            <a:r>
              <a:rPr lang="en-GB" altLang="en-US" sz="1600" dirty="0" smtClean="0">
                <a:solidFill>
                  <a:srgbClr val="000000"/>
                </a:solidFill>
              </a:rPr>
              <a:t>Process </a:t>
            </a:r>
            <a:r>
              <a:rPr lang="en-GB" altLang="en-US" sz="1600" dirty="0">
                <a:solidFill>
                  <a:srgbClr val="000000"/>
                </a:solidFill>
              </a:rPr>
              <a:t>encourages students to notice detail and use their reasoning and speculation skills in order to arrive at a list of characters involved  </a:t>
            </a:r>
          </a:p>
        </p:txBody>
      </p:sp>
      <p:sp>
        <p:nvSpPr>
          <p:cNvPr id="15" name="Rectangle 14"/>
          <p:cNvSpPr/>
          <p:nvPr/>
        </p:nvSpPr>
        <p:spPr>
          <a:xfrm>
            <a:off x="875810" y="3416222"/>
            <a:ext cx="5459214" cy="277385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Teacher </a:t>
            </a:r>
            <a:r>
              <a:rPr lang="en-GB" altLang="en-US" sz="1600" b="1" dirty="0" smtClean="0">
                <a:solidFill>
                  <a:srgbClr val="000000"/>
                </a:solidFill>
              </a:rPr>
              <a:t>Action</a:t>
            </a:r>
            <a:endParaRPr lang="en-GB" altLang="en-US" sz="1600" dirty="0"/>
          </a:p>
          <a:p>
            <a:pPr defTabSz="457200" fontAlgn="base">
              <a:spcBef>
                <a:spcPct val="0"/>
              </a:spcBef>
              <a:spcAft>
                <a:spcPct val="0"/>
              </a:spcAft>
              <a:buNone/>
              <a:defRPr/>
            </a:pPr>
            <a:r>
              <a:rPr lang="en-GB" altLang="en-US" sz="1600" dirty="0"/>
              <a:t>Challenge 4’s to list the people and animals involved.</a:t>
            </a:r>
          </a:p>
          <a:p>
            <a:pPr defTabSz="457200" fontAlgn="base">
              <a:spcBef>
                <a:spcPct val="0"/>
              </a:spcBef>
              <a:spcAft>
                <a:spcPct val="0"/>
              </a:spcAft>
              <a:buNone/>
              <a:defRPr/>
            </a:pPr>
            <a:endParaRPr lang="en-GB" altLang="en-US" sz="1600" dirty="0"/>
          </a:p>
          <a:p>
            <a:pPr defTabSz="457200" fontAlgn="base">
              <a:spcBef>
                <a:spcPct val="0"/>
              </a:spcBef>
              <a:spcAft>
                <a:spcPct val="0"/>
              </a:spcAft>
              <a:buNone/>
              <a:defRPr/>
            </a:pPr>
            <a:r>
              <a:rPr lang="en-GB" altLang="en-US" sz="1600" dirty="0"/>
              <a:t>Orchestrate whole class discussion to agree a list of characters.</a:t>
            </a:r>
          </a:p>
          <a:p>
            <a:pPr defTabSz="457200" fontAlgn="base">
              <a:spcBef>
                <a:spcPct val="0"/>
              </a:spcBef>
              <a:spcAft>
                <a:spcPct val="0"/>
              </a:spcAft>
              <a:buNone/>
              <a:defRPr/>
            </a:pPr>
            <a:endParaRPr lang="en-GB" altLang="en-US" sz="1600" dirty="0"/>
          </a:p>
          <a:p>
            <a:pPr defTabSz="457200" fontAlgn="base">
              <a:spcBef>
                <a:spcPct val="0"/>
              </a:spcBef>
              <a:spcAft>
                <a:spcPct val="0"/>
              </a:spcAft>
              <a:buNone/>
              <a:defRPr/>
            </a:pPr>
            <a:r>
              <a:rPr lang="en-GB" altLang="en-US" sz="1600" dirty="0"/>
              <a:t>Use ‘Could be’ language to encourage speculation.</a:t>
            </a:r>
          </a:p>
          <a:p>
            <a:pPr defTabSz="457200" fontAlgn="base">
              <a:spcBef>
                <a:spcPct val="0"/>
              </a:spcBef>
              <a:spcAft>
                <a:spcPct val="0"/>
              </a:spcAft>
              <a:buNone/>
              <a:defRPr/>
            </a:pPr>
            <a:endParaRPr lang="en-GB" altLang="en-US" sz="1600" dirty="0"/>
          </a:p>
          <a:p>
            <a:pPr defTabSz="457200" fontAlgn="base">
              <a:spcBef>
                <a:spcPct val="0"/>
              </a:spcBef>
              <a:spcAft>
                <a:spcPct val="0"/>
              </a:spcAft>
              <a:buNone/>
              <a:defRPr/>
            </a:pPr>
            <a:r>
              <a:rPr lang="en-GB" altLang="en-US" sz="1600" dirty="0"/>
              <a:t>Agree what is known for certain, and where there is room for doubt.</a:t>
            </a:r>
          </a:p>
          <a:p>
            <a:pPr defTabSz="457200" fontAlgn="base">
              <a:spcBef>
                <a:spcPct val="0"/>
              </a:spcBef>
              <a:spcAft>
                <a:spcPct val="0"/>
              </a:spcAft>
              <a:buNone/>
              <a:defRPr/>
            </a:pPr>
            <a:endParaRPr lang="en-GB" altLang="en-US" sz="1600" dirty="0"/>
          </a:p>
        </p:txBody>
      </p:sp>
      <p:pic>
        <p:nvPicPr>
          <p:cNvPr id="4916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23300"/>
            <a:ext cx="866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15627" y="905650"/>
            <a:ext cx="2910200" cy="2185560"/>
          </a:xfrm>
          <a:prstGeom prst="rect">
            <a:avLst/>
          </a:prstGeom>
        </p:spPr>
      </p:pic>
    </p:spTree>
    <p:extLst>
      <p:ext uri="{BB962C8B-B14F-4D97-AF65-F5344CB8AC3E}">
        <p14:creationId xmlns:p14="http://schemas.microsoft.com/office/powerpoint/2010/main" val="19956467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iterate type="wd">
                                    <p:tmPct val="100000"/>
                                  </p:iterate>
                                  <p:childTnLst>
                                    <p:set>
                                      <p:cBhvr>
                                        <p:cTn id="23" dur="1" fill="hold">
                                          <p:stCondLst>
                                            <p:cond delay="0"/>
                                          </p:stCondLst>
                                        </p:cTn>
                                        <p:tgtEl>
                                          <p:spTgt spid="3"/>
                                        </p:tgtEl>
                                        <p:attrNameLst>
                                          <p:attrName>style.visibility</p:attrName>
                                        </p:attrNameLst>
                                      </p:cBhvr>
                                      <p:to>
                                        <p:strVal val="visible"/>
                                      </p:to>
                                    </p:set>
                                    <p:animEffect transition="in" filter="dissolve">
                                      <p:cBhvr>
                                        <p:cTn id="24"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8" grpId="0" animBg="1"/>
      <p:bldP spid="3" grpId="0" animBg="1" autoUpdateAnimBg="0"/>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6437200" y="248187"/>
            <a:ext cx="5590585" cy="3033177"/>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lvl1pPr marL="342900" indent="-3429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indent="0" algn="ctr" defTabSz="457200" fontAlgn="base">
              <a:spcBef>
                <a:spcPct val="0"/>
              </a:spcBef>
              <a:spcAft>
                <a:spcPct val="0"/>
              </a:spcAft>
              <a:buNone/>
              <a:defRPr/>
            </a:pPr>
            <a:r>
              <a:rPr lang="en-GB" altLang="en-US" sz="1600" b="1" dirty="0">
                <a:solidFill>
                  <a:srgbClr val="000000"/>
                </a:solidFill>
              </a:rPr>
              <a:t>Teacher talk</a:t>
            </a:r>
          </a:p>
          <a:p>
            <a:pPr defTabSz="457200" fontAlgn="base">
              <a:spcBef>
                <a:spcPct val="0"/>
              </a:spcBef>
              <a:spcAft>
                <a:spcPct val="0"/>
              </a:spcAft>
              <a:defRPr/>
            </a:pPr>
            <a:r>
              <a:rPr lang="en-GB" altLang="en-US" sz="1600" i="1" dirty="0" smtClean="0">
                <a:solidFill>
                  <a:srgbClr val="000000"/>
                </a:solidFill>
              </a:rPr>
              <a:t>What </a:t>
            </a:r>
            <a:r>
              <a:rPr lang="en-GB" altLang="en-US" sz="1600" i="1" dirty="0">
                <a:solidFill>
                  <a:srgbClr val="000000"/>
                </a:solidFill>
              </a:rPr>
              <a:t>happens before the hit and run accident?</a:t>
            </a:r>
          </a:p>
          <a:p>
            <a:pPr defTabSz="457200" fontAlgn="base">
              <a:spcBef>
                <a:spcPct val="0"/>
              </a:spcBef>
              <a:spcAft>
                <a:spcPct val="0"/>
              </a:spcAft>
              <a:defRPr/>
            </a:pPr>
            <a:r>
              <a:rPr lang="en-GB" altLang="en-US" sz="1600" i="1" dirty="0">
                <a:solidFill>
                  <a:srgbClr val="000000"/>
                </a:solidFill>
              </a:rPr>
              <a:t>Who is the first person to arrive? </a:t>
            </a:r>
          </a:p>
          <a:p>
            <a:pPr defTabSz="457200" fontAlgn="base">
              <a:spcBef>
                <a:spcPct val="0"/>
              </a:spcBef>
              <a:spcAft>
                <a:spcPct val="0"/>
              </a:spcAft>
              <a:defRPr/>
            </a:pPr>
            <a:r>
              <a:rPr lang="en-GB" altLang="en-US" sz="1600" i="1" dirty="0">
                <a:solidFill>
                  <a:srgbClr val="000000"/>
                </a:solidFill>
              </a:rPr>
              <a:t>What can the man and dog see as they first enter the scene?</a:t>
            </a:r>
          </a:p>
          <a:p>
            <a:pPr defTabSz="457200" fontAlgn="base">
              <a:spcBef>
                <a:spcPct val="0"/>
              </a:spcBef>
              <a:spcAft>
                <a:spcPct val="0"/>
              </a:spcAft>
              <a:defRPr/>
            </a:pPr>
            <a:r>
              <a:rPr lang="en-GB" altLang="en-US" sz="1600" i="1" dirty="0">
                <a:solidFill>
                  <a:srgbClr val="000000"/>
                </a:solidFill>
              </a:rPr>
              <a:t>What makes you say that?</a:t>
            </a:r>
          </a:p>
          <a:p>
            <a:pPr defTabSz="457200" fontAlgn="base">
              <a:spcBef>
                <a:spcPct val="0"/>
              </a:spcBef>
              <a:spcAft>
                <a:spcPct val="0"/>
              </a:spcAft>
              <a:defRPr/>
            </a:pPr>
            <a:r>
              <a:rPr lang="en-GB" altLang="en-US" sz="1600" i="1" dirty="0">
                <a:solidFill>
                  <a:srgbClr val="000000"/>
                </a:solidFill>
              </a:rPr>
              <a:t>What is the evidence for  . . . </a:t>
            </a:r>
          </a:p>
          <a:p>
            <a:pPr defTabSz="457200" fontAlgn="base">
              <a:spcBef>
                <a:spcPct val="0"/>
              </a:spcBef>
              <a:spcAft>
                <a:spcPct val="0"/>
              </a:spcAft>
              <a:defRPr/>
            </a:pPr>
            <a:r>
              <a:rPr lang="en-GB" altLang="en-US" sz="1600" i="1" dirty="0">
                <a:solidFill>
                  <a:srgbClr val="000000"/>
                </a:solidFill>
              </a:rPr>
              <a:t>How do you know that for sure?</a:t>
            </a:r>
          </a:p>
        </p:txBody>
      </p:sp>
      <p:sp>
        <p:nvSpPr>
          <p:cNvPr id="5" name="Rounded Rectangle 4"/>
          <p:cNvSpPr/>
          <p:nvPr/>
        </p:nvSpPr>
        <p:spPr>
          <a:xfrm>
            <a:off x="802825" y="394180"/>
            <a:ext cx="5357035" cy="286337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endParaRPr lang="en-US" altLang="en-US" sz="1600" dirty="0">
              <a:solidFill>
                <a:prstClr val="white"/>
              </a:solidFill>
            </a:endParaRPr>
          </a:p>
          <a:p>
            <a:pPr algn="ctr" defTabSz="457200" fontAlgn="base">
              <a:spcBef>
                <a:spcPct val="0"/>
              </a:spcBef>
              <a:spcAft>
                <a:spcPct val="0"/>
              </a:spcAft>
              <a:buNone/>
              <a:defRPr/>
            </a:pPr>
            <a:endParaRPr lang="en-US" altLang="en-US" sz="1200" dirty="0">
              <a:solidFill>
                <a:prstClr val="white"/>
              </a:solidFill>
            </a:endParaRPr>
          </a:p>
        </p:txBody>
      </p:sp>
      <p:sp>
        <p:nvSpPr>
          <p:cNvPr id="8" name="Rectangle 7"/>
          <p:cNvSpPr/>
          <p:nvPr/>
        </p:nvSpPr>
        <p:spPr>
          <a:xfrm>
            <a:off x="7004051" y="3403600"/>
            <a:ext cx="4965347" cy="264795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Student </a:t>
            </a:r>
            <a:r>
              <a:rPr lang="en-GB" altLang="en-US" sz="1600" b="1" dirty="0" smtClean="0">
                <a:solidFill>
                  <a:srgbClr val="000000"/>
                </a:solidFill>
              </a:rPr>
              <a:t>Action</a:t>
            </a:r>
          </a:p>
          <a:p>
            <a:pPr defTabSz="457200" fontAlgn="base">
              <a:spcBef>
                <a:spcPct val="0"/>
              </a:spcBef>
              <a:spcAft>
                <a:spcPct val="0"/>
              </a:spcAft>
              <a:buNone/>
              <a:defRPr/>
            </a:pPr>
            <a:r>
              <a:rPr lang="en-GB" altLang="en-US" sz="1600" dirty="0">
                <a:solidFill>
                  <a:srgbClr val="000000"/>
                </a:solidFill>
              </a:rPr>
              <a:t>2 minutes to contribute to a whole class</a:t>
            </a:r>
          </a:p>
          <a:p>
            <a:pPr defTabSz="457200" fontAlgn="base">
              <a:spcBef>
                <a:spcPct val="0"/>
              </a:spcBef>
              <a:spcAft>
                <a:spcPct val="0"/>
              </a:spcAft>
              <a:buNone/>
              <a:defRPr/>
            </a:pPr>
            <a:r>
              <a:rPr lang="en-GB" altLang="en-US" sz="1600" dirty="0">
                <a:solidFill>
                  <a:srgbClr val="000000"/>
                </a:solidFill>
              </a:rPr>
              <a:t>discussion relating to where the action begins.</a:t>
            </a:r>
          </a:p>
          <a:p>
            <a:pP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2 minutes to T/P/S what the man can (and cannot) see.</a:t>
            </a:r>
          </a:p>
        </p:txBody>
      </p:sp>
      <p:sp>
        <p:nvSpPr>
          <p:cNvPr id="49157" name="TextBox 10"/>
          <p:cNvSpPr txBox="1">
            <a:spLocks noChangeArrowheads="1"/>
          </p:cNvSpPr>
          <p:nvPr/>
        </p:nvSpPr>
        <p:spPr bwMode="auto">
          <a:xfrm>
            <a:off x="3157539" y="1693864"/>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49158" name="TextBox 12"/>
          <p:cNvSpPr txBox="1">
            <a:spLocks noChangeArrowheads="1"/>
          </p:cNvSpPr>
          <p:nvPr/>
        </p:nvSpPr>
        <p:spPr bwMode="auto">
          <a:xfrm>
            <a:off x="3026532" y="19050"/>
            <a:ext cx="6570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r>
              <a:rPr lang="en-GB" sz="2000" b="1" dirty="0"/>
              <a:t> Episode 3 Where does the story begin?</a:t>
            </a:r>
            <a:endParaRPr lang="en-GB" altLang="en-US" sz="2000" dirty="0">
              <a:solidFill>
                <a:prstClr val="black"/>
              </a:solidFill>
              <a:cs typeface="Arial" panose="020B0604020202020204" pitchFamily="34" charset="0"/>
            </a:endParaRPr>
          </a:p>
        </p:txBody>
      </p:sp>
      <p:sp>
        <p:nvSpPr>
          <p:cNvPr id="49159" name="Rectangle 14"/>
          <p:cNvSpPr>
            <a:spLocks noChangeArrowheads="1"/>
          </p:cNvSpPr>
          <p:nvPr/>
        </p:nvSpPr>
        <p:spPr bwMode="auto">
          <a:xfrm>
            <a:off x="2913787" y="628651"/>
            <a:ext cx="1130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fontAlgn="base">
              <a:spcBef>
                <a:spcPct val="0"/>
              </a:spcBef>
              <a:spcAft>
                <a:spcPct val="0"/>
              </a:spcAft>
            </a:pPr>
            <a:r>
              <a:rPr lang="en-GB" altLang="en-US" sz="1200">
                <a:solidFill>
                  <a:srgbClr val="000000"/>
                </a:solidFill>
                <a:cs typeface="Arial" panose="020B0604020202020204" pitchFamily="34" charset="0"/>
              </a:rPr>
              <a:t>Screen image</a:t>
            </a:r>
          </a:p>
        </p:txBody>
      </p:sp>
      <p:pic>
        <p:nvPicPr>
          <p:cNvPr id="49160" name="Picture 21" descr="images.jpe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5789" y="728664"/>
            <a:ext cx="5635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23" descr="images.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1" y="3521076"/>
            <a:ext cx="5127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Box 27"/>
          <p:cNvSpPr txBox="1">
            <a:spLocks noChangeArrowheads="1"/>
          </p:cNvSpPr>
          <p:nvPr/>
        </p:nvSpPr>
        <p:spPr bwMode="auto">
          <a:xfrm>
            <a:off x="-1166813" y="483870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3" name="Rectangle 2"/>
          <p:cNvSpPr/>
          <p:nvPr/>
        </p:nvSpPr>
        <p:spPr>
          <a:xfrm>
            <a:off x="1186791" y="6273224"/>
            <a:ext cx="10446881"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None/>
              <a:defRPr/>
            </a:pPr>
            <a:r>
              <a:rPr lang="en-GB" altLang="en-US" sz="1600" dirty="0" smtClean="0">
                <a:solidFill>
                  <a:srgbClr val="000000"/>
                </a:solidFill>
              </a:rPr>
              <a:t>Process </a:t>
            </a:r>
            <a:r>
              <a:rPr lang="en-GB" altLang="en-US" sz="1600" dirty="0">
                <a:solidFill>
                  <a:srgbClr val="000000"/>
                </a:solidFill>
              </a:rPr>
              <a:t>encourages students to use their reasoning skills to decide where the action begins and imagining skills to visualise what can and cannot be seen at this point.</a:t>
            </a:r>
          </a:p>
        </p:txBody>
      </p:sp>
      <p:sp>
        <p:nvSpPr>
          <p:cNvPr id="15" name="Rectangle 14"/>
          <p:cNvSpPr/>
          <p:nvPr/>
        </p:nvSpPr>
        <p:spPr>
          <a:xfrm>
            <a:off x="875810" y="3416222"/>
            <a:ext cx="5459214" cy="277385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Teacher </a:t>
            </a:r>
            <a:r>
              <a:rPr lang="en-GB" altLang="en-US" sz="1600" b="1" dirty="0" smtClean="0">
                <a:solidFill>
                  <a:srgbClr val="000000"/>
                </a:solidFill>
              </a:rPr>
              <a:t>Action</a:t>
            </a:r>
            <a:endParaRPr lang="en-GB" altLang="en-US" sz="1600" dirty="0"/>
          </a:p>
          <a:p>
            <a:pPr defTabSz="457200" fontAlgn="base">
              <a:spcBef>
                <a:spcPct val="0"/>
              </a:spcBef>
              <a:spcAft>
                <a:spcPct val="0"/>
              </a:spcAft>
              <a:buNone/>
              <a:defRPr/>
            </a:pPr>
            <a:r>
              <a:rPr lang="en-GB" altLang="en-US" sz="1600" dirty="0"/>
              <a:t>Ask the question – ‘Where does the story begin?’</a:t>
            </a:r>
          </a:p>
          <a:p>
            <a:pPr defTabSz="457200" fontAlgn="base">
              <a:spcBef>
                <a:spcPct val="0"/>
              </a:spcBef>
              <a:spcAft>
                <a:spcPct val="0"/>
              </a:spcAft>
              <a:buNone/>
              <a:defRPr/>
            </a:pPr>
            <a:endParaRPr lang="en-GB" altLang="en-US" sz="1600" dirty="0"/>
          </a:p>
          <a:p>
            <a:pPr defTabSz="457200" fontAlgn="base">
              <a:spcBef>
                <a:spcPct val="0"/>
              </a:spcBef>
              <a:spcAft>
                <a:spcPct val="0"/>
              </a:spcAft>
              <a:buNone/>
              <a:defRPr/>
            </a:pPr>
            <a:r>
              <a:rPr lang="en-GB" altLang="en-US" sz="1600" dirty="0"/>
              <a:t>Lead whole class discussion to agree where the action begins.</a:t>
            </a:r>
          </a:p>
          <a:p>
            <a:pPr defTabSz="457200" fontAlgn="base">
              <a:spcBef>
                <a:spcPct val="0"/>
              </a:spcBef>
              <a:spcAft>
                <a:spcPct val="0"/>
              </a:spcAft>
              <a:buNone/>
              <a:defRPr/>
            </a:pPr>
            <a:endParaRPr lang="en-GB" altLang="en-US" sz="1600" dirty="0"/>
          </a:p>
          <a:p>
            <a:pPr defTabSz="457200" fontAlgn="base">
              <a:spcBef>
                <a:spcPct val="0"/>
              </a:spcBef>
              <a:spcAft>
                <a:spcPct val="0"/>
              </a:spcAft>
              <a:buNone/>
              <a:defRPr/>
            </a:pPr>
            <a:r>
              <a:rPr lang="en-GB" altLang="en-US" sz="1600" dirty="0"/>
              <a:t>Use Think/Pair/Share to explore ‘What can the man and dog see as they first enter the scene?’</a:t>
            </a:r>
          </a:p>
          <a:p>
            <a:pPr defTabSz="457200" fontAlgn="base">
              <a:spcBef>
                <a:spcPct val="0"/>
              </a:spcBef>
              <a:spcAft>
                <a:spcPct val="0"/>
              </a:spcAft>
              <a:buNone/>
              <a:defRPr/>
            </a:pPr>
            <a:endParaRPr lang="en-GB" altLang="en-US" sz="1600" dirty="0"/>
          </a:p>
        </p:txBody>
      </p:sp>
      <p:pic>
        <p:nvPicPr>
          <p:cNvPr id="4916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23300"/>
            <a:ext cx="866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15627" y="905650"/>
            <a:ext cx="2910200" cy="2185560"/>
          </a:xfrm>
          <a:prstGeom prst="rect">
            <a:avLst/>
          </a:prstGeom>
        </p:spPr>
      </p:pic>
    </p:spTree>
    <p:extLst>
      <p:ext uri="{BB962C8B-B14F-4D97-AF65-F5344CB8AC3E}">
        <p14:creationId xmlns:p14="http://schemas.microsoft.com/office/powerpoint/2010/main" val="19956467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iterate type="wd">
                                    <p:tmPct val="100000"/>
                                  </p:iterate>
                                  <p:childTnLst>
                                    <p:set>
                                      <p:cBhvr>
                                        <p:cTn id="23" dur="1" fill="hold">
                                          <p:stCondLst>
                                            <p:cond delay="0"/>
                                          </p:stCondLst>
                                        </p:cTn>
                                        <p:tgtEl>
                                          <p:spTgt spid="3"/>
                                        </p:tgtEl>
                                        <p:attrNameLst>
                                          <p:attrName>style.visibility</p:attrName>
                                        </p:attrNameLst>
                                      </p:cBhvr>
                                      <p:to>
                                        <p:strVal val="visible"/>
                                      </p:to>
                                    </p:set>
                                    <p:animEffect transition="in" filter="dissolve">
                                      <p:cBhvr>
                                        <p:cTn id="24"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8" grpId="0" animBg="1"/>
      <p:bldP spid="3" grpId="0" animBg="1" autoUpdateAnimBg="0"/>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6437200" y="248187"/>
            <a:ext cx="5580573" cy="3033177"/>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lvl1pPr marL="342900" indent="-3429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indent="0" algn="ctr" defTabSz="457200" fontAlgn="base">
              <a:spcBef>
                <a:spcPct val="0"/>
              </a:spcBef>
              <a:spcAft>
                <a:spcPct val="0"/>
              </a:spcAft>
              <a:buNone/>
              <a:defRPr/>
            </a:pPr>
            <a:r>
              <a:rPr lang="en-GB" altLang="en-US" sz="1600" b="1" dirty="0">
                <a:solidFill>
                  <a:srgbClr val="000000"/>
                </a:solidFill>
              </a:rPr>
              <a:t>Teacher talk</a:t>
            </a:r>
          </a:p>
          <a:p>
            <a:pPr defTabSz="457200" fontAlgn="base">
              <a:spcBef>
                <a:spcPct val="0"/>
              </a:spcBef>
              <a:spcAft>
                <a:spcPct val="0"/>
              </a:spcAft>
              <a:defRPr/>
            </a:pPr>
            <a:r>
              <a:rPr lang="en-GB" altLang="en-US" sz="1600" i="1" dirty="0">
                <a:solidFill>
                  <a:srgbClr val="000000"/>
                </a:solidFill>
              </a:rPr>
              <a:t>How long will you need? </a:t>
            </a:r>
          </a:p>
          <a:p>
            <a:pPr defTabSz="457200" fontAlgn="base">
              <a:spcBef>
                <a:spcPct val="0"/>
              </a:spcBef>
              <a:spcAft>
                <a:spcPct val="0"/>
              </a:spcAft>
              <a:defRPr/>
            </a:pPr>
            <a:r>
              <a:rPr lang="en-GB" altLang="en-US" sz="1600" i="1" dirty="0">
                <a:solidFill>
                  <a:srgbClr val="000000"/>
                </a:solidFill>
              </a:rPr>
              <a:t>Who thinks they can explain what happened?</a:t>
            </a:r>
          </a:p>
          <a:p>
            <a:pPr defTabSz="457200" fontAlgn="base">
              <a:spcBef>
                <a:spcPct val="0"/>
              </a:spcBef>
              <a:spcAft>
                <a:spcPct val="0"/>
              </a:spcAft>
              <a:defRPr/>
            </a:pPr>
            <a:r>
              <a:rPr lang="en-GB" altLang="en-US" sz="1600" i="1" dirty="0">
                <a:solidFill>
                  <a:srgbClr val="000000"/>
                </a:solidFill>
              </a:rPr>
              <a:t>What do you see that makes you say that?</a:t>
            </a:r>
          </a:p>
          <a:p>
            <a:pPr defTabSz="457200" fontAlgn="base">
              <a:spcBef>
                <a:spcPct val="0"/>
              </a:spcBef>
              <a:spcAft>
                <a:spcPct val="0"/>
              </a:spcAft>
              <a:defRPr/>
            </a:pPr>
            <a:r>
              <a:rPr lang="en-GB" altLang="en-US" sz="1600" i="1" dirty="0">
                <a:solidFill>
                  <a:srgbClr val="000000"/>
                </a:solidFill>
              </a:rPr>
              <a:t>Might be . . . . </a:t>
            </a:r>
          </a:p>
          <a:p>
            <a:pPr defTabSz="457200" fontAlgn="base">
              <a:spcBef>
                <a:spcPct val="0"/>
              </a:spcBef>
              <a:spcAft>
                <a:spcPct val="0"/>
              </a:spcAft>
              <a:defRPr/>
            </a:pPr>
            <a:r>
              <a:rPr lang="en-GB" altLang="en-US" sz="1600" i="1" dirty="0">
                <a:solidFill>
                  <a:srgbClr val="000000"/>
                </a:solidFill>
              </a:rPr>
              <a:t>Do you need to re-think your story in light of . . . </a:t>
            </a:r>
          </a:p>
          <a:p>
            <a:pPr defTabSz="457200" fontAlgn="base">
              <a:spcBef>
                <a:spcPct val="0"/>
              </a:spcBef>
              <a:spcAft>
                <a:spcPct val="0"/>
              </a:spcAft>
              <a:defRPr/>
            </a:pPr>
            <a:r>
              <a:rPr lang="en-GB" altLang="en-US" sz="1600" i="1" dirty="0">
                <a:solidFill>
                  <a:srgbClr val="000000"/>
                </a:solidFill>
              </a:rPr>
              <a:t> (How) can we agree what happened?</a:t>
            </a:r>
          </a:p>
        </p:txBody>
      </p:sp>
      <p:sp>
        <p:nvSpPr>
          <p:cNvPr id="5" name="Rounded Rectangle 4"/>
          <p:cNvSpPr/>
          <p:nvPr/>
        </p:nvSpPr>
        <p:spPr>
          <a:xfrm>
            <a:off x="802825" y="394180"/>
            <a:ext cx="5357035" cy="286337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endParaRPr lang="en-US" altLang="en-US" sz="1600" dirty="0">
              <a:solidFill>
                <a:prstClr val="white"/>
              </a:solidFill>
            </a:endParaRPr>
          </a:p>
          <a:p>
            <a:pPr algn="ctr" defTabSz="457200" fontAlgn="base">
              <a:spcBef>
                <a:spcPct val="0"/>
              </a:spcBef>
              <a:spcAft>
                <a:spcPct val="0"/>
              </a:spcAft>
              <a:buNone/>
              <a:defRPr/>
            </a:pPr>
            <a:endParaRPr lang="en-US" altLang="en-US" sz="1200" dirty="0">
              <a:solidFill>
                <a:prstClr val="white"/>
              </a:solidFill>
            </a:endParaRPr>
          </a:p>
        </p:txBody>
      </p:sp>
      <p:sp>
        <p:nvSpPr>
          <p:cNvPr id="8" name="Rectangle 7"/>
          <p:cNvSpPr/>
          <p:nvPr/>
        </p:nvSpPr>
        <p:spPr>
          <a:xfrm>
            <a:off x="7004051" y="3403600"/>
            <a:ext cx="4965347" cy="264795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Student </a:t>
            </a:r>
            <a:r>
              <a:rPr lang="en-GB" altLang="en-US" sz="1600" b="1" dirty="0" smtClean="0">
                <a:solidFill>
                  <a:srgbClr val="000000"/>
                </a:solidFill>
              </a:rPr>
              <a:t>Action</a:t>
            </a:r>
          </a:p>
          <a:p>
            <a:pPr algn="ct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Pairs   1 Minute to discuss and agree how long they will need (X minutes)</a:t>
            </a:r>
          </a:p>
          <a:p>
            <a:pP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Pairs/Fours  X Minutes  to discuss and agree a storyline.</a:t>
            </a:r>
          </a:p>
          <a:p>
            <a:pPr defTabSz="457200" fontAlgn="base">
              <a:spcBef>
                <a:spcPct val="0"/>
              </a:spcBef>
              <a:spcAft>
                <a:spcPct val="0"/>
              </a:spcAft>
              <a:buNone/>
              <a:defRPr/>
            </a:pPr>
            <a:r>
              <a:rPr lang="en-GB" altLang="en-US" sz="1600" dirty="0">
                <a:solidFill>
                  <a:srgbClr val="000000"/>
                </a:solidFill>
              </a:rPr>
              <a:t> </a:t>
            </a:r>
          </a:p>
          <a:p>
            <a:pPr defTabSz="457200" fontAlgn="base">
              <a:spcBef>
                <a:spcPct val="0"/>
              </a:spcBef>
              <a:spcAft>
                <a:spcPct val="0"/>
              </a:spcAft>
              <a:buNone/>
              <a:defRPr/>
            </a:pPr>
            <a:r>
              <a:rPr lang="en-GB" altLang="en-US" sz="1600" dirty="0">
                <a:solidFill>
                  <a:srgbClr val="000000"/>
                </a:solidFill>
              </a:rPr>
              <a:t>Whole class 5 minutes to contribute ideas to a whole class discussion seeking to agree a story line.</a:t>
            </a:r>
          </a:p>
        </p:txBody>
      </p:sp>
      <p:sp>
        <p:nvSpPr>
          <p:cNvPr id="49157" name="TextBox 10"/>
          <p:cNvSpPr txBox="1">
            <a:spLocks noChangeArrowheads="1"/>
          </p:cNvSpPr>
          <p:nvPr/>
        </p:nvSpPr>
        <p:spPr bwMode="auto">
          <a:xfrm>
            <a:off x="3157539" y="1693864"/>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49158" name="TextBox 12"/>
          <p:cNvSpPr txBox="1">
            <a:spLocks noChangeArrowheads="1"/>
          </p:cNvSpPr>
          <p:nvPr/>
        </p:nvSpPr>
        <p:spPr bwMode="auto">
          <a:xfrm>
            <a:off x="867262" y="0"/>
            <a:ext cx="873000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r>
              <a:rPr lang="en-GB" sz="2000" b="1" dirty="0"/>
              <a:t>Episode 4 Can you tell the story, from beginning to end?</a:t>
            </a:r>
            <a:endParaRPr lang="en-GB" sz="2000" b="1" dirty="0"/>
          </a:p>
        </p:txBody>
      </p:sp>
      <p:sp>
        <p:nvSpPr>
          <p:cNvPr id="49159" name="Rectangle 14"/>
          <p:cNvSpPr>
            <a:spLocks noChangeArrowheads="1"/>
          </p:cNvSpPr>
          <p:nvPr/>
        </p:nvSpPr>
        <p:spPr bwMode="auto">
          <a:xfrm>
            <a:off x="2913787" y="628651"/>
            <a:ext cx="1130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fontAlgn="base">
              <a:spcBef>
                <a:spcPct val="0"/>
              </a:spcBef>
              <a:spcAft>
                <a:spcPct val="0"/>
              </a:spcAft>
            </a:pPr>
            <a:r>
              <a:rPr lang="en-GB" altLang="en-US" sz="1200">
                <a:solidFill>
                  <a:srgbClr val="000000"/>
                </a:solidFill>
                <a:cs typeface="Arial" panose="020B0604020202020204" pitchFamily="34" charset="0"/>
              </a:rPr>
              <a:t>Screen image</a:t>
            </a:r>
          </a:p>
        </p:txBody>
      </p:sp>
      <p:pic>
        <p:nvPicPr>
          <p:cNvPr id="49160" name="Picture 21" descr="images.jpe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5789" y="728664"/>
            <a:ext cx="5635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23" descr="images.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1" y="3521076"/>
            <a:ext cx="5127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Box 27"/>
          <p:cNvSpPr txBox="1">
            <a:spLocks noChangeArrowheads="1"/>
          </p:cNvSpPr>
          <p:nvPr/>
        </p:nvSpPr>
        <p:spPr bwMode="auto">
          <a:xfrm>
            <a:off x="-1166813" y="483870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3" name="Rectangle 2"/>
          <p:cNvSpPr/>
          <p:nvPr/>
        </p:nvSpPr>
        <p:spPr>
          <a:xfrm>
            <a:off x="851775" y="6040920"/>
            <a:ext cx="11340225" cy="830997"/>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None/>
              <a:defRPr/>
            </a:pPr>
            <a:r>
              <a:rPr lang="en-GB" altLang="en-US" sz="1600" dirty="0">
                <a:solidFill>
                  <a:srgbClr val="000000"/>
                </a:solidFill>
              </a:rPr>
              <a:t>Process encourages students to use a range of learning behaviours to think ahead of taking action, to notice detail to collect and link evidence to sequence the events into a plausible story line, to contribute to building an agreed narrative, and to revise their ideas as they listen to the ideas of others. </a:t>
            </a:r>
          </a:p>
        </p:txBody>
      </p:sp>
      <p:sp>
        <p:nvSpPr>
          <p:cNvPr id="15" name="Rectangle 14"/>
          <p:cNvSpPr/>
          <p:nvPr/>
        </p:nvSpPr>
        <p:spPr>
          <a:xfrm>
            <a:off x="875810" y="3416223"/>
            <a:ext cx="5459214" cy="2547256"/>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Teacher </a:t>
            </a:r>
            <a:r>
              <a:rPr lang="en-GB" altLang="en-US" sz="1600" b="1" dirty="0" smtClean="0">
                <a:solidFill>
                  <a:srgbClr val="000000"/>
                </a:solidFill>
              </a:rPr>
              <a:t>Action</a:t>
            </a:r>
            <a:endParaRPr lang="en-GB" altLang="en-US" sz="1600" dirty="0"/>
          </a:p>
          <a:p>
            <a:pPr defTabSz="457200" fontAlgn="base">
              <a:spcBef>
                <a:spcPct val="0"/>
              </a:spcBef>
              <a:spcAft>
                <a:spcPct val="0"/>
              </a:spcAft>
              <a:buNone/>
              <a:defRPr/>
            </a:pPr>
            <a:r>
              <a:rPr lang="en-GB" altLang="en-US" sz="1600" dirty="0"/>
              <a:t>Organise  pairs or fours to ‘Build your explanation of how the events unfold”.</a:t>
            </a:r>
          </a:p>
          <a:p>
            <a:pPr defTabSz="457200" fontAlgn="base">
              <a:spcBef>
                <a:spcPct val="0"/>
              </a:spcBef>
              <a:spcAft>
                <a:spcPct val="0"/>
              </a:spcAft>
              <a:buNone/>
              <a:defRPr/>
            </a:pPr>
            <a:r>
              <a:rPr lang="en-GB" altLang="en-US" sz="1600" dirty="0"/>
              <a:t> </a:t>
            </a:r>
          </a:p>
          <a:p>
            <a:pPr defTabSz="457200" fontAlgn="base">
              <a:spcBef>
                <a:spcPct val="0"/>
              </a:spcBef>
              <a:spcAft>
                <a:spcPct val="0"/>
              </a:spcAft>
              <a:buNone/>
              <a:defRPr/>
            </a:pPr>
            <a:r>
              <a:rPr lang="en-GB" altLang="en-US" sz="1600" dirty="0"/>
              <a:t>Ask them to estimate how long they will need for this.</a:t>
            </a:r>
          </a:p>
          <a:p>
            <a:pPr defTabSz="457200" fontAlgn="base">
              <a:spcBef>
                <a:spcPct val="0"/>
              </a:spcBef>
              <a:spcAft>
                <a:spcPct val="0"/>
              </a:spcAft>
              <a:buNone/>
              <a:defRPr/>
            </a:pPr>
            <a:endParaRPr lang="en-GB" altLang="en-US" sz="1600" dirty="0"/>
          </a:p>
          <a:p>
            <a:pPr defTabSz="457200" fontAlgn="base">
              <a:spcBef>
                <a:spcPct val="0"/>
              </a:spcBef>
              <a:spcAft>
                <a:spcPct val="0"/>
              </a:spcAft>
              <a:buNone/>
              <a:defRPr/>
            </a:pPr>
            <a:r>
              <a:rPr lang="en-GB" altLang="en-US" sz="1600" dirty="0"/>
              <a:t>Listen to emerging ideas and offer hints only when necessary.</a:t>
            </a:r>
          </a:p>
          <a:p>
            <a:pPr defTabSz="457200" fontAlgn="base">
              <a:spcBef>
                <a:spcPct val="0"/>
              </a:spcBef>
              <a:spcAft>
                <a:spcPct val="0"/>
              </a:spcAft>
              <a:buNone/>
              <a:defRPr/>
            </a:pPr>
            <a:r>
              <a:rPr lang="en-GB" altLang="en-US" sz="1600" dirty="0"/>
              <a:t>Organise whole class discussion to share ideas and arrive at a class consensus.</a:t>
            </a:r>
          </a:p>
          <a:p>
            <a:pPr defTabSz="457200" fontAlgn="base">
              <a:spcBef>
                <a:spcPct val="0"/>
              </a:spcBef>
              <a:spcAft>
                <a:spcPct val="0"/>
              </a:spcAft>
              <a:buNone/>
              <a:defRPr/>
            </a:pPr>
            <a:endParaRPr lang="en-GB" altLang="en-US" sz="1600" dirty="0"/>
          </a:p>
        </p:txBody>
      </p:sp>
      <p:pic>
        <p:nvPicPr>
          <p:cNvPr id="4916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23300"/>
            <a:ext cx="866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15627" y="905650"/>
            <a:ext cx="2910200" cy="2185560"/>
          </a:xfrm>
          <a:prstGeom prst="rect">
            <a:avLst/>
          </a:prstGeom>
        </p:spPr>
      </p:pic>
    </p:spTree>
    <p:extLst>
      <p:ext uri="{BB962C8B-B14F-4D97-AF65-F5344CB8AC3E}">
        <p14:creationId xmlns:p14="http://schemas.microsoft.com/office/powerpoint/2010/main" val="19956467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iterate type="wd">
                                    <p:tmPct val="100000"/>
                                  </p:iterate>
                                  <p:childTnLst>
                                    <p:set>
                                      <p:cBhvr>
                                        <p:cTn id="23" dur="1" fill="hold">
                                          <p:stCondLst>
                                            <p:cond delay="0"/>
                                          </p:stCondLst>
                                        </p:cTn>
                                        <p:tgtEl>
                                          <p:spTgt spid="3"/>
                                        </p:tgtEl>
                                        <p:attrNameLst>
                                          <p:attrName>style.visibility</p:attrName>
                                        </p:attrNameLst>
                                      </p:cBhvr>
                                      <p:to>
                                        <p:strVal val="visible"/>
                                      </p:to>
                                    </p:set>
                                    <p:animEffect transition="in" filter="dissolve">
                                      <p:cBhvr>
                                        <p:cTn id="24"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8" grpId="0" animBg="1"/>
      <p:bldP spid="3" grpId="0" animBg="1" autoUpdateAnimBg="0"/>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6437200" y="248187"/>
            <a:ext cx="5590585" cy="3033177"/>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lvl1pPr marL="342900" indent="-3429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indent="0" algn="ctr" defTabSz="457200" fontAlgn="base">
              <a:spcBef>
                <a:spcPct val="0"/>
              </a:spcBef>
              <a:spcAft>
                <a:spcPct val="0"/>
              </a:spcAft>
              <a:buNone/>
              <a:defRPr/>
            </a:pPr>
            <a:r>
              <a:rPr lang="en-GB" altLang="en-US" sz="1600" b="1" dirty="0">
                <a:solidFill>
                  <a:srgbClr val="000000"/>
                </a:solidFill>
              </a:rPr>
              <a:t>Teacher talk</a:t>
            </a:r>
          </a:p>
          <a:p>
            <a:pPr defTabSz="457200" fontAlgn="base">
              <a:spcBef>
                <a:spcPct val="0"/>
              </a:spcBef>
              <a:spcAft>
                <a:spcPct val="0"/>
              </a:spcAft>
              <a:defRPr/>
            </a:pPr>
            <a:r>
              <a:rPr lang="en-GB" altLang="en-US" sz="1600" i="1" dirty="0">
                <a:solidFill>
                  <a:srgbClr val="000000"/>
                </a:solidFill>
              </a:rPr>
              <a:t>What would you like to ask . . </a:t>
            </a:r>
          </a:p>
          <a:p>
            <a:pPr defTabSz="457200" fontAlgn="base">
              <a:spcBef>
                <a:spcPct val="0"/>
              </a:spcBef>
              <a:spcAft>
                <a:spcPct val="0"/>
              </a:spcAft>
              <a:defRPr/>
            </a:pPr>
            <a:r>
              <a:rPr lang="en-GB" altLang="en-US" sz="1600" i="1" dirty="0">
                <a:solidFill>
                  <a:srgbClr val="000000"/>
                </a:solidFill>
              </a:rPr>
              <a:t>Which are your best three questions?</a:t>
            </a:r>
          </a:p>
          <a:p>
            <a:pPr defTabSz="457200" fontAlgn="base">
              <a:spcBef>
                <a:spcPct val="0"/>
              </a:spcBef>
              <a:spcAft>
                <a:spcPct val="0"/>
              </a:spcAft>
              <a:defRPr/>
            </a:pPr>
            <a:r>
              <a:rPr lang="en-GB" altLang="en-US" sz="1600" i="1" dirty="0">
                <a:solidFill>
                  <a:srgbClr val="000000"/>
                </a:solidFill>
              </a:rPr>
              <a:t>What are you hoping to find out?</a:t>
            </a:r>
          </a:p>
          <a:p>
            <a:pPr defTabSz="457200" fontAlgn="base">
              <a:spcBef>
                <a:spcPct val="0"/>
              </a:spcBef>
              <a:spcAft>
                <a:spcPct val="0"/>
              </a:spcAft>
              <a:defRPr/>
            </a:pPr>
            <a:r>
              <a:rPr lang="en-GB" altLang="en-US" sz="1600" i="1" dirty="0">
                <a:solidFill>
                  <a:srgbClr val="000000"/>
                </a:solidFill>
              </a:rPr>
              <a:t>Are your questions closed or open?</a:t>
            </a:r>
          </a:p>
          <a:p>
            <a:pPr defTabSz="457200" fontAlgn="base">
              <a:spcBef>
                <a:spcPct val="0"/>
              </a:spcBef>
              <a:spcAft>
                <a:spcPct val="0"/>
              </a:spcAft>
              <a:defRPr/>
            </a:pPr>
            <a:r>
              <a:rPr lang="en-GB" altLang="en-US" sz="1600" i="1" dirty="0">
                <a:solidFill>
                  <a:srgbClr val="000000"/>
                </a:solidFill>
              </a:rPr>
              <a:t>Which questions got the most interesting, unexpected responses? </a:t>
            </a:r>
          </a:p>
        </p:txBody>
      </p:sp>
      <p:sp>
        <p:nvSpPr>
          <p:cNvPr id="5" name="Rounded Rectangle 4"/>
          <p:cNvSpPr/>
          <p:nvPr/>
        </p:nvSpPr>
        <p:spPr>
          <a:xfrm>
            <a:off x="802825" y="394180"/>
            <a:ext cx="5357035" cy="286337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endParaRPr lang="en-US" altLang="en-US" sz="1600" dirty="0">
              <a:solidFill>
                <a:prstClr val="white"/>
              </a:solidFill>
            </a:endParaRPr>
          </a:p>
          <a:p>
            <a:pPr algn="ctr" defTabSz="457200" fontAlgn="base">
              <a:spcBef>
                <a:spcPct val="0"/>
              </a:spcBef>
              <a:spcAft>
                <a:spcPct val="0"/>
              </a:spcAft>
              <a:buNone/>
              <a:defRPr/>
            </a:pPr>
            <a:endParaRPr lang="en-US" altLang="en-US" sz="1200" dirty="0">
              <a:solidFill>
                <a:prstClr val="white"/>
              </a:solidFill>
            </a:endParaRPr>
          </a:p>
        </p:txBody>
      </p:sp>
      <p:sp>
        <p:nvSpPr>
          <p:cNvPr id="8" name="Rectangle 7"/>
          <p:cNvSpPr/>
          <p:nvPr/>
        </p:nvSpPr>
        <p:spPr>
          <a:xfrm>
            <a:off x="7004051" y="3403600"/>
            <a:ext cx="4965347" cy="2606347"/>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Student </a:t>
            </a:r>
            <a:r>
              <a:rPr lang="en-GB" altLang="en-US" sz="1600" b="1" dirty="0" smtClean="0">
                <a:solidFill>
                  <a:srgbClr val="000000"/>
                </a:solidFill>
              </a:rPr>
              <a:t>Action</a:t>
            </a:r>
          </a:p>
          <a:p>
            <a:pPr algn="ct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2 minutes to plan three questions</a:t>
            </a:r>
          </a:p>
          <a:p>
            <a:pP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2 minutes to answer the three questions framed by another pair</a:t>
            </a:r>
          </a:p>
          <a:p>
            <a:pP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1 minute to review the answered questions and identify any surprises.</a:t>
            </a:r>
          </a:p>
        </p:txBody>
      </p:sp>
      <p:sp>
        <p:nvSpPr>
          <p:cNvPr id="49157" name="TextBox 10"/>
          <p:cNvSpPr txBox="1">
            <a:spLocks noChangeArrowheads="1"/>
          </p:cNvSpPr>
          <p:nvPr/>
        </p:nvSpPr>
        <p:spPr bwMode="auto">
          <a:xfrm>
            <a:off x="3157539" y="1693864"/>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49158" name="TextBox 12"/>
          <p:cNvSpPr txBox="1">
            <a:spLocks noChangeArrowheads="1"/>
          </p:cNvSpPr>
          <p:nvPr/>
        </p:nvSpPr>
        <p:spPr bwMode="auto">
          <a:xfrm>
            <a:off x="3026532" y="19050"/>
            <a:ext cx="6570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r>
              <a:rPr lang="en-GB" sz="2000" b="1" dirty="0"/>
              <a:t> Episode 5  Imagine you are a reporter . . . .    </a:t>
            </a:r>
            <a:endParaRPr lang="en-GB" altLang="en-US" sz="2000" dirty="0">
              <a:solidFill>
                <a:prstClr val="black"/>
              </a:solidFill>
              <a:cs typeface="Arial" panose="020B0604020202020204" pitchFamily="34" charset="0"/>
            </a:endParaRPr>
          </a:p>
        </p:txBody>
      </p:sp>
      <p:sp>
        <p:nvSpPr>
          <p:cNvPr id="49159" name="Rectangle 14"/>
          <p:cNvSpPr>
            <a:spLocks noChangeArrowheads="1"/>
          </p:cNvSpPr>
          <p:nvPr/>
        </p:nvSpPr>
        <p:spPr bwMode="auto">
          <a:xfrm>
            <a:off x="2913787" y="628651"/>
            <a:ext cx="1130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fontAlgn="base">
              <a:spcBef>
                <a:spcPct val="0"/>
              </a:spcBef>
              <a:spcAft>
                <a:spcPct val="0"/>
              </a:spcAft>
            </a:pPr>
            <a:r>
              <a:rPr lang="en-GB" altLang="en-US" sz="1200">
                <a:solidFill>
                  <a:srgbClr val="000000"/>
                </a:solidFill>
                <a:cs typeface="Arial" panose="020B0604020202020204" pitchFamily="34" charset="0"/>
              </a:rPr>
              <a:t>Screen image</a:t>
            </a:r>
          </a:p>
        </p:txBody>
      </p:sp>
      <p:pic>
        <p:nvPicPr>
          <p:cNvPr id="49160" name="Picture 21" descr="images.jpe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5789" y="728664"/>
            <a:ext cx="5635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23" descr="images.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1" y="3521076"/>
            <a:ext cx="5127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Box 27"/>
          <p:cNvSpPr txBox="1">
            <a:spLocks noChangeArrowheads="1"/>
          </p:cNvSpPr>
          <p:nvPr/>
        </p:nvSpPr>
        <p:spPr bwMode="auto">
          <a:xfrm>
            <a:off x="-1166813" y="483870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3" name="Rectangle 2"/>
          <p:cNvSpPr/>
          <p:nvPr/>
        </p:nvSpPr>
        <p:spPr>
          <a:xfrm>
            <a:off x="0" y="6040924"/>
            <a:ext cx="12191999" cy="84648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None/>
              <a:defRPr/>
            </a:pPr>
            <a:r>
              <a:rPr lang="en-GB" altLang="en-US" sz="1600" dirty="0">
                <a:solidFill>
                  <a:srgbClr val="000000"/>
                </a:solidFill>
              </a:rPr>
              <a:t> Process encourages students to plan and distil the questions they would like to ask from the perspective of a reporter, to answer the questions of another pair using their empathy skills, and to consider which questions best elicited the required / useful / surprising information.</a:t>
            </a:r>
          </a:p>
        </p:txBody>
      </p:sp>
      <p:sp>
        <p:nvSpPr>
          <p:cNvPr id="15" name="Rectangle 14"/>
          <p:cNvSpPr/>
          <p:nvPr/>
        </p:nvSpPr>
        <p:spPr>
          <a:xfrm>
            <a:off x="875810" y="3416222"/>
            <a:ext cx="5459214" cy="2578235"/>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Teacher </a:t>
            </a:r>
            <a:r>
              <a:rPr lang="en-GB" altLang="en-US" sz="1600" b="1" dirty="0" smtClean="0">
                <a:solidFill>
                  <a:srgbClr val="000000"/>
                </a:solidFill>
              </a:rPr>
              <a:t>Action</a:t>
            </a:r>
            <a:endParaRPr lang="en-GB" altLang="en-US" sz="1600" dirty="0"/>
          </a:p>
          <a:p>
            <a:pPr defTabSz="457200" fontAlgn="base">
              <a:spcBef>
                <a:spcPct val="0"/>
              </a:spcBef>
              <a:spcAft>
                <a:spcPct val="0"/>
              </a:spcAft>
              <a:buNone/>
              <a:defRPr/>
            </a:pPr>
            <a:r>
              <a:rPr lang="en-GB" altLang="en-US" sz="1600" dirty="0"/>
              <a:t>Announce - You are a reporter having to write a piece about the accident.</a:t>
            </a:r>
          </a:p>
          <a:p>
            <a:pPr defTabSz="457200" fontAlgn="base">
              <a:spcBef>
                <a:spcPct val="0"/>
              </a:spcBef>
              <a:spcAft>
                <a:spcPct val="0"/>
              </a:spcAft>
              <a:buNone/>
              <a:defRPr/>
            </a:pPr>
            <a:r>
              <a:rPr lang="en-GB" altLang="en-US" sz="1600" dirty="0"/>
              <a:t>Organise pairs to plan three questions they wish to ask </a:t>
            </a:r>
            <a:r>
              <a:rPr lang="en-GB" altLang="en-US" sz="1600" dirty="0" err="1"/>
              <a:t>xxxx</a:t>
            </a:r>
            <a:r>
              <a:rPr lang="en-GB" altLang="en-US" sz="1600" dirty="0"/>
              <a:t> character</a:t>
            </a:r>
          </a:p>
          <a:p>
            <a:pPr defTabSz="457200" fontAlgn="base">
              <a:spcBef>
                <a:spcPct val="0"/>
              </a:spcBef>
              <a:spcAft>
                <a:spcPct val="0"/>
              </a:spcAft>
              <a:buNone/>
              <a:defRPr/>
            </a:pPr>
            <a:r>
              <a:rPr lang="en-GB" altLang="en-US" sz="1600" dirty="0" smtClean="0"/>
              <a:t>Swap </a:t>
            </a:r>
            <a:r>
              <a:rPr lang="en-GB" altLang="en-US" sz="1600" dirty="0"/>
              <a:t>the three questions with another pair, who have to answer as if they were that character..</a:t>
            </a:r>
          </a:p>
          <a:p>
            <a:pPr defTabSz="457200" fontAlgn="base">
              <a:spcBef>
                <a:spcPct val="0"/>
              </a:spcBef>
              <a:spcAft>
                <a:spcPct val="0"/>
              </a:spcAft>
              <a:buNone/>
              <a:defRPr/>
            </a:pPr>
            <a:r>
              <a:rPr lang="en-GB" altLang="en-US" sz="1600" dirty="0"/>
              <a:t>Reverse the Q&amp;</a:t>
            </a:r>
            <a:r>
              <a:rPr lang="en-GB" altLang="en-US" sz="1600" dirty="0" smtClean="0"/>
              <a:t>As</a:t>
            </a:r>
            <a:endParaRPr lang="en-GB" altLang="en-US" sz="1600" dirty="0"/>
          </a:p>
          <a:p>
            <a:pPr defTabSz="457200" fontAlgn="base">
              <a:spcBef>
                <a:spcPct val="0"/>
              </a:spcBef>
              <a:spcAft>
                <a:spcPct val="0"/>
              </a:spcAft>
              <a:buNone/>
              <a:defRPr/>
            </a:pPr>
            <a:r>
              <a:rPr lang="en-GB" altLang="en-US" sz="1600" dirty="0"/>
              <a:t>Whole class discussion – who received an answer that they were not expecting?</a:t>
            </a:r>
          </a:p>
          <a:p>
            <a:pPr defTabSz="457200" fontAlgn="base">
              <a:spcBef>
                <a:spcPct val="0"/>
              </a:spcBef>
              <a:spcAft>
                <a:spcPct val="0"/>
              </a:spcAft>
              <a:buNone/>
              <a:defRPr/>
            </a:pPr>
            <a:endParaRPr lang="en-GB" altLang="en-US" sz="1600" dirty="0"/>
          </a:p>
        </p:txBody>
      </p:sp>
      <p:pic>
        <p:nvPicPr>
          <p:cNvPr id="4916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23300"/>
            <a:ext cx="866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15627" y="905650"/>
            <a:ext cx="2910200" cy="2185560"/>
          </a:xfrm>
          <a:prstGeom prst="rect">
            <a:avLst/>
          </a:prstGeom>
        </p:spPr>
      </p:pic>
    </p:spTree>
    <p:extLst>
      <p:ext uri="{BB962C8B-B14F-4D97-AF65-F5344CB8AC3E}">
        <p14:creationId xmlns:p14="http://schemas.microsoft.com/office/powerpoint/2010/main" val="19956467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iterate type="wd">
                                    <p:tmPct val="100000"/>
                                  </p:iterate>
                                  <p:childTnLst>
                                    <p:set>
                                      <p:cBhvr>
                                        <p:cTn id="23" dur="1" fill="hold">
                                          <p:stCondLst>
                                            <p:cond delay="0"/>
                                          </p:stCondLst>
                                        </p:cTn>
                                        <p:tgtEl>
                                          <p:spTgt spid="3"/>
                                        </p:tgtEl>
                                        <p:attrNameLst>
                                          <p:attrName>style.visibility</p:attrName>
                                        </p:attrNameLst>
                                      </p:cBhvr>
                                      <p:to>
                                        <p:strVal val="visible"/>
                                      </p:to>
                                    </p:set>
                                    <p:animEffect transition="in" filter="dissolve">
                                      <p:cBhvr>
                                        <p:cTn id="24"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8" grpId="0" animBg="1"/>
      <p:bldP spid="3" grpId="0" animBg="1" autoUpdateAnimBg="0"/>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6437200" y="248187"/>
            <a:ext cx="5590585" cy="3033177"/>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lvl1pPr marL="342900" indent="-3429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indent="0" algn="ctr" defTabSz="457200" fontAlgn="base">
              <a:spcBef>
                <a:spcPct val="0"/>
              </a:spcBef>
              <a:spcAft>
                <a:spcPct val="0"/>
              </a:spcAft>
              <a:buNone/>
              <a:defRPr/>
            </a:pPr>
            <a:r>
              <a:rPr lang="en-GB" altLang="en-US" sz="1600" b="1" dirty="0" smtClean="0">
                <a:solidFill>
                  <a:srgbClr val="000000"/>
                </a:solidFill>
              </a:rPr>
              <a:t>Teacher talk</a:t>
            </a:r>
          </a:p>
          <a:p>
            <a:pPr defTabSz="457200" fontAlgn="base">
              <a:spcBef>
                <a:spcPct val="0"/>
              </a:spcBef>
              <a:spcAft>
                <a:spcPct val="0"/>
              </a:spcAft>
              <a:defRPr/>
            </a:pPr>
            <a:r>
              <a:rPr lang="en-GB" altLang="en-US" sz="1600" i="1" dirty="0" smtClean="0">
                <a:solidFill>
                  <a:srgbClr val="000000"/>
                </a:solidFill>
              </a:rPr>
              <a:t>What are the key ideas?</a:t>
            </a:r>
          </a:p>
          <a:p>
            <a:pPr defTabSz="457200" fontAlgn="base">
              <a:spcBef>
                <a:spcPct val="0"/>
              </a:spcBef>
              <a:spcAft>
                <a:spcPct val="0"/>
              </a:spcAft>
              <a:defRPr/>
            </a:pPr>
            <a:r>
              <a:rPr lang="en-GB" altLang="en-US" sz="1600" i="1" dirty="0" smtClean="0">
                <a:solidFill>
                  <a:srgbClr val="000000"/>
                </a:solidFill>
              </a:rPr>
              <a:t>How will you grab the attention of the reader?</a:t>
            </a:r>
          </a:p>
          <a:p>
            <a:pPr defTabSz="457200" fontAlgn="base">
              <a:spcBef>
                <a:spcPct val="0"/>
              </a:spcBef>
              <a:spcAft>
                <a:spcPct val="0"/>
              </a:spcAft>
              <a:defRPr/>
            </a:pPr>
            <a:r>
              <a:rPr lang="en-GB" altLang="en-US" sz="1600" i="1" dirty="0" smtClean="0">
                <a:solidFill>
                  <a:srgbClr val="000000"/>
                </a:solidFill>
              </a:rPr>
              <a:t>What makes this a successful report?</a:t>
            </a:r>
          </a:p>
          <a:p>
            <a:pPr defTabSz="457200" fontAlgn="base">
              <a:spcBef>
                <a:spcPct val="0"/>
              </a:spcBef>
              <a:spcAft>
                <a:spcPct val="0"/>
              </a:spcAft>
              <a:defRPr/>
            </a:pPr>
            <a:r>
              <a:rPr lang="en-GB" altLang="en-US" sz="1600" i="1" dirty="0" smtClean="0">
                <a:solidFill>
                  <a:srgbClr val="000000"/>
                </a:solidFill>
              </a:rPr>
              <a:t>What do these successful reports have in common? </a:t>
            </a:r>
            <a:endParaRPr lang="en-GB" altLang="en-US" sz="1600" i="1" dirty="0">
              <a:solidFill>
                <a:srgbClr val="000000"/>
              </a:solidFill>
            </a:endParaRPr>
          </a:p>
        </p:txBody>
      </p:sp>
      <p:sp>
        <p:nvSpPr>
          <p:cNvPr id="5" name="Rounded Rectangle 4"/>
          <p:cNvSpPr/>
          <p:nvPr/>
        </p:nvSpPr>
        <p:spPr>
          <a:xfrm>
            <a:off x="802825" y="394180"/>
            <a:ext cx="5357035" cy="286337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endParaRPr lang="en-US" altLang="en-US" sz="1600" dirty="0">
              <a:solidFill>
                <a:prstClr val="white"/>
              </a:solidFill>
            </a:endParaRPr>
          </a:p>
          <a:p>
            <a:pPr algn="ctr" defTabSz="457200" fontAlgn="base">
              <a:spcBef>
                <a:spcPct val="0"/>
              </a:spcBef>
              <a:spcAft>
                <a:spcPct val="0"/>
              </a:spcAft>
              <a:buNone/>
              <a:defRPr/>
            </a:pPr>
            <a:endParaRPr lang="en-US" altLang="en-US" sz="1200" dirty="0">
              <a:solidFill>
                <a:prstClr val="white"/>
              </a:solidFill>
            </a:endParaRPr>
          </a:p>
        </p:txBody>
      </p:sp>
      <p:sp>
        <p:nvSpPr>
          <p:cNvPr id="8" name="Rectangle 7"/>
          <p:cNvSpPr/>
          <p:nvPr/>
        </p:nvSpPr>
        <p:spPr>
          <a:xfrm>
            <a:off x="7004051" y="3403600"/>
            <a:ext cx="4965347" cy="264795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Student </a:t>
            </a:r>
            <a:r>
              <a:rPr lang="en-GB" altLang="en-US" sz="1600" b="1" dirty="0" smtClean="0">
                <a:solidFill>
                  <a:srgbClr val="000000"/>
                </a:solidFill>
              </a:rPr>
              <a:t>Action</a:t>
            </a:r>
          </a:p>
          <a:p>
            <a:pPr algn="ctr" defTabSz="457200" fontAlgn="base">
              <a:spcBef>
                <a:spcPct val="0"/>
              </a:spcBef>
              <a:spcAft>
                <a:spcPct val="0"/>
              </a:spcAft>
              <a:buNone/>
              <a:defRPr/>
            </a:pP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Pairs 5? minutes  to write the Headline and first paragraph of the newspaper report</a:t>
            </a:r>
            <a:r>
              <a:rPr lang="en-GB" altLang="en-US" sz="1600" dirty="0" smtClean="0">
                <a:solidFill>
                  <a:srgbClr val="000000"/>
                </a:solidFill>
              </a:rPr>
              <a:t>.</a:t>
            </a: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4’s to share headline/report </a:t>
            </a:r>
          </a:p>
          <a:p>
            <a:pPr defTabSz="457200" fontAlgn="base">
              <a:spcBef>
                <a:spcPct val="0"/>
              </a:spcBef>
              <a:spcAft>
                <a:spcPct val="0"/>
              </a:spcAft>
              <a:buNone/>
              <a:defRPr/>
            </a:pPr>
            <a:r>
              <a:rPr lang="en-GB" altLang="en-US" sz="1600" dirty="0">
                <a:solidFill>
                  <a:srgbClr val="000000"/>
                </a:solidFill>
              </a:rPr>
              <a:t>Nominate a report that should be heard by the whole </a:t>
            </a:r>
            <a:r>
              <a:rPr lang="en-GB" altLang="en-US" sz="1600" dirty="0" smtClean="0">
                <a:solidFill>
                  <a:srgbClr val="000000"/>
                </a:solidFill>
              </a:rPr>
              <a:t>class.</a:t>
            </a: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Share </a:t>
            </a:r>
            <a:r>
              <a:rPr lang="en-GB" altLang="en-US" sz="1600" dirty="0" smtClean="0">
                <a:solidFill>
                  <a:srgbClr val="000000"/>
                </a:solidFill>
              </a:rPr>
              <a:t>examples.</a:t>
            </a:r>
            <a:endParaRPr lang="en-GB" altLang="en-US" sz="1600" dirty="0">
              <a:solidFill>
                <a:srgbClr val="000000"/>
              </a:solidFill>
            </a:endParaRPr>
          </a:p>
          <a:p>
            <a:pPr defTabSz="457200" fontAlgn="base">
              <a:spcBef>
                <a:spcPct val="0"/>
              </a:spcBef>
              <a:spcAft>
                <a:spcPct val="0"/>
              </a:spcAft>
              <a:buNone/>
              <a:defRPr/>
            </a:pPr>
            <a:r>
              <a:rPr lang="en-GB" altLang="en-US" sz="1600" dirty="0">
                <a:solidFill>
                  <a:srgbClr val="000000"/>
                </a:solidFill>
              </a:rPr>
              <a:t>Discuss why it was rated as successful.</a:t>
            </a:r>
          </a:p>
        </p:txBody>
      </p:sp>
      <p:sp>
        <p:nvSpPr>
          <p:cNvPr id="49157" name="TextBox 10"/>
          <p:cNvSpPr txBox="1">
            <a:spLocks noChangeArrowheads="1"/>
          </p:cNvSpPr>
          <p:nvPr/>
        </p:nvSpPr>
        <p:spPr bwMode="auto">
          <a:xfrm>
            <a:off x="3157539" y="1693864"/>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49158" name="TextBox 12"/>
          <p:cNvSpPr txBox="1">
            <a:spLocks noChangeArrowheads="1"/>
          </p:cNvSpPr>
          <p:nvPr/>
        </p:nvSpPr>
        <p:spPr bwMode="auto">
          <a:xfrm>
            <a:off x="820802" y="-46467"/>
            <a:ext cx="107323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r>
              <a:rPr lang="en-GB" sz="2000" b="1" dirty="0"/>
              <a:t> Episode 6. Can you write the Headline and First Paragraph of your newspaper report?</a:t>
            </a:r>
            <a:endParaRPr lang="en-GB" altLang="en-US" sz="2000" dirty="0">
              <a:solidFill>
                <a:prstClr val="black"/>
              </a:solidFill>
              <a:cs typeface="Arial" panose="020B0604020202020204" pitchFamily="34" charset="0"/>
            </a:endParaRPr>
          </a:p>
        </p:txBody>
      </p:sp>
      <p:sp>
        <p:nvSpPr>
          <p:cNvPr id="49159" name="Rectangle 14"/>
          <p:cNvSpPr>
            <a:spLocks noChangeArrowheads="1"/>
          </p:cNvSpPr>
          <p:nvPr/>
        </p:nvSpPr>
        <p:spPr bwMode="auto">
          <a:xfrm>
            <a:off x="2913787" y="628651"/>
            <a:ext cx="1130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fontAlgn="base">
              <a:spcBef>
                <a:spcPct val="0"/>
              </a:spcBef>
              <a:spcAft>
                <a:spcPct val="0"/>
              </a:spcAft>
            </a:pPr>
            <a:r>
              <a:rPr lang="en-GB" altLang="en-US" sz="1200">
                <a:solidFill>
                  <a:srgbClr val="000000"/>
                </a:solidFill>
                <a:cs typeface="Arial" panose="020B0604020202020204" pitchFamily="34" charset="0"/>
              </a:rPr>
              <a:t>Screen image</a:t>
            </a:r>
          </a:p>
        </p:txBody>
      </p:sp>
      <p:pic>
        <p:nvPicPr>
          <p:cNvPr id="49160" name="Picture 21" descr="images.jpe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5789" y="728664"/>
            <a:ext cx="5635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23" descr="images.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1" y="3521076"/>
            <a:ext cx="5127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Box 27"/>
          <p:cNvSpPr txBox="1">
            <a:spLocks noChangeArrowheads="1"/>
          </p:cNvSpPr>
          <p:nvPr/>
        </p:nvSpPr>
        <p:spPr bwMode="auto">
          <a:xfrm>
            <a:off x="-1166813" y="483870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3" name="Rectangle 2"/>
          <p:cNvSpPr/>
          <p:nvPr/>
        </p:nvSpPr>
        <p:spPr>
          <a:xfrm>
            <a:off x="1186791" y="6273224"/>
            <a:ext cx="10446881"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None/>
              <a:defRPr/>
            </a:pPr>
            <a:r>
              <a:rPr lang="en-GB" altLang="en-US" sz="1600" dirty="0">
                <a:solidFill>
                  <a:srgbClr val="000000"/>
                </a:solidFill>
              </a:rPr>
              <a:t> Process encourages students to use their imagination to distil their ideas into a report, to evaluate the quality of others’ efforts, and to make links to establish the common features of the best reports. </a:t>
            </a:r>
          </a:p>
        </p:txBody>
      </p:sp>
      <p:sp>
        <p:nvSpPr>
          <p:cNvPr id="15" name="Rectangle 14"/>
          <p:cNvSpPr/>
          <p:nvPr/>
        </p:nvSpPr>
        <p:spPr>
          <a:xfrm>
            <a:off x="875810" y="3416222"/>
            <a:ext cx="5459214" cy="277385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Teacher </a:t>
            </a:r>
            <a:r>
              <a:rPr lang="en-GB" altLang="en-US" sz="1600" b="1" dirty="0" smtClean="0">
                <a:solidFill>
                  <a:srgbClr val="000000"/>
                </a:solidFill>
              </a:rPr>
              <a:t>Action</a:t>
            </a:r>
            <a:endParaRPr lang="en-GB" altLang="en-US" sz="1600" dirty="0"/>
          </a:p>
          <a:p>
            <a:pPr defTabSz="457200" fontAlgn="base">
              <a:spcBef>
                <a:spcPct val="0"/>
              </a:spcBef>
              <a:spcAft>
                <a:spcPct val="0"/>
              </a:spcAft>
              <a:buNone/>
              <a:defRPr/>
            </a:pPr>
            <a:r>
              <a:rPr lang="en-GB" altLang="en-US" sz="1600" dirty="0"/>
              <a:t>Orchestrate pairs to create 1st paragraph and headline of the newspaper article.</a:t>
            </a:r>
          </a:p>
          <a:p>
            <a:pPr defTabSz="457200" fontAlgn="base">
              <a:spcBef>
                <a:spcPct val="0"/>
              </a:spcBef>
              <a:spcAft>
                <a:spcPct val="0"/>
              </a:spcAft>
              <a:buNone/>
              <a:defRPr/>
            </a:pPr>
            <a:endParaRPr lang="en-GB" altLang="en-US" sz="1600" dirty="0"/>
          </a:p>
          <a:p>
            <a:pPr defTabSz="457200" fontAlgn="base">
              <a:spcBef>
                <a:spcPct val="0"/>
              </a:spcBef>
              <a:spcAft>
                <a:spcPct val="0"/>
              </a:spcAft>
              <a:buNone/>
              <a:defRPr/>
            </a:pPr>
            <a:r>
              <a:rPr lang="en-GB" altLang="en-US" sz="1600" dirty="0"/>
              <a:t>Move to 4’s to share.</a:t>
            </a:r>
          </a:p>
          <a:p>
            <a:pPr defTabSz="457200" fontAlgn="base">
              <a:spcBef>
                <a:spcPct val="0"/>
              </a:spcBef>
              <a:spcAft>
                <a:spcPct val="0"/>
              </a:spcAft>
              <a:buNone/>
              <a:defRPr/>
            </a:pPr>
            <a:endParaRPr lang="en-GB" altLang="en-US" sz="1600" dirty="0"/>
          </a:p>
          <a:p>
            <a:pPr defTabSz="457200" fontAlgn="base">
              <a:spcBef>
                <a:spcPct val="0"/>
              </a:spcBef>
              <a:spcAft>
                <a:spcPct val="0"/>
              </a:spcAft>
              <a:buNone/>
              <a:defRPr/>
            </a:pPr>
            <a:r>
              <a:rPr lang="en-GB" altLang="en-US" sz="1600" dirty="0"/>
              <a:t>Organise whole class discussion around the most successful attempts and what they shared in common.</a:t>
            </a:r>
          </a:p>
          <a:p>
            <a:pPr defTabSz="457200" fontAlgn="base">
              <a:spcBef>
                <a:spcPct val="0"/>
              </a:spcBef>
              <a:spcAft>
                <a:spcPct val="0"/>
              </a:spcAft>
              <a:buNone/>
              <a:defRPr/>
            </a:pPr>
            <a:endParaRPr lang="en-GB" altLang="en-US" sz="1600" dirty="0"/>
          </a:p>
        </p:txBody>
      </p:sp>
      <p:pic>
        <p:nvPicPr>
          <p:cNvPr id="4916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23300"/>
            <a:ext cx="866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15627" y="905650"/>
            <a:ext cx="2910200" cy="2185560"/>
          </a:xfrm>
          <a:prstGeom prst="rect">
            <a:avLst/>
          </a:prstGeom>
        </p:spPr>
      </p:pic>
    </p:spTree>
    <p:extLst>
      <p:ext uri="{BB962C8B-B14F-4D97-AF65-F5344CB8AC3E}">
        <p14:creationId xmlns:p14="http://schemas.microsoft.com/office/powerpoint/2010/main" val="19956467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iterate type="wd">
                                    <p:tmPct val="100000"/>
                                  </p:iterate>
                                  <p:childTnLst>
                                    <p:set>
                                      <p:cBhvr>
                                        <p:cTn id="23" dur="1" fill="hold">
                                          <p:stCondLst>
                                            <p:cond delay="0"/>
                                          </p:stCondLst>
                                        </p:cTn>
                                        <p:tgtEl>
                                          <p:spTgt spid="3"/>
                                        </p:tgtEl>
                                        <p:attrNameLst>
                                          <p:attrName>style.visibility</p:attrName>
                                        </p:attrNameLst>
                                      </p:cBhvr>
                                      <p:to>
                                        <p:strVal val="visible"/>
                                      </p:to>
                                    </p:set>
                                    <p:animEffect transition="in" filter="dissolve">
                                      <p:cBhvr>
                                        <p:cTn id="24"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8" grpId="0" animBg="1"/>
      <p:bldP spid="3" grpId="0" animBg="1" autoUpdateAnimBg="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3"/>
          <p:cNvSpPr/>
          <p:nvPr/>
        </p:nvSpPr>
        <p:spPr>
          <a:xfrm>
            <a:off x="6437200" y="248187"/>
            <a:ext cx="5590585" cy="3033177"/>
          </a:xfrm>
          <a:prstGeom prst="cloud">
            <a:avLst/>
          </a:prstGeom>
        </p:spPr>
        <p:style>
          <a:lnRef idx="1">
            <a:schemeClr val="accent5"/>
          </a:lnRef>
          <a:fillRef idx="2">
            <a:schemeClr val="accent5"/>
          </a:fillRef>
          <a:effectRef idx="1">
            <a:schemeClr val="accent5"/>
          </a:effectRef>
          <a:fontRef idx="minor">
            <a:schemeClr val="dk1"/>
          </a:fontRef>
        </p:style>
        <p:txBody>
          <a:bodyPr anchor="ctr"/>
          <a:lstStyle>
            <a:lvl1pPr marL="342900" indent="-3429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marL="0" indent="0" algn="ctr" defTabSz="457200" fontAlgn="base">
              <a:spcBef>
                <a:spcPct val="0"/>
              </a:spcBef>
              <a:spcAft>
                <a:spcPct val="0"/>
              </a:spcAft>
              <a:buNone/>
              <a:defRPr/>
            </a:pPr>
            <a:r>
              <a:rPr lang="en-GB" altLang="en-US" sz="1600" b="1" dirty="0">
                <a:solidFill>
                  <a:srgbClr val="000000"/>
                </a:solidFill>
              </a:rPr>
              <a:t>Teacher talk</a:t>
            </a:r>
          </a:p>
          <a:p>
            <a:pPr algn="ctr" defTabSz="457200" fontAlgn="base">
              <a:spcBef>
                <a:spcPct val="0"/>
              </a:spcBef>
              <a:spcAft>
                <a:spcPct val="0"/>
              </a:spcAft>
              <a:defRPr/>
            </a:pPr>
            <a:r>
              <a:rPr lang="en-GB" altLang="en-US" sz="1600" i="1" dirty="0">
                <a:solidFill>
                  <a:srgbClr val="000000"/>
                </a:solidFill>
              </a:rPr>
              <a:t> At which point in the lesson did </a:t>
            </a:r>
            <a:r>
              <a:rPr lang="en-GB" altLang="en-US" sz="1600" i="1" dirty="0" smtClean="0">
                <a:solidFill>
                  <a:srgbClr val="000000"/>
                </a:solidFill>
              </a:rPr>
              <a:t>you </a:t>
            </a:r>
            <a:r>
              <a:rPr lang="mr-IN" altLang="en-US" sz="1600" i="1" dirty="0" smtClean="0">
                <a:solidFill>
                  <a:srgbClr val="000000"/>
                </a:solidFill>
              </a:rPr>
              <a:t>…</a:t>
            </a:r>
            <a:r>
              <a:rPr lang="en-GB" altLang="en-US" sz="1600" i="1" dirty="0" smtClean="0">
                <a:solidFill>
                  <a:srgbClr val="000000"/>
                </a:solidFill>
              </a:rPr>
              <a:t>.</a:t>
            </a:r>
            <a:r>
              <a:rPr lang="en-GB" altLang="en-US" sz="1600" i="1" dirty="0">
                <a:solidFill>
                  <a:srgbClr val="000000"/>
                </a:solidFill>
              </a:rPr>
              <a:t>?</a:t>
            </a:r>
          </a:p>
          <a:p>
            <a:pPr algn="ctr" defTabSz="457200" fontAlgn="base">
              <a:spcBef>
                <a:spcPct val="0"/>
              </a:spcBef>
              <a:spcAft>
                <a:spcPct val="0"/>
              </a:spcAft>
              <a:defRPr/>
            </a:pPr>
            <a:r>
              <a:rPr lang="en-GB" altLang="en-US" sz="1600" i="1" dirty="0">
                <a:solidFill>
                  <a:srgbClr val="000000"/>
                </a:solidFill>
              </a:rPr>
              <a:t>Which did you do most/least of?</a:t>
            </a:r>
          </a:p>
          <a:p>
            <a:pPr algn="ctr" defTabSz="457200" fontAlgn="base">
              <a:spcBef>
                <a:spcPct val="0"/>
              </a:spcBef>
              <a:spcAft>
                <a:spcPct val="0"/>
              </a:spcAft>
              <a:defRPr/>
            </a:pPr>
            <a:r>
              <a:rPr lang="en-GB" altLang="en-US" sz="1600" i="1" dirty="0">
                <a:solidFill>
                  <a:srgbClr val="000000"/>
                </a:solidFill>
              </a:rPr>
              <a:t>Which was most productive in solving the problem?</a:t>
            </a:r>
          </a:p>
          <a:p>
            <a:pPr algn="ctr" defTabSz="457200" fontAlgn="base">
              <a:spcBef>
                <a:spcPct val="0"/>
              </a:spcBef>
              <a:spcAft>
                <a:spcPct val="0"/>
              </a:spcAft>
              <a:defRPr/>
            </a:pPr>
            <a:r>
              <a:rPr lang="en-GB" altLang="en-US" sz="1600" i="1" dirty="0">
                <a:solidFill>
                  <a:srgbClr val="000000"/>
                </a:solidFill>
              </a:rPr>
              <a:t>What would an ordinary day at school look like in terms of the wheel?</a:t>
            </a:r>
          </a:p>
          <a:p>
            <a:pPr algn="ctr" defTabSz="457200" fontAlgn="base">
              <a:spcBef>
                <a:spcPct val="0"/>
              </a:spcBef>
              <a:spcAft>
                <a:spcPct val="0"/>
              </a:spcAft>
              <a:defRPr/>
            </a:pPr>
            <a:r>
              <a:rPr lang="en-GB" altLang="en-US" sz="1600" i="1" dirty="0">
                <a:solidFill>
                  <a:srgbClr val="000000"/>
                </a:solidFill>
              </a:rPr>
              <a:t>Which do you think you are particularly good/weak at? </a:t>
            </a:r>
          </a:p>
        </p:txBody>
      </p:sp>
      <p:sp>
        <p:nvSpPr>
          <p:cNvPr id="5" name="Rounded Rectangle 4"/>
          <p:cNvSpPr/>
          <p:nvPr/>
        </p:nvSpPr>
        <p:spPr>
          <a:xfrm>
            <a:off x="802825" y="394180"/>
            <a:ext cx="5357035" cy="2863370"/>
          </a:xfrm>
          <a:prstGeom prst="round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endParaRPr lang="en-US" altLang="en-US" sz="1600" dirty="0">
              <a:solidFill>
                <a:prstClr val="white"/>
              </a:solidFill>
            </a:endParaRPr>
          </a:p>
          <a:p>
            <a:pPr algn="ctr" defTabSz="457200" fontAlgn="base">
              <a:spcBef>
                <a:spcPct val="0"/>
              </a:spcBef>
              <a:spcAft>
                <a:spcPct val="0"/>
              </a:spcAft>
              <a:buNone/>
              <a:defRPr/>
            </a:pPr>
            <a:endParaRPr lang="en-US" altLang="en-US" sz="1200" dirty="0">
              <a:solidFill>
                <a:prstClr val="white"/>
              </a:solidFill>
            </a:endParaRPr>
          </a:p>
        </p:txBody>
      </p:sp>
      <p:sp>
        <p:nvSpPr>
          <p:cNvPr id="8" name="Rectangle 7"/>
          <p:cNvSpPr/>
          <p:nvPr/>
        </p:nvSpPr>
        <p:spPr>
          <a:xfrm>
            <a:off x="7004051" y="3403600"/>
            <a:ext cx="4965347" cy="2647950"/>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Student </a:t>
            </a:r>
            <a:r>
              <a:rPr lang="en-GB" altLang="en-US" sz="1600" b="1" dirty="0" smtClean="0">
                <a:solidFill>
                  <a:srgbClr val="000000"/>
                </a:solidFill>
              </a:rPr>
              <a:t>Action</a:t>
            </a:r>
          </a:p>
          <a:p>
            <a:pPr defTabSz="457200" fontAlgn="base">
              <a:spcBef>
                <a:spcPct val="0"/>
              </a:spcBef>
              <a:spcAft>
                <a:spcPct val="0"/>
              </a:spcAft>
              <a:buNone/>
              <a:defRPr/>
            </a:pPr>
            <a:r>
              <a:rPr lang="en-GB" altLang="en-US" sz="1600" dirty="0">
                <a:solidFill>
                  <a:srgbClr val="000000"/>
                </a:solidFill>
              </a:rPr>
              <a:t>5 minutes quiet, individual reflection on the extent to which each of the learning behaviours were exercised during the lesson.</a:t>
            </a:r>
          </a:p>
          <a:p>
            <a:pPr defTabSz="457200" fontAlgn="base">
              <a:spcBef>
                <a:spcPct val="0"/>
              </a:spcBef>
              <a:spcAft>
                <a:spcPct val="0"/>
              </a:spcAft>
              <a:buNone/>
              <a:defRPr/>
            </a:pPr>
            <a:r>
              <a:rPr lang="en-GB" altLang="en-US" sz="1600" dirty="0">
                <a:solidFill>
                  <a:srgbClr val="000000"/>
                </a:solidFill>
              </a:rPr>
              <a:t>In pairs, share with partner and explain colouring in. </a:t>
            </a:r>
          </a:p>
          <a:p>
            <a:pPr defTabSz="457200" fontAlgn="base">
              <a:spcBef>
                <a:spcPct val="0"/>
              </a:spcBef>
              <a:spcAft>
                <a:spcPct val="0"/>
              </a:spcAft>
              <a:buNone/>
              <a:defRPr/>
            </a:pPr>
            <a:r>
              <a:rPr lang="en-GB" altLang="en-US" sz="1600" dirty="0">
                <a:solidFill>
                  <a:srgbClr val="000000"/>
                </a:solidFill>
              </a:rPr>
              <a:t>Individuals change their colouring in light of partner’s views if necessary.</a:t>
            </a:r>
          </a:p>
          <a:p>
            <a:pPr defTabSz="457200" fontAlgn="base">
              <a:spcBef>
                <a:spcPct val="0"/>
              </a:spcBef>
              <a:spcAft>
                <a:spcPct val="0"/>
              </a:spcAft>
              <a:buNone/>
              <a:defRPr/>
            </a:pPr>
            <a:r>
              <a:rPr lang="en-GB" altLang="en-US" sz="1600" dirty="0">
                <a:solidFill>
                  <a:srgbClr val="000000"/>
                </a:solidFill>
              </a:rPr>
              <a:t>Group reflection – what is learning usually like?</a:t>
            </a:r>
          </a:p>
          <a:p>
            <a:pPr defTabSz="457200" fontAlgn="base">
              <a:spcBef>
                <a:spcPct val="0"/>
              </a:spcBef>
              <a:spcAft>
                <a:spcPct val="0"/>
              </a:spcAft>
              <a:buNone/>
              <a:defRPr/>
            </a:pPr>
            <a:r>
              <a:rPr lang="en-GB" altLang="en-US" sz="1600" dirty="0">
                <a:solidFill>
                  <a:srgbClr val="000000"/>
                </a:solidFill>
              </a:rPr>
              <a:t>Individual reflection time – which learning behaviours are my personal strengths and weaknesses? </a:t>
            </a:r>
          </a:p>
        </p:txBody>
      </p:sp>
      <p:sp>
        <p:nvSpPr>
          <p:cNvPr id="49157" name="TextBox 10"/>
          <p:cNvSpPr txBox="1">
            <a:spLocks noChangeArrowheads="1"/>
          </p:cNvSpPr>
          <p:nvPr/>
        </p:nvSpPr>
        <p:spPr bwMode="auto">
          <a:xfrm>
            <a:off x="3157539" y="1693864"/>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49158" name="TextBox 12"/>
          <p:cNvSpPr txBox="1">
            <a:spLocks noChangeArrowheads="1"/>
          </p:cNvSpPr>
          <p:nvPr/>
        </p:nvSpPr>
        <p:spPr bwMode="auto">
          <a:xfrm>
            <a:off x="851775" y="0"/>
            <a:ext cx="9772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r>
              <a:rPr lang="en-GB" sz="2000" b="1" dirty="0"/>
              <a:t>Episode 7 Which learning behaviours did you use in solving this mystery?</a:t>
            </a:r>
            <a:endParaRPr lang="en-GB" sz="2000" b="1" dirty="0"/>
          </a:p>
        </p:txBody>
      </p:sp>
      <p:sp>
        <p:nvSpPr>
          <p:cNvPr id="49159" name="Rectangle 14"/>
          <p:cNvSpPr>
            <a:spLocks noChangeArrowheads="1"/>
          </p:cNvSpPr>
          <p:nvPr/>
        </p:nvSpPr>
        <p:spPr bwMode="auto">
          <a:xfrm>
            <a:off x="2913787" y="628651"/>
            <a:ext cx="1130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algn="ctr" defTabSz="457200" fontAlgn="base">
              <a:spcBef>
                <a:spcPct val="0"/>
              </a:spcBef>
              <a:spcAft>
                <a:spcPct val="0"/>
              </a:spcAft>
            </a:pPr>
            <a:r>
              <a:rPr lang="en-GB" altLang="en-US" sz="1200">
                <a:solidFill>
                  <a:srgbClr val="000000"/>
                </a:solidFill>
                <a:cs typeface="Arial" panose="020B0604020202020204" pitchFamily="34" charset="0"/>
              </a:rPr>
              <a:t>Screen image</a:t>
            </a:r>
          </a:p>
        </p:txBody>
      </p:sp>
      <p:pic>
        <p:nvPicPr>
          <p:cNvPr id="49160" name="Picture 21" descr="images.jpe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5789" y="728664"/>
            <a:ext cx="563562"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161" name="Picture 23" descr="images.jpe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75401" y="3521076"/>
            <a:ext cx="512763"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62" name="TextBox 27"/>
          <p:cNvSpPr txBox="1">
            <a:spLocks noChangeArrowheads="1"/>
          </p:cNvSpPr>
          <p:nvPr/>
        </p:nvSpPr>
        <p:spPr bwMode="auto">
          <a:xfrm>
            <a:off x="-1166813" y="4838701"/>
            <a:ext cx="1847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defTabSz="457200" fontAlgn="base">
              <a:spcBef>
                <a:spcPct val="0"/>
              </a:spcBef>
              <a:spcAft>
                <a:spcPct val="0"/>
              </a:spcAft>
            </a:pPr>
            <a:endParaRPr lang="en-GB" altLang="en-US" sz="1200">
              <a:solidFill>
                <a:prstClr val="black"/>
              </a:solidFill>
              <a:cs typeface="Arial" panose="020B0604020202020204" pitchFamily="34" charset="0"/>
            </a:endParaRPr>
          </a:p>
        </p:txBody>
      </p:sp>
      <p:sp>
        <p:nvSpPr>
          <p:cNvPr id="3" name="Rectangle 2"/>
          <p:cNvSpPr/>
          <p:nvPr/>
        </p:nvSpPr>
        <p:spPr>
          <a:xfrm>
            <a:off x="743367" y="6257780"/>
            <a:ext cx="10890305" cy="584776"/>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defTabSz="457200" fontAlgn="base">
              <a:spcBef>
                <a:spcPct val="0"/>
              </a:spcBef>
              <a:spcAft>
                <a:spcPct val="0"/>
              </a:spcAft>
              <a:buNone/>
              <a:defRPr/>
            </a:pPr>
            <a:r>
              <a:rPr lang="en-GB" altLang="en-US" sz="1600" dirty="0">
                <a:solidFill>
                  <a:srgbClr val="000000"/>
                </a:solidFill>
              </a:rPr>
              <a:t> Process encourages students to engage in thinking about and talking about the learning behaviours that they have been using in solving the Mystery, in general in lessons, and to reflect on their personal strengths and weaknesses.</a:t>
            </a:r>
          </a:p>
        </p:txBody>
      </p:sp>
      <p:sp>
        <p:nvSpPr>
          <p:cNvPr id="15" name="Rectangle 14"/>
          <p:cNvSpPr/>
          <p:nvPr/>
        </p:nvSpPr>
        <p:spPr>
          <a:xfrm>
            <a:off x="875810" y="3416222"/>
            <a:ext cx="5459214" cy="2773859"/>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lvl1pPr>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1pPr>
            <a:lvl2pPr marL="742950" indent="-28575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defTabSz="457200" fontAlgn="base">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defTabSz="457200" fontAlgn="base">
              <a:spcBef>
                <a:spcPct val="0"/>
              </a:spcBef>
              <a:spcAft>
                <a:spcPct val="0"/>
              </a:spcAft>
              <a:buNone/>
              <a:defRPr/>
            </a:pPr>
            <a:r>
              <a:rPr lang="en-GB" altLang="en-US" sz="1600" b="1" dirty="0">
                <a:solidFill>
                  <a:srgbClr val="000000"/>
                </a:solidFill>
              </a:rPr>
              <a:t>Teacher </a:t>
            </a:r>
            <a:r>
              <a:rPr lang="en-GB" altLang="en-US" sz="1600" b="1" dirty="0" smtClean="0">
                <a:solidFill>
                  <a:srgbClr val="000000"/>
                </a:solidFill>
              </a:rPr>
              <a:t>Action</a:t>
            </a:r>
            <a:endParaRPr lang="en-GB" altLang="en-US" sz="1600" dirty="0"/>
          </a:p>
          <a:p>
            <a:pPr defTabSz="457200" fontAlgn="base">
              <a:spcBef>
                <a:spcPct val="0"/>
              </a:spcBef>
              <a:spcAft>
                <a:spcPct val="0"/>
              </a:spcAft>
              <a:buNone/>
              <a:defRPr/>
            </a:pPr>
            <a:r>
              <a:rPr lang="en-GB" altLang="en-US" sz="1600" dirty="0"/>
              <a:t>Explain wheel and how to colour in.</a:t>
            </a:r>
          </a:p>
          <a:p>
            <a:pPr defTabSz="457200" fontAlgn="base">
              <a:spcBef>
                <a:spcPct val="0"/>
              </a:spcBef>
              <a:spcAft>
                <a:spcPct val="0"/>
              </a:spcAft>
              <a:buNone/>
              <a:defRPr/>
            </a:pPr>
            <a:endParaRPr lang="en-GB" altLang="en-US" sz="1600" dirty="0"/>
          </a:p>
          <a:p>
            <a:pPr defTabSz="457200" fontAlgn="base">
              <a:spcBef>
                <a:spcPct val="0"/>
              </a:spcBef>
              <a:spcAft>
                <a:spcPct val="0"/>
              </a:spcAft>
              <a:buNone/>
              <a:defRPr/>
            </a:pPr>
            <a:r>
              <a:rPr lang="en-GB" altLang="en-US" sz="1600" dirty="0"/>
              <a:t>Give each pupil a copy of the Rating Wheel </a:t>
            </a:r>
          </a:p>
          <a:p>
            <a:pPr defTabSz="457200" fontAlgn="base">
              <a:spcBef>
                <a:spcPct val="0"/>
              </a:spcBef>
              <a:spcAft>
                <a:spcPct val="0"/>
              </a:spcAft>
              <a:buNone/>
              <a:defRPr/>
            </a:pPr>
            <a:r>
              <a:rPr lang="en-GB" altLang="en-US" sz="1600" dirty="0"/>
              <a:t>Organise pairs to compare and contrast, and adjust if required</a:t>
            </a:r>
            <a:r>
              <a:rPr lang="en-GB" altLang="en-US" sz="1600" dirty="0" smtClean="0"/>
              <a:t>.</a:t>
            </a:r>
            <a:endParaRPr lang="en-GB" altLang="en-US" sz="1600" dirty="0"/>
          </a:p>
          <a:p>
            <a:pPr defTabSz="457200" fontAlgn="base">
              <a:spcBef>
                <a:spcPct val="0"/>
              </a:spcBef>
              <a:spcAft>
                <a:spcPct val="0"/>
              </a:spcAft>
              <a:buNone/>
              <a:defRPr/>
            </a:pPr>
            <a:r>
              <a:rPr lang="en-GB" altLang="en-US" sz="1600" dirty="0"/>
              <a:t>Encourage further reflection on learning behaviours  used in other </a:t>
            </a:r>
            <a:r>
              <a:rPr lang="en-GB" altLang="en-US" sz="1600" dirty="0" smtClean="0"/>
              <a:t>lessons</a:t>
            </a:r>
            <a:endParaRPr lang="en-GB" altLang="en-US" sz="1600" dirty="0"/>
          </a:p>
          <a:p>
            <a:pPr defTabSz="457200" fontAlgn="base">
              <a:spcBef>
                <a:spcPct val="0"/>
              </a:spcBef>
              <a:spcAft>
                <a:spcPct val="0"/>
              </a:spcAft>
              <a:buNone/>
              <a:defRPr/>
            </a:pPr>
            <a:r>
              <a:rPr lang="en-GB" altLang="en-US" sz="1600" dirty="0"/>
              <a:t>Encourage individual reflection on learning strengths and relative weaknesses.</a:t>
            </a:r>
          </a:p>
          <a:p>
            <a:pPr defTabSz="457200" fontAlgn="base">
              <a:spcBef>
                <a:spcPct val="0"/>
              </a:spcBef>
              <a:spcAft>
                <a:spcPct val="0"/>
              </a:spcAft>
              <a:buNone/>
              <a:defRPr/>
            </a:pPr>
            <a:endParaRPr lang="en-GB" altLang="en-US" sz="1600" dirty="0"/>
          </a:p>
        </p:txBody>
      </p:sp>
      <p:pic>
        <p:nvPicPr>
          <p:cNvPr id="49165" name="Picture 6"/>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23300"/>
            <a:ext cx="866775" cy="117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15627" y="905650"/>
            <a:ext cx="2910200" cy="2185560"/>
          </a:xfrm>
          <a:prstGeom prst="rect">
            <a:avLst/>
          </a:prstGeom>
        </p:spPr>
      </p:pic>
    </p:spTree>
    <p:extLst>
      <p:ext uri="{BB962C8B-B14F-4D97-AF65-F5344CB8AC3E}">
        <p14:creationId xmlns:p14="http://schemas.microsoft.com/office/powerpoint/2010/main" val="13423325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dissolv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iterate type="wd">
                                    <p:tmPct val="100000"/>
                                  </p:iterate>
                                  <p:childTnLst>
                                    <p:set>
                                      <p:cBhvr>
                                        <p:cTn id="23" dur="1" fill="hold">
                                          <p:stCondLst>
                                            <p:cond delay="0"/>
                                          </p:stCondLst>
                                        </p:cTn>
                                        <p:tgtEl>
                                          <p:spTgt spid="3"/>
                                        </p:tgtEl>
                                        <p:attrNameLst>
                                          <p:attrName>style.visibility</p:attrName>
                                        </p:attrNameLst>
                                      </p:cBhvr>
                                      <p:to>
                                        <p:strVal val="visible"/>
                                      </p:to>
                                    </p:set>
                                    <p:animEffect transition="in" filter="dissolve">
                                      <p:cBhvr>
                                        <p:cTn id="24"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autoUpdateAnimBg="0"/>
      <p:bldP spid="5" grpId="0" animBg="1"/>
      <p:bldP spid="8" grpId="0" animBg="1"/>
      <p:bldP spid="3" grpId="0" animBg="1" autoUpdateAnimBg="0"/>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3159</TotalTime>
  <Words>1699</Words>
  <Application>Microsoft Macintosh PowerPoint</Application>
  <PresentationFormat>Custom</PresentationFormat>
  <Paragraphs>185</Paragraphs>
  <Slides>8</Slides>
  <Notes>8</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Office Theme</vt:lpstr>
      <vt:lpstr>1_Office Theme</vt:lpstr>
      <vt:lpstr>Lesson Overview: Subject/phase – KS2/3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Watson TLO</dc:creator>
  <cp:lastModifiedBy>Brian Davies</cp:lastModifiedBy>
  <cp:revision>98</cp:revision>
  <dcterms:created xsi:type="dcterms:W3CDTF">2018-09-30T09:40:51Z</dcterms:created>
  <dcterms:modified xsi:type="dcterms:W3CDTF">2018-11-29T11:33:12Z</dcterms:modified>
</cp:coreProperties>
</file>