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4" r:id="rId3"/>
    <p:sldId id="257" r:id="rId4"/>
    <p:sldId id="258" r:id="rId5"/>
    <p:sldId id="260" r:id="rId6"/>
    <p:sldId id="270" r:id="rId7"/>
    <p:sldId id="272" r:id="rId8"/>
    <p:sldId id="266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55" autoAdjust="0"/>
  </p:normalViewPr>
  <p:slideViewPr>
    <p:cSldViewPr snapToGrid="0">
      <p:cViewPr varScale="1">
        <p:scale>
          <a:sx n="89" d="100"/>
          <a:sy n="89" d="100"/>
        </p:scale>
        <p:origin x="-616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C21B3-F0A1-4978-B920-48D759316A3D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F6AC0-A4E9-4C04-B43F-FF8A934834A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927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376c9751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dk1"/>
                </a:solidFill>
              </a:rPr>
              <a:t>Rough cut planning.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dk1"/>
                </a:solidFill>
              </a:rPr>
              <a:t>At this point, before you have thought hard about the outcomes and flow of the lesson, you are jotting down what the lesson will achieve....roughly what you want s</a:t>
            </a:r>
            <a:r>
              <a:rPr lang="en-GB" sz="1800" dirty="0"/>
              <a:t>tudent</a:t>
            </a:r>
            <a:r>
              <a:rPr lang="en-GB" sz="1800" dirty="0">
                <a:solidFill>
                  <a:schemeClr val="dk1"/>
                </a:solidFill>
              </a:rPr>
              <a:t>s to achieve and the learning behaviours they will need to use.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8" name="Google Shape;238;g4376c9751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7039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549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6400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See the notes online</a:t>
            </a:r>
            <a:r>
              <a:rPr lang="en-GB" altLang="en-US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relating to these 3 Episodes for detail on how you might conduct the conversations.</a:t>
            </a:r>
            <a:endParaRPr lang="en-GB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fld id="{93614C30-C29D-4FDC-A5F6-733C768361E7}" type="slidenum">
              <a:rPr lang="en-GB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alt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549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6400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powerpoint slide showing the highlights referred to in the lesson notes follows this slide.</a:t>
            </a:r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fld id="{93614C30-C29D-4FDC-A5F6-733C768361E7}" type="slidenum">
              <a:rPr lang="en-GB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alt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808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549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6400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powerpoint slides illustrating two ways of structuring the S/T/W routine follow this slide.</a:t>
            </a:r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fld id="{93614C30-C29D-4FDC-A5F6-733C768361E7}" type="slidenum">
              <a:rPr lang="en-GB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alt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40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741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520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0868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02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66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16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66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08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74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38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991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E8009-5A4D-4CD8-9519-D38CC076128D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03ECF-9398-417A-A7F0-8BA8867171E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6267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46A44-BF85-4989-9514-32713B9F797F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876C9D-E5C6-4851-8623-8A05517EA3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1550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8BC0E-7B89-4334-944D-E90C54DD79B3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F0115-5C3C-45A7-B9A4-42F149358CD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9152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EDB1B-6132-41E7-8AD2-CCBC4A85116C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DF0AD-B353-44EF-BC26-8253D571AD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8880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0883A-64F9-4CB1-B203-BF129E900622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ED7EB-AAC2-40D5-A22C-9CBA7AEB987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1450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4FBC9-38B1-49A2-8EB5-09E8E1CC3ECF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443DF-BEE5-4EC1-87DC-5D1E8F91914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94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07F6-9D42-4073-9E63-6D1792645D8F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BBC82-3C8D-414A-8F06-57D427D8ABE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7343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34261-2D83-4824-ADA3-821327888B6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1EC2E9-D7F5-4DCF-B260-A60DC9FAC9D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6504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B3887-4A16-4BFA-93B5-3EE048B8AFAE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8C9DE-D8E6-4F8F-829C-AC69119AE7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945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D287D-9CCE-438A-A4A1-F6A577D8C28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434CB-4776-48D1-BC5D-90AE2354043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9715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542B1-B2E8-469D-A086-3A631FD9D56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5487E-63D7-4EBC-BC8E-00F4AB424F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520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9BACC-C921-4784-BF61-0E6F77D91838}" type="datetimeFigureOut">
              <a:rPr lang="en-GB" smtClean="0"/>
              <a:t>28/11/18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92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BAAC1B6F-EB8D-4E30-8D88-E8BC384E387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28/11/18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3553B216-967C-4444-9F38-419B082AB4B1}" type="slidenum">
              <a:rPr lang="en-US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/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6" y="6356350"/>
            <a:ext cx="51777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9985" y="6351588"/>
            <a:ext cx="59201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87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90"/>
          </a:solidFill>
          <a:latin typeface="Arial"/>
          <a:ea typeface="+mj-ea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3.jpg"/><Relationship Id="rId7" Type="http://schemas.openxmlformats.org/officeDocument/2006/relationships/image" Target="../media/image14.jp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8.jpeg"/><Relationship Id="rId6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7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/>
          <p:nvPr/>
        </p:nvSpPr>
        <p:spPr>
          <a:xfrm>
            <a:off x="1892300" y="992187"/>
            <a:ext cx="8309100" cy="4970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7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Lesson Overview: Subject/phase – KS2/3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242" name="Google Shape;242;p37"/>
          <p:cNvSpPr txBox="1">
            <a:spLocks noGrp="1"/>
          </p:cNvSpPr>
          <p:nvPr>
            <p:ph type="body" idx="1"/>
          </p:nvPr>
        </p:nvSpPr>
        <p:spPr>
          <a:xfrm>
            <a:off x="1981200" y="1432251"/>
            <a:ext cx="41085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Content</a:t>
            </a:r>
            <a:endParaRPr dirty="0"/>
          </a:p>
          <a:p>
            <a:pPr marL="457200" lvl="1" indent="0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r>
              <a:rPr lang="en-GB" sz="2200" dirty="0" smtClean="0"/>
              <a:t> </a:t>
            </a:r>
            <a:r>
              <a:rPr lang="en-GB" sz="2200" dirty="0"/>
              <a:t>U</a:t>
            </a:r>
            <a:r>
              <a:rPr lang="en-GB" sz="2200" dirty="0" smtClean="0"/>
              <a:t>sing  </a:t>
            </a:r>
            <a:r>
              <a:rPr lang="en-GB" sz="2200" dirty="0" smtClean="0"/>
              <a:t>See Think Wonder </a:t>
            </a:r>
            <a:r>
              <a:rPr lang="en-GB" sz="2200" dirty="0" smtClean="0"/>
              <a:t>(</a:t>
            </a:r>
            <a:r>
              <a:rPr lang="en-GB" sz="2200" dirty="0" err="1" smtClean="0"/>
              <a:t>vtr</a:t>
            </a:r>
            <a:r>
              <a:rPr lang="en-GB" sz="2200" dirty="0" smtClean="0"/>
              <a:t>), explore the origins, spread and impact of the fire of London.</a:t>
            </a:r>
            <a:endParaRPr sz="2200" dirty="0"/>
          </a:p>
          <a:p>
            <a:pPr marL="0" lvl="1" indent="0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r>
              <a:rPr lang="en-GB" dirty="0"/>
              <a:t>Using VTRs</a:t>
            </a:r>
            <a:endParaRPr dirty="0"/>
          </a:p>
          <a:p>
            <a:pPr lvl="1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GB" sz="1800" dirty="0" smtClean="0"/>
              <a:t>See Think Wonder</a:t>
            </a:r>
          </a:p>
          <a:p>
            <a:pPr lvl="1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GB" sz="1800" dirty="0" smtClean="0"/>
              <a:t>What’s </a:t>
            </a:r>
            <a:r>
              <a:rPr lang="en-GB" sz="1800" dirty="0"/>
              <a:t>happening here? What makes you say that</a:t>
            </a:r>
            <a:r>
              <a:rPr lang="en-GB" sz="1800" dirty="0" smtClean="0"/>
              <a:t>?</a:t>
            </a:r>
          </a:p>
          <a:p>
            <a:pPr lvl="1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GB" sz="1800" dirty="0" smtClean="0"/>
              <a:t>What else might explain . .  </a:t>
            </a:r>
            <a:endParaRPr sz="1800" dirty="0"/>
          </a:p>
          <a:p>
            <a:pPr lvl="1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en-GB" sz="1800" dirty="0"/>
              <a:t>I used to think. Now I think.</a:t>
            </a:r>
            <a:endParaRPr sz="1800" dirty="0"/>
          </a:p>
        </p:txBody>
      </p:sp>
      <p:sp>
        <p:nvSpPr>
          <p:cNvPr id="243" name="Google Shape;243;p37"/>
          <p:cNvSpPr txBox="1"/>
          <p:nvPr/>
        </p:nvSpPr>
        <p:spPr>
          <a:xfrm>
            <a:off x="6102350" y="1394929"/>
            <a:ext cx="41085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Clr>
                <a:schemeClr val="dk1"/>
              </a:buClr>
              <a:buSzPts val="2800"/>
            </a:pP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behaviours 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 </a:t>
            </a:r>
            <a:r>
              <a:rPr lang="en-GB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Noticing as a springboard into Reasoning, Imagining and Questioning</a:t>
            </a:r>
            <a:r>
              <a:rPr lang="en-GB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 in particular:</a:t>
            </a:r>
            <a:endParaRPr sz="2400" dirty="0"/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sz="2100" dirty="0" smtClean="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Attending </a:t>
            </a:r>
            <a:r>
              <a:rPr lang="en-GB" sz="2100" dirty="0" smtClean="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to detail;</a:t>
            </a:r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sz="2100" dirty="0" smtClean="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Describing what has been Noticed;</a:t>
            </a:r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sz="2100" dirty="0" smtClean="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Explaining what has been Noticed;</a:t>
            </a:r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sz="2100" dirty="0" smtClean="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Raising Questions about what has been Noticed.</a:t>
            </a:r>
            <a:endParaRPr sz="2400" dirty="0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7"/>
          <p:cNvSpPr txBox="1"/>
          <p:nvPr/>
        </p:nvSpPr>
        <p:spPr>
          <a:xfrm>
            <a:off x="1847212" y="5962642"/>
            <a:ext cx="8775600" cy="8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is a dual focused introduction….a content objective alongside the learning behaviours the task will  activate in pupils.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7833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238876" y="412751"/>
            <a:ext cx="4562475" cy="286861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dirty="0">
                <a:solidFill>
                  <a:srgbClr val="000000"/>
                </a:solidFill>
              </a:rPr>
              <a:t>Teacher talk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</a:rPr>
              <a:t> </a:t>
            </a:r>
            <a:r>
              <a:rPr lang="en-GB" altLang="en-US" sz="1600" i="1" dirty="0" smtClean="0">
                <a:solidFill>
                  <a:prstClr val="white"/>
                </a:solidFill>
              </a:rPr>
              <a:t>Tell me what you can see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prstClr val="white"/>
                </a:solidFill>
              </a:rPr>
              <a:t>Put the viewing frame over . . .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prstClr val="white"/>
                </a:solidFill>
              </a:rPr>
              <a:t>Why did you choose that?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prstClr val="white"/>
                </a:solidFill>
              </a:rPr>
              <a:t>Which alternatives did you consider?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1600" i="1" dirty="0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98600" y="476050"/>
            <a:ext cx="4230688" cy="26527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600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2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04051" y="3403600"/>
            <a:ext cx="3298825" cy="26479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>
                <a:solidFill>
                  <a:srgbClr val="000000"/>
                </a:solidFill>
              </a:rPr>
              <a:t>Student Action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200" dirty="0" smtClean="0">
              <a:solidFill>
                <a:srgbClr val="FFFFFF"/>
              </a:solidFill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Use viewing frames to support noticing detail and saying what they see.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Share ideas with others and with the whole class..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Consider how the viewing frame has helped them to notice detail beyond </a:t>
            </a:r>
            <a:r>
              <a:rPr lang="en-GB" altLang="en-US" sz="1400" dirty="0" smtClean="0">
                <a:solidFill>
                  <a:srgbClr val="FFFFFF"/>
                </a:solidFill>
              </a:rPr>
              <a:t>that </a:t>
            </a:r>
            <a:r>
              <a:rPr lang="en-GB" altLang="en-US" sz="1400" dirty="0" smtClean="0">
                <a:solidFill>
                  <a:srgbClr val="FFFFFF"/>
                </a:solidFill>
              </a:rPr>
              <a:t>required of them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400" dirty="0" smtClean="0">
              <a:solidFill>
                <a:srgbClr val="FFFFFF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200" dirty="0" smtClean="0">
              <a:solidFill>
                <a:srgbClr val="FFFFFF"/>
              </a:solidFill>
            </a:endParaRPr>
          </a:p>
        </p:txBody>
      </p:sp>
      <p:sp>
        <p:nvSpPr>
          <p:cNvPr id="49157" name="TextBox 10"/>
          <p:cNvSpPr txBox="1">
            <a:spLocks noChangeArrowheads="1"/>
          </p:cNvSpPr>
          <p:nvPr/>
        </p:nvSpPr>
        <p:spPr bwMode="auto">
          <a:xfrm>
            <a:off x="3157539" y="1693864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3088481" y="54448"/>
            <a:ext cx="6524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         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Episode 1 Which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bit of the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painting...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shows . . . . .  ?</a:t>
            </a:r>
            <a:endParaRPr lang="en-GB" altLang="en-US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9" name="Rectangle 14"/>
          <p:cNvSpPr>
            <a:spLocks noChangeArrowheads="1"/>
          </p:cNvSpPr>
          <p:nvPr/>
        </p:nvSpPr>
        <p:spPr bwMode="auto">
          <a:xfrm>
            <a:off x="2913787" y="628651"/>
            <a:ext cx="11304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Screen image</a:t>
            </a:r>
          </a:p>
        </p:txBody>
      </p:sp>
      <p:pic>
        <p:nvPicPr>
          <p:cNvPr id="49160" name="Picture 21" descr="images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728664"/>
            <a:ext cx="5635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23" descr="images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1" y="3521076"/>
            <a:ext cx="512763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TextBox 27"/>
          <p:cNvSpPr txBox="1">
            <a:spLocks noChangeArrowheads="1"/>
          </p:cNvSpPr>
          <p:nvPr/>
        </p:nvSpPr>
        <p:spPr bwMode="auto">
          <a:xfrm>
            <a:off x="-1166813" y="4838701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1" y="6173788"/>
            <a:ext cx="10120313" cy="58477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200" dirty="0">
                <a:solidFill>
                  <a:prstClr val="black"/>
                </a:solidFill>
              </a:rPr>
              <a:t> </a:t>
            </a:r>
            <a:r>
              <a:rPr lang="en-GB" altLang="en-US" sz="1600" dirty="0">
                <a:solidFill>
                  <a:prstClr val="white"/>
                </a:solidFill>
              </a:rPr>
              <a:t>Process encourages</a:t>
            </a:r>
            <a:r>
              <a:rPr lang="en-GB" altLang="en-US" sz="1600" dirty="0">
                <a:solidFill>
                  <a:prstClr val="black"/>
                </a:solidFill>
              </a:rPr>
              <a:t> </a:t>
            </a:r>
            <a:r>
              <a:rPr lang="en-GB" altLang="en-US" sz="1600" dirty="0">
                <a:solidFill>
                  <a:srgbClr val="FFFFFF"/>
                </a:solidFill>
              </a:rPr>
              <a:t>students </a:t>
            </a:r>
            <a:r>
              <a:rPr lang="en-GB" altLang="en-US" sz="1600" dirty="0" smtClean="0">
                <a:solidFill>
                  <a:srgbClr val="FFFFFF"/>
                </a:solidFill>
              </a:rPr>
              <a:t>to </a:t>
            </a:r>
            <a:r>
              <a:rPr lang="en-GB" altLang="en-US" sz="1600" dirty="0" smtClean="0">
                <a:solidFill>
                  <a:srgbClr val="FFFFFF"/>
                </a:solidFill>
              </a:rPr>
              <a:t>make careful observations</a:t>
            </a:r>
            <a:r>
              <a:rPr lang="en-GB" altLang="en-US" sz="1600" dirty="0" smtClean="0">
                <a:solidFill>
                  <a:srgbClr val="FFFFFF"/>
                </a:solidFill>
              </a:rPr>
              <a:t> </a:t>
            </a:r>
            <a:r>
              <a:rPr lang="en-GB" altLang="en-US" sz="1600" dirty="0" smtClean="0">
                <a:solidFill>
                  <a:srgbClr val="FFFFFF"/>
                </a:solidFill>
              </a:rPr>
              <a:t>and to describe what they can see to others and the whole class</a:t>
            </a:r>
            <a:endParaRPr lang="en-GB" altLang="en-US" sz="160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5915" y="3383970"/>
            <a:ext cx="3298825" cy="26479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>
                <a:solidFill>
                  <a:srgbClr val="000000"/>
                </a:solidFill>
              </a:rPr>
              <a:t>Teacher </a:t>
            </a:r>
            <a:r>
              <a:rPr lang="en-GB" altLang="en-US" sz="1400" dirty="0" smtClean="0">
                <a:solidFill>
                  <a:srgbClr val="000000"/>
                </a:solidFill>
              </a:rPr>
              <a:t>Action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400" dirty="0">
              <a:solidFill>
                <a:srgbClr val="000000"/>
              </a:solidFill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Distribute resources </a:t>
            </a:r>
            <a:r>
              <a:rPr lang="en-GB" altLang="en-US" sz="1400" dirty="0" smtClean="0">
                <a:solidFill>
                  <a:srgbClr val="FFFFFF"/>
                </a:solidFill>
              </a:rPr>
              <a:t> frames/pictures .</a:t>
            </a:r>
            <a:endParaRPr lang="en-GB" altLang="en-US" sz="1400" dirty="0" smtClean="0">
              <a:solidFill>
                <a:srgbClr val="FFFFFF"/>
              </a:solidFill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Challenge individuals </a:t>
            </a:r>
            <a:r>
              <a:rPr lang="en-GB" altLang="en-US" sz="1400" dirty="0" smtClean="0">
                <a:solidFill>
                  <a:srgbClr val="FFFFFF"/>
                </a:solidFill>
              </a:rPr>
              <a:t> </a:t>
            </a:r>
            <a:r>
              <a:rPr lang="en-GB" altLang="en-US" sz="1400" dirty="0" smtClean="0">
                <a:solidFill>
                  <a:srgbClr val="FFFFFF"/>
                </a:solidFill>
              </a:rPr>
              <a:t>frame </a:t>
            </a:r>
            <a:r>
              <a:rPr lang="en-GB" altLang="en-US" sz="1400" dirty="0" smtClean="0">
                <a:solidFill>
                  <a:srgbClr val="FFFFFF"/>
                </a:solidFill>
              </a:rPr>
              <a:t>the  </a:t>
            </a:r>
            <a:r>
              <a:rPr lang="en-GB" altLang="en-US" sz="1400" dirty="0" smtClean="0">
                <a:solidFill>
                  <a:srgbClr val="FFFFFF"/>
                </a:solidFill>
              </a:rPr>
              <a:t>the image typifying certain aspects. 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Orchestrate </a:t>
            </a:r>
            <a:r>
              <a:rPr lang="en-GB" altLang="en-US" sz="1400" dirty="0" smtClean="0">
                <a:solidFill>
                  <a:srgbClr val="FFFFFF"/>
                </a:solidFill>
              </a:rPr>
              <a:t>table </a:t>
            </a:r>
            <a:r>
              <a:rPr lang="en-GB" altLang="en-US" sz="1400" dirty="0" smtClean="0">
                <a:solidFill>
                  <a:srgbClr val="FFFFFF"/>
                </a:solidFill>
              </a:rPr>
              <a:t>then whole class conversations </a:t>
            </a:r>
            <a:r>
              <a:rPr lang="en-GB" altLang="en-US" sz="1400" dirty="0" smtClean="0">
                <a:solidFill>
                  <a:srgbClr val="FFFFFF"/>
                </a:solidFill>
              </a:rPr>
              <a:t>about image </a:t>
            </a:r>
            <a:r>
              <a:rPr lang="en-GB" altLang="en-US" sz="1400" dirty="0" err="1" smtClean="0">
                <a:solidFill>
                  <a:srgbClr val="FFFFFF"/>
                </a:solidFill>
              </a:rPr>
              <a:t>choises</a:t>
            </a:r>
            <a:r>
              <a:rPr lang="en-GB" altLang="en-US" sz="1400" dirty="0" smtClean="0">
                <a:solidFill>
                  <a:srgbClr val="FFFFFF"/>
                </a:solidFill>
              </a:rPr>
              <a:t>.</a:t>
            </a:r>
            <a:endParaRPr lang="en-GB" altLang="en-US" sz="1400" dirty="0" smtClean="0">
              <a:solidFill>
                <a:srgbClr val="FFFFFF"/>
              </a:solidFill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Probe </a:t>
            </a:r>
            <a:r>
              <a:rPr lang="en-GB" altLang="en-US" sz="1400" dirty="0" smtClean="0">
                <a:solidFill>
                  <a:srgbClr val="FFFFFF"/>
                </a:solidFill>
              </a:rPr>
              <a:t> </a:t>
            </a:r>
            <a:r>
              <a:rPr lang="en-GB" altLang="en-US" sz="1400" dirty="0" smtClean="0">
                <a:solidFill>
                  <a:srgbClr val="FFFFFF"/>
                </a:solidFill>
              </a:rPr>
              <a:t>extent to which students have noticed detail beyond that to which they have been alerted.</a:t>
            </a:r>
            <a:endParaRPr lang="en-GB" altLang="en-US" sz="1400" dirty="0" smtClean="0">
              <a:solidFill>
                <a:schemeClr val="bg1"/>
              </a:solidFill>
            </a:endParaRPr>
          </a:p>
        </p:txBody>
      </p:sp>
      <p:pic>
        <p:nvPicPr>
          <p:cNvPr id="4916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1" y="3594101"/>
            <a:ext cx="8667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01" y="924839"/>
            <a:ext cx="3382885" cy="2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56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/>
      <p:bldP spid="8" grpId="0" animBg="1"/>
      <p:bldP spid="3" grpId="0" animBg="1" autoUpdateAnimBg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238876" y="412751"/>
            <a:ext cx="4562475" cy="286861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dirty="0">
                <a:solidFill>
                  <a:srgbClr val="000000"/>
                </a:solidFill>
              </a:rPr>
              <a:t>Teacher talk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>
                <a:solidFill>
                  <a:prstClr val="white"/>
                </a:solidFill>
              </a:rPr>
              <a:t> What are you noticing</a:t>
            </a:r>
            <a:r>
              <a:rPr lang="en-GB" altLang="en-US" sz="1600" i="1" dirty="0" smtClean="0">
                <a:solidFill>
                  <a:prstClr val="white"/>
                </a:solidFill>
              </a:rPr>
              <a:t>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prstClr val="white"/>
                </a:solidFill>
              </a:rPr>
              <a:t>What do you think about it?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prstClr val="white"/>
                </a:solidFill>
              </a:rPr>
              <a:t>What makes you say that?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prstClr val="white"/>
                </a:solidFill>
              </a:rPr>
              <a:t>What else might explain . . .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prstClr val="white"/>
                </a:solidFill>
              </a:rPr>
              <a:t>If it’s not that, then </a:t>
            </a:r>
            <a:r>
              <a:rPr lang="en-GB" altLang="en-US" sz="1400" i="1" dirty="0" smtClean="0">
                <a:solidFill>
                  <a:prstClr val="white"/>
                </a:solidFill>
              </a:rPr>
              <a:t>. . .  </a:t>
            </a:r>
            <a:endParaRPr lang="en-GB" altLang="en-US" sz="1400" i="1" dirty="0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98600" y="419160"/>
            <a:ext cx="4230688" cy="26527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600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2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04051" y="3403600"/>
            <a:ext cx="3298825" cy="26479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>
                <a:solidFill>
                  <a:srgbClr val="000000"/>
                </a:solidFill>
              </a:rPr>
              <a:t>Student Action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srgbClr val="FFFFFF"/>
                </a:solidFill>
              </a:rPr>
              <a:t>1</a:t>
            </a:r>
            <a:r>
              <a:rPr lang="en-GB" altLang="en-US" sz="1600" dirty="0" smtClean="0">
                <a:solidFill>
                  <a:srgbClr val="FFFFFF"/>
                </a:solidFill>
              </a:rPr>
              <a:t> minute in pairs to do See/Think using highlight 2. 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 smtClean="0">
                <a:solidFill>
                  <a:srgbClr val="FFFFFF"/>
                </a:solidFill>
              </a:rPr>
              <a:t>I minute contributing to whole class discussion.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 smtClean="0">
                <a:solidFill>
                  <a:srgbClr val="FFFFFF"/>
                </a:solidFill>
              </a:rPr>
              <a:t>Repeat for highlights 3/4/5 and the whole image.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200" dirty="0" smtClean="0">
              <a:solidFill>
                <a:srgbClr val="FFFFFF"/>
              </a:solidFill>
            </a:endParaRPr>
          </a:p>
        </p:txBody>
      </p:sp>
      <p:sp>
        <p:nvSpPr>
          <p:cNvPr id="49157" name="TextBox 10"/>
          <p:cNvSpPr txBox="1">
            <a:spLocks noChangeArrowheads="1"/>
          </p:cNvSpPr>
          <p:nvPr/>
        </p:nvSpPr>
        <p:spPr bwMode="auto">
          <a:xfrm>
            <a:off x="3157539" y="1693864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3355976" y="19050"/>
            <a:ext cx="6524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        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Episode 2 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What do you think about . . . ?</a:t>
            </a:r>
            <a:endParaRPr lang="en-GB" altLang="en-US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9" name="Rectangle 14"/>
          <p:cNvSpPr>
            <a:spLocks noChangeArrowheads="1"/>
          </p:cNvSpPr>
          <p:nvPr/>
        </p:nvSpPr>
        <p:spPr bwMode="auto">
          <a:xfrm>
            <a:off x="2913787" y="628651"/>
            <a:ext cx="11304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Screen image</a:t>
            </a:r>
          </a:p>
        </p:txBody>
      </p:sp>
      <p:pic>
        <p:nvPicPr>
          <p:cNvPr id="49160" name="Picture 21" descr="images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728664"/>
            <a:ext cx="5635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23" descr="images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1" y="3521076"/>
            <a:ext cx="512763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TextBox 27"/>
          <p:cNvSpPr txBox="1">
            <a:spLocks noChangeArrowheads="1"/>
          </p:cNvSpPr>
          <p:nvPr/>
        </p:nvSpPr>
        <p:spPr bwMode="auto">
          <a:xfrm>
            <a:off x="-1166813" y="4838701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1" y="6173788"/>
            <a:ext cx="10120313" cy="52322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200" dirty="0">
                <a:solidFill>
                  <a:prstClr val="black"/>
                </a:solidFill>
              </a:rPr>
              <a:t> </a:t>
            </a:r>
            <a:r>
              <a:rPr lang="en-GB" altLang="en-US" sz="1400" dirty="0">
                <a:solidFill>
                  <a:prstClr val="white"/>
                </a:solidFill>
              </a:rPr>
              <a:t>Process encourages</a:t>
            </a:r>
            <a:r>
              <a:rPr lang="en-GB" altLang="en-US" sz="1400" dirty="0">
                <a:solidFill>
                  <a:prstClr val="black"/>
                </a:solidFill>
              </a:rPr>
              <a:t> </a:t>
            </a:r>
            <a:r>
              <a:rPr lang="en-GB" altLang="en-US" sz="1400" dirty="0">
                <a:solidFill>
                  <a:srgbClr val="FFFFFF"/>
                </a:solidFill>
              </a:rPr>
              <a:t>students </a:t>
            </a:r>
            <a:r>
              <a:rPr lang="en-GB" altLang="en-US" sz="1400" dirty="0" smtClean="0">
                <a:solidFill>
                  <a:srgbClr val="FFFFFF"/>
                </a:solidFill>
              </a:rPr>
              <a:t>to Notice detail and offer explanations about what they have Noticed using a blend of hypothesis and </a:t>
            </a:r>
            <a:r>
              <a:rPr lang="en-GB" altLang="en-US" sz="1400" dirty="0" smtClean="0">
                <a:solidFill>
                  <a:srgbClr val="FFFFFF"/>
                </a:solidFill>
              </a:rPr>
              <a:t>speculation. SO this stimulates curiosity.</a:t>
            </a:r>
            <a:endParaRPr lang="en-GB" altLang="en-US" sz="140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5915" y="3383970"/>
            <a:ext cx="3298825" cy="26479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>
                <a:solidFill>
                  <a:srgbClr val="000000"/>
                </a:solidFill>
              </a:rPr>
              <a:t>Teacher </a:t>
            </a:r>
            <a:r>
              <a:rPr lang="en-GB" altLang="en-US" sz="1400" dirty="0" smtClean="0">
                <a:solidFill>
                  <a:srgbClr val="000000"/>
                </a:solidFill>
              </a:rPr>
              <a:t>Action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400" dirty="0">
              <a:solidFill>
                <a:srgbClr val="000000"/>
              </a:solidFill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Explain </a:t>
            </a:r>
            <a:r>
              <a:rPr lang="en-GB" altLang="en-US" sz="1400" dirty="0" smtClean="0">
                <a:solidFill>
                  <a:srgbClr val="FFFFFF"/>
                </a:solidFill>
              </a:rPr>
              <a:t>the </a:t>
            </a:r>
            <a:r>
              <a:rPr lang="en-GB" altLang="en-US" sz="1400" dirty="0" smtClean="0">
                <a:solidFill>
                  <a:srgbClr val="FFFFFF"/>
                </a:solidFill>
              </a:rPr>
              <a:t>need to make two part responses – what they see </a:t>
            </a:r>
            <a:r>
              <a:rPr lang="en-GB" altLang="en-US" sz="1400" b="1" i="1" dirty="0" smtClean="0">
                <a:solidFill>
                  <a:srgbClr val="FFFFFF"/>
                </a:solidFill>
              </a:rPr>
              <a:t>and</a:t>
            </a:r>
            <a:r>
              <a:rPr lang="en-GB" altLang="en-US" sz="1400" dirty="0" smtClean="0">
                <a:solidFill>
                  <a:srgbClr val="FFFFFF"/>
                </a:solidFill>
              </a:rPr>
              <a:t> what they think about it.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Model </a:t>
            </a:r>
            <a:r>
              <a:rPr lang="en-GB" altLang="en-US" sz="1400" dirty="0" smtClean="0">
                <a:solidFill>
                  <a:srgbClr val="FFFFFF"/>
                </a:solidFill>
              </a:rPr>
              <a:t>routine See/Think using the first highlighted image.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FFFFFF"/>
                </a:solidFill>
              </a:rPr>
              <a:t>Invite pairs to </a:t>
            </a:r>
            <a:r>
              <a:rPr lang="en-GB" altLang="en-US" sz="1400" dirty="0" smtClean="0">
                <a:solidFill>
                  <a:srgbClr val="FFFFFF"/>
                </a:solidFill>
              </a:rPr>
              <a:t> </a:t>
            </a:r>
            <a:r>
              <a:rPr lang="en-GB" altLang="en-US" sz="1400" dirty="0" smtClean="0">
                <a:solidFill>
                  <a:srgbClr val="FFFFFF"/>
                </a:solidFill>
              </a:rPr>
              <a:t>See/Think on highlight </a:t>
            </a:r>
            <a:r>
              <a:rPr lang="en-GB" altLang="en-US" sz="1400" dirty="0" smtClean="0">
                <a:solidFill>
                  <a:srgbClr val="FFFFFF"/>
                </a:solidFill>
              </a:rPr>
              <a:t>2. </a:t>
            </a:r>
            <a:r>
              <a:rPr lang="en-GB" altLang="en-US" sz="1400" dirty="0" smtClean="0">
                <a:solidFill>
                  <a:srgbClr val="FFFFFF"/>
                </a:solidFill>
              </a:rPr>
              <a:t>Lead whole class discussion using See and Think only.</a:t>
            </a:r>
            <a:r>
              <a:rPr lang="en-GB" altLang="en-US" sz="1400" dirty="0" smtClean="0">
                <a:solidFill>
                  <a:schemeClr val="bg1"/>
                </a:solidFill>
              </a:rPr>
              <a:t>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 smtClean="0">
                <a:solidFill>
                  <a:schemeClr val="bg1"/>
                </a:solidFill>
              </a:rPr>
              <a:t>Repeat for highlights 3/4/5.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 smtClean="0">
                <a:solidFill>
                  <a:schemeClr val="bg1"/>
                </a:solidFill>
              </a:rPr>
              <a:t>Repeat for the whole image</a:t>
            </a:r>
            <a:r>
              <a:rPr lang="en-GB" altLang="en-US" sz="1200" dirty="0" smtClean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4916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1" y="3594101"/>
            <a:ext cx="8667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75" y="476251"/>
            <a:ext cx="183891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8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/>
      <p:bldP spid="8" grpId="0" animBg="1"/>
      <p:bldP spid="3" grpId="0" animBg="1" autoUpdateAnimBg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238876" y="412751"/>
            <a:ext cx="4562475" cy="286861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dirty="0">
                <a:solidFill>
                  <a:srgbClr val="000000"/>
                </a:solidFill>
              </a:rPr>
              <a:t>Teacher talk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</a:rPr>
              <a:t> What are you noticing</a:t>
            </a:r>
            <a:r>
              <a:rPr lang="en-GB" altLang="en-US" sz="1400" i="1" dirty="0" smtClean="0">
                <a:solidFill>
                  <a:prstClr val="white"/>
                </a:solidFill>
              </a:rPr>
              <a:t>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 smtClean="0">
                <a:solidFill>
                  <a:prstClr val="white"/>
                </a:solidFill>
              </a:rPr>
              <a:t>Where do you think he is going?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 smtClean="0">
                <a:solidFill>
                  <a:prstClr val="white"/>
                </a:solidFill>
              </a:rPr>
              <a:t>What is he doing?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 smtClean="0">
                <a:solidFill>
                  <a:prstClr val="white"/>
                </a:solidFill>
              </a:rPr>
              <a:t>What would you like to ask him?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 smtClean="0">
                <a:solidFill>
                  <a:prstClr val="white"/>
                </a:solidFill>
              </a:rPr>
              <a:t>What is still puzzling you?</a:t>
            </a:r>
            <a:endParaRPr lang="en-GB" altLang="en-US" sz="1400" i="1" dirty="0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98600" y="476050"/>
            <a:ext cx="4230688" cy="26527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600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2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04051" y="3403600"/>
            <a:ext cx="3298825" cy="26479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400" dirty="0">
                <a:solidFill>
                  <a:srgbClr val="000000"/>
                </a:solidFill>
              </a:rPr>
              <a:t>Student Action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200" dirty="0" smtClean="0">
              <a:solidFill>
                <a:srgbClr val="FFFFFF"/>
              </a:solidFill>
            </a:endParaRP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srgbClr val="FFFFFF"/>
                </a:solidFill>
              </a:rPr>
              <a:t>1 minute in pairs to do See/Think/Wonder using highlight 2. 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srgbClr val="FFFFFF"/>
                </a:solidFill>
              </a:rPr>
              <a:t>I minute contributing to whole class discussion.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srgbClr val="FFFFFF"/>
                </a:solidFill>
              </a:rPr>
              <a:t>Repeat for highlights </a:t>
            </a:r>
            <a:r>
              <a:rPr lang="en-GB" altLang="en-US" sz="1600" dirty="0" smtClean="0">
                <a:solidFill>
                  <a:srgbClr val="FFFFFF"/>
                </a:solidFill>
              </a:rPr>
              <a:t>3/4/5 </a:t>
            </a:r>
            <a:r>
              <a:rPr lang="en-GB" altLang="en-US" sz="1600" dirty="0">
                <a:solidFill>
                  <a:srgbClr val="FFFFFF"/>
                </a:solidFill>
              </a:rPr>
              <a:t>and the whole image.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200" dirty="0" smtClean="0">
              <a:solidFill>
                <a:srgbClr val="FFFFFF"/>
              </a:solidFill>
            </a:endParaRPr>
          </a:p>
        </p:txBody>
      </p:sp>
      <p:sp>
        <p:nvSpPr>
          <p:cNvPr id="49157" name="TextBox 10"/>
          <p:cNvSpPr txBox="1">
            <a:spLocks noChangeArrowheads="1"/>
          </p:cNvSpPr>
          <p:nvPr/>
        </p:nvSpPr>
        <p:spPr bwMode="auto">
          <a:xfrm>
            <a:off x="3157539" y="1693864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668337" y="14821"/>
            <a:ext cx="115236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        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Episode 3 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What can you </a:t>
            </a:r>
            <a:r>
              <a:rPr lang="en-GB" altLang="en-US" sz="2000" dirty="0" smtClean="0">
                <a:solidFill>
                  <a:srgbClr val="FF6600"/>
                </a:solidFill>
                <a:cs typeface="Arial" panose="020B0604020202020204" pitchFamily="34" charset="0"/>
              </a:rPr>
              <a:t>See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GB" alt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w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hat does it make you </a:t>
            </a:r>
            <a:r>
              <a:rPr lang="en-GB" altLang="en-US" sz="2000" dirty="0" smtClean="0">
                <a:solidFill>
                  <a:srgbClr val="FF6600"/>
                </a:solidFill>
                <a:cs typeface="Arial" panose="020B0604020202020204" pitchFamily="34" charset="0"/>
              </a:rPr>
              <a:t>Think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GB" alt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w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hat does it make you </a:t>
            </a:r>
            <a:r>
              <a:rPr lang="en-GB" altLang="en-US" sz="2000" dirty="0" smtClean="0">
                <a:solidFill>
                  <a:srgbClr val="FF6600"/>
                </a:solidFill>
                <a:cs typeface="Arial" panose="020B0604020202020204" pitchFamily="34" charset="0"/>
              </a:rPr>
              <a:t>Wonder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?</a:t>
            </a:r>
            <a:endParaRPr lang="en-GB" altLang="en-US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9" name="Rectangle 14"/>
          <p:cNvSpPr>
            <a:spLocks noChangeArrowheads="1"/>
          </p:cNvSpPr>
          <p:nvPr/>
        </p:nvSpPr>
        <p:spPr bwMode="auto">
          <a:xfrm>
            <a:off x="2913787" y="628651"/>
            <a:ext cx="11304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Screen image</a:t>
            </a:r>
          </a:p>
        </p:txBody>
      </p:sp>
      <p:pic>
        <p:nvPicPr>
          <p:cNvPr id="49160" name="Picture 21" descr="images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728664"/>
            <a:ext cx="5635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23" descr="images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1" y="3521076"/>
            <a:ext cx="512763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TextBox 27"/>
          <p:cNvSpPr txBox="1">
            <a:spLocks noChangeArrowheads="1"/>
          </p:cNvSpPr>
          <p:nvPr/>
        </p:nvSpPr>
        <p:spPr bwMode="auto">
          <a:xfrm>
            <a:off x="-1166813" y="4838701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1" y="6173788"/>
            <a:ext cx="10120313" cy="584776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200" dirty="0" smtClean="0">
                <a:solidFill>
                  <a:prstClr val="black"/>
                </a:solidFill>
              </a:rPr>
              <a:t> </a:t>
            </a:r>
            <a:r>
              <a:rPr lang="en-GB" altLang="en-US" sz="1600" dirty="0" smtClean="0">
                <a:solidFill>
                  <a:prstClr val="white"/>
                </a:solidFill>
              </a:rPr>
              <a:t>Process encourages students</a:t>
            </a:r>
            <a:r>
              <a:rPr lang="en-GB" altLang="en-US" sz="1600" dirty="0" smtClean="0">
                <a:solidFill>
                  <a:srgbClr val="FFFFFF"/>
                </a:solidFill>
              </a:rPr>
              <a:t> </a:t>
            </a:r>
            <a:r>
              <a:rPr lang="en-GB" altLang="en-US" sz="1600" dirty="0">
                <a:solidFill>
                  <a:srgbClr val="FFFFFF"/>
                </a:solidFill>
              </a:rPr>
              <a:t>to attend to detail, to say what they think about what they can see and to raise questions about what they have noticed</a:t>
            </a:r>
            <a:r>
              <a:rPr lang="en-GB" altLang="en-US" sz="1600" dirty="0" smtClean="0">
                <a:solidFill>
                  <a:srgbClr val="FFFFFF"/>
                </a:solidFill>
              </a:rPr>
              <a:t>. This sets the stage for enquiry.</a:t>
            </a:r>
            <a:endParaRPr lang="en-GB" altLang="en-US" sz="1600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5915" y="3267583"/>
            <a:ext cx="3298825" cy="27643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 smtClean="0">
                <a:solidFill>
                  <a:srgbClr val="000000"/>
                </a:solidFill>
              </a:rPr>
              <a:t>Teacher Action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200" dirty="0" smtClean="0">
                <a:solidFill>
                  <a:schemeClr val="bg1"/>
                </a:solidFill>
              </a:rPr>
              <a:t>.</a:t>
            </a:r>
            <a:endParaRPr lang="en-GB" altLang="en-US" sz="1400" dirty="0">
              <a:solidFill>
                <a:srgbClr val="000000"/>
              </a:solidFill>
            </a:endParaRP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>
                <a:solidFill>
                  <a:srgbClr val="FFFFFF"/>
                </a:solidFill>
              </a:rPr>
              <a:t>Explain that student responses need to be three part – See, Think and Wonder.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>
                <a:solidFill>
                  <a:srgbClr val="FFFFFF"/>
                </a:solidFill>
              </a:rPr>
              <a:t>Model </a:t>
            </a:r>
            <a:r>
              <a:rPr lang="en-GB" altLang="en-US" sz="1400" dirty="0" smtClean="0">
                <a:solidFill>
                  <a:srgbClr val="FFFFFF"/>
                </a:solidFill>
              </a:rPr>
              <a:t> </a:t>
            </a:r>
            <a:r>
              <a:rPr lang="en-GB" altLang="en-US" sz="1400" dirty="0">
                <a:solidFill>
                  <a:srgbClr val="FFFFFF"/>
                </a:solidFill>
              </a:rPr>
              <a:t>routine See/Think/Wonder using the first highlighted image.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>
                <a:solidFill>
                  <a:srgbClr val="FFFFFF"/>
                </a:solidFill>
              </a:rPr>
              <a:t>Invite pairs to do See/Think/Wonder on highlight 2.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>
                <a:solidFill>
                  <a:srgbClr val="FFFFFF"/>
                </a:solidFill>
              </a:rPr>
              <a:t>Lead whole class discussion using See, Think and Wonder.</a:t>
            </a:r>
            <a:r>
              <a:rPr lang="en-GB" altLang="en-US" sz="1400" dirty="0">
                <a:solidFill>
                  <a:schemeClr val="bg1"/>
                </a:solidFill>
              </a:rPr>
              <a:t>.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>
                <a:solidFill>
                  <a:schemeClr val="bg1"/>
                </a:solidFill>
              </a:rPr>
              <a:t>Repeat for highlights </a:t>
            </a:r>
            <a:r>
              <a:rPr lang="en-GB" altLang="en-US" sz="1400" dirty="0" smtClean="0">
                <a:solidFill>
                  <a:schemeClr val="bg1"/>
                </a:solidFill>
              </a:rPr>
              <a:t>3/4/5.</a:t>
            </a:r>
            <a:endParaRPr lang="en-GB" altLang="en-US" sz="1400" dirty="0">
              <a:solidFill>
                <a:schemeClr val="bg1"/>
              </a:solidFill>
            </a:endParaRP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dirty="0">
                <a:solidFill>
                  <a:schemeClr val="bg1"/>
                </a:solidFill>
              </a:rPr>
              <a:t>Repeat for the whole image. 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z="1200" dirty="0" smtClean="0">
              <a:solidFill>
                <a:schemeClr val="bg1"/>
              </a:solidFill>
            </a:endParaRPr>
          </a:p>
        </p:txBody>
      </p:sp>
      <p:pic>
        <p:nvPicPr>
          <p:cNvPr id="4916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1" y="3594101"/>
            <a:ext cx="8667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66" y="510162"/>
            <a:ext cx="2822444" cy="261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0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/>
      <p:bldP spid="8" grpId="0" animBg="1"/>
      <p:bldP spid="3" grpId="0" animBg="1" autoUpdateAnimBg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BC82-3C8D-414A-8F06-57D427D8ABE8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84" y="663474"/>
            <a:ext cx="8188656" cy="506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4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BC82-3C8D-414A-8F06-57D427D8ABE8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279" y="1156551"/>
            <a:ext cx="2143125" cy="42258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810" y="1900237"/>
            <a:ext cx="3457575" cy="17287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50" y="1021420"/>
            <a:ext cx="4674976" cy="4300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029" y="851957"/>
            <a:ext cx="2906712" cy="48350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268" y="1174669"/>
            <a:ext cx="7218739" cy="33157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271462"/>
            <a:ext cx="47625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BC82-3C8D-414A-8F06-57D427D8ABE8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35" y="970572"/>
            <a:ext cx="3129856" cy="51661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118" y="806056"/>
            <a:ext cx="3615140" cy="51392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042" y="1505388"/>
            <a:ext cx="3527346" cy="37406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00" y="155397"/>
            <a:ext cx="6941975" cy="64406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748" y="1138230"/>
            <a:ext cx="3499525" cy="386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7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BC82-3C8D-414A-8F06-57D427D8ABE8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164" y="44169"/>
            <a:ext cx="6941975" cy="64406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154" y="2678750"/>
            <a:ext cx="3499525" cy="3860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24" y="1794780"/>
            <a:ext cx="3527346" cy="3740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668" y="1242137"/>
            <a:ext cx="3129856" cy="51661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516" y="69502"/>
            <a:ext cx="3876320" cy="55105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740" y="77947"/>
            <a:ext cx="6941975" cy="644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9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779</Words>
  <Application>Microsoft Macintosh PowerPoint</Application>
  <PresentationFormat>Custom</PresentationFormat>
  <Paragraphs>93</Paragraphs>
  <Slides>8</Slides>
  <Notes>4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1_Office Theme</vt:lpstr>
      <vt:lpstr>Lesson Overview: Subject/phase – KS2/3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Watson TLO</dc:creator>
  <cp:lastModifiedBy>Maryl Chambers</cp:lastModifiedBy>
  <cp:revision>69</cp:revision>
  <dcterms:created xsi:type="dcterms:W3CDTF">2018-09-30T09:40:51Z</dcterms:created>
  <dcterms:modified xsi:type="dcterms:W3CDTF">2018-11-28T13:18:10Z</dcterms:modified>
</cp:coreProperties>
</file>