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55"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5715000" cx="9144000"/>
  <p:notesSz cx="6858000" cy="9144000"/>
  <p:embeddedFontLst>
    <p:embeddedFont>
      <p:font typeface="Tahoma"/>
      <p:regular r:id="rId20"/>
      <p:bold r:id="rId21"/>
    </p:embeddedFont>
    <p:embeddedFont>
      <p:font typeface="Candara"/>
      <p:regular r:id="rId22"/>
      <p:bold r:id="rId23"/>
      <p:italic r:id="rId24"/>
      <p:boldItalic r:id="rId25"/>
    </p:embeddedFont>
    <p:embeddedFont>
      <p:font typeface="Helvetica Neue"/>
      <p:regular r:id="rId26"/>
      <p:bold r:id="rId27"/>
      <p:italic r:id="rId28"/>
      <p:boldItalic r:id="rId29"/>
    </p:embeddedFont>
    <p:embeddedFont>
      <p:font typeface="Open Sans"/>
      <p:regular r:id="rId30"/>
      <p:bold r:id="rId31"/>
      <p:italic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00">
          <p15:clr>
            <a:srgbClr val="A4A3A4"/>
          </p15:clr>
        </p15:guide>
        <p15:guide id="2" pos="283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800" orient="horz"/>
        <p:guide pos="2835"/>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Tahoma-regular.fntdata"/><Relationship Id="rId22" Type="http://schemas.openxmlformats.org/officeDocument/2006/relationships/font" Target="fonts/Candara-regular.fntdata"/><Relationship Id="rId21" Type="http://schemas.openxmlformats.org/officeDocument/2006/relationships/font" Target="fonts/Tahoma-bold.fntdata"/><Relationship Id="rId24" Type="http://schemas.openxmlformats.org/officeDocument/2006/relationships/font" Target="fonts/Candara-italic.fntdata"/><Relationship Id="rId23" Type="http://schemas.openxmlformats.org/officeDocument/2006/relationships/font" Target="fonts/Candara-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HelveticaNeue-regular.fntdata"/><Relationship Id="rId25" Type="http://schemas.openxmlformats.org/officeDocument/2006/relationships/font" Target="fonts/Candara-boldItalic.fntdata"/><Relationship Id="rId28" Type="http://schemas.openxmlformats.org/officeDocument/2006/relationships/font" Target="fonts/HelveticaNeue-italic.fntdata"/><Relationship Id="rId27" Type="http://schemas.openxmlformats.org/officeDocument/2006/relationships/font" Target="fonts/HelveticaNeue-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HelveticaNeue-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OpenSans-bold.fntdata"/><Relationship Id="rId30" Type="http://schemas.openxmlformats.org/officeDocument/2006/relationships/font" Target="fonts/OpenSans-regular.fntdata"/><Relationship Id="rId11" Type="http://schemas.openxmlformats.org/officeDocument/2006/relationships/slide" Target="slides/slide6.xml"/><Relationship Id="rId33" Type="http://schemas.openxmlformats.org/officeDocument/2006/relationships/font" Target="fonts/OpenSans-boldItalic.fntdata"/><Relationship Id="rId10" Type="http://schemas.openxmlformats.org/officeDocument/2006/relationships/slide" Target="slides/slide5.xml"/><Relationship Id="rId32" Type="http://schemas.openxmlformats.org/officeDocument/2006/relationships/font" Target="fonts/OpenSans-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lstStyle>
            <a:lvl1pPr lv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 name="Shape 46"/>
        <p:cNvGrpSpPr/>
        <p:nvPr/>
      </p:nvGrpSpPr>
      <p:grpSpPr>
        <a:xfrm>
          <a:off x="0" y="0"/>
          <a:ext cx="0" cy="0"/>
          <a:chOff x="0" y="0"/>
          <a:chExt cx="0" cy="0"/>
        </a:xfrm>
      </p:grpSpPr>
      <p:sp>
        <p:nvSpPr>
          <p:cNvPr id="47" name="Google Shape;47;g409524f353_1_0: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8" name="Google Shape;48;g409524f353_1_0:notes"/>
          <p:cNvSpPr txBox="1"/>
          <p:nvPr>
            <p:ph idx="1" type="body"/>
          </p:nvPr>
        </p:nvSpPr>
        <p:spPr>
          <a:xfrm>
            <a:off x="685800" y="20744597"/>
            <a:ext cx="5486400" cy="19652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
        <p:nvSpPr>
          <p:cNvPr id="49" name="Google Shape;49;g409524f353_1_0:notes"/>
          <p:cNvSpPr txBox="1"/>
          <p:nvPr>
            <p:ph idx="12" type="sldNum"/>
          </p:nvPr>
        </p:nvSpPr>
        <p:spPr>
          <a:xfrm>
            <a:off x="3884613"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900" u="none" cap="none" strike="noStrike">
                <a:solidFill>
                  <a:schemeClr val="dk1"/>
                </a:solidFill>
                <a:latin typeface="Arial"/>
                <a:ea typeface="Arial"/>
                <a:cs typeface="Arial"/>
                <a:sym typeface="Arial"/>
              </a:rPr>
              <a:t>‹#›</a:t>
            </a:fld>
            <a:endParaRPr b="0" i="0" sz="900" u="none" cap="none" strike="noStrike">
              <a:solidFill>
                <a:schemeClr val="dk1"/>
              </a:solidFill>
              <a:latin typeface="Arial"/>
              <a:ea typeface="Arial"/>
              <a:cs typeface="Arial"/>
              <a:sym typeface="Arial"/>
            </a:endParaRPr>
          </a:p>
        </p:txBody>
      </p:sp>
      <p:sp>
        <p:nvSpPr>
          <p:cNvPr id="50" name="Google Shape;50;g409524f353_1_0:notes"/>
          <p:cNvSpPr txBox="1"/>
          <p:nvPr>
            <p:ph idx="11" type="ftr"/>
          </p:nvPr>
        </p:nvSpPr>
        <p:spPr>
          <a:xfrm>
            <a:off x="0"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r>
              <a:rPr b="0" i="0" lang="en-GB" sz="800" u="none" cap="none" strike="noStrike">
                <a:solidFill>
                  <a:schemeClr val="dk1"/>
                </a:solidFill>
                <a:latin typeface="Arial"/>
                <a:ea typeface="Arial"/>
                <a:cs typeface="Arial"/>
                <a:sym typeface="Arial"/>
              </a:rPr>
              <a:t>Copyright © TLO Limited 2009</a:t>
            </a:r>
            <a:endParaRPr/>
          </a:p>
        </p:txBody>
      </p:sp>
      <p:sp>
        <p:nvSpPr>
          <p:cNvPr id="51" name="Google Shape;51;g409524f353_1_0:notes"/>
          <p:cNvSpPr txBox="1"/>
          <p:nvPr>
            <p:ph idx="3" type="hdr"/>
          </p:nvPr>
        </p:nvSpPr>
        <p:spPr>
          <a:xfrm>
            <a:off x="0" y="0"/>
            <a:ext cx="2971800" cy="2183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900" u="none" cap="none" strike="noStrike">
                <a:solidFill>
                  <a:schemeClr val="dk1"/>
                </a:solidFill>
                <a:latin typeface="Arial"/>
                <a:ea typeface="Arial"/>
                <a:cs typeface="Arial"/>
                <a:sym typeface="Arial"/>
              </a:rPr>
              <a:t>Reach for the Stars | Section 2b</a:t>
            </a:r>
            <a:endParaRPr b="0" i="0" sz="9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 name="Shape 55"/>
        <p:cNvGrpSpPr/>
        <p:nvPr/>
      </p:nvGrpSpPr>
      <p:grpSpPr>
        <a:xfrm>
          <a:off x="0" y="0"/>
          <a:ext cx="0" cy="0"/>
          <a:chOff x="0" y="0"/>
          <a:chExt cx="0" cy="0"/>
        </a:xfrm>
      </p:grpSpPr>
      <p:sp>
        <p:nvSpPr>
          <p:cNvPr id="56" name="Google Shape;56;g409524f353_1_8:notes"/>
          <p:cNvSpPr txBox="1"/>
          <p:nvPr>
            <p:ph idx="1" type="body"/>
          </p:nvPr>
        </p:nvSpPr>
        <p:spPr>
          <a:xfrm>
            <a:off x="685800" y="20744597"/>
            <a:ext cx="5486400" cy="196527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b="1" lang="en-GB"/>
              <a:t>The</a:t>
            </a:r>
            <a:r>
              <a:rPr b="1" i="1" lang="en-GB"/>
              <a:t> </a:t>
            </a:r>
            <a:r>
              <a:rPr b="1" lang="en-GB"/>
              <a:t>threads that link these slides together: </a:t>
            </a:r>
            <a:endParaRPr b="1"/>
          </a:p>
          <a:p>
            <a:pPr indent="-171450" lvl="0" marL="171450" rtl="0" algn="l">
              <a:spcBef>
                <a:spcPts val="0"/>
              </a:spcBef>
              <a:spcAft>
                <a:spcPts val="0"/>
              </a:spcAft>
              <a:buClr>
                <a:schemeClr val="dk1"/>
              </a:buClr>
              <a:buSzPts val="1200"/>
              <a:buFont typeface="Calibri"/>
              <a:buChar char="•"/>
            </a:pPr>
            <a:r>
              <a:rPr b="1" lang="en-GB"/>
              <a:t>In times of change, students need to be equipped to deal with an uncertain future</a:t>
            </a:r>
            <a:endParaRPr/>
          </a:p>
          <a:p>
            <a:pPr indent="-171450" lvl="0" marL="171450" rtl="0" algn="l">
              <a:spcBef>
                <a:spcPts val="0"/>
              </a:spcBef>
              <a:spcAft>
                <a:spcPts val="0"/>
              </a:spcAft>
              <a:buClr>
                <a:schemeClr val="dk1"/>
              </a:buClr>
              <a:buSzPts val="1200"/>
              <a:buFont typeface="Calibri"/>
              <a:buChar char="•"/>
            </a:pPr>
            <a:r>
              <a:rPr b="1" lang="en-GB"/>
              <a:t>There is more to Education than examination success</a:t>
            </a:r>
            <a:endParaRPr/>
          </a:p>
          <a:p>
            <a:pPr indent="-171450" lvl="0" marL="171450" rtl="0" algn="l">
              <a:spcBef>
                <a:spcPts val="0"/>
              </a:spcBef>
              <a:spcAft>
                <a:spcPts val="0"/>
              </a:spcAft>
              <a:buClr>
                <a:schemeClr val="dk1"/>
              </a:buClr>
              <a:buSzPts val="1200"/>
              <a:buFont typeface="Calibri"/>
              <a:buChar char="•"/>
            </a:pPr>
            <a:r>
              <a:rPr b="1" lang="en-GB"/>
              <a:t>Education is not the same as ‘Schooling’</a:t>
            </a:r>
            <a:endParaRPr/>
          </a:p>
          <a:p>
            <a:pPr indent="0" lvl="0" marL="0" rtl="0" algn="l">
              <a:spcBef>
                <a:spcPts val="0"/>
              </a:spcBef>
              <a:spcAft>
                <a:spcPts val="0"/>
              </a:spcAft>
              <a:buClr>
                <a:schemeClr val="dk1"/>
              </a:buClr>
              <a:buSzPts val="1200"/>
              <a:buFont typeface="Calibri"/>
              <a:buNone/>
            </a:pPr>
            <a:r>
              <a:t/>
            </a:r>
            <a:endParaRPr b="1"/>
          </a:p>
          <a:p>
            <a:pPr indent="0" lvl="0" marL="0" rtl="0" algn="l">
              <a:spcBef>
                <a:spcPts val="0"/>
              </a:spcBef>
              <a:spcAft>
                <a:spcPts val="0"/>
              </a:spcAft>
              <a:buClr>
                <a:schemeClr val="dk1"/>
              </a:buClr>
              <a:buSzPts val="1200"/>
              <a:buFont typeface="Arial"/>
              <a:buNone/>
            </a:pPr>
            <a:r>
              <a:rPr b="1" lang="en-GB"/>
              <a:t>Aim of the discussion:  </a:t>
            </a:r>
            <a:r>
              <a:rPr lang="en-GB"/>
              <a:t>To consider/explore the school’s policy and direction in developing students’ learning habits through the use of Learning Power.</a:t>
            </a:r>
            <a:endParaRPr/>
          </a:p>
          <a:p>
            <a:pPr indent="0" lvl="0" marL="0" rtl="0" algn="l">
              <a:spcBef>
                <a:spcPts val="0"/>
              </a:spcBef>
              <a:spcAft>
                <a:spcPts val="0"/>
              </a:spcAft>
              <a:buClr>
                <a:schemeClr val="dk1"/>
              </a:buClr>
              <a:buSzPts val="1200"/>
              <a:buFont typeface="Calibri"/>
              <a:buNone/>
            </a:pPr>
            <a:r>
              <a:t/>
            </a:r>
            <a:endParaRPr b="1"/>
          </a:p>
          <a:p>
            <a:pPr indent="0" lvl="0" marL="0" rtl="0" algn="l">
              <a:spcBef>
                <a:spcPts val="0"/>
              </a:spcBef>
              <a:spcAft>
                <a:spcPts val="0"/>
              </a:spcAft>
              <a:buClr>
                <a:schemeClr val="dk1"/>
              </a:buClr>
              <a:buSzPts val="1200"/>
              <a:buFont typeface="Arial"/>
              <a:buNone/>
            </a:pPr>
            <a:r>
              <a:rPr b="1" lang="en-GB"/>
              <a:t>Objectives:</a:t>
            </a:r>
            <a:r>
              <a:rPr lang="en-GB"/>
              <a:t>  By the end of the discussion participants will have explored:</a:t>
            </a:r>
            <a:endParaRPr/>
          </a:p>
          <a:p>
            <a:pPr indent="0" lvl="0" marL="0" rtl="0" algn="l">
              <a:spcBef>
                <a:spcPts val="0"/>
              </a:spcBef>
              <a:spcAft>
                <a:spcPts val="0"/>
              </a:spcAft>
              <a:buClr>
                <a:schemeClr val="dk1"/>
              </a:buClr>
              <a:buSzPts val="1200"/>
              <a:buFont typeface="Calibri"/>
              <a:buNone/>
            </a:pPr>
            <a:r>
              <a:t/>
            </a:r>
            <a:endParaRPr strike="sngStrike"/>
          </a:p>
          <a:p>
            <a:pPr indent="-171450" lvl="0" marL="171450" rtl="0" algn="l">
              <a:spcBef>
                <a:spcPts val="0"/>
              </a:spcBef>
              <a:spcAft>
                <a:spcPts val="0"/>
              </a:spcAft>
              <a:buClr>
                <a:schemeClr val="dk1"/>
              </a:buClr>
              <a:buSzPts val="1200"/>
              <a:buFont typeface="Calibri"/>
              <a:buChar char="•"/>
            </a:pPr>
            <a:r>
              <a:rPr lang="en-GB"/>
              <a:t>The implications of the changing economy of the 21</a:t>
            </a:r>
            <a:r>
              <a:rPr baseline="30000" lang="en-GB"/>
              <a:t>st</a:t>
            </a:r>
            <a:r>
              <a:rPr lang="en-GB"/>
              <a:t> Century;</a:t>
            </a:r>
            <a:endParaRPr/>
          </a:p>
          <a:p>
            <a:pPr indent="-171450" lvl="0" marL="171450" rtl="0" algn="l">
              <a:spcBef>
                <a:spcPts val="0"/>
              </a:spcBef>
              <a:spcAft>
                <a:spcPts val="0"/>
              </a:spcAft>
              <a:buClr>
                <a:schemeClr val="dk1"/>
              </a:buClr>
              <a:buSzPts val="1200"/>
              <a:buFont typeface="Calibri"/>
              <a:buChar char="•"/>
            </a:pPr>
            <a:r>
              <a:rPr lang="en-GB"/>
              <a:t>How you want students at your school to be as learners;</a:t>
            </a:r>
            <a:endParaRPr/>
          </a:p>
          <a:p>
            <a:pPr indent="-171450" lvl="0" marL="171450" rtl="0" algn="l">
              <a:spcBef>
                <a:spcPts val="0"/>
              </a:spcBef>
              <a:spcAft>
                <a:spcPts val="0"/>
              </a:spcAft>
              <a:buClr>
                <a:schemeClr val="dk1"/>
              </a:buClr>
              <a:buSzPts val="1200"/>
              <a:buFont typeface="Calibri"/>
              <a:buChar char="•"/>
            </a:pPr>
            <a:r>
              <a:rPr lang="en-GB"/>
              <a:t>Whether learning is itself a learnable craft;</a:t>
            </a:r>
            <a:endParaRPr/>
          </a:p>
          <a:p>
            <a:pPr indent="-171450" lvl="0" marL="171450" rtl="0" algn="l">
              <a:spcBef>
                <a:spcPts val="0"/>
              </a:spcBef>
              <a:spcAft>
                <a:spcPts val="0"/>
              </a:spcAft>
              <a:buClr>
                <a:schemeClr val="dk1"/>
              </a:buClr>
              <a:buSzPts val="1200"/>
              <a:buFont typeface="Calibri"/>
              <a:buChar char="•"/>
            </a:pPr>
            <a:r>
              <a:rPr lang="en-GB"/>
              <a:t>The 4 dimensions or domains of learning and what they might mean for learners, for teachers, and for the school;</a:t>
            </a:r>
            <a:endParaRPr/>
          </a:p>
          <a:p>
            <a:pPr indent="-171450" lvl="0" marL="171450" rtl="0" algn="l">
              <a:spcBef>
                <a:spcPts val="0"/>
              </a:spcBef>
              <a:spcAft>
                <a:spcPts val="0"/>
              </a:spcAft>
              <a:buClr>
                <a:schemeClr val="dk1"/>
              </a:buClr>
              <a:buSzPts val="1200"/>
              <a:buFont typeface="Calibri"/>
              <a:buChar char="•"/>
            </a:pPr>
            <a:r>
              <a:rPr lang="en-GB"/>
              <a:t>How a blended learning programme for teachers might support the changes.</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t/>
            </a:r>
            <a:endParaRPr/>
          </a:p>
        </p:txBody>
      </p:sp>
      <p:sp>
        <p:nvSpPr>
          <p:cNvPr id="57" name="Google Shape;57;g409524f353_1_8: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 name="Shape 62"/>
        <p:cNvGrpSpPr/>
        <p:nvPr/>
      </p:nvGrpSpPr>
      <p:grpSpPr>
        <a:xfrm>
          <a:off x="0" y="0"/>
          <a:ext cx="0" cy="0"/>
          <a:chOff x="0" y="0"/>
          <a:chExt cx="0" cy="0"/>
        </a:xfrm>
      </p:grpSpPr>
      <p:sp>
        <p:nvSpPr>
          <p:cNvPr id="63" name="Google Shape;63;g409524f353_1_15:notes"/>
          <p:cNvSpPr txBox="1"/>
          <p:nvPr>
            <p:ph idx="12" type="sldNum"/>
          </p:nvPr>
        </p:nvSpPr>
        <p:spPr>
          <a:xfrm>
            <a:off x="3884613"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64" name="Google Shape;64;g409524f353_1_15: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5" name="Google Shape;65;g409524f353_1_15:notes"/>
          <p:cNvSpPr txBox="1"/>
          <p:nvPr>
            <p:ph idx="1" type="body"/>
          </p:nvPr>
        </p:nvSpPr>
        <p:spPr>
          <a:xfrm>
            <a:off x="685800" y="20744597"/>
            <a:ext cx="5486400" cy="19652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None/>
            </a:pPr>
            <a:r>
              <a:rPr b="1" i="0" lang="en-GB" sz="1200" u="none" cap="none" strike="noStrike">
                <a:solidFill>
                  <a:schemeClr val="dk1"/>
                </a:solidFill>
                <a:latin typeface="Calibri"/>
                <a:ea typeface="Calibri"/>
                <a:cs typeface="Calibri"/>
                <a:sym typeface="Calibri"/>
              </a:rPr>
              <a:t>The Key message(s): </a:t>
            </a:r>
            <a:endParaRPr b="1" i="0" sz="1200" u="none" cap="none" strike="noStrike">
              <a:solidFill>
                <a:schemeClr val="dk1"/>
              </a:solidFill>
              <a:latin typeface="Calibri"/>
              <a:ea typeface="Calibri"/>
              <a:cs typeface="Calibri"/>
              <a:sym typeface="Calibri"/>
            </a:endParaRPr>
          </a:p>
          <a:p>
            <a:pPr indent="0" lvl="0" marL="0" marR="0" rtl="0" algn="l">
              <a:lnSpc>
                <a:spcPct val="9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While we may, on the surface, be doing ok in terms of attainment/achievement measures, are we also preparing our students to live well in the 21</a:t>
            </a:r>
            <a:r>
              <a:rPr b="1" baseline="30000" i="0" lang="en-GB" sz="1200" u="none" cap="none" strike="noStrike">
                <a:solidFill>
                  <a:srgbClr val="000000"/>
                </a:solidFill>
                <a:latin typeface="Calibri"/>
                <a:ea typeface="Calibri"/>
                <a:cs typeface="Calibri"/>
                <a:sym typeface="Calibri"/>
              </a:rPr>
              <a:t>st</a:t>
            </a:r>
            <a:r>
              <a:rPr b="1" i="0" lang="en-GB" sz="1200" u="none" cap="none" strike="noStrike">
                <a:solidFill>
                  <a:srgbClr val="000000"/>
                </a:solidFill>
                <a:latin typeface="Calibri"/>
                <a:ea typeface="Calibri"/>
                <a:cs typeface="Calibri"/>
                <a:sym typeface="Calibri"/>
              </a:rPr>
              <a:t> Century?</a:t>
            </a:r>
            <a:endParaRPr/>
          </a:p>
          <a:p>
            <a:pPr indent="0" lvl="0" marL="0" marR="0" rtl="0" algn="l">
              <a:lnSpc>
                <a:spcPct val="9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9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In 2008 Claxton was saying there is more to education than knowledge and skills… dispositions (habits), values and attitudes… </a:t>
            </a:r>
            <a:endParaRPr/>
          </a:p>
          <a:p>
            <a:pPr indent="0" lvl="0" marL="0" marR="0" rtl="0" algn="l">
              <a:lnSpc>
                <a:spcPct val="9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In 2010, in preparing for his next book, signalling how important this preparation is… because society is handing them some very tough times. </a:t>
            </a:r>
            <a:endParaRPr/>
          </a:p>
          <a:p>
            <a:pPr indent="0" lvl="0" marL="0" marR="0" rtl="0" algn="l">
              <a:lnSpc>
                <a:spcPct val="9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But we may have lost sight of this. . What has happened, and happening, in many schools is a focus on the knowledge and skills… the agenda to raise test scores</a:t>
            </a:r>
            <a:r>
              <a:rPr lang="en-GB">
                <a:solidFill>
                  <a:srgbClr val="000000"/>
                </a:solidFill>
              </a:rPr>
              <a:t>.</a:t>
            </a:r>
            <a:r>
              <a:rPr b="0" i="0" lang="en-GB" sz="1200" u="none" cap="none" strike="noStrike">
                <a:solidFill>
                  <a:srgbClr val="000000"/>
                </a:solidFill>
                <a:latin typeface="Calibri"/>
                <a:ea typeface="Calibri"/>
                <a:cs typeface="Calibri"/>
                <a:sym typeface="Calibri"/>
              </a:rPr>
              <a:t> </a:t>
            </a:r>
            <a:endParaRPr/>
          </a:p>
          <a:p>
            <a:pPr indent="0" lvl="0" marL="0" marR="0" rtl="0" algn="l">
              <a:lnSpc>
                <a:spcPct val="9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What this has done has narrowed the curriculum, narrowed children’s experiences, failing to equip them with the character to thrive in the real world. </a:t>
            </a:r>
            <a:endParaRPr b="0" i="0" sz="12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 name="Shape 72"/>
        <p:cNvGrpSpPr/>
        <p:nvPr/>
      </p:nvGrpSpPr>
      <p:grpSpPr>
        <a:xfrm>
          <a:off x="0" y="0"/>
          <a:ext cx="0" cy="0"/>
          <a:chOff x="0" y="0"/>
          <a:chExt cx="0" cy="0"/>
        </a:xfrm>
      </p:grpSpPr>
      <p:sp>
        <p:nvSpPr>
          <p:cNvPr id="73" name="Google Shape;73;g409524f353_1_23: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 name="Google Shape;74;g409524f353_1_23:notes"/>
          <p:cNvSpPr txBox="1"/>
          <p:nvPr>
            <p:ph idx="1" type="body"/>
          </p:nvPr>
        </p:nvSpPr>
        <p:spPr>
          <a:xfrm>
            <a:off x="685800" y="20744597"/>
            <a:ext cx="5486400" cy="19652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None/>
            </a:pPr>
            <a:r>
              <a:rPr b="1" i="0" lang="en-GB" sz="1200" u="none" cap="none" strike="noStrike">
                <a:solidFill>
                  <a:schemeClr val="dk1"/>
                </a:solidFill>
                <a:latin typeface="Calibri"/>
                <a:ea typeface="Calibri"/>
                <a:cs typeface="Calibri"/>
                <a:sym typeface="Calibri"/>
              </a:rPr>
              <a:t>The Key message(s): </a:t>
            </a:r>
            <a:endParaRPr b="0" i="0" sz="1200" u="none" cap="none" strike="noStrike">
              <a:solidFill>
                <a:schemeClr val="dk1"/>
              </a:solidFill>
              <a:latin typeface="Calibri"/>
              <a:ea typeface="Calibri"/>
              <a:cs typeface="Calibri"/>
              <a:sym typeface="Calibri"/>
            </a:endParaRPr>
          </a:p>
          <a:p>
            <a:pPr indent="0" lvl="0" marL="0" marR="0" rtl="0" algn="l">
              <a:lnSpc>
                <a:spcPct val="9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A challenge to what we think we know about changes in the workplace.</a:t>
            </a:r>
            <a:endParaRPr/>
          </a:p>
          <a:p>
            <a:pPr indent="0" lvl="0" marL="0" marR="0" rtl="0" algn="l">
              <a:lnSpc>
                <a:spcPct val="9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9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A short discussion. Most will, correctly, go for the manual ones. </a:t>
            </a:r>
            <a:endParaRPr/>
          </a:p>
          <a:p>
            <a:pPr indent="0" lvl="0" marL="0" marR="0" rtl="0" algn="l">
              <a:lnSpc>
                <a:spcPct val="90000"/>
              </a:lnSpc>
              <a:spcBef>
                <a:spcPts val="0"/>
              </a:spcBef>
              <a:spcAft>
                <a:spcPts val="0"/>
              </a:spcAft>
              <a:buNone/>
            </a:pPr>
            <a:r>
              <a:rPr b="0" i="0" lang="en-GB" sz="1200" u="none" cap="none" strike="noStrike">
                <a:solidFill>
                  <a:schemeClr val="dk1"/>
                </a:solidFill>
                <a:latin typeface="Calibri"/>
                <a:ea typeface="Calibri"/>
                <a:cs typeface="Calibri"/>
                <a:sym typeface="Calibri"/>
              </a:rPr>
              <a:t>But how many will see that routine cognitive is also on the downward slide?</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75" name="Google Shape;75;g409524f353_1_23:notes"/>
          <p:cNvSpPr txBox="1"/>
          <p:nvPr>
            <p:ph idx="12" type="sldNum"/>
          </p:nvPr>
        </p:nvSpPr>
        <p:spPr>
          <a:xfrm>
            <a:off x="3884613"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9" name="Shape 79"/>
        <p:cNvGrpSpPr/>
        <p:nvPr/>
      </p:nvGrpSpPr>
      <p:grpSpPr>
        <a:xfrm>
          <a:off x="0" y="0"/>
          <a:ext cx="0" cy="0"/>
          <a:chOff x="0" y="0"/>
          <a:chExt cx="0" cy="0"/>
        </a:xfrm>
      </p:grpSpPr>
      <p:sp>
        <p:nvSpPr>
          <p:cNvPr id="80" name="Google Shape;80;g409524f353_1_29: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 name="Google Shape;81;g409524f353_1_29:notes"/>
          <p:cNvSpPr txBox="1"/>
          <p:nvPr>
            <p:ph idx="1" type="body"/>
          </p:nvPr>
        </p:nvSpPr>
        <p:spPr>
          <a:xfrm>
            <a:off x="685800" y="20744597"/>
            <a:ext cx="5486400" cy="19652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None/>
            </a:pPr>
            <a:r>
              <a:rPr b="1" i="0" lang="en-GB" sz="1200" u="none" cap="none" strike="noStrike">
                <a:solidFill>
                  <a:schemeClr val="dk1"/>
                </a:solidFill>
                <a:latin typeface="Calibri"/>
                <a:ea typeface="Calibri"/>
                <a:cs typeface="Calibri"/>
                <a:sym typeface="Calibri"/>
              </a:rPr>
              <a:t>The Key message(s): </a:t>
            </a:r>
            <a:endParaRPr b="0" i="0" sz="1200" u="none" cap="none" strike="noStrike">
              <a:solidFill>
                <a:schemeClr val="dk1"/>
              </a:solidFill>
              <a:latin typeface="Calibri"/>
              <a:ea typeface="Calibri"/>
              <a:cs typeface="Calibri"/>
              <a:sym typeface="Calibri"/>
            </a:endParaRPr>
          </a:p>
          <a:p>
            <a:pPr indent="0" lvl="0" marL="0" marR="0" rtl="0" algn="l">
              <a:lnSpc>
                <a:spcPct val="9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Routine cognitive is also in decline, Only Expert Thinking and Complex Communication are rising.</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Routine Manual – repetitive assembly type roles, construction, production, repair roles</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Non-Routine Manual – service occupations, janitorial roles, car/lorry driving roles, assisting and caring roles</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Routine Cognitive – sales, office roles, </a:t>
            </a:r>
            <a:endParaRPr/>
          </a:p>
          <a:p>
            <a:pPr indent="0" lvl="0" marL="0" marR="0" rtl="0" algn="l">
              <a:lnSpc>
                <a:spcPct val="90000"/>
              </a:lnSpc>
              <a:spcBef>
                <a:spcPts val="0"/>
              </a:spcBef>
              <a:spcAft>
                <a:spcPts val="0"/>
              </a:spcAft>
              <a:buNone/>
            </a:pPr>
            <a:r>
              <a:rPr b="0" i="0" lang="en-GB" sz="1200" u="none" cap="none" strike="noStrike">
                <a:solidFill>
                  <a:schemeClr val="dk1"/>
                </a:solidFill>
                <a:latin typeface="Calibri"/>
                <a:ea typeface="Calibri"/>
                <a:cs typeface="Calibri"/>
                <a:sym typeface="Calibri"/>
              </a:rPr>
              <a:t>Although this graph is several years old now we are increasingly actually experiencing this reduction.</a:t>
            </a:r>
            <a:endParaRPr b="0" i="0" sz="1200" u="none" cap="none" strike="noStrike">
              <a:solidFill>
                <a:schemeClr val="dk1"/>
              </a:solidFill>
              <a:latin typeface="Calibri"/>
              <a:ea typeface="Calibri"/>
              <a:cs typeface="Calibri"/>
              <a:sym typeface="Calibri"/>
            </a:endParaRPr>
          </a:p>
          <a:p>
            <a:pPr indent="0" lvl="0" marL="0" marR="0" rtl="0" algn="l">
              <a:lnSpc>
                <a:spcPct val="9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Expert Thinking – non routine cognitive roles that require problem solving skills</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Complex Communication – management and leadership type roles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82" name="Google Shape;82;g409524f353_1_29:notes"/>
          <p:cNvSpPr txBox="1"/>
          <p:nvPr>
            <p:ph idx="12" type="sldNum"/>
          </p:nvPr>
        </p:nvSpPr>
        <p:spPr>
          <a:xfrm>
            <a:off x="3884613"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 name="Shape 87"/>
        <p:cNvGrpSpPr/>
        <p:nvPr/>
      </p:nvGrpSpPr>
      <p:grpSpPr>
        <a:xfrm>
          <a:off x="0" y="0"/>
          <a:ext cx="0" cy="0"/>
          <a:chOff x="0" y="0"/>
          <a:chExt cx="0" cy="0"/>
        </a:xfrm>
      </p:grpSpPr>
      <p:sp>
        <p:nvSpPr>
          <p:cNvPr id="88" name="Google Shape;88;g409524f353_1_36: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 name="Google Shape;89;g409524f353_1_36:notes"/>
          <p:cNvSpPr txBox="1"/>
          <p:nvPr>
            <p:ph idx="1" type="body"/>
          </p:nvPr>
        </p:nvSpPr>
        <p:spPr>
          <a:xfrm>
            <a:off x="685800" y="20744597"/>
            <a:ext cx="5486400" cy="19652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None/>
            </a:pPr>
            <a:r>
              <a:rPr b="1" i="0" lang="en-GB" sz="1200" u="none" cap="none" strike="noStrike">
                <a:solidFill>
                  <a:schemeClr val="dk1"/>
                </a:solidFill>
              </a:rPr>
              <a:t>The Key message(s): </a:t>
            </a:r>
            <a:endParaRPr b="1"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rPr>
              <a:t>The ability to ‘learn’ underpins the non-routine cognitive roles that are on the increase</a:t>
            </a:r>
            <a:r>
              <a:rPr i="0" lang="en-GB" sz="1200" u="none" cap="none" strike="noStrike">
                <a:solidFill>
                  <a:srgbClr val="000000"/>
                </a:solidFill>
              </a:rPr>
              <a:t> </a:t>
            </a:r>
            <a:endParaRPr/>
          </a:p>
          <a:p>
            <a:pPr indent="0" lvl="0" marL="0" marR="0" rtl="0" algn="l">
              <a:lnSpc>
                <a:spcPct val="100000"/>
              </a:lnSpc>
              <a:spcBef>
                <a:spcPts val="0"/>
              </a:spcBef>
              <a:spcAft>
                <a:spcPts val="0"/>
              </a:spcAft>
              <a:buClr>
                <a:schemeClr val="dk1"/>
              </a:buClr>
              <a:buSzPts val="1200"/>
              <a:buFont typeface="Calibri"/>
              <a:buNone/>
            </a:pPr>
            <a:r>
              <a:t/>
            </a:r>
            <a:endParaRPr i="0" sz="1200" u="none" cap="none" strike="noStrike">
              <a:solidFill>
                <a:srgbClr val="000000"/>
              </a:solidFill>
            </a:endParaRPr>
          </a:p>
          <a:p>
            <a:pPr indent="0" lvl="0" marL="0" marR="0" rtl="0" algn="l">
              <a:lnSpc>
                <a:spcPct val="100000"/>
              </a:lnSpc>
              <a:spcBef>
                <a:spcPts val="0"/>
              </a:spcBef>
              <a:spcAft>
                <a:spcPts val="0"/>
              </a:spcAft>
              <a:buClr>
                <a:schemeClr val="dk1"/>
              </a:buClr>
              <a:buSzPts val="1200"/>
              <a:buFont typeface="Calibri"/>
              <a:buNone/>
            </a:pPr>
            <a:r>
              <a:rPr b="1" i="0" lang="en-GB" sz="1200" u="none" cap="none" strike="noStrike">
                <a:solidFill>
                  <a:schemeClr val="dk1"/>
                </a:solidFill>
              </a:rPr>
              <a:t>Detail:</a:t>
            </a:r>
            <a:endParaRPr b="1"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Calibri"/>
              <a:buNone/>
            </a:pPr>
            <a:r>
              <a:t/>
            </a:r>
            <a:endParaRPr i="0" sz="1200" u="none" cap="none" strike="noStrike">
              <a:solidFill>
                <a:srgbClr val="000000"/>
              </a:solidFill>
            </a:endParaRPr>
          </a:p>
          <a:p>
            <a:pPr indent="0" lvl="0" marL="0" marR="0" rtl="0" algn="l">
              <a:lnSpc>
                <a:spcPct val="80000"/>
              </a:lnSpc>
              <a:spcBef>
                <a:spcPts val="0"/>
              </a:spcBef>
              <a:spcAft>
                <a:spcPts val="0"/>
              </a:spcAft>
              <a:buClr>
                <a:srgbClr val="000000"/>
              </a:buClr>
              <a:buSzPts val="1200"/>
              <a:buFont typeface="Arial"/>
              <a:buNone/>
            </a:pPr>
            <a:r>
              <a:rPr i="0" lang="en-GB" sz="1200" u="none" cap="none" strike="noStrike">
                <a:solidFill>
                  <a:srgbClr val="000000"/>
                </a:solidFill>
              </a:rPr>
              <a:t>So the model that says learn while you’re at school, while you’re young, the skills that you will apply during your lifetime is no longer tenable. The skills that you can learn when you’re at school will not be applicable. They will be obsolete by the time you get into the workplace and need them, except for one skill. </a:t>
            </a:r>
            <a:endParaRPr/>
          </a:p>
          <a:p>
            <a:pPr indent="0" lvl="0" marL="0" marR="0" rtl="0" algn="l">
              <a:lnSpc>
                <a:spcPct val="80000"/>
              </a:lnSpc>
              <a:spcBef>
                <a:spcPts val="0"/>
              </a:spcBef>
              <a:spcAft>
                <a:spcPts val="0"/>
              </a:spcAft>
              <a:buClr>
                <a:srgbClr val="000000"/>
              </a:buClr>
              <a:buSzPts val="1200"/>
              <a:buFont typeface="Arial"/>
              <a:buNone/>
            </a:pPr>
            <a:r>
              <a:rPr i="0" lang="en-GB" sz="1200" u="none" cap="none" strike="noStrike">
                <a:solidFill>
                  <a:srgbClr val="000000"/>
                </a:solidFill>
              </a:rPr>
              <a:t>The one really competitive skill is the skill of being able to learn. It is the skill of being able not to give the right answer to questions about what you were taught in school, but to make the right response to situations that are outside the scope of what you were taught in school. We need to produce people who know how to act when they’re faced with situations for which they were not specifically prepared. </a:t>
            </a:r>
            <a:endParaRPr/>
          </a:p>
          <a:p>
            <a:pPr indent="0" lvl="0" marL="0" marR="0" rtl="0" algn="l">
              <a:lnSpc>
                <a:spcPct val="80000"/>
              </a:lnSpc>
              <a:spcBef>
                <a:spcPts val="0"/>
              </a:spcBef>
              <a:spcAft>
                <a:spcPts val="0"/>
              </a:spcAft>
              <a:buClr>
                <a:schemeClr val="dk1"/>
              </a:buClr>
              <a:buSzPts val="1200"/>
              <a:buFont typeface="Calibri"/>
              <a:buNone/>
            </a:pPr>
            <a:r>
              <a:t/>
            </a:r>
            <a:endParaRPr i="0" sz="1200" u="none" cap="none" strike="noStrike">
              <a:solidFill>
                <a:srgbClr val="000000"/>
              </a:solidFill>
            </a:endParaRPr>
          </a:p>
          <a:p>
            <a:pPr indent="0" lvl="0" marL="0" marR="0" rtl="0" algn="l">
              <a:lnSpc>
                <a:spcPct val="80000"/>
              </a:lnSpc>
              <a:spcBef>
                <a:spcPts val="0"/>
              </a:spcBef>
              <a:spcAft>
                <a:spcPts val="0"/>
              </a:spcAft>
              <a:buClr>
                <a:schemeClr val="dk1"/>
              </a:buClr>
              <a:buSzPts val="1200"/>
              <a:buFont typeface="Arial"/>
              <a:buNone/>
            </a:pPr>
            <a:r>
              <a:rPr i="0" lang="en-GB" sz="1200" u="none" cap="none" strike="noStrike">
                <a:solidFill>
                  <a:schemeClr val="dk1"/>
                </a:solidFill>
              </a:rPr>
              <a:t>(Pepart, 1998)</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90" name="Google Shape;90;g409524f353_1_36:notes"/>
          <p:cNvSpPr txBox="1"/>
          <p:nvPr>
            <p:ph idx="12" type="sldNum"/>
          </p:nvPr>
        </p:nvSpPr>
        <p:spPr>
          <a:xfrm>
            <a:off x="3884613"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Google Shape;96;g409524f353_1_44: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 name="Google Shape;97;g409524f353_1_44:notes"/>
          <p:cNvSpPr txBox="1"/>
          <p:nvPr>
            <p:ph idx="1" type="body"/>
          </p:nvPr>
        </p:nvSpPr>
        <p:spPr>
          <a:xfrm>
            <a:off x="685800" y="20744597"/>
            <a:ext cx="5486400" cy="19652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None/>
            </a:pPr>
            <a:r>
              <a:rPr b="1" i="0" lang="en-GB" sz="1200" u="none" cap="none" strike="noStrike">
                <a:solidFill>
                  <a:schemeClr val="dk1"/>
                </a:solidFill>
                <a:latin typeface="Calibri"/>
                <a:ea typeface="Calibri"/>
                <a:cs typeface="Calibri"/>
                <a:sym typeface="Calibri"/>
              </a:rPr>
              <a:t>The Key message(s): </a:t>
            </a:r>
            <a:endParaRPr b="1"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Learning is a learnable craft at which everyone can get better</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Key points</a:t>
            </a:r>
            <a:endParaRPr/>
          </a:p>
          <a:p>
            <a:pPr indent="0" lvl="0" marL="0" marR="0" rtl="0" algn="l">
              <a:lnSpc>
                <a:spcPct val="100000"/>
              </a:lnSpc>
              <a:spcBef>
                <a:spcPts val="0"/>
              </a:spcBef>
              <a:spcAft>
                <a:spcPts val="0"/>
              </a:spcAft>
              <a:buNone/>
            </a:pPr>
            <a:r>
              <a:rPr b="0" i="0" lang="en-GB" sz="1800" u="none" cap="none" strike="noStrike">
                <a:solidFill>
                  <a:schemeClr val="dk1"/>
                </a:solidFill>
                <a:latin typeface="Calibri"/>
                <a:ea typeface="Calibri"/>
                <a:cs typeface="Calibri"/>
                <a:sym typeface="Calibri"/>
              </a:rPr>
              <a:t>explain</a:t>
            </a:r>
            <a:r>
              <a:rPr b="0" i="0" lang="en-GB" sz="1200" u="none" cap="none" strike="noStrike">
                <a:solidFill>
                  <a:schemeClr val="dk1"/>
                </a:solidFill>
                <a:latin typeface="Calibri"/>
                <a:ea typeface="Calibri"/>
                <a:cs typeface="Calibri"/>
                <a:sym typeface="Calibri"/>
              </a:rPr>
              <a:t> the research background to BLP.</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We now know L2L is possible</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New ideas on nature of intelligence</a:t>
            </a:r>
            <a:endParaRPr/>
          </a:p>
          <a:p>
            <a:pPr indent="0" lvl="0" marL="0" marR="0" rtl="0" algn="l">
              <a:lnSpc>
                <a:spcPct val="100000"/>
              </a:lnSpc>
              <a:spcBef>
                <a:spcPts val="0"/>
              </a:spcBef>
              <a:spcAft>
                <a:spcPts val="0"/>
              </a:spcAft>
              <a:buNone/>
            </a:pPr>
            <a:r>
              <a:rPr b="1" i="0" lang="en-GB" sz="1200" u="none" cap="none" strike="noStrike">
                <a:solidFill>
                  <a:schemeClr val="dk1"/>
                </a:solidFill>
                <a:latin typeface="Calibri"/>
                <a:ea typeface="Calibri"/>
                <a:cs typeface="Calibri"/>
                <a:sym typeface="Calibri"/>
              </a:rPr>
              <a:t>Profession has duty to use these new ideas in teaching</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Currently students are too spoon fed</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Students needs to be prepared for a fast changing world</a:t>
            </a:r>
            <a:endParaRPr/>
          </a:p>
          <a:p>
            <a:pPr indent="0" lvl="0" marL="0" marR="0" rtl="0" algn="l">
              <a:lnSpc>
                <a:spcPct val="100000"/>
              </a:lnSpc>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Background notes</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This slide draws together a range of arguments that together make up a convincing case for BLP. It is about shifting the focus from teaching to learning and developing the habits of lifelong learners.</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The flow of the argument goes as follows:</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 Ideas about intelligence have moved on as research into the brain continues at a great pace.</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 We know that learning is itself learnable and ideas about intelligence (Resnick/Piaget) confirm this.</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 As professionals in the learning business we need to use these ideas (even have a duty to).</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 Research into what has been happening in schools suggest that the longer students stay in school the more dependent they are becoming (spoon feeding).</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 Students need to be prepared for a lifetime of learning and the skills to deal confidently with whatever life throws at them.</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98" name="Google Shape;98;g409524f353_1_44:notes"/>
          <p:cNvSpPr txBox="1"/>
          <p:nvPr>
            <p:ph idx="12" type="sldNum"/>
          </p:nvPr>
        </p:nvSpPr>
        <p:spPr>
          <a:xfrm>
            <a:off x="3884613"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 name="Shape 104"/>
        <p:cNvGrpSpPr/>
        <p:nvPr/>
      </p:nvGrpSpPr>
      <p:grpSpPr>
        <a:xfrm>
          <a:off x="0" y="0"/>
          <a:ext cx="0" cy="0"/>
          <a:chOff x="0" y="0"/>
          <a:chExt cx="0" cy="0"/>
        </a:xfrm>
      </p:grpSpPr>
      <p:sp>
        <p:nvSpPr>
          <p:cNvPr id="105" name="Google Shape;105;g409524f353_1_53: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g409524f353_1_53:notes"/>
          <p:cNvSpPr txBox="1"/>
          <p:nvPr>
            <p:ph idx="1" type="body"/>
          </p:nvPr>
        </p:nvSpPr>
        <p:spPr>
          <a:xfrm>
            <a:off x="685800" y="20744597"/>
            <a:ext cx="5486400" cy="19652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There is more to Education than just getting good exam results</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To stimulate a discussion about how we want our school to be.</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The first question is the important one - How do we want </a:t>
            </a:r>
            <a:r>
              <a:rPr b="0" i="0" lang="en-GB" sz="1200" u="none" cap="none" strike="noStrike">
                <a:solidFill>
                  <a:srgbClr val="FF6600"/>
                </a:solidFill>
                <a:latin typeface="Calibri"/>
                <a:ea typeface="Calibri"/>
                <a:cs typeface="Calibri"/>
                <a:sym typeface="Calibri"/>
              </a:rPr>
              <a:t>our</a:t>
            </a:r>
            <a:r>
              <a:rPr b="0" i="0" lang="en-GB" sz="1200" u="none" cap="none" strike="noStrike">
                <a:solidFill>
                  <a:srgbClr val="000000"/>
                </a:solidFill>
                <a:latin typeface="Calibri"/>
                <a:ea typeface="Calibri"/>
                <a:cs typeface="Calibri"/>
                <a:sym typeface="Calibri"/>
              </a:rPr>
              <a:t> students to be </a:t>
            </a:r>
            <a:r>
              <a:rPr b="1" i="0" lang="en-GB" sz="1200" u="none" cap="none" strike="noStrike">
                <a:solidFill>
                  <a:srgbClr val="000000"/>
                </a:solidFill>
                <a:latin typeface="Calibri"/>
                <a:ea typeface="Calibri"/>
                <a:cs typeface="Calibri"/>
                <a:sym typeface="Calibri"/>
              </a:rPr>
              <a:t>as learners</a:t>
            </a:r>
            <a:r>
              <a:rPr b="0" i="0" lang="en-GB" sz="1200" u="none" cap="none" strike="noStrike">
                <a:solidFill>
                  <a:srgbClr val="000000"/>
                </a:solidFill>
                <a:latin typeface="Calibri"/>
                <a:ea typeface="Calibri"/>
                <a:cs typeface="Calibri"/>
                <a:sym typeface="Calibri"/>
              </a:rPr>
              <a:t>? </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Use it as a prompt to explore things like problem solving, critical curiosity, creativity, self-regulation etc. </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Questions 2/3/4/5 follow on from Question 1 and are addressed in the upcoming slides.</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07" name="Google Shape;107;g409524f353_1_53:notes"/>
          <p:cNvSpPr txBox="1"/>
          <p:nvPr>
            <p:ph idx="12" type="sldNum"/>
          </p:nvPr>
        </p:nvSpPr>
        <p:spPr>
          <a:xfrm>
            <a:off x="3884613"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g409524f353_1_59: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13" name="Google Shape;113;g409524f353_1_59:notes"/>
          <p:cNvSpPr txBox="1"/>
          <p:nvPr>
            <p:ph idx="1" type="body"/>
          </p:nvPr>
        </p:nvSpPr>
        <p:spPr>
          <a:xfrm>
            <a:off x="685800" y="20744597"/>
            <a:ext cx="5486400" cy="19652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rPr>
              <a:t>Learning has 4 key dimensions or domains of learning</a:t>
            </a:r>
            <a:endParaRPr i="0" sz="1200" u="none" cap="none" strike="noStrike">
              <a:solidFill>
                <a:srgbClr val="000000"/>
              </a:solidFill>
            </a:endParaRPr>
          </a:p>
          <a:p>
            <a:pPr indent="0" lvl="0" marL="0" marR="0" rtl="0" algn="l">
              <a:lnSpc>
                <a:spcPct val="100000"/>
              </a:lnSpc>
              <a:spcBef>
                <a:spcPts val="0"/>
              </a:spcBef>
              <a:spcAft>
                <a:spcPts val="0"/>
              </a:spcAft>
              <a:buClr>
                <a:schemeClr val="dk1"/>
              </a:buClr>
              <a:buSzPts val="1200"/>
              <a:buFont typeface="Calibri"/>
              <a:buNone/>
            </a:pPr>
            <a:r>
              <a:t/>
            </a:r>
            <a:endParaRPr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rPr>
              <a:t>Detail:</a:t>
            </a:r>
            <a:endParaRPr/>
          </a:p>
          <a:p>
            <a:pPr indent="0" lvl="0" marL="0" marR="0" rtl="0" algn="l">
              <a:lnSpc>
                <a:spcPct val="100000"/>
              </a:lnSpc>
              <a:spcBef>
                <a:spcPts val="0"/>
              </a:spcBef>
              <a:spcAft>
                <a:spcPts val="0"/>
              </a:spcAft>
              <a:buClr>
                <a:srgbClr val="000000"/>
              </a:buClr>
              <a:buSzPts val="1200"/>
              <a:buFont typeface="Arial"/>
              <a:buNone/>
            </a:pPr>
            <a:r>
              <a:rPr i="0" lang="en-GB" sz="1200" u="none" cap="none" strike="noStrike">
                <a:solidFill>
                  <a:srgbClr val="000000"/>
                </a:solidFill>
              </a:rPr>
              <a:t>Slide  goes back to the foundations of learning.  It introduces the notion of learning dispositions.  </a:t>
            </a:r>
            <a:endParaRPr/>
          </a:p>
          <a:p>
            <a:pPr indent="0" lvl="0" marL="0" marR="0" rtl="0" algn="l">
              <a:lnSpc>
                <a:spcPct val="100000"/>
              </a:lnSpc>
              <a:spcBef>
                <a:spcPts val="0"/>
              </a:spcBef>
              <a:spcAft>
                <a:spcPts val="0"/>
              </a:spcAft>
              <a:buClr>
                <a:srgbClr val="000000"/>
              </a:buClr>
              <a:buSzPts val="1200"/>
              <a:buFont typeface="Arial"/>
              <a:buNone/>
            </a:pPr>
            <a:r>
              <a:rPr i="0" lang="en-GB" sz="1200" u="none" cap="none" strike="noStrike">
                <a:solidFill>
                  <a:srgbClr val="000000"/>
                </a:solidFill>
              </a:rPr>
              <a:t>Dispositions are deeper than skills.  They describe what people have a tendency to do.  They underpin people’s whole approach to learning – being ready and willing as well as able.</a:t>
            </a:r>
            <a:endParaRPr/>
          </a:p>
          <a:p>
            <a:pPr indent="0" lvl="0" marL="0" marR="0" rtl="0" algn="l">
              <a:lnSpc>
                <a:spcPct val="100000"/>
              </a:lnSpc>
              <a:spcBef>
                <a:spcPts val="0"/>
              </a:spcBef>
              <a:spcAft>
                <a:spcPts val="0"/>
              </a:spcAft>
              <a:buClr>
                <a:srgbClr val="000000"/>
              </a:buClr>
              <a:buSzPts val="1200"/>
              <a:buFont typeface="Arial"/>
              <a:buNone/>
            </a:pPr>
            <a:r>
              <a:rPr i="0" lang="en-GB" sz="1200" u="none" cap="none" strike="noStrike">
                <a:solidFill>
                  <a:srgbClr val="000000"/>
                </a:solidFill>
              </a:rPr>
              <a:t>NB  The dispositions cover the emotional, social and cognitive domains of learning together with how we take personal responsibility for learning.</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rPr>
              <a:t>Dispositions can be improved and deepened when students become aware of them and are encouraged to use them positively.</a:t>
            </a:r>
            <a:r>
              <a:rPr i="0" lang="en-GB" sz="1200" u="none" cap="none" strike="noStrike">
                <a:solidFill>
                  <a:srgbClr val="000000"/>
                </a:solidFill>
              </a:rPr>
              <a:t>.</a:t>
            </a:r>
            <a:endParaRPr/>
          </a:p>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
        <p:nvSpPr>
          <p:cNvPr id="114" name="Google Shape;114;g409524f353_1_59:notes"/>
          <p:cNvSpPr txBox="1"/>
          <p:nvPr>
            <p:ph idx="12" type="sldNum"/>
          </p:nvPr>
        </p:nvSpPr>
        <p:spPr>
          <a:xfrm>
            <a:off x="3884613"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900" u="none" cap="none" strike="noStrike">
                <a:solidFill>
                  <a:schemeClr val="dk1"/>
                </a:solidFill>
                <a:latin typeface="Arial"/>
                <a:ea typeface="Arial"/>
                <a:cs typeface="Arial"/>
                <a:sym typeface="Arial"/>
              </a:rPr>
              <a:t>‹#›</a:t>
            </a:fld>
            <a:endParaRPr b="0" i="0" sz="900" u="none" cap="none" strike="noStrike">
              <a:solidFill>
                <a:schemeClr val="dk1"/>
              </a:solidFill>
              <a:latin typeface="Arial"/>
              <a:ea typeface="Arial"/>
              <a:cs typeface="Arial"/>
              <a:sym typeface="Arial"/>
            </a:endParaRPr>
          </a:p>
        </p:txBody>
      </p:sp>
      <p:sp>
        <p:nvSpPr>
          <p:cNvPr id="115" name="Google Shape;115;g409524f353_1_59:notes"/>
          <p:cNvSpPr txBox="1"/>
          <p:nvPr>
            <p:ph idx="11" type="ftr"/>
          </p:nvPr>
        </p:nvSpPr>
        <p:spPr>
          <a:xfrm>
            <a:off x="0"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r>
              <a:rPr b="0" i="0" lang="en-GB" sz="800" u="none" cap="none" strike="noStrike">
                <a:solidFill>
                  <a:schemeClr val="dk1"/>
                </a:solidFill>
                <a:latin typeface="Arial"/>
                <a:ea typeface="Arial"/>
                <a:cs typeface="Arial"/>
                <a:sym typeface="Arial"/>
              </a:rPr>
              <a:t>Copyright © TLO Limited 2009</a:t>
            </a:r>
            <a:endParaRPr/>
          </a:p>
        </p:txBody>
      </p:sp>
      <p:sp>
        <p:nvSpPr>
          <p:cNvPr id="116" name="Google Shape;116;g409524f353_1_59:notes"/>
          <p:cNvSpPr txBox="1"/>
          <p:nvPr>
            <p:ph idx="3" type="hdr"/>
          </p:nvPr>
        </p:nvSpPr>
        <p:spPr>
          <a:xfrm>
            <a:off x="0" y="0"/>
            <a:ext cx="2971800" cy="2183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900" u="none" cap="none" strike="noStrike">
                <a:solidFill>
                  <a:schemeClr val="dk1"/>
                </a:solidFill>
                <a:latin typeface="Arial"/>
                <a:ea typeface="Arial"/>
                <a:cs typeface="Arial"/>
                <a:sym typeface="Arial"/>
              </a:rPr>
              <a:t>Reach for the Stars | Section 2b</a:t>
            </a:r>
            <a:endParaRPr b="0" i="0" sz="900" u="none" cap="none" strike="noStrike">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Google Shape;126;g409524f353_1_72: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g409524f353_1_72:notes"/>
          <p:cNvSpPr txBox="1"/>
          <p:nvPr>
            <p:ph idx="1" type="body"/>
          </p:nvPr>
        </p:nvSpPr>
        <p:spPr>
          <a:xfrm>
            <a:off x="685800" y="20744597"/>
            <a:ext cx="5486400" cy="19652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Developing students</a:t>
            </a:r>
            <a:r>
              <a:rPr b="1" lang="en-GB">
                <a:solidFill>
                  <a:srgbClr val="000000"/>
                </a:solidFill>
              </a:rPr>
              <a:t>’</a:t>
            </a:r>
            <a:r>
              <a:rPr b="1" i="0" lang="en-GB" sz="1200" u="none" cap="none" strike="noStrike">
                <a:solidFill>
                  <a:srgbClr val="000000"/>
                </a:solidFill>
                <a:latin typeface="Calibri"/>
                <a:ea typeface="Calibri"/>
                <a:cs typeface="Calibri"/>
                <a:sym typeface="Calibri"/>
              </a:rPr>
              <a:t> learning power means there will be changes in student learning behaviours and classroom practice and culture</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Students will only develop these skills if teachers and classroom practice change first.</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This will not happen unless the school also ‘plays’ what has been referred to as a ‘bigger educational game’</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28" name="Google Shape;128;g409524f353_1_72:notes"/>
          <p:cNvSpPr txBox="1"/>
          <p:nvPr>
            <p:ph idx="12" type="sldNum"/>
          </p:nvPr>
        </p:nvSpPr>
        <p:spPr>
          <a:xfrm>
            <a:off x="3884613"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5" name="Shape 135"/>
        <p:cNvGrpSpPr/>
        <p:nvPr/>
      </p:nvGrpSpPr>
      <p:grpSpPr>
        <a:xfrm>
          <a:off x="0" y="0"/>
          <a:ext cx="0" cy="0"/>
          <a:chOff x="0" y="0"/>
          <a:chExt cx="0" cy="0"/>
        </a:xfrm>
      </p:grpSpPr>
      <p:sp>
        <p:nvSpPr>
          <p:cNvPr id="136" name="Google Shape;136;g409524f353_1_82: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 name="Google Shape;137;g409524f353_1_82:notes"/>
          <p:cNvSpPr txBox="1"/>
          <p:nvPr>
            <p:ph idx="1" type="body"/>
          </p:nvPr>
        </p:nvSpPr>
        <p:spPr>
          <a:xfrm>
            <a:off x="685800" y="20744597"/>
            <a:ext cx="5486400" cy="19652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The Key message(s) on this slide: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The changes will impact on all areas of school life</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Detail:</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three areas: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1 Building students supple learning minds (the learning behaviours we are seeking to develop)</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2 the classroom cultures and teaching practices that will enable these behaviours to grow</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 3  the aspects of a learning school necessary to support the other 2 aspects.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See notes in Downloads </a:t>
            </a:r>
            <a:r>
              <a:rPr lang="en-GB"/>
              <a:t>section - </a:t>
            </a:r>
            <a:r>
              <a:rPr b="1" lang="en-GB">
                <a:solidFill>
                  <a:srgbClr val="000000"/>
                </a:solidFill>
              </a:rPr>
              <a:t>Notes to help understanding of slide 11 (Breadth of change)</a:t>
            </a:r>
            <a:endParaRPr i="0" sz="1200" u="none" cap="none" strike="noStrike">
              <a:solidFill>
                <a:srgbClr val="000000"/>
              </a:solidFill>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38" name="Google Shape;138;g409524f353_1_82:notes"/>
          <p:cNvSpPr txBox="1"/>
          <p:nvPr>
            <p:ph idx="12" type="sldNum"/>
          </p:nvPr>
        </p:nvSpPr>
        <p:spPr>
          <a:xfrm>
            <a:off x="3884613"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5" name="Shape 145"/>
        <p:cNvGrpSpPr/>
        <p:nvPr/>
      </p:nvGrpSpPr>
      <p:grpSpPr>
        <a:xfrm>
          <a:off x="0" y="0"/>
          <a:ext cx="0" cy="0"/>
          <a:chOff x="0" y="0"/>
          <a:chExt cx="0" cy="0"/>
        </a:xfrm>
      </p:grpSpPr>
      <p:sp>
        <p:nvSpPr>
          <p:cNvPr id="146" name="Google Shape;146;g409524f353_1_93: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g409524f353_1_93:notes"/>
          <p:cNvSpPr txBox="1"/>
          <p:nvPr>
            <p:ph idx="1" type="body"/>
          </p:nvPr>
        </p:nvSpPr>
        <p:spPr>
          <a:xfrm>
            <a:off x="685800" y="20744597"/>
            <a:ext cx="5486400" cy="19652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How we want our students to be different . . .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Box 1 – to participate in and take an increasing responsibility for their own learning</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Box 2 – to have a fluent language with which to discuss learning</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Box 3 – to manage themselves as developing learners, to be ‘meta cognitively’ aware</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Box 4 – to understand that learning is a slow, uncertain yet satisfying process</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48" name="Google Shape;148;g409524f353_1_93:notes"/>
          <p:cNvSpPr txBox="1"/>
          <p:nvPr>
            <p:ph idx="12" type="sldNum"/>
          </p:nvPr>
        </p:nvSpPr>
        <p:spPr>
          <a:xfrm>
            <a:off x="3884613"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Google Shape;161;g409524f353_1_104: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62" name="Google Shape;162;g409524f353_1_104:notes"/>
          <p:cNvSpPr txBox="1"/>
          <p:nvPr>
            <p:ph idx="1" type="body"/>
          </p:nvPr>
        </p:nvSpPr>
        <p:spPr>
          <a:xfrm>
            <a:off x="685800" y="20744597"/>
            <a:ext cx="5486400" cy="19652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Would you employ this young lady ?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b="1" i="0" lang="en-GB" sz="1200" u="none" cap="none" strike="noStrike">
                <a:solidFill>
                  <a:schemeClr val="dk1"/>
                </a:solidFill>
                <a:latin typeface="Calibri"/>
                <a:ea typeface="Calibri"/>
                <a:cs typeface="Calibri"/>
                <a:sym typeface="Calibri"/>
              </a:rPr>
              <a:t>Detail:</a:t>
            </a:r>
            <a:endParaRPr b="1"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Could our most able students talk like this (at an age-appropriate level)?</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This is the sort of learner we could produce with the help of a learning power programme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63" name="Google Shape;163;g409524f353_1_104:notes"/>
          <p:cNvSpPr txBox="1"/>
          <p:nvPr>
            <p:ph idx="12" type="sldNum"/>
          </p:nvPr>
        </p:nvSpPr>
        <p:spPr>
          <a:xfrm>
            <a:off x="3884613"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chemeClr val="dk1"/>
                </a:solidFill>
                <a:latin typeface="Candara"/>
                <a:ea typeface="Candara"/>
                <a:cs typeface="Candara"/>
                <a:sym typeface="Candara"/>
              </a:rPr>
              <a:t>‹#›</a:t>
            </a:fld>
            <a:endParaRPr b="0" i="0" sz="1200" u="none" cap="none" strike="noStrike">
              <a:solidFill>
                <a:schemeClr val="dk1"/>
              </a:solidFill>
              <a:latin typeface="Candara"/>
              <a:ea typeface="Candara"/>
              <a:cs typeface="Candara"/>
              <a:sym typeface="Candara"/>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9" name="Shape 169"/>
        <p:cNvGrpSpPr/>
        <p:nvPr/>
      </p:nvGrpSpPr>
      <p:grpSpPr>
        <a:xfrm>
          <a:off x="0" y="0"/>
          <a:ext cx="0" cy="0"/>
          <a:chOff x="0" y="0"/>
          <a:chExt cx="0" cy="0"/>
        </a:xfrm>
      </p:grpSpPr>
      <p:sp>
        <p:nvSpPr>
          <p:cNvPr id="170" name="Google Shape;170;g409524f353_1_112: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71" name="Google Shape;171;g409524f353_1_112:notes"/>
          <p:cNvSpPr txBox="1"/>
          <p:nvPr>
            <p:ph idx="1" type="body"/>
          </p:nvPr>
        </p:nvSpPr>
        <p:spPr>
          <a:xfrm>
            <a:off x="685800" y="20744597"/>
            <a:ext cx="5486400" cy="19652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Making these numerous shifts will take some serious development effort.</a:t>
            </a:r>
            <a:endParaRPr b="1"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This is an overview of the blended learning programme of online support, individual and team reflection, and small scale action research that the school hopes to take on</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Describe the learning process diagram</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Content about learning and learning behaviours are available to individual teachers online. Teachers work at their own pace through an agreed content unit. Content is absorbed and thought about.</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Teachers then meet as groups ( Professional Learning Teams) to discuss the ideas, firm up understanding and plan how to use the ideas and change their practice.</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In later sessions they share accounts of their classroom experiments to the group. These are probed and extended by the group</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After the team session teachers put their plans into action and monitor the effects.</a:t>
            </a:r>
            <a:r>
              <a:rPr lang="en-GB"/>
              <a:t> </a:t>
            </a:r>
            <a:r>
              <a:rPr b="0" i="0" lang="en-GB" sz="1200" u="none" cap="none" strike="noStrike">
                <a:solidFill>
                  <a:srgbClr val="000000"/>
                </a:solidFill>
                <a:latin typeface="Calibri"/>
                <a:ea typeface="Calibri"/>
                <a:cs typeface="Calibri"/>
                <a:sym typeface="Calibri"/>
              </a:rPr>
              <a:t>possibly discussing with a coach if coaching is part of the school’s CPD support system.</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72" name="Google Shape;172;g409524f353_1_112:notes"/>
          <p:cNvSpPr txBox="1"/>
          <p:nvPr>
            <p:ph idx="12" type="sldNum"/>
          </p:nvPr>
        </p:nvSpPr>
        <p:spPr>
          <a:xfrm>
            <a:off x="3884613"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chemeClr val="dk1"/>
                </a:solidFill>
                <a:latin typeface="Candara"/>
                <a:ea typeface="Candara"/>
                <a:cs typeface="Candara"/>
                <a:sym typeface="Candara"/>
              </a:rPr>
              <a:t>‹#›</a:t>
            </a:fld>
            <a:endParaRPr b="0" i="0" sz="1200" u="none" cap="none" strike="noStrike">
              <a:solidFill>
                <a:schemeClr val="dk1"/>
              </a:solidFill>
              <a:latin typeface="Candara"/>
              <a:ea typeface="Candara"/>
              <a:cs typeface="Candara"/>
              <a:sym typeface="Candara"/>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gradFill>
          <a:gsLst>
            <a:gs pos="0">
              <a:schemeClr val="lt1"/>
            </a:gs>
            <a:gs pos="58000">
              <a:srgbClr val="E7F1F9"/>
            </a:gs>
            <a:gs pos="100000">
              <a:srgbClr val="9FE8E8"/>
            </a:gs>
          </a:gsLst>
          <a:path path="circle">
            <a:fillToRect b="50%" l="50%" r="50%" t="50%"/>
          </a:path>
          <a:tileRect/>
        </a:gradFill>
      </p:bgPr>
    </p:bg>
    <p:spTree>
      <p:nvGrpSpPr>
        <p:cNvPr id="15" name="Shape 15"/>
        <p:cNvGrpSpPr/>
        <p:nvPr/>
      </p:nvGrpSpPr>
      <p:grpSpPr>
        <a:xfrm>
          <a:off x="0" y="0"/>
          <a:ext cx="0" cy="0"/>
          <a:chOff x="0" y="0"/>
          <a:chExt cx="0" cy="0"/>
        </a:xfrm>
      </p:grpSpPr>
      <p:sp>
        <p:nvSpPr>
          <p:cNvPr id="16" name="Google Shape;16;p2"/>
          <p:cNvSpPr txBox="1"/>
          <p:nvPr>
            <p:ph idx="1" type="subTitle"/>
          </p:nvPr>
        </p:nvSpPr>
        <p:spPr>
          <a:xfrm>
            <a:off x="7010403" y="1710800"/>
            <a:ext cx="1959000" cy="1524000"/>
          </a:xfrm>
          <a:prstGeom prst="rect">
            <a:avLst/>
          </a:prstGeom>
          <a:noFill/>
          <a:ln>
            <a:noFill/>
          </a:ln>
        </p:spPr>
        <p:txBody>
          <a:bodyPr anchorCtr="0" anchor="ctr" bIns="45700" lIns="91425" spcFirstLastPara="1" rIns="91425" wrap="square" tIns="45700"/>
          <a:lstStyle>
            <a:lvl1pPr lvl="0" marR="0" rtl="0" algn="l">
              <a:lnSpc>
                <a:spcPct val="100000"/>
              </a:lnSpc>
              <a:spcBef>
                <a:spcPts val="380"/>
              </a:spcBef>
              <a:spcAft>
                <a:spcPts val="0"/>
              </a:spcAft>
              <a:buClr>
                <a:srgbClr val="3366FF"/>
              </a:buClr>
              <a:buSzPts val="1900"/>
              <a:buFont typeface="Calibri"/>
              <a:buNone/>
              <a:defRPr b="0" i="0" sz="1900" u="none" cap="none" strike="noStrike">
                <a:solidFill>
                  <a:srgbClr val="3366FF"/>
                </a:solidFill>
                <a:latin typeface="Calibri"/>
                <a:ea typeface="Calibri"/>
                <a:cs typeface="Calibri"/>
                <a:sym typeface="Calibri"/>
              </a:defRPr>
            </a:lvl1pPr>
            <a:lvl2pPr lvl="1" marR="0" rtl="0" algn="ctr">
              <a:lnSpc>
                <a:spcPct val="100000"/>
              </a:lnSpc>
              <a:spcBef>
                <a:spcPts val="400"/>
              </a:spcBef>
              <a:spcAft>
                <a:spcPts val="0"/>
              </a:spcAft>
              <a:buClr>
                <a:srgbClr val="BF974D"/>
              </a:buClr>
              <a:buSzPts val="2000"/>
              <a:buFont typeface="Noto Sans Symbols"/>
              <a:buNone/>
              <a:defRPr b="0" i="0" sz="2000" u="none" cap="none" strike="noStrike">
                <a:solidFill>
                  <a:srgbClr val="888888"/>
                </a:solidFill>
                <a:latin typeface="Open Sans"/>
                <a:ea typeface="Open Sans"/>
                <a:cs typeface="Open Sans"/>
                <a:sym typeface="Open Sans"/>
              </a:defRPr>
            </a:lvl2pPr>
            <a:lvl3pPr lvl="2" marR="0" rtl="0" algn="ctr">
              <a:lnSpc>
                <a:spcPct val="100000"/>
              </a:lnSpc>
              <a:spcBef>
                <a:spcPts val="280"/>
              </a:spcBef>
              <a:spcAft>
                <a:spcPts val="0"/>
              </a:spcAft>
              <a:buClr>
                <a:srgbClr val="928B70"/>
              </a:buClr>
              <a:buSzPts val="1400"/>
              <a:buFont typeface="Noto Sans Symbols"/>
              <a:buNone/>
              <a:defRPr b="0" i="0" sz="1400" u="none" cap="none" strike="noStrike">
                <a:solidFill>
                  <a:srgbClr val="888888"/>
                </a:solidFill>
                <a:latin typeface="Open Sans"/>
                <a:ea typeface="Open Sans"/>
                <a:cs typeface="Open Sans"/>
                <a:sym typeface="Open Sans"/>
              </a:defRPr>
            </a:lvl3pPr>
            <a:lvl4pPr lvl="3" marR="0" rtl="0" algn="ctr">
              <a:lnSpc>
                <a:spcPct val="100000"/>
              </a:lnSpc>
              <a:spcBef>
                <a:spcPts val="240"/>
              </a:spcBef>
              <a:spcAft>
                <a:spcPts val="0"/>
              </a:spcAft>
              <a:buClr>
                <a:srgbClr val="87706B"/>
              </a:buClr>
              <a:buSzPts val="1200"/>
              <a:buFont typeface="Noto Sans Symbols"/>
              <a:buNone/>
              <a:defRPr b="0" i="0" sz="1200" u="none" cap="none" strike="noStrike">
                <a:solidFill>
                  <a:srgbClr val="888888"/>
                </a:solidFill>
                <a:latin typeface="Open Sans"/>
                <a:ea typeface="Open Sans"/>
                <a:cs typeface="Open Sans"/>
                <a:sym typeface="Open Sans"/>
              </a:defRPr>
            </a:lvl4pPr>
            <a:lvl5pPr lvl="4" marR="0" rtl="0" algn="ctr">
              <a:lnSpc>
                <a:spcPct val="100000"/>
              </a:lnSpc>
              <a:spcBef>
                <a:spcPts val="220"/>
              </a:spcBef>
              <a:spcAft>
                <a:spcPts val="0"/>
              </a:spcAft>
              <a:buClr>
                <a:srgbClr val="6F777D"/>
              </a:buClr>
              <a:buSzPts val="1100"/>
              <a:buFont typeface="Noto Sans Symbols"/>
              <a:buNone/>
              <a:defRPr b="0" i="0" sz="1100" u="none" cap="none" strike="noStrike">
                <a:solidFill>
                  <a:srgbClr val="888888"/>
                </a:solidFill>
                <a:latin typeface="Open Sans"/>
                <a:ea typeface="Open Sans"/>
                <a:cs typeface="Open Sans"/>
                <a:sym typeface="Open Sans"/>
              </a:defRPr>
            </a:lvl5pPr>
            <a:lvl6pPr lvl="5" marR="0" rtl="0" algn="ctr">
              <a:lnSpc>
                <a:spcPct val="100000"/>
              </a:lnSpc>
              <a:spcBef>
                <a:spcPts val="240"/>
              </a:spcBef>
              <a:spcAft>
                <a:spcPts val="0"/>
              </a:spcAft>
              <a:buClr>
                <a:schemeClr val="accent1"/>
              </a:buClr>
              <a:buSzPts val="1200"/>
              <a:buFont typeface="Noto Sans Symbols"/>
              <a:buNone/>
              <a:defRPr b="0" i="0" sz="1200" u="none" cap="none" strike="noStrike">
                <a:solidFill>
                  <a:srgbClr val="888888"/>
                </a:solidFill>
                <a:latin typeface="Candara"/>
                <a:ea typeface="Candara"/>
                <a:cs typeface="Candara"/>
                <a:sym typeface="Candara"/>
              </a:defRPr>
            </a:lvl6pPr>
            <a:lvl7pPr lvl="6" marR="0" rtl="0" algn="ctr">
              <a:lnSpc>
                <a:spcPct val="100000"/>
              </a:lnSpc>
              <a:spcBef>
                <a:spcPts val="240"/>
              </a:spcBef>
              <a:spcAft>
                <a:spcPts val="0"/>
              </a:spcAft>
              <a:buClr>
                <a:schemeClr val="accent2"/>
              </a:buClr>
              <a:buSzPts val="1200"/>
              <a:buFont typeface="Noto Sans Symbols"/>
              <a:buNone/>
              <a:defRPr b="0" i="0" sz="1200" u="none" cap="none" strike="noStrike">
                <a:solidFill>
                  <a:srgbClr val="888888"/>
                </a:solidFill>
                <a:latin typeface="Candara"/>
                <a:ea typeface="Candara"/>
                <a:cs typeface="Candara"/>
                <a:sym typeface="Candara"/>
              </a:defRPr>
            </a:lvl7pPr>
            <a:lvl8pPr lvl="7" marR="0" rtl="0" algn="ctr">
              <a:lnSpc>
                <a:spcPct val="100000"/>
              </a:lnSpc>
              <a:spcBef>
                <a:spcPts val="240"/>
              </a:spcBef>
              <a:spcAft>
                <a:spcPts val="0"/>
              </a:spcAft>
              <a:buClr>
                <a:schemeClr val="accent3"/>
              </a:buClr>
              <a:buSzPts val="1200"/>
              <a:buFont typeface="Noto Sans Symbols"/>
              <a:buNone/>
              <a:defRPr b="0" i="0" sz="1200" u="none" cap="none" strike="noStrike">
                <a:solidFill>
                  <a:srgbClr val="888888"/>
                </a:solidFill>
                <a:latin typeface="Candara"/>
                <a:ea typeface="Candara"/>
                <a:cs typeface="Candara"/>
                <a:sym typeface="Candara"/>
              </a:defRPr>
            </a:lvl8pPr>
            <a:lvl9pPr lvl="8" marR="0" rtl="0" algn="ctr">
              <a:lnSpc>
                <a:spcPct val="100000"/>
              </a:lnSpc>
              <a:spcBef>
                <a:spcPts val="240"/>
              </a:spcBef>
              <a:spcAft>
                <a:spcPts val="0"/>
              </a:spcAft>
              <a:buClr>
                <a:schemeClr val="accent5"/>
              </a:buClr>
              <a:buSzPts val="1200"/>
              <a:buFont typeface="Noto Sans Symbols"/>
              <a:buNone/>
              <a:defRPr b="0" i="0" sz="1200" u="none" cap="none" strike="noStrike">
                <a:solidFill>
                  <a:srgbClr val="888888"/>
                </a:solidFill>
                <a:latin typeface="Candara"/>
                <a:ea typeface="Candara"/>
                <a:cs typeface="Candara"/>
                <a:sym typeface="Candara"/>
              </a:defRPr>
            </a:lvl9pPr>
          </a:lstStyle>
          <a:p/>
        </p:txBody>
      </p:sp>
      <p:sp>
        <p:nvSpPr>
          <p:cNvPr id="17" name="Google Shape;17;p2"/>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lstStyle>
            <a:lvl1pPr lvl="0" marR="0" rtl="0" algn="r">
              <a:lnSpc>
                <a:spcPct val="100000"/>
              </a:lnSpc>
              <a:spcBef>
                <a:spcPts val="0"/>
              </a:spcBef>
              <a:spcAft>
                <a:spcPts val="0"/>
              </a:spcAft>
              <a:buClr>
                <a:srgbClr val="000090"/>
              </a:buClr>
              <a:buSzPts val="4200"/>
              <a:buFont typeface="Calibri"/>
              <a:buNone/>
              <a:defRPr b="0" i="0" sz="4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 name="Google Shape;18;p2"/>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19" name="Shape 19"/>
        <p:cNvGrpSpPr/>
        <p:nvPr/>
      </p:nvGrpSpPr>
      <p:grpSpPr>
        <a:xfrm>
          <a:off x="0" y="0"/>
          <a:ext cx="0" cy="0"/>
          <a:chOff x="0" y="0"/>
          <a:chExt cx="0" cy="0"/>
        </a:xfrm>
      </p:grpSpPr>
      <p:sp>
        <p:nvSpPr>
          <p:cNvPr id="20" name="Google Shape;20;p3"/>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 name="Google Shape;21;p3"/>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22" name="Google Shape;22;p3"/>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3" name="Shape 23"/>
        <p:cNvGrpSpPr/>
        <p:nvPr/>
      </p:nvGrpSpPr>
      <p:grpSpPr>
        <a:xfrm>
          <a:off x="0" y="0"/>
          <a:ext cx="0" cy="0"/>
          <a:chOff x="0" y="0"/>
          <a:chExt cx="0" cy="0"/>
        </a:xfrm>
      </p:grpSpPr>
      <p:sp>
        <p:nvSpPr>
          <p:cNvPr id="24" name="Google Shape;24;p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5" name="Google Shape;25;p4"/>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bg>
      <p:bgPr>
        <a:gradFill>
          <a:gsLst>
            <a:gs pos="0">
              <a:schemeClr val="lt1"/>
            </a:gs>
            <a:gs pos="58000">
              <a:srgbClr val="E7F1F9"/>
            </a:gs>
            <a:gs pos="100000">
              <a:srgbClr val="9FE8E8"/>
            </a:gs>
          </a:gsLst>
          <a:path path="circle">
            <a:fillToRect b="50%" l="50%" r="50%" t="50%"/>
          </a:path>
          <a:tileRect/>
        </a:gradFill>
      </p:bgPr>
    </p:bg>
    <p:spTree>
      <p:nvGrpSpPr>
        <p:cNvPr id="26" name="Shape 26"/>
        <p:cNvGrpSpPr/>
        <p:nvPr/>
      </p:nvGrpSpPr>
      <p:grpSpPr>
        <a:xfrm>
          <a:off x="0" y="0"/>
          <a:ext cx="0" cy="0"/>
          <a:chOff x="0" y="0"/>
          <a:chExt cx="0" cy="0"/>
        </a:xfrm>
      </p:grpSpPr>
      <p:sp>
        <p:nvSpPr>
          <p:cNvPr id="27" name="Google Shape;27;p5"/>
          <p:cNvSpPr txBox="1"/>
          <p:nvPr>
            <p:ph idx="12" type="sldNum"/>
          </p:nvPr>
        </p:nvSpPr>
        <p:spPr>
          <a:xfrm>
            <a:off x="8556784" y="5277612"/>
            <a:ext cx="548700" cy="437400"/>
          </a:xfrm>
          <a:prstGeom prst="rect">
            <a:avLst/>
          </a:prstGeom>
        </p:spPr>
        <p:txBody>
          <a:bodyPr anchorCtr="0" anchor="t" bIns="45700" lIns="91425" spcFirstLastPara="1" rIns="91425" wrap="square" tIns="45700">
            <a:noAutofit/>
          </a:bodyPr>
          <a:lstStyle>
            <a:lvl1pPr lvl="0">
              <a:buNone/>
              <a:defRPr sz="1300">
                <a:solidFill>
                  <a:srgbClr val="3366FF"/>
                </a:solidFill>
                <a:latin typeface="Open Sans"/>
                <a:ea typeface="Open Sans"/>
                <a:cs typeface="Open Sans"/>
                <a:sym typeface="Open Sans"/>
              </a:defRPr>
            </a:lvl1pPr>
            <a:lvl2pPr lvl="1">
              <a:buNone/>
              <a:defRPr sz="1300">
                <a:solidFill>
                  <a:srgbClr val="3366FF"/>
                </a:solidFill>
                <a:latin typeface="Open Sans"/>
                <a:ea typeface="Open Sans"/>
                <a:cs typeface="Open Sans"/>
                <a:sym typeface="Open Sans"/>
              </a:defRPr>
            </a:lvl2pPr>
            <a:lvl3pPr lvl="2">
              <a:buNone/>
              <a:defRPr sz="1300">
                <a:solidFill>
                  <a:srgbClr val="3366FF"/>
                </a:solidFill>
                <a:latin typeface="Open Sans"/>
                <a:ea typeface="Open Sans"/>
                <a:cs typeface="Open Sans"/>
                <a:sym typeface="Open Sans"/>
              </a:defRPr>
            </a:lvl3pPr>
            <a:lvl4pPr lvl="3">
              <a:buNone/>
              <a:defRPr sz="1300">
                <a:solidFill>
                  <a:srgbClr val="3366FF"/>
                </a:solidFill>
                <a:latin typeface="Open Sans"/>
                <a:ea typeface="Open Sans"/>
                <a:cs typeface="Open Sans"/>
                <a:sym typeface="Open Sans"/>
              </a:defRPr>
            </a:lvl4pPr>
            <a:lvl5pPr lvl="4">
              <a:buNone/>
              <a:defRPr sz="1300">
                <a:solidFill>
                  <a:srgbClr val="3366FF"/>
                </a:solidFill>
                <a:latin typeface="Open Sans"/>
                <a:ea typeface="Open Sans"/>
                <a:cs typeface="Open Sans"/>
                <a:sym typeface="Open Sans"/>
              </a:defRPr>
            </a:lvl5pPr>
            <a:lvl6pPr lvl="5">
              <a:buNone/>
              <a:defRPr sz="1300">
                <a:solidFill>
                  <a:srgbClr val="3366FF"/>
                </a:solidFill>
                <a:latin typeface="Open Sans"/>
                <a:ea typeface="Open Sans"/>
                <a:cs typeface="Open Sans"/>
                <a:sym typeface="Open Sans"/>
              </a:defRPr>
            </a:lvl6pPr>
            <a:lvl7pPr lvl="6">
              <a:buNone/>
              <a:defRPr sz="1300">
                <a:solidFill>
                  <a:srgbClr val="3366FF"/>
                </a:solidFill>
                <a:latin typeface="Open Sans"/>
                <a:ea typeface="Open Sans"/>
                <a:cs typeface="Open Sans"/>
                <a:sym typeface="Open Sans"/>
              </a:defRPr>
            </a:lvl7pPr>
            <a:lvl8pPr lvl="7">
              <a:buNone/>
              <a:defRPr sz="1300">
                <a:solidFill>
                  <a:srgbClr val="3366FF"/>
                </a:solidFill>
                <a:latin typeface="Open Sans"/>
                <a:ea typeface="Open Sans"/>
                <a:cs typeface="Open Sans"/>
                <a:sym typeface="Open Sans"/>
              </a:defRPr>
            </a:lvl8pPr>
            <a:lvl9pPr lvl="8">
              <a:buNone/>
              <a:defRPr sz="1300">
                <a:solidFill>
                  <a:srgbClr val="3366FF"/>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p:cSld name="1_Content with Caption_1">
    <p:bg>
      <p:bgPr>
        <a:gradFill>
          <a:gsLst>
            <a:gs pos="0">
              <a:schemeClr val="lt1"/>
            </a:gs>
            <a:gs pos="58000">
              <a:srgbClr val="E7F1F9"/>
            </a:gs>
            <a:gs pos="100000">
              <a:srgbClr val="9FE8E8"/>
            </a:gs>
          </a:gsLst>
          <a:path path="circle">
            <a:fillToRect b="50%" l="50%" r="50%" t="50%"/>
          </a:path>
          <a:tileRect/>
        </a:gradFill>
      </p:bgPr>
    </p:bg>
    <p:spTree>
      <p:nvGrpSpPr>
        <p:cNvPr id="28" name="Shape 28"/>
        <p:cNvGrpSpPr/>
        <p:nvPr/>
      </p:nvGrpSpPr>
      <p:grpSpPr>
        <a:xfrm>
          <a:off x="0" y="0"/>
          <a:ext cx="0" cy="0"/>
          <a:chOff x="0" y="0"/>
          <a:chExt cx="0" cy="0"/>
        </a:xfrm>
      </p:grpSpPr>
      <p:sp>
        <p:nvSpPr>
          <p:cNvPr id="29" name="Google Shape;29;p6"/>
          <p:cNvSpPr txBox="1"/>
          <p:nvPr>
            <p:ph type="title"/>
          </p:nvPr>
        </p:nvSpPr>
        <p:spPr>
          <a:xfrm>
            <a:off x="370900" y="0"/>
            <a:ext cx="8405700" cy="11751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0" name="Google Shape;30;p6"/>
          <p:cNvSpPr txBox="1"/>
          <p:nvPr>
            <p:ph idx="1" type="body"/>
          </p:nvPr>
        </p:nvSpPr>
        <p:spPr>
          <a:xfrm>
            <a:off x="373691"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1" name="Google Shape;31;p6"/>
          <p:cNvSpPr txBox="1"/>
          <p:nvPr>
            <p:ph idx="2" type="body"/>
          </p:nvPr>
        </p:nvSpPr>
        <p:spPr>
          <a:xfrm>
            <a:off x="4583628"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2" name="Google Shape;32;p6"/>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Title and Content">
  <p:cSld name="1_Title and Content">
    <p:spTree>
      <p:nvGrpSpPr>
        <p:cNvPr id="33" name="Shape 33"/>
        <p:cNvGrpSpPr/>
        <p:nvPr/>
      </p:nvGrpSpPr>
      <p:grpSpPr>
        <a:xfrm>
          <a:off x="0" y="0"/>
          <a:ext cx="0" cy="0"/>
          <a:chOff x="0" y="0"/>
          <a:chExt cx="0" cy="0"/>
        </a:xfrm>
      </p:grpSpPr>
      <p:sp>
        <p:nvSpPr>
          <p:cNvPr id="34" name="Google Shape;34;p7"/>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5" name="Google Shape;35;p7"/>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6" name="Google Shape;36;p7"/>
          <p:cNvSpPr txBox="1"/>
          <p:nvPr>
            <p:ph idx="10" type="dt"/>
          </p:nvPr>
        </p:nvSpPr>
        <p:spPr>
          <a:xfrm>
            <a:off x="457200" y="5297488"/>
            <a:ext cx="2133600" cy="3033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37" name="Google Shape;37;p7"/>
          <p:cNvSpPr txBox="1"/>
          <p:nvPr>
            <p:ph idx="11" type="ftr"/>
          </p:nvPr>
        </p:nvSpPr>
        <p:spPr>
          <a:xfrm>
            <a:off x="3124200" y="5297488"/>
            <a:ext cx="2895600" cy="303300"/>
          </a:xfrm>
          <a:prstGeom prst="rect">
            <a:avLst/>
          </a:prstGeom>
          <a:noFill/>
          <a:ln>
            <a:noFill/>
          </a:ln>
        </p:spPr>
        <p:txBody>
          <a:bodyPr anchorCtr="0" anchor="ctr" bIns="45700" lIns="91425" spcFirstLastPara="1" rIns="91425" wrap="square" tIns="45700"/>
          <a:lstStyle>
            <a:lvl1pPr lvl="0" marR="0" rtl="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38" name="Google Shape;38;p7"/>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replace">
  <p:cSld name="replace">
    <p:spTree>
      <p:nvGrpSpPr>
        <p:cNvPr id="39" name="Shape 39"/>
        <p:cNvGrpSpPr/>
        <p:nvPr/>
      </p:nvGrpSpPr>
      <p:grpSpPr>
        <a:xfrm>
          <a:off x="0" y="0"/>
          <a:ext cx="0" cy="0"/>
          <a:chOff x="0" y="0"/>
          <a:chExt cx="0" cy="0"/>
        </a:xfrm>
      </p:grpSpPr>
      <p:sp>
        <p:nvSpPr>
          <p:cNvPr id="40" name="Google Shape;40;p8"/>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8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8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6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4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9pPr>
          </a:lstStyle>
          <a:p/>
        </p:txBody>
      </p:sp>
      <p:sp>
        <p:nvSpPr>
          <p:cNvPr id="41" name="Google Shape;41;p8"/>
          <p:cNvSpPr txBox="1"/>
          <p:nvPr>
            <p:ph idx="10" type="dt"/>
          </p:nvPr>
        </p:nvSpPr>
        <p:spPr>
          <a:xfrm>
            <a:off x="457200" y="5297488"/>
            <a:ext cx="2133600" cy="3033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2" name="Google Shape;42;p8"/>
          <p:cNvSpPr txBox="1"/>
          <p:nvPr>
            <p:ph idx="11" type="ftr"/>
          </p:nvPr>
        </p:nvSpPr>
        <p:spPr>
          <a:xfrm>
            <a:off x="3124200" y="5297488"/>
            <a:ext cx="2895600" cy="303300"/>
          </a:xfrm>
          <a:prstGeom prst="rect">
            <a:avLst/>
          </a:prstGeom>
          <a:noFill/>
          <a:ln>
            <a:noFill/>
          </a:ln>
        </p:spPr>
        <p:txBody>
          <a:bodyPr anchorCtr="0" anchor="ctr" bIns="45700" lIns="91425" spcFirstLastPara="1" rIns="91425" wrap="square" tIns="45700"/>
          <a:lstStyle>
            <a:lvl1pPr lvl="0" marR="0" rtl="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3" name="Google Shape;43;p8"/>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44" name="Google Shape;44;p8"/>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5" name="Google Shape;45;p8"/>
          <p:cNvSpPr txBox="1"/>
          <p:nvPr>
            <p:ph idx="2" type="body"/>
          </p:nvPr>
        </p:nvSpPr>
        <p:spPr>
          <a:xfrm>
            <a:off x="6838953" y="1228724"/>
            <a:ext cx="1926300" cy="40008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theme" Target="../theme/theme2.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381004"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12" name="Google Shape;12;p1"/>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13" name="Google Shape;13;p1"/>
          <p:cNvPicPr preferRelativeResize="0"/>
          <p:nvPr/>
        </p:nvPicPr>
        <p:blipFill>
          <a:blip r:embed="rId1">
            <a:alphaModFix/>
          </a:blip>
          <a:stretch>
            <a:fillRect/>
          </a:stretch>
        </p:blipFill>
        <p:spPr>
          <a:xfrm>
            <a:off x="8421688" y="4921244"/>
            <a:ext cx="714375" cy="714375"/>
          </a:xfrm>
          <a:prstGeom prst="rect">
            <a:avLst/>
          </a:prstGeom>
          <a:noFill/>
          <a:ln>
            <a:noFill/>
          </a:ln>
        </p:spPr>
      </p:pic>
      <p:sp>
        <p:nvSpPr>
          <p:cNvPr id="14" name="Google Shape;14;p1"/>
          <p:cNvSpPr txBox="1"/>
          <p:nvPr/>
        </p:nvSpPr>
        <p:spPr>
          <a:xfrm>
            <a:off x="0" y="5478667"/>
            <a:ext cx="2133600" cy="23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200">
                <a:solidFill>
                  <a:srgbClr val="000090"/>
                </a:solidFill>
              </a:rPr>
              <a:t>Copyright TLO Limited 2018</a:t>
            </a:r>
            <a:endParaRPr sz="1200">
              <a:solidFill>
                <a:srgbClr val="000090"/>
              </a:solidFill>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30">
          <p15:clr>
            <a:srgbClr val="F06B4A"/>
          </p15:clr>
        </p15:guide>
        <p15:guide id="2" pos="4205">
          <p15:clr>
            <a:srgbClr val="F06B4A"/>
          </p15:clr>
        </p15:guide>
        <p15:guide id="3" pos="5530">
          <p15:clr>
            <a:srgbClr val="F06B4A"/>
          </p15:clr>
        </p15:guide>
        <p15:guide id="4" pos="2880">
          <p15:clr>
            <a:srgbClr val="F06B4A"/>
          </p15:clr>
        </p15:guide>
        <p15:guide id="5" orient="horz" pos="819">
          <p15:clr>
            <a:srgbClr val="F06B4A"/>
          </p15:clr>
        </p15:guide>
        <p15:guide id="6" orient="horz" pos="2000">
          <p15:clr>
            <a:srgbClr val="F06B4A"/>
          </p15:clr>
        </p15:guide>
        <p15:guide id="7" orient="horz" pos="3707">
          <p15:clr>
            <a:srgbClr val="F06B4A"/>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6.jpg"/><Relationship Id="rId4" Type="http://schemas.openxmlformats.org/officeDocument/2006/relationships/image" Target="../media/image9.jpg"/><Relationship Id="rId5" Type="http://schemas.openxmlformats.org/officeDocument/2006/relationships/image" Target="../media/image8.jpg"/><Relationship Id="rId6"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2.png"/><Relationship Id="rId4" Type="http://schemas.openxmlformats.org/officeDocument/2006/relationships/image" Target="../media/image11.png"/><Relationship Id="rId5"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 name="Shape 52"/>
        <p:cNvGrpSpPr/>
        <p:nvPr/>
      </p:nvGrpSpPr>
      <p:grpSpPr>
        <a:xfrm>
          <a:off x="0" y="0"/>
          <a:ext cx="0" cy="0"/>
          <a:chOff x="0" y="0"/>
          <a:chExt cx="0" cy="0"/>
        </a:xfrm>
      </p:grpSpPr>
      <p:sp>
        <p:nvSpPr>
          <p:cNvPr id="53" name="Google Shape;53;p9"/>
          <p:cNvSpPr txBox="1"/>
          <p:nvPr>
            <p:ph idx="1" type="subTitle"/>
          </p:nvPr>
        </p:nvSpPr>
        <p:spPr>
          <a:xfrm>
            <a:off x="7010403" y="1710800"/>
            <a:ext cx="1959000" cy="1524000"/>
          </a:xfrm>
          <a:prstGeom prst="rect">
            <a:avLst/>
          </a:prstGeom>
          <a:noFill/>
          <a:ln>
            <a:noFill/>
          </a:ln>
        </p:spPr>
        <p:txBody>
          <a:bodyPr anchorCtr="0" anchor="ctr" bIns="45700" lIns="91425" spcFirstLastPara="1" rIns="91425" wrap="square" tIns="45700">
            <a:noAutofit/>
          </a:bodyPr>
          <a:lstStyle/>
          <a:p>
            <a:pPr indent="0" lvl="0" marL="76200" marR="0" rtl="0" algn="l">
              <a:lnSpc>
                <a:spcPct val="100000"/>
              </a:lnSpc>
              <a:spcBef>
                <a:spcPts val="375"/>
              </a:spcBef>
              <a:spcAft>
                <a:spcPts val="0"/>
              </a:spcAft>
              <a:buClr>
                <a:srgbClr val="3366FF"/>
              </a:buClr>
              <a:buSzPts val="1900"/>
              <a:buFont typeface="Calibri"/>
              <a:buNone/>
            </a:pPr>
            <a:r>
              <a:rPr b="0" i="0" lang="en-GB" sz="1900" u="none" cap="none" strike="noStrike">
                <a:solidFill>
                  <a:srgbClr val="3366FF"/>
                </a:solidFill>
                <a:latin typeface="Calibri"/>
                <a:ea typeface="Calibri"/>
                <a:cs typeface="Calibri"/>
                <a:sym typeface="Calibri"/>
              </a:rPr>
              <a:t>A guided conversation </a:t>
            </a:r>
            <a:br>
              <a:rPr b="0" i="0" lang="en-GB" sz="1900" u="none" cap="none" strike="noStrike">
                <a:solidFill>
                  <a:srgbClr val="3366FF"/>
                </a:solidFill>
                <a:latin typeface="Calibri"/>
                <a:ea typeface="Calibri"/>
                <a:cs typeface="Calibri"/>
                <a:sym typeface="Calibri"/>
              </a:rPr>
            </a:br>
            <a:r>
              <a:rPr b="0" i="0" lang="en-GB" sz="1900" u="none" cap="none" strike="noStrike">
                <a:solidFill>
                  <a:srgbClr val="3366FF"/>
                </a:solidFill>
                <a:latin typeface="Calibri"/>
                <a:ea typeface="Calibri"/>
                <a:cs typeface="Calibri"/>
                <a:sym typeface="Calibri"/>
              </a:rPr>
              <a:t>for strategic leaders</a:t>
            </a:r>
            <a:endParaRPr/>
          </a:p>
        </p:txBody>
      </p:sp>
      <p:sp>
        <p:nvSpPr>
          <p:cNvPr id="54" name="Google Shape;54;p9"/>
          <p:cNvSpPr txBox="1"/>
          <p:nvPr>
            <p:ph type="title"/>
          </p:nvPr>
        </p:nvSpPr>
        <p:spPr>
          <a:xfrm>
            <a:off x="457200" y="1711326"/>
            <a:ext cx="6553200" cy="18189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90"/>
              </a:buClr>
              <a:buSzPts val="4200"/>
              <a:buFont typeface="Calibri"/>
              <a:buNone/>
            </a:pPr>
            <a:r>
              <a:rPr b="0" i="0" lang="en-GB" sz="4200" u="none" cap="none" strike="noStrike">
                <a:solidFill>
                  <a:srgbClr val="FF00FF"/>
                </a:solidFill>
                <a:latin typeface="Calibri"/>
                <a:ea typeface="Calibri"/>
                <a:cs typeface="Calibri"/>
                <a:sym typeface="Calibri"/>
              </a:rPr>
              <a:t>Strategic. Learning Power What and why. </a:t>
            </a:r>
            <a:r>
              <a:rPr b="0" i="0" lang="en-GB" sz="4200" u="none" cap="none" strike="noStrike">
                <a:solidFill>
                  <a:srgbClr val="000090"/>
                </a:solidFill>
                <a:latin typeface="Calibri"/>
                <a:ea typeface="Calibri"/>
                <a:cs typeface="Calibri"/>
                <a:sym typeface="Calibri"/>
              </a:rPr>
              <a:t> </a:t>
            </a:r>
            <a:endParaRPr b="0" i="0" sz="4200" u="none" cap="none" strike="noStrike">
              <a:solidFill>
                <a:srgbClr val="00009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 name="Shape 58"/>
        <p:cNvGrpSpPr/>
        <p:nvPr/>
      </p:nvGrpSpPr>
      <p:grpSpPr>
        <a:xfrm>
          <a:off x="0" y="0"/>
          <a:ext cx="0" cy="0"/>
          <a:chOff x="0" y="0"/>
          <a:chExt cx="0" cy="0"/>
        </a:xfrm>
      </p:grpSpPr>
      <p:sp>
        <p:nvSpPr>
          <p:cNvPr id="59" name="Google Shape;59;p10"/>
          <p:cNvSpPr txBox="1"/>
          <p:nvPr>
            <p:ph type="title"/>
          </p:nvPr>
        </p:nvSpPr>
        <p:spPr>
          <a:xfrm>
            <a:off x="381000" y="-826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Line of argument through the slides</a:t>
            </a:r>
            <a:endParaRPr/>
          </a:p>
        </p:txBody>
      </p:sp>
      <p:sp>
        <p:nvSpPr>
          <p:cNvPr id="60" name="Google Shape;60;p10"/>
          <p:cNvSpPr txBox="1"/>
          <p:nvPr>
            <p:ph idx="1" type="body"/>
          </p:nvPr>
        </p:nvSpPr>
        <p:spPr>
          <a:xfrm>
            <a:off x="381007" y="1203959"/>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80000"/>
              </a:lnSpc>
              <a:spcBef>
                <a:spcPts val="560"/>
              </a:spcBef>
              <a:spcAft>
                <a:spcPts val="0"/>
              </a:spcAft>
              <a:buClr>
                <a:srgbClr val="3366FF"/>
              </a:buClr>
              <a:buSzPts val="2400"/>
              <a:buFont typeface="Noto Sans Symbols"/>
              <a:buChar char="●"/>
            </a:pPr>
            <a:r>
              <a:rPr b="0" i="0" lang="en-GB" sz="1679" u="none" cap="none" strike="noStrike">
                <a:solidFill>
                  <a:srgbClr val="3366FF"/>
                </a:solidFill>
                <a:latin typeface="Open Sans"/>
                <a:ea typeface="Open Sans"/>
                <a:cs typeface="Open Sans"/>
                <a:sym typeface="Open Sans"/>
              </a:rPr>
              <a:t>Education as a preparation for the future </a:t>
            </a:r>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1679" u="none" cap="none" strike="noStrike">
                <a:solidFill>
                  <a:srgbClr val="3366FF"/>
                </a:solidFill>
                <a:latin typeface="Open Sans"/>
                <a:ea typeface="Open Sans"/>
                <a:cs typeface="Open Sans"/>
                <a:sym typeface="Open Sans"/>
              </a:rPr>
              <a:t>What </a:t>
            </a:r>
            <a:r>
              <a:rPr lang="en-GB" sz="1679"/>
              <a:t>does</a:t>
            </a:r>
            <a:r>
              <a:rPr b="0" i="0" lang="en-GB" sz="1679" u="none" cap="none" strike="noStrike">
                <a:solidFill>
                  <a:srgbClr val="3366FF"/>
                </a:solidFill>
                <a:latin typeface="Open Sans"/>
                <a:ea typeface="Open Sans"/>
                <a:cs typeface="Open Sans"/>
                <a:sym typeface="Open Sans"/>
              </a:rPr>
              <a:t> the future look like? How is work changing?</a:t>
            </a:r>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1679" u="none" cap="none" strike="noStrike">
                <a:solidFill>
                  <a:srgbClr val="3366FF"/>
                </a:solidFill>
                <a:latin typeface="Open Sans"/>
                <a:ea typeface="Open Sans"/>
                <a:cs typeface="Open Sans"/>
                <a:sym typeface="Open Sans"/>
              </a:rPr>
              <a:t>There's one essential skill...learning how to learn</a:t>
            </a:r>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1679" u="none" cap="none" strike="noStrike">
                <a:solidFill>
                  <a:srgbClr val="3366FF"/>
                </a:solidFill>
                <a:latin typeface="Open Sans"/>
                <a:ea typeface="Open Sans"/>
                <a:cs typeface="Open Sans"/>
                <a:sym typeface="Open Sans"/>
              </a:rPr>
              <a:t>Research shows that learning is a learnable craft</a:t>
            </a:r>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1679" u="none" cap="none" strike="noStrike">
                <a:solidFill>
                  <a:srgbClr val="3366FF"/>
                </a:solidFill>
                <a:latin typeface="Open Sans"/>
                <a:ea typeface="Open Sans"/>
                <a:cs typeface="Open Sans"/>
                <a:sym typeface="Open Sans"/>
              </a:rPr>
              <a:t>So how do we want our learners to be?</a:t>
            </a:r>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1679" u="none" cap="none" strike="noStrike">
                <a:solidFill>
                  <a:srgbClr val="3366FF"/>
                </a:solidFill>
                <a:latin typeface="Open Sans"/>
                <a:ea typeface="Open Sans"/>
                <a:cs typeface="Open Sans"/>
                <a:sym typeface="Open Sans"/>
              </a:rPr>
              <a:t>Research highlights four essential learning dispositions</a:t>
            </a:r>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1679" u="none" cap="none" strike="noStrike">
                <a:solidFill>
                  <a:srgbClr val="3366FF"/>
                </a:solidFill>
                <a:latin typeface="Open Sans"/>
                <a:ea typeface="Open Sans"/>
                <a:cs typeface="Open Sans"/>
                <a:sym typeface="Open Sans"/>
              </a:rPr>
              <a:t>Building powerful learners involves changing how we function in the classroom, in developing staff and in evaluating change</a:t>
            </a:r>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1679" u="none" cap="none" strike="noStrike">
                <a:solidFill>
                  <a:srgbClr val="3366FF"/>
                </a:solidFill>
                <a:latin typeface="Open Sans"/>
                <a:ea typeface="Open Sans"/>
                <a:cs typeface="Open Sans"/>
                <a:sym typeface="Open Sans"/>
              </a:rPr>
              <a:t>The outcomes for students go beyond exam success</a:t>
            </a:r>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1679" u="none" cap="none" strike="noStrike">
                <a:solidFill>
                  <a:srgbClr val="3366FF"/>
                </a:solidFill>
                <a:latin typeface="Open Sans"/>
                <a:ea typeface="Open Sans"/>
                <a:cs typeface="Open Sans"/>
                <a:sym typeface="Open Sans"/>
              </a:rPr>
              <a:t>A student explains how she is a powerful learner</a:t>
            </a:r>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1679" u="none" cap="none" strike="noStrike">
                <a:solidFill>
                  <a:srgbClr val="3366FF"/>
                </a:solidFill>
                <a:latin typeface="Open Sans"/>
                <a:ea typeface="Open Sans"/>
                <a:cs typeface="Open Sans"/>
                <a:sym typeface="Open Sans"/>
              </a:rPr>
              <a:t>To achieve this requires a long term professional learning programme</a:t>
            </a:r>
            <a:endParaRPr/>
          </a:p>
        </p:txBody>
      </p:sp>
      <p:sp>
        <p:nvSpPr>
          <p:cNvPr id="61" name="Google Shape;61;p10"/>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 name="Shape 66"/>
        <p:cNvGrpSpPr/>
        <p:nvPr/>
      </p:nvGrpSpPr>
      <p:grpSpPr>
        <a:xfrm>
          <a:off x="0" y="0"/>
          <a:ext cx="0" cy="0"/>
          <a:chOff x="0" y="0"/>
          <a:chExt cx="0" cy="0"/>
        </a:xfrm>
      </p:grpSpPr>
      <p:sp>
        <p:nvSpPr>
          <p:cNvPr id="67" name="Google Shape;67;p11"/>
          <p:cNvSpPr/>
          <p:nvPr/>
        </p:nvSpPr>
        <p:spPr>
          <a:xfrm>
            <a:off x="436567" y="3493540"/>
            <a:ext cx="7991400" cy="1128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2000" u="none" cap="none" strike="noStrike">
                <a:solidFill>
                  <a:srgbClr val="000090"/>
                </a:solidFill>
                <a:latin typeface="Tahoma"/>
                <a:ea typeface="Tahoma"/>
                <a:cs typeface="Tahoma"/>
                <a:sym typeface="Tahoma"/>
              </a:rPr>
              <a:t>The job of a school is to give young people the knowledge, skill and character that will enable them to flourish in the face of uncertainty: ‘strong minds for tricky times</a:t>
            </a:r>
            <a:r>
              <a:rPr lang="en-GB" sz="2000">
                <a:solidFill>
                  <a:srgbClr val="000090"/>
                </a:solidFill>
                <a:latin typeface="Tahoma"/>
                <a:ea typeface="Tahoma"/>
                <a:cs typeface="Tahoma"/>
                <a:sym typeface="Tahoma"/>
              </a:rPr>
              <a:t>’</a:t>
            </a:r>
            <a:r>
              <a:rPr b="0" i="0" lang="en-GB" sz="2000" u="none" cap="none" strike="noStrike">
                <a:solidFill>
                  <a:srgbClr val="000000"/>
                </a:solidFill>
                <a:latin typeface="Tahoma"/>
                <a:ea typeface="Tahoma"/>
                <a:cs typeface="Tahoma"/>
                <a:sym typeface="Tahoma"/>
              </a:rPr>
              <a:t>. </a:t>
            </a:r>
            <a:r>
              <a:rPr b="0" i="0" lang="en-GB" sz="1400" u="none" cap="none" strike="noStrike">
                <a:solidFill>
                  <a:srgbClr val="000000"/>
                </a:solidFill>
                <a:latin typeface="Tahoma"/>
                <a:ea typeface="Tahoma"/>
                <a:cs typeface="Tahoma"/>
                <a:sym typeface="Tahoma"/>
              </a:rPr>
              <a:t>(Claxton June 2010)</a:t>
            </a:r>
            <a:endParaRPr b="0" i="0" sz="1400" u="none" cap="none" strike="noStrike">
              <a:solidFill>
                <a:srgbClr val="000000"/>
              </a:solidFill>
              <a:latin typeface="Tahoma"/>
              <a:ea typeface="Tahoma"/>
              <a:cs typeface="Tahoma"/>
              <a:sym typeface="Tahoma"/>
            </a:endParaRPr>
          </a:p>
        </p:txBody>
      </p:sp>
      <p:sp>
        <p:nvSpPr>
          <p:cNvPr id="68" name="Google Shape;68;p11"/>
          <p:cNvSpPr/>
          <p:nvPr/>
        </p:nvSpPr>
        <p:spPr>
          <a:xfrm>
            <a:off x="381000" y="1629716"/>
            <a:ext cx="8413800" cy="171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2000" u="none" cap="none" strike="noStrike">
                <a:solidFill>
                  <a:srgbClr val="000090"/>
                </a:solidFill>
                <a:latin typeface="Tahoma"/>
                <a:ea typeface="Tahoma"/>
                <a:cs typeface="Tahoma"/>
                <a:sym typeface="Tahoma"/>
              </a:rPr>
              <a:t>That means: helping to give all young people the knowledge, skills, dispositions, and values they need to thrive and contribute to society, in the face of the challenges and opportunities they will meet. The curriculum and means of assessment must support that preparation</a:t>
            </a:r>
            <a:r>
              <a:rPr b="0" i="0" lang="en-GB" sz="2000" u="none" cap="none" strike="noStrike">
                <a:solidFill>
                  <a:srgbClr val="000000"/>
                </a:solidFill>
                <a:latin typeface="Tahoma"/>
                <a:ea typeface="Tahoma"/>
                <a:cs typeface="Tahoma"/>
                <a:sym typeface="Tahoma"/>
              </a:rPr>
              <a:t>. </a:t>
            </a:r>
            <a:r>
              <a:rPr b="0" i="0" lang="en-GB" sz="1400" u="none" cap="none" strike="noStrike">
                <a:solidFill>
                  <a:srgbClr val="000000"/>
                </a:solidFill>
                <a:latin typeface="Tahoma"/>
                <a:ea typeface="Tahoma"/>
                <a:cs typeface="Tahoma"/>
                <a:sym typeface="Tahoma"/>
              </a:rPr>
              <a:t>(Claxton 2008)</a:t>
            </a:r>
            <a:endParaRPr/>
          </a:p>
        </p:txBody>
      </p:sp>
      <p:sp>
        <p:nvSpPr>
          <p:cNvPr id="69" name="Google Shape;69;p11"/>
          <p:cNvSpPr/>
          <p:nvPr/>
        </p:nvSpPr>
        <p:spPr>
          <a:xfrm>
            <a:off x="434979" y="4691420"/>
            <a:ext cx="7993200" cy="444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1" lang="en-GB" sz="2000" u="none" cap="none" strike="noStrike">
                <a:solidFill>
                  <a:srgbClr val="FF00FF"/>
                </a:solidFill>
                <a:latin typeface="Tahoma"/>
                <a:ea typeface="Tahoma"/>
                <a:cs typeface="Tahoma"/>
                <a:sym typeface="Tahoma"/>
              </a:rPr>
              <a:t>Is this what we are doing now?</a:t>
            </a:r>
            <a:endParaRPr b="1" i="1" sz="2000" u="none" cap="none" strike="noStrike">
              <a:solidFill>
                <a:srgbClr val="FF00FF"/>
              </a:solidFill>
              <a:latin typeface="Tahoma"/>
              <a:ea typeface="Tahoma"/>
              <a:cs typeface="Tahoma"/>
              <a:sym typeface="Tahoma"/>
            </a:endParaRPr>
          </a:p>
        </p:txBody>
      </p:sp>
      <p:sp>
        <p:nvSpPr>
          <p:cNvPr id="70" name="Google Shape;70;p1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Education is a preparation for the future.   </a:t>
            </a:r>
            <a:endParaRPr/>
          </a:p>
        </p:txBody>
      </p:sp>
      <p:sp>
        <p:nvSpPr>
          <p:cNvPr id="71" name="Google Shape;71;p11"/>
          <p:cNvSpPr txBox="1"/>
          <p:nvPr>
            <p:ph idx="12" type="sldNum"/>
          </p:nvPr>
        </p:nvSpPr>
        <p:spPr>
          <a:xfrm>
            <a:off x="6661100" y="5297488"/>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
                                        </p:tgtEl>
                                        <p:attrNameLst>
                                          <p:attrName>style.visibility</p:attrName>
                                        </p:attrNameLst>
                                      </p:cBhvr>
                                      <p:to>
                                        <p:strVal val="visible"/>
                                      </p:to>
                                    </p:set>
                                    <p:animEffect filter="fade" transition="in">
                                      <p:cBhvr>
                                        <p:cTn dur="2000"/>
                                        <p:tgtEl>
                                          <p:spTgt spid="6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
                                        </p:tgtEl>
                                        <p:attrNameLst>
                                          <p:attrName>style.visibility</p:attrName>
                                        </p:attrNameLst>
                                      </p:cBhvr>
                                      <p:to>
                                        <p:strVal val="visible"/>
                                      </p:to>
                                    </p:set>
                                    <p:animEffect filter="fade" transition="in">
                                      <p:cBhvr>
                                        <p:cTn dur="2000"/>
                                        <p:tgtEl>
                                          <p:spTgt spid="6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
                                        </p:tgtEl>
                                        <p:attrNameLst>
                                          <p:attrName>style.visibility</p:attrName>
                                        </p:attrNameLst>
                                      </p:cBhvr>
                                      <p:to>
                                        <p:strVal val="visible"/>
                                      </p:to>
                                    </p:set>
                                    <p:animEffect filter="fade" transition="in">
                                      <p:cBhvr>
                                        <p:cTn dur="2000"/>
                                        <p:tgtEl>
                                          <p:spTgt spid="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6" name="Shape 76"/>
        <p:cNvGrpSpPr/>
        <p:nvPr/>
      </p:nvGrpSpPr>
      <p:grpSpPr>
        <a:xfrm>
          <a:off x="0" y="0"/>
          <a:ext cx="0" cy="0"/>
          <a:chOff x="0" y="0"/>
          <a:chExt cx="0" cy="0"/>
        </a:xfrm>
      </p:grpSpPr>
      <p:sp>
        <p:nvSpPr>
          <p:cNvPr id="77" name="Google Shape;77;p12"/>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The changing nature of work</a:t>
            </a:r>
            <a:endParaRPr b="0" i="0" sz="3200" u="none" cap="none" strike="noStrike">
              <a:solidFill>
                <a:srgbClr val="000090"/>
              </a:solidFill>
              <a:latin typeface="Open Sans"/>
              <a:ea typeface="Open Sans"/>
              <a:cs typeface="Open Sans"/>
              <a:sym typeface="Open Sans"/>
            </a:endParaRPr>
          </a:p>
        </p:txBody>
      </p:sp>
      <p:sp>
        <p:nvSpPr>
          <p:cNvPr id="78" name="Google Shape;78;p12"/>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Which of the following categories of skill is disappearing from the work-place most rapidly?</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Open Sans"/>
                <a:ea typeface="Open Sans"/>
                <a:cs typeface="Open Sans"/>
                <a:sym typeface="Open Sans"/>
              </a:rPr>
              <a:t>Routine manual</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Open Sans"/>
                <a:ea typeface="Open Sans"/>
                <a:cs typeface="Open Sans"/>
                <a:sym typeface="Open Sans"/>
              </a:rPr>
              <a:t>Non-routine manual</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Open Sans"/>
                <a:ea typeface="Open Sans"/>
                <a:cs typeface="Open Sans"/>
                <a:sym typeface="Open Sans"/>
              </a:rPr>
              <a:t>Routine cognitive</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Open Sans"/>
                <a:ea typeface="Open Sans"/>
                <a:cs typeface="Open Sans"/>
                <a:sym typeface="Open Sans"/>
              </a:rPr>
              <a:t>Complex communication</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Open Sans"/>
                <a:ea typeface="Open Sans"/>
                <a:cs typeface="Open Sans"/>
                <a:sym typeface="Open Sans"/>
              </a:rPr>
              <a:t>Expert thinking/problem-solving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 name="Shape 83"/>
        <p:cNvGrpSpPr/>
        <p:nvPr/>
      </p:nvGrpSpPr>
      <p:grpSpPr>
        <a:xfrm>
          <a:off x="0" y="0"/>
          <a:ext cx="0" cy="0"/>
          <a:chOff x="0" y="0"/>
          <a:chExt cx="0" cy="0"/>
        </a:xfrm>
      </p:grpSpPr>
      <p:sp>
        <p:nvSpPr>
          <p:cNvPr id="84" name="Google Shape;84;p13"/>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Arial"/>
                <a:ea typeface="Arial"/>
                <a:cs typeface="Arial"/>
                <a:sym typeface="Arial"/>
              </a:rPr>
              <a:t>... </a:t>
            </a:r>
            <a:r>
              <a:rPr b="0" i="0" lang="en-GB" sz="2800" u="none" cap="none" strike="noStrike">
                <a:solidFill>
                  <a:srgbClr val="000090"/>
                </a:solidFill>
                <a:latin typeface="Arial"/>
                <a:ea typeface="Arial"/>
                <a:cs typeface="Arial"/>
                <a:sym typeface="Arial"/>
              </a:rPr>
              <a:t>need to prepare students for an unknown future </a:t>
            </a:r>
            <a:endParaRPr/>
          </a:p>
        </p:txBody>
      </p:sp>
      <p:pic>
        <p:nvPicPr>
          <p:cNvPr descr="Picture 4" id="85" name="Google Shape;85;p13"/>
          <p:cNvPicPr preferRelativeResize="0"/>
          <p:nvPr/>
        </p:nvPicPr>
        <p:blipFill rotWithShape="1">
          <a:blip r:embed="rId3">
            <a:alphaModFix/>
          </a:blip>
          <a:srcRect b="0" l="0" r="0" t="0"/>
          <a:stretch/>
        </p:blipFill>
        <p:spPr>
          <a:xfrm>
            <a:off x="533400" y="1397000"/>
            <a:ext cx="8077199" cy="3782888"/>
          </a:xfrm>
          <a:prstGeom prst="rect">
            <a:avLst/>
          </a:prstGeom>
          <a:noFill/>
          <a:ln>
            <a:noFill/>
          </a:ln>
        </p:spPr>
      </p:pic>
      <p:sp>
        <p:nvSpPr>
          <p:cNvPr id="86" name="Google Shape;86;p13"/>
          <p:cNvSpPr txBox="1"/>
          <p:nvPr/>
        </p:nvSpPr>
        <p:spPr>
          <a:xfrm>
            <a:off x="5867400" y="5409407"/>
            <a:ext cx="3276600" cy="4104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GB" sz="1800" u="none" cap="none" strike="noStrike">
                <a:solidFill>
                  <a:srgbClr val="9E2487"/>
                </a:solidFill>
                <a:latin typeface="Helvetica Neue"/>
                <a:ea typeface="Helvetica Neue"/>
                <a:cs typeface="Helvetica Neue"/>
                <a:sym typeface="Helvetica Neue"/>
              </a:rPr>
              <a:t>Autor, Levy &amp; Murnane, 2003</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 name="Shape 91"/>
        <p:cNvGrpSpPr/>
        <p:nvPr/>
      </p:nvGrpSpPr>
      <p:grpSpPr>
        <a:xfrm>
          <a:off x="0" y="0"/>
          <a:ext cx="0" cy="0"/>
          <a:chOff x="0" y="0"/>
          <a:chExt cx="0" cy="0"/>
        </a:xfrm>
      </p:grpSpPr>
      <p:sp>
        <p:nvSpPr>
          <p:cNvPr id="92" name="Google Shape;92;p1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Learning for the future</a:t>
            </a:r>
            <a:endParaRPr/>
          </a:p>
        </p:txBody>
      </p:sp>
      <p:sp>
        <p:nvSpPr>
          <p:cNvPr id="93" name="Google Shape;93;p14"/>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9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Arial"/>
                <a:ea typeface="Arial"/>
                <a:cs typeface="Arial"/>
                <a:sym typeface="Arial"/>
              </a:rPr>
              <a:t>The skills that you can learn when at school will be obsolete by the time you get into the workplace, </a:t>
            </a:r>
            <a:r>
              <a:rPr b="0" i="0" lang="en-GB" sz="2400" u="none" cap="none" strike="noStrike">
                <a:solidFill>
                  <a:srgbClr val="FF00FF"/>
                </a:solidFill>
                <a:latin typeface="Arial"/>
                <a:ea typeface="Arial"/>
                <a:cs typeface="Arial"/>
                <a:sym typeface="Arial"/>
              </a:rPr>
              <a:t>except for one skill. </a:t>
            </a:r>
            <a:endParaRPr>
              <a:solidFill>
                <a:srgbClr val="FF00FF"/>
              </a:solidFill>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Arial"/>
                <a:ea typeface="Arial"/>
                <a:cs typeface="Arial"/>
                <a:sym typeface="Arial"/>
              </a:rPr>
              <a:t>The one really competitive skill is </a:t>
            </a:r>
            <a:r>
              <a:rPr b="0" i="0" lang="en-GB" sz="2400" u="none" cap="none" strike="noStrike">
                <a:solidFill>
                  <a:srgbClr val="FF00FF"/>
                </a:solidFill>
                <a:latin typeface="Arial"/>
                <a:ea typeface="Arial"/>
                <a:cs typeface="Arial"/>
                <a:sym typeface="Arial"/>
              </a:rPr>
              <a:t>the skill of being able to learn ... </a:t>
            </a:r>
            <a:r>
              <a:rPr b="0" i="0" lang="en-GB" sz="2400" u="none" cap="none" strike="noStrike">
                <a:solidFill>
                  <a:srgbClr val="3366FF"/>
                </a:solidFill>
                <a:latin typeface="Arial"/>
                <a:ea typeface="Arial"/>
                <a:cs typeface="Arial"/>
                <a:sym typeface="Arial"/>
              </a:rPr>
              <a:t>not to give the right answer to questions about what you were taught in school, but to make the right response to situations that are outside the scope of what you were taught in school.</a:t>
            </a:r>
            <a:endParaRPr/>
          </a:p>
          <a:p>
            <a:pPr indent="-317500" lvl="0" marL="457200" marR="0" rtl="0" algn="l">
              <a:lnSpc>
                <a:spcPct val="90000"/>
              </a:lnSpc>
              <a:spcBef>
                <a:spcPts val="560"/>
              </a:spcBef>
              <a:spcAft>
                <a:spcPts val="0"/>
              </a:spcAft>
              <a:buClr>
                <a:srgbClr val="3366FF"/>
              </a:buClr>
              <a:buSzPts val="1400"/>
              <a:buFont typeface="Noto Sans Symbols"/>
              <a:buChar char="●"/>
            </a:pPr>
            <a:r>
              <a:rPr b="0" i="0" lang="en-GB" sz="1400" u="none" cap="none" strike="noStrike">
                <a:solidFill>
                  <a:schemeClr val="dk1"/>
                </a:solidFill>
                <a:latin typeface="Open Sans"/>
                <a:ea typeface="Open Sans"/>
                <a:cs typeface="Open Sans"/>
                <a:sym typeface="Open Sans"/>
              </a:rPr>
              <a:t>Pepart 1998</a:t>
            </a:r>
            <a:endParaRPr b="0" i="0" sz="1400" u="none" cap="none" strike="noStrike">
              <a:solidFill>
                <a:schemeClr val="dk1"/>
              </a:solidFill>
              <a:latin typeface="Arial"/>
              <a:ea typeface="Arial"/>
              <a:cs typeface="Arial"/>
              <a:sym typeface="Arial"/>
            </a:endParaRPr>
          </a:p>
        </p:txBody>
      </p:sp>
      <p:sp>
        <p:nvSpPr>
          <p:cNvPr id="94" name="Google Shape;94;p14"/>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9" name="Shape 99"/>
        <p:cNvGrpSpPr/>
        <p:nvPr/>
      </p:nvGrpSpPr>
      <p:grpSpPr>
        <a:xfrm>
          <a:off x="0" y="0"/>
          <a:ext cx="0" cy="0"/>
          <a:chOff x="0" y="0"/>
          <a:chExt cx="0" cy="0"/>
        </a:xfrm>
      </p:grpSpPr>
      <p:sp>
        <p:nvSpPr>
          <p:cNvPr id="100" name="Google Shape;100;p15"/>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noAutofit/>
          </a:bodyPr>
          <a:lstStyle/>
          <a:p>
            <a:pPr indent="-342900" lvl="0" marL="457200" marR="0" rtl="0" algn="l">
              <a:lnSpc>
                <a:spcPct val="80000"/>
              </a:lnSpc>
              <a:spcBef>
                <a:spcPts val="560"/>
              </a:spcBef>
              <a:spcAft>
                <a:spcPts val="0"/>
              </a:spcAft>
              <a:buClr>
                <a:srgbClr val="3366FF"/>
              </a:buClr>
              <a:buSzPts val="1800"/>
              <a:buFont typeface="Calibri"/>
              <a:buChar char="●"/>
            </a:pPr>
            <a:r>
              <a:rPr b="0" i="0" lang="en-GB" sz="1800" u="none" cap="none" strike="noStrike">
                <a:solidFill>
                  <a:srgbClr val="3366FF"/>
                </a:solidFill>
                <a:latin typeface="Calibri"/>
                <a:ea typeface="Calibri"/>
                <a:cs typeface="Calibri"/>
                <a:sym typeface="Calibri"/>
              </a:rPr>
              <a:t>Is Learning Learnable?</a:t>
            </a:r>
            <a:endParaRPr b="0" i="0" sz="1800" u="none" cap="none" strike="noStrike">
              <a:solidFill>
                <a:srgbClr val="3366FF"/>
              </a:solidFill>
              <a:latin typeface="Calibri"/>
              <a:ea typeface="Calibri"/>
              <a:cs typeface="Calibri"/>
              <a:sym typeface="Calibri"/>
            </a:endParaRPr>
          </a:p>
          <a:p>
            <a:pPr indent="-342900" lvl="0" marL="457200" marR="0" rtl="0" algn="l">
              <a:lnSpc>
                <a:spcPct val="80000"/>
              </a:lnSpc>
              <a:spcBef>
                <a:spcPts val="0"/>
              </a:spcBef>
              <a:spcAft>
                <a:spcPts val="0"/>
              </a:spcAft>
              <a:buClr>
                <a:srgbClr val="3366FF"/>
              </a:buClr>
              <a:buSzPts val="1800"/>
              <a:buFont typeface="Calibri"/>
              <a:buChar char="●"/>
            </a:pPr>
            <a:r>
              <a:rPr b="0" i="0" lang="en-GB" sz="1800" u="none" cap="none" strike="noStrike">
                <a:solidFill>
                  <a:srgbClr val="3366FF"/>
                </a:solidFill>
                <a:latin typeface="Calibri"/>
                <a:ea typeface="Calibri"/>
                <a:cs typeface="Calibri"/>
                <a:sym typeface="Calibri"/>
              </a:rPr>
              <a:t>Old idea </a:t>
            </a:r>
            <a:endParaRPr sz="1800"/>
          </a:p>
          <a:p>
            <a:pPr indent="-342900" lvl="1" marL="914400" marR="0" rtl="0" algn="l">
              <a:lnSpc>
                <a:spcPct val="80000"/>
              </a:lnSpc>
              <a:spcBef>
                <a:spcPts val="0"/>
              </a:spcBef>
              <a:spcAft>
                <a:spcPts val="0"/>
              </a:spcAft>
              <a:buClr>
                <a:srgbClr val="000000"/>
              </a:buClr>
              <a:buSzPts val="1800"/>
              <a:buFont typeface="Calibri"/>
              <a:buChar char="○"/>
            </a:pPr>
            <a:r>
              <a:rPr b="0" i="0" lang="en-GB" sz="1800" u="none" cap="none" strike="noStrike">
                <a:solidFill>
                  <a:srgbClr val="000000"/>
                </a:solidFill>
                <a:latin typeface="Calibri"/>
                <a:ea typeface="Calibri"/>
                <a:cs typeface="Calibri"/>
                <a:sym typeface="Calibri"/>
              </a:rPr>
              <a:t>intelligence is fixed</a:t>
            </a:r>
            <a:endParaRPr sz="1800"/>
          </a:p>
          <a:p>
            <a:pPr indent="-342900" lvl="0" marL="457200" marR="0" rtl="0" algn="l">
              <a:lnSpc>
                <a:spcPct val="80000"/>
              </a:lnSpc>
              <a:spcBef>
                <a:spcPts val="0"/>
              </a:spcBef>
              <a:spcAft>
                <a:spcPts val="0"/>
              </a:spcAft>
              <a:buClr>
                <a:srgbClr val="3366FF"/>
              </a:buClr>
              <a:buSzPts val="1800"/>
              <a:buFont typeface="Calibri"/>
              <a:buChar char="●"/>
            </a:pPr>
            <a:r>
              <a:rPr b="0" i="0" lang="en-GB" sz="1800" u="none" cap="none" strike="noStrike">
                <a:solidFill>
                  <a:srgbClr val="3366FF"/>
                </a:solidFill>
                <a:latin typeface="Calibri"/>
                <a:ea typeface="Calibri"/>
                <a:cs typeface="Calibri"/>
                <a:sym typeface="Calibri"/>
              </a:rPr>
              <a:t>Research into the brain </a:t>
            </a:r>
            <a:endParaRPr sz="1800"/>
          </a:p>
          <a:p>
            <a:pPr indent="-342900" lvl="1" marL="914400" marR="0" rtl="0" algn="l">
              <a:lnSpc>
                <a:spcPct val="80000"/>
              </a:lnSpc>
              <a:spcBef>
                <a:spcPts val="0"/>
              </a:spcBef>
              <a:spcAft>
                <a:spcPts val="0"/>
              </a:spcAft>
              <a:buClr>
                <a:srgbClr val="000000"/>
              </a:buClr>
              <a:buSzPts val="1800"/>
              <a:buFont typeface="Calibri"/>
              <a:buChar char="○"/>
            </a:pPr>
            <a:r>
              <a:rPr b="0" i="0" lang="en-GB" sz="1800" u="none" cap="none" strike="noStrike">
                <a:solidFill>
                  <a:srgbClr val="000000"/>
                </a:solidFill>
                <a:latin typeface="Calibri"/>
                <a:ea typeface="Calibri"/>
                <a:cs typeface="Calibri"/>
                <a:sym typeface="Calibri"/>
              </a:rPr>
              <a:t>mind is improvable</a:t>
            </a:r>
            <a:endParaRPr sz="1800"/>
          </a:p>
          <a:p>
            <a:pPr indent="-342900" lvl="0" marL="457200" marR="0" rtl="0" algn="l">
              <a:lnSpc>
                <a:spcPct val="80000"/>
              </a:lnSpc>
              <a:spcBef>
                <a:spcPts val="0"/>
              </a:spcBef>
              <a:spcAft>
                <a:spcPts val="0"/>
              </a:spcAft>
              <a:buClr>
                <a:srgbClr val="3366FF"/>
              </a:buClr>
              <a:buSzPts val="1800"/>
              <a:buFont typeface="Calibri"/>
              <a:buChar char="●"/>
            </a:pPr>
            <a:r>
              <a:rPr b="0" i="0" lang="en-GB" sz="1800" u="none" cap="none" strike="noStrike">
                <a:solidFill>
                  <a:srgbClr val="3366FF"/>
                </a:solidFill>
                <a:latin typeface="Calibri"/>
                <a:ea typeface="Calibri"/>
                <a:cs typeface="Calibri"/>
                <a:sym typeface="Calibri"/>
              </a:rPr>
              <a:t>Intelligence is </a:t>
            </a:r>
            <a:endParaRPr sz="1800"/>
          </a:p>
          <a:p>
            <a:pPr indent="-342900" lvl="1" marL="914400" marR="0" rtl="0" algn="l">
              <a:lnSpc>
                <a:spcPct val="80000"/>
              </a:lnSpc>
              <a:spcBef>
                <a:spcPts val="0"/>
              </a:spcBef>
              <a:spcAft>
                <a:spcPts val="0"/>
              </a:spcAft>
              <a:buSzPts val="1800"/>
              <a:buFont typeface="Calibri"/>
              <a:buChar char="○"/>
            </a:pPr>
            <a:r>
              <a:rPr b="0" i="0" lang="en-GB" sz="1800" u="none" cap="none" strike="noStrike">
                <a:solidFill>
                  <a:srgbClr val="000000"/>
                </a:solidFill>
                <a:latin typeface="Calibri"/>
                <a:ea typeface="Calibri"/>
                <a:cs typeface="Calibri"/>
                <a:sym typeface="Calibri"/>
              </a:rPr>
              <a:t>‘the sum total of </a:t>
            </a:r>
            <a:r>
              <a:rPr b="0" i="0" lang="en-GB" sz="1800" u="none" cap="none" strike="noStrike">
                <a:solidFill>
                  <a:srgbClr val="FF00FF"/>
                </a:solidFill>
                <a:latin typeface="Calibri"/>
                <a:ea typeface="Calibri"/>
                <a:cs typeface="Calibri"/>
                <a:sym typeface="Calibri"/>
              </a:rPr>
              <a:t>habits</a:t>
            </a:r>
            <a:r>
              <a:rPr b="0" i="0" lang="en-GB" sz="1800" u="none" cap="none" strike="noStrike">
                <a:solidFill>
                  <a:srgbClr val="000000"/>
                </a:solidFill>
                <a:latin typeface="Calibri"/>
                <a:ea typeface="Calibri"/>
                <a:cs typeface="Calibri"/>
                <a:sym typeface="Calibri"/>
              </a:rPr>
              <a:t> of mind’</a:t>
            </a:r>
            <a:endParaRPr sz="1800"/>
          </a:p>
          <a:p>
            <a:pPr indent="-342900" lvl="1" marL="914400" marR="0" rtl="0" algn="l">
              <a:lnSpc>
                <a:spcPct val="80000"/>
              </a:lnSpc>
              <a:spcBef>
                <a:spcPts val="0"/>
              </a:spcBef>
              <a:spcAft>
                <a:spcPts val="0"/>
              </a:spcAft>
              <a:buClr>
                <a:srgbClr val="000000"/>
              </a:buClr>
              <a:buSzPts val="1800"/>
              <a:buFont typeface="Calibri"/>
              <a:buChar char="○"/>
            </a:pPr>
            <a:r>
              <a:rPr b="0" i="0" lang="en-GB" sz="1800" u="none" cap="none" strike="noStrike">
                <a:solidFill>
                  <a:srgbClr val="000000"/>
                </a:solidFill>
                <a:latin typeface="Calibri"/>
                <a:ea typeface="Calibri"/>
                <a:cs typeface="Calibri"/>
                <a:sym typeface="Calibri"/>
              </a:rPr>
              <a:t>Resnick</a:t>
            </a:r>
            <a:endParaRPr b="0" i="0" sz="1800" u="none" cap="none" strike="noStrike">
              <a:solidFill>
                <a:srgbClr val="000000"/>
              </a:solidFill>
              <a:latin typeface="Calibri"/>
              <a:ea typeface="Calibri"/>
              <a:cs typeface="Calibri"/>
              <a:sym typeface="Calibri"/>
            </a:endParaRPr>
          </a:p>
          <a:p>
            <a:pPr indent="-342900" lvl="0" marL="457200" marR="0" rtl="0" algn="l">
              <a:lnSpc>
                <a:spcPct val="80000"/>
              </a:lnSpc>
              <a:spcBef>
                <a:spcPts val="0"/>
              </a:spcBef>
              <a:spcAft>
                <a:spcPts val="0"/>
              </a:spcAft>
              <a:buClr>
                <a:srgbClr val="3366FF"/>
              </a:buClr>
              <a:buSzPts val="1800"/>
              <a:buFont typeface="Calibri"/>
              <a:buChar char="●"/>
            </a:pPr>
            <a:r>
              <a:rPr b="0" i="0" lang="en-GB" sz="1800" u="none" cap="none" strike="noStrike">
                <a:solidFill>
                  <a:srgbClr val="3366FF"/>
                </a:solidFill>
                <a:latin typeface="Calibri"/>
                <a:ea typeface="Calibri"/>
                <a:cs typeface="Calibri"/>
                <a:sym typeface="Calibri"/>
              </a:rPr>
              <a:t>Habits can be changed and developed</a:t>
            </a:r>
            <a:endParaRPr sz="1800"/>
          </a:p>
          <a:p>
            <a:pPr indent="-342900" lvl="0" marL="457200" marR="0" rtl="0" algn="l">
              <a:lnSpc>
                <a:spcPct val="80000"/>
              </a:lnSpc>
              <a:spcBef>
                <a:spcPts val="0"/>
              </a:spcBef>
              <a:spcAft>
                <a:spcPts val="0"/>
              </a:spcAft>
              <a:buClr>
                <a:srgbClr val="3366FF"/>
              </a:buClr>
              <a:buSzPts val="1800"/>
              <a:buFont typeface="Calibri"/>
              <a:buChar char="●"/>
            </a:pPr>
            <a:r>
              <a:rPr b="0" i="0" lang="en-GB" sz="1800" u="none" cap="none" strike="noStrike">
                <a:solidFill>
                  <a:srgbClr val="3366FF"/>
                </a:solidFill>
                <a:latin typeface="Calibri"/>
                <a:ea typeface="Calibri"/>
                <a:cs typeface="Calibri"/>
                <a:sym typeface="Calibri"/>
              </a:rPr>
              <a:t>Intelligence is </a:t>
            </a:r>
            <a:endParaRPr sz="1800"/>
          </a:p>
          <a:p>
            <a:pPr indent="-342900" lvl="1" marL="914400" marR="0" rtl="0" algn="l">
              <a:lnSpc>
                <a:spcPct val="80000"/>
              </a:lnSpc>
              <a:spcBef>
                <a:spcPts val="0"/>
              </a:spcBef>
              <a:spcAft>
                <a:spcPts val="0"/>
              </a:spcAft>
              <a:buClr>
                <a:srgbClr val="000000"/>
              </a:buClr>
              <a:buSzPts val="1800"/>
              <a:buFont typeface="Calibri"/>
              <a:buChar char="○"/>
            </a:pPr>
            <a:r>
              <a:rPr b="0" i="0" lang="en-GB" sz="1800" u="none" cap="none" strike="noStrike">
                <a:solidFill>
                  <a:srgbClr val="000000"/>
                </a:solidFill>
                <a:latin typeface="Calibri"/>
                <a:ea typeface="Calibri"/>
                <a:cs typeface="Calibri"/>
                <a:sym typeface="Calibri"/>
              </a:rPr>
              <a:t>‘knowing what to do when you don’t know what to do’</a:t>
            </a:r>
            <a:endParaRPr sz="1800"/>
          </a:p>
          <a:p>
            <a:pPr indent="-342900" lvl="1" marL="914400" marR="0" rtl="0" algn="l">
              <a:lnSpc>
                <a:spcPct val="80000"/>
              </a:lnSpc>
              <a:spcBef>
                <a:spcPts val="0"/>
              </a:spcBef>
              <a:spcAft>
                <a:spcPts val="0"/>
              </a:spcAft>
              <a:buClr>
                <a:srgbClr val="000000"/>
              </a:buClr>
              <a:buSzPts val="1800"/>
              <a:buFont typeface="Calibri"/>
              <a:buChar char="○"/>
            </a:pPr>
            <a:r>
              <a:rPr b="0" i="0" lang="en-GB" sz="1800" u="none" cap="none" strike="noStrike">
                <a:solidFill>
                  <a:srgbClr val="000000"/>
                </a:solidFill>
                <a:latin typeface="Calibri"/>
                <a:ea typeface="Calibri"/>
                <a:cs typeface="Calibri"/>
                <a:sym typeface="Calibri"/>
              </a:rPr>
              <a:t>Piaget</a:t>
            </a:r>
            <a:endParaRPr sz="1800"/>
          </a:p>
          <a:p>
            <a:pPr indent="-342900" lvl="0" marL="457200" marR="0" rtl="0" algn="l">
              <a:lnSpc>
                <a:spcPct val="80000"/>
              </a:lnSpc>
              <a:spcBef>
                <a:spcPts val="0"/>
              </a:spcBef>
              <a:spcAft>
                <a:spcPts val="0"/>
              </a:spcAft>
              <a:buClr>
                <a:srgbClr val="FF00FF"/>
              </a:buClr>
              <a:buSzPts val="1800"/>
              <a:buFont typeface="Calibri"/>
              <a:buChar char="●"/>
            </a:pPr>
            <a:r>
              <a:rPr b="0" i="0" lang="en-GB" sz="1800" u="none" cap="none" strike="noStrike">
                <a:solidFill>
                  <a:srgbClr val="FF00FF"/>
                </a:solidFill>
                <a:latin typeface="Calibri"/>
                <a:ea typeface="Calibri"/>
                <a:cs typeface="Calibri"/>
                <a:sym typeface="Calibri"/>
              </a:rPr>
              <a:t>Getting stuck is the liberating point, when learning begins</a:t>
            </a:r>
            <a:endParaRPr sz="1800">
              <a:solidFill>
                <a:srgbClr val="FF00FF"/>
              </a:solidFill>
            </a:endParaRPr>
          </a:p>
        </p:txBody>
      </p:sp>
      <p:sp>
        <p:nvSpPr>
          <p:cNvPr id="101" name="Google Shape;101;p15"/>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102" name="Google Shape;102;p15"/>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An overview of</a:t>
            </a:r>
            <a:r>
              <a:rPr lang="en-GB"/>
              <a:t> </a:t>
            </a:r>
            <a:r>
              <a:rPr b="0" i="0" lang="en-GB" sz="3200" u="none" cap="none" strike="noStrike">
                <a:solidFill>
                  <a:srgbClr val="000090"/>
                </a:solidFill>
                <a:latin typeface="Calibri"/>
                <a:ea typeface="Calibri"/>
                <a:cs typeface="Calibri"/>
                <a:sym typeface="Calibri"/>
              </a:rPr>
              <a:t>learning and your brain</a:t>
            </a:r>
            <a:endParaRPr/>
          </a:p>
        </p:txBody>
      </p:sp>
      <p:pic>
        <p:nvPicPr>
          <p:cNvPr descr="tumblr_njigs80ye71qzg710o1_1280.jpg" id="103" name="Google Shape;103;p15"/>
          <p:cNvPicPr preferRelativeResize="0"/>
          <p:nvPr>
            <p:ph idx="2" type="body"/>
          </p:nvPr>
        </p:nvPicPr>
        <p:blipFill rotWithShape="1">
          <a:blip r:embed="rId3">
            <a:alphaModFix/>
          </a:blip>
          <a:srcRect b="0" l="14474" r="14467" t="0"/>
          <a:stretch/>
        </p:blipFill>
        <p:spPr>
          <a:xfrm>
            <a:off x="6838953" y="1228724"/>
            <a:ext cx="1926300" cy="4000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 name="Shape 108"/>
        <p:cNvGrpSpPr/>
        <p:nvPr/>
      </p:nvGrpSpPr>
      <p:grpSpPr>
        <a:xfrm>
          <a:off x="0" y="0"/>
          <a:ext cx="0" cy="0"/>
          <a:chOff x="0" y="0"/>
          <a:chExt cx="0" cy="0"/>
        </a:xfrm>
      </p:grpSpPr>
      <p:sp>
        <p:nvSpPr>
          <p:cNvPr id="109" name="Google Shape;109;p16"/>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What’s the point of education in </a:t>
            </a:r>
            <a:r>
              <a:rPr b="0" i="0" lang="en-GB" sz="3200" u="none" cap="none" strike="noStrike">
                <a:solidFill>
                  <a:srgbClr val="FF00FF"/>
                </a:solidFill>
                <a:latin typeface="Open Sans"/>
                <a:ea typeface="Open Sans"/>
                <a:cs typeface="Open Sans"/>
                <a:sym typeface="Open Sans"/>
              </a:rPr>
              <a:t>our </a:t>
            </a:r>
            <a:r>
              <a:rPr b="0" i="0" lang="en-GB" sz="3200" u="none" cap="none" strike="noStrike">
                <a:solidFill>
                  <a:srgbClr val="000090"/>
                </a:solidFill>
                <a:latin typeface="Open Sans"/>
                <a:ea typeface="Open Sans"/>
                <a:cs typeface="Open Sans"/>
                <a:sym typeface="Open Sans"/>
              </a:rPr>
              <a:t>school?</a:t>
            </a:r>
            <a:endParaRPr/>
          </a:p>
        </p:txBody>
      </p:sp>
      <p:sp>
        <p:nvSpPr>
          <p:cNvPr id="110" name="Google Shape;110;p16"/>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lang="en-GB"/>
              <a:t>How</a:t>
            </a:r>
            <a:r>
              <a:rPr b="0" i="0" lang="en-GB" sz="2400" u="none" cap="none" strike="noStrike">
                <a:solidFill>
                  <a:srgbClr val="3366FF"/>
                </a:solidFill>
                <a:latin typeface="Open Sans"/>
                <a:ea typeface="Open Sans"/>
                <a:cs typeface="Open Sans"/>
                <a:sym typeface="Open Sans"/>
              </a:rPr>
              <a:t> do we want </a:t>
            </a:r>
            <a:r>
              <a:rPr b="0" i="0" lang="en-GB" sz="2400" u="none" cap="none" strike="noStrike">
                <a:solidFill>
                  <a:srgbClr val="FF00FF"/>
                </a:solidFill>
                <a:latin typeface="Open Sans"/>
                <a:ea typeface="Open Sans"/>
                <a:cs typeface="Open Sans"/>
                <a:sym typeface="Open Sans"/>
              </a:rPr>
              <a:t>our </a:t>
            </a:r>
            <a:r>
              <a:rPr b="0" i="0" lang="en-GB" sz="2400" u="none" cap="none" strike="noStrike">
                <a:solidFill>
                  <a:srgbClr val="3366FF"/>
                </a:solidFill>
                <a:latin typeface="Open Sans"/>
                <a:ea typeface="Open Sans"/>
                <a:cs typeface="Open Sans"/>
                <a:sym typeface="Open Sans"/>
              </a:rPr>
              <a:t>students to be as </a:t>
            </a:r>
            <a:r>
              <a:rPr b="1" i="1" lang="en-GB" sz="2400" u="none" cap="none" strike="noStrike">
                <a:solidFill>
                  <a:srgbClr val="3366FF"/>
                </a:solidFill>
                <a:latin typeface="Open Sans"/>
                <a:ea typeface="Open Sans"/>
                <a:cs typeface="Open Sans"/>
                <a:sym typeface="Open Sans"/>
              </a:rPr>
              <a:t>learners</a:t>
            </a:r>
            <a:r>
              <a:rPr b="0" i="0" lang="en-GB" sz="2400" u="none" cap="none" strike="noStrike">
                <a:solidFill>
                  <a:srgbClr val="3366FF"/>
                </a:solidFill>
                <a:latin typeface="Open Sans"/>
                <a:ea typeface="Open Sans"/>
                <a:cs typeface="Open Sans"/>
                <a:sym typeface="Open Sans"/>
              </a:rPr>
              <a:t>?</a:t>
            </a:r>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a:p>
            <a:pPr indent="0" lvl="0" marL="76200" marR="0" rtl="0" algn="l">
              <a:lnSpc>
                <a:spcPct val="100000"/>
              </a:lnSpc>
              <a:spcBef>
                <a:spcPts val="560"/>
              </a:spcBef>
              <a:spcAft>
                <a:spcPts val="0"/>
              </a:spcAft>
              <a:buClr>
                <a:srgbClr val="3366FF"/>
              </a:buClr>
              <a:buSzPts val="2400"/>
              <a:buFont typeface="Noto Sans Symbols"/>
              <a:buNone/>
            </a:pPr>
            <a:r>
              <a:rPr b="1" i="0" lang="en-GB" sz="2400" u="none" cap="none" strike="noStrike">
                <a:solidFill>
                  <a:srgbClr val="3366FF"/>
                </a:solidFill>
              </a:rPr>
              <a:t>Leading on to considerations of . . . </a:t>
            </a:r>
            <a:endParaRPr b="1"/>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How will they become this?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How can our teaching build their learning capacity?</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Where are we now? What will it take? </a:t>
            </a:r>
            <a:endParaRPr b="0" i="0" sz="2400" u="none" cap="none" strike="noStrike">
              <a:solidFill>
                <a:srgbClr val="3366FF"/>
              </a:solidFill>
              <a:latin typeface="Open Sans"/>
              <a:ea typeface="Open Sans"/>
              <a:cs typeface="Open Sans"/>
              <a:sym typeface="Open Sans"/>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How should we lead our school with learning in mind? </a:t>
            </a:r>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7" name="Shape 117"/>
        <p:cNvGrpSpPr/>
        <p:nvPr/>
      </p:nvGrpSpPr>
      <p:grpSpPr>
        <a:xfrm>
          <a:off x="0" y="0"/>
          <a:ext cx="0" cy="0"/>
          <a:chOff x="0" y="0"/>
          <a:chExt cx="0" cy="0"/>
        </a:xfrm>
      </p:grpSpPr>
      <p:pic>
        <p:nvPicPr>
          <p:cNvPr descr="MPj04393180000[1]" id="118" name="Google Shape;118;p17"/>
          <p:cNvPicPr preferRelativeResize="0"/>
          <p:nvPr/>
        </p:nvPicPr>
        <p:blipFill rotWithShape="1">
          <a:blip r:embed="rId3">
            <a:alphaModFix/>
          </a:blip>
          <a:srcRect b="0" l="22991" r="24128" t="0"/>
          <a:stretch/>
        </p:blipFill>
        <p:spPr>
          <a:xfrm>
            <a:off x="-162120" y="1555828"/>
            <a:ext cx="2067264" cy="3256202"/>
          </a:xfrm>
          <a:prstGeom prst="rect">
            <a:avLst/>
          </a:prstGeom>
          <a:noFill/>
          <a:ln>
            <a:noFill/>
          </a:ln>
        </p:spPr>
      </p:pic>
      <p:sp>
        <p:nvSpPr>
          <p:cNvPr id="119" name="Google Shape;119;p17"/>
          <p:cNvSpPr txBox="1"/>
          <p:nvPr/>
        </p:nvSpPr>
        <p:spPr>
          <a:xfrm>
            <a:off x="2169931" y="1943278"/>
            <a:ext cx="6216300" cy="478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2200" u="none" cap="none" strike="noStrike">
                <a:solidFill>
                  <a:srgbClr val="000090"/>
                </a:solidFill>
                <a:latin typeface="Arial"/>
                <a:ea typeface="Arial"/>
                <a:cs typeface="Arial"/>
                <a:sym typeface="Arial"/>
              </a:rPr>
              <a:t>…be emotionally engaged</a:t>
            </a:r>
            <a:r>
              <a:rPr b="1" i="0" lang="en-GB" sz="2200" u="none" cap="none" strike="noStrike">
                <a:solidFill>
                  <a:srgbClr val="000090"/>
                </a:solidFill>
                <a:latin typeface="Arial"/>
                <a:ea typeface="Arial"/>
                <a:cs typeface="Arial"/>
                <a:sym typeface="Arial"/>
              </a:rPr>
              <a:t>. Resilient</a:t>
            </a:r>
            <a:r>
              <a:rPr b="0" i="0" lang="en-GB" sz="2200" u="none" cap="none" strike="noStrike">
                <a:solidFill>
                  <a:srgbClr val="000090"/>
                </a:solidFill>
                <a:latin typeface="Arial"/>
                <a:ea typeface="Arial"/>
                <a:cs typeface="Arial"/>
                <a:sym typeface="Arial"/>
              </a:rPr>
              <a:t> disposition</a:t>
            </a:r>
            <a:endParaRPr/>
          </a:p>
        </p:txBody>
      </p:sp>
      <p:sp>
        <p:nvSpPr>
          <p:cNvPr id="120" name="Google Shape;120;p17"/>
          <p:cNvSpPr txBox="1"/>
          <p:nvPr/>
        </p:nvSpPr>
        <p:spPr>
          <a:xfrm>
            <a:off x="2169928" y="2753043"/>
            <a:ext cx="7006200" cy="478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2200" u="none" cap="none" strike="noStrike">
                <a:solidFill>
                  <a:srgbClr val="000090"/>
                </a:solidFill>
                <a:latin typeface="Arial"/>
                <a:ea typeface="Arial"/>
                <a:cs typeface="Arial"/>
                <a:sym typeface="Arial"/>
              </a:rPr>
              <a:t>…use a wide cognitive range. </a:t>
            </a:r>
            <a:r>
              <a:rPr b="1" i="0" lang="en-GB" sz="2200" u="none" cap="none" strike="noStrike">
                <a:solidFill>
                  <a:srgbClr val="000090"/>
                </a:solidFill>
                <a:latin typeface="Arial"/>
                <a:ea typeface="Arial"/>
                <a:cs typeface="Arial"/>
                <a:sym typeface="Arial"/>
              </a:rPr>
              <a:t>Resourceful</a:t>
            </a:r>
            <a:r>
              <a:rPr b="0" i="0" lang="en-GB" sz="2200" u="none" cap="none" strike="noStrike">
                <a:solidFill>
                  <a:srgbClr val="000090"/>
                </a:solidFill>
                <a:latin typeface="Arial"/>
                <a:ea typeface="Arial"/>
                <a:cs typeface="Arial"/>
                <a:sym typeface="Arial"/>
              </a:rPr>
              <a:t> disposition</a:t>
            </a:r>
            <a:endParaRPr/>
          </a:p>
        </p:txBody>
      </p:sp>
      <p:sp>
        <p:nvSpPr>
          <p:cNvPr id="121" name="Google Shape;121;p17"/>
          <p:cNvSpPr txBox="1"/>
          <p:nvPr/>
        </p:nvSpPr>
        <p:spPr>
          <a:xfrm>
            <a:off x="2169929" y="3562810"/>
            <a:ext cx="6891000" cy="478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2200" u="none" cap="none" strike="noStrike">
                <a:solidFill>
                  <a:srgbClr val="000090"/>
                </a:solidFill>
                <a:latin typeface="Arial"/>
                <a:ea typeface="Arial"/>
                <a:cs typeface="Arial"/>
                <a:sym typeface="Arial"/>
              </a:rPr>
              <a:t>…engage socially</a:t>
            </a:r>
            <a:r>
              <a:rPr b="1" i="0" lang="en-GB" sz="2200" u="none" cap="none" strike="noStrike">
                <a:solidFill>
                  <a:srgbClr val="000090"/>
                </a:solidFill>
                <a:latin typeface="Arial"/>
                <a:ea typeface="Arial"/>
                <a:cs typeface="Arial"/>
                <a:sym typeface="Arial"/>
              </a:rPr>
              <a:t>. Reciprocal</a:t>
            </a:r>
            <a:r>
              <a:rPr b="0" i="0" lang="en-GB" sz="2200" u="none" cap="none" strike="noStrike">
                <a:solidFill>
                  <a:srgbClr val="000090"/>
                </a:solidFill>
                <a:latin typeface="Arial"/>
                <a:ea typeface="Arial"/>
                <a:cs typeface="Arial"/>
                <a:sym typeface="Arial"/>
              </a:rPr>
              <a:t> disposition</a:t>
            </a:r>
            <a:endParaRPr/>
          </a:p>
        </p:txBody>
      </p:sp>
      <p:sp>
        <p:nvSpPr>
          <p:cNvPr id="122" name="Google Shape;122;p17"/>
          <p:cNvSpPr txBox="1"/>
          <p:nvPr/>
        </p:nvSpPr>
        <p:spPr>
          <a:xfrm>
            <a:off x="2169932" y="4372576"/>
            <a:ext cx="6974100" cy="478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2200" u="none" cap="none" strike="noStrike">
                <a:solidFill>
                  <a:srgbClr val="000090"/>
                </a:solidFill>
                <a:latin typeface="Arial"/>
                <a:ea typeface="Arial"/>
                <a:cs typeface="Arial"/>
                <a:sym typeface="Arial"/>
              </a:rPr>
              <a:t>…take strategic responsibility</a:t>
            </a:r>
            <a:r>
              <a:rPr b="1" i="0" lang="en-GB" sz="2200" u="none" cap="none" strike="noStrike">
                <a:solidFill>
                  <a:srgbClr val="000090"/>
                </a:solidFill>
                <a:latin typeface="Arial"/>
                <a:ea typeface="Arial"/>
                <a:cs typeface="Arial"/>
                <a:sym typeface="Arial"/>
              </a:rPr>
              <a:t>. Reflective</a:t>
            </a:r>
            <a:r>
              <a:rPr b="0" i="0" lang="en-GB" sz="2200" u="none" cap="none" strike="noStrike">
                <a:solidFill>
                  <a:srgbClr val="000090"/>
                </a:solidFill>
                <a:latin typeface="Arial"/>
                <a:ea typeface="Arial"/>
                <a:cs typeface="Arial"/>
                <a:sym typeface="Arial"/>
              </a:rPr>
              <a:t> disposition</a:t>
            </a:r>
            <a:endParaRPr/>
          </a:p>
        </p:txBody>
      </p:sp>
      <p:sp>
        <p:nvSpPr>
          <p:cNvPr id="123" name="Google Shape;123;p17"/>
          <p:cNvSpPr txBox="1"/>
          <p:nvPr/>
        </p:nvSpPr>
        <p:spPr>
          <a:xfrm>
            <a:off x="3" y="0"/>
            <a:ext cx="3635400" cy="273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1000" u="none" cap="none" strike="noStrike">
                <a:solidFill>
                  <a:schemeClr val="dk1"/>
                </a:solidFill>
                <a:latin typeface="Arial"/>
                <a:ea typeface="Arial"/>
                <a:cs typeface="Arial"/>
                <a:sym typeface="Arial"/>
              </a:rPr>
              <a:t>What do we want our students to be as learners?</a:t>
            </a:r>
            <a:endParaRPr b="0" i="0" sz="1000" u="none" cap="none" strike="noStrike">
              <a:solidFill>
                <a:schemeClr val="dk1"/>
              </a:solidFill>
              <a:latin typeface="Arial"/>
              <a:ea typeface="Arial"/>
              <a:cs typeface="Arial"/>
              <a:sym typeface="Arial"/>
            </a:endParaRPr>
          </a:p>
        </p:txBody>
      </p:sp>
      <p:sp>
        <p:nvSpPr>
          <p:cNvPr id="124" name="Google Shape;124;p17"/>
          <p:cNvSpPr txBox="1"/>
          <p:nvPr>
            <p:ph type="title"/>
          </p:nvPr>
        </p:nvSpPr>
        <p:spPr>
          <a:xfrm>
            <a:off x="381000" y="296550"/>
            <a:ext cx="78678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Research suggests successful learners are disposed to…</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9" name="Shape 129"/>
        <p:cNvGrpSpPr/>
        <p:nvPr/>
      </p:nvGrpSpPr>
      <p:grpSpPr>
        <a:xfrm>
          <a:off x="0" y="0"/>
          <a:ext cx="0" cy="0"/>
          <a:chOff x="0" y="0"/>
          <a:chExt cx="0" cy="0"/>
        </a:xfrm>
      </p:grpSpPr>
      <p:sp>
        <p:nvSpPr>
          <p:cNvPr id="130" name="Google Shape;130;p18"/>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9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students developing long term learning habits to stand them in good stead for a complex world</a:t>
            </a:r>
            <a:endParaRPr>
              <a:solidFill>
                <a:srgbClr val="3366FF"/>
              </a:solidFill>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a way of educating that has learning at its heart</a:t>
            </a:r>
            <a:endParaRPr>
              <a:solidFill>
                <a:srgbClr val="3366FF"/>
              </a:solidFill>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classroom cultures becoming learning-friendly</a:t>
            </a:r>
            <a:endParaRPr>
              <a:solidFill>
                <a:srgbClr val="3366FF"/>
              </a:solidFill>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teachers using a forensic, more precise understanding of learning</a:t>
            </a:r>
            <a:endParaRPr>
              <a:solidFill>
                <a:srgbClr val="3366FF"/>
              </a:solidFill>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schools playing a bigger educational game . . .</a:t>
            </a:r>
            <a:r>
              <a:rPr b="0" i="0" lang="en-GB" sz="2400" u="none" cap="none" strike="noStrike">
                <a:solidFill>
                  <a:srgbClr val="000000"/>
                </a:solidFill>
                <a:latin typeface="Calibri"/>
                <a:ea typeface="Calibri"/>
                <a:cs typeface="Calibri"/>
                <a:sym typeface="Calibri"/>
              </a:rPr>
              <a:t> </a:t>
            </a:r>
            <a:endParaRPr/>
          </a:p>
          <a:p>
            <a:pPr indent="-228600" lvl="1" marL="914400" marR="0" rtl="0" algn="l">
              <a:lnSpc>
                <a:spcPct val="90000"/>
              </a:lnSpc>
              <a:spcBef>
                <a:spcPts val="400"/>
              </a:spcBef>
              <a:spcAft>
                <a:spcPts val="0"/>
              </a:spcAft>
              <a:buClr>
                <a:srgbClr val="000000"/>
              </a:buClr>
              <a:buSzPts val="2000"/>
              <a:buFont typeface="Noto Sans Symbols"/>
              <a:buNone/>
            </a:pPr>
            <a:r>
              <a:t/>
            </a:r>
            <a:endParaRPr b="0" i="0" sz="1400" u="none" cap="none" strike="noStrike">
              <a:solidFill>
                <a:srgbClr val="000000"/>
              </a:solidFill>
              <a:latin typeface="Arial"/>
              <a:ea typeface="Arial"/>
              <a:cs typeface="Arial"/>
              <a:sym typeface="Arial"/>
            </a:endParaRPr>
          </a:p>
        </p:txBody>
      </p:sp>
      <p:sp>
        <p:nvSpPr>
          <p:cNvPr id="131" name="Google Shape;131;p18"/>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132" name="Google Shape;132;p18"/>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Building Powerful Learners is about:</a:t>
            </a:r>
            <a:endParaRPr b="0" i="0" sz="3200" u="none" cap="none" strike="noStrike">
              <a:solidFill>
                <a:srgbClr val="000090"/>
              </a:solidFill>
              <a:latin typeface="Calibri"/>
              <a:ea typeface="Calibri"/>
              <a:cs typeface="Calibri"/>
              <a:sym typeface="Calibri"/>
            </a:endParaRPr>
          </a:p>
        </p:txBody>
      </p:sp>
      <p:pic>
        <p:nvPicPr>
          <p:cNvPr descr="Screen Shot 2018-07-23 at 16.40.17.png" id="133" name="Google Shape;133;p18"/>
          <p:cNvPicPr preferRelativeResize="0"/>
          <p:nvPr/>
        </p:nvPicPr>
        <p:blipFill rotWithShape="1">
          <a:blip r:embed="rId3">
            <a:alphaModFix/>
          </a:blip>
          <a:srcRect b="0" l="8779" r="8787" t="0"/>
          <a:stretch/>
        </p:blipFill>
        <p:spPr>
          <a:xfrm>
            <a:off x="6838950" y="1228724"/>
            <a:ext cx="1925639" cy="4000502"/>
          </a:xfrm>
          <a:prstGeom prst="rect">
            <a:avLst/>
          </a:prstGeom>
          <a:noFill/>
          <a:ln>
            <a:noFill/>
          </a:ln>
        </p:spPr>
      </p:pic>
      <p:sp>
        <p:nvSpPr>
          <p:cNvPr id="134" name="Google Shape;134;p18"/>
          <p:cNvSpPr txBox="1"/>
          <p:nvPr>
            <p:ph idx="2" type="body"/>
          </p:nvPr>
        </p:nvSpPr>
        <p:spPr>
          <a:xfrm>
            <a:off x="6838953" y="1228724"/>
            <a:ext cx="1926300" cy="40008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9" name="Shape 139"/>
        <p:cNvGrpSpPr/>
        <p:nvPr/>
      </p:nvGrpSpPr>
      <p:grpSpPr>
        <a:xfrm>
          <a:off x="0" y="0"/>
          <a:ext cx="0" cy="0"/>
          <a:chOff x="0" y="0"/>
          <a:chExt cx="0" cy="0"/>
        </a:xfrm>
      </p:grpSpPr>
      <p:sp>
        <p:nvSpPr>
          <p:cNvPr id="140" name="Google Shape;140;p19"/>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Breadth of change</a:t>
            </a:r>
            <a:endParaRPr b="0" i="0" sz="3200" u="none" cap="none" strike="noStrike">
              <a:solidFill>
                <a:srgbClr val="000090"/>
              </a:solidFill>
              <a:latin typeface="Open Sans"/>
              <a:ea typeface="Open Sans"/>
              <a:cs typeface="Open Sans"/>
              <a:sym typeface="Open Sans"/>
            </a:endParaRPr>
          </a:p>
        </p:txBody>
      </p:sp>
      <p:sp>
        <p:nvSpPr>
          <p:cNvPr id="141" name="Google Shape;141;p19"/>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descr="Core-Model-V13_stage1.png" id="142" name="Google Shape;142;p19"/>
          <p:cNvPicPr preferRelativeResize="0"/>
          <p:nvPr/>
        </p:nvPicPr>
        <p:blipFill rotWithShape="1">
          <a:blip r:embed="rId3">
            <a:alphaModFix/>
          </a:blip>
          <a:srcRect b="0" l="0" r="0" t="0"/>
          <a:stretch/>
        </p:blipFill>
        <p:spPr>
          <a:xfrm>
            <a:off x="1188940" y="0"/>
            <a:ext cx="7075170" cy="5715000"/>
          </a:xfrm>
          <a:prstGeom prst="rect">
            <a:avLst/>
          </a:prstGeom>
          <a:noFill/>
          <a:ln>
            <a:noFill/>
          </a:ln>
        </p:spPr>
      </p:pic>
      <p:pic>
        <p:nvPicPr>
          <p:cNvPr descr="Core-Model-V13_stage2.png" id="143" name="Google Shape;143;p19"/>
          <p:cNvPicPr preferRelativeResize="0"/>
          <p:nvPr/>
        </p:nvPicPr>
        <p:blipFill rotWithShape="1">
          <a:blip r:embed="rId4">
            <a:alphaModFix/>
          </a:blip>
          <a:srcRect b="0" l="0" r="0" t="0"/>
          <a:stretch/>
        </p:blipFill>
        <p:spPr>
          <a:xfrm>
            <a:off x="1188940" y="0"/>
            <a:ext cx="7075170" cy="5715000"/>
          </a:xfrm>
          <a:prstGeom prst="rect">
            <a:avLst/>
          </a:prstGeom>
          <a:noFill/>
          <a:ln>
            <a:noFill/>
          </a:ln>
        </p:spPr>
      </p:pic>
      <p:pic>
        <p:nvPicPr>
          <p:cNvPr descr="Core-Model-V13_stage3.png" id="144" name="Google Shape;144;p19"/>
          <p:cNvPicPr preferRelativeResize="0"/>
          <p:nvPr/>
        </p:nvPicPr>
        <p:blipFill rotWithShape="1">
          <a:blip r:embed="rId5">
            <a:alphaModFix/>
          </a:blip>
          <a:srcRect b="0" l="0" r="0" t="0"/>
          <a:stretch/>
        </p:blipFill>
        <p:spPr>
          <a:xfrm>
            <a:off x="1174640" y="0"/>
            <a:ext cx="7089629" cy="611702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9" name="Shape 149"/>
        <p:cNvGrpSpPr/>
        <p:nvPr/>
      </p:nvGrpSpPr>
      <p:grpSpPr>
        <a:xfrm>
          <a:off x="0" y="0"/>
          <a:ext cx="0" cy="0"/>
          <a:chOff x="0" y="0"/>
          <a:chExt cx="0" cy="0"/>
        </a:xfrm>
      </p:grpSpPr>
      <p:sp>
        <p:nvSpPr>
          <p:cNvPr id="150" name="Google Shape;150;p20"/>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The type of outcomes we want to achieve...</a:t>
            </a:r>
            <a:endParaRPr/>
          </a:p>
        </p:txBody>
      </p:sp>
      <p:sp>
        <p:nvSpPr>
          <p:cNvPr id="151" name="Google Shape;151;p20"/>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descr="Culture Tool 2_Shifting the culture_v7_cutup 1.jpg" id="152" name="Google Shape;152;p20"/>
          <p:cNvPicPr preferRelativeResize="0"/>
          <p:nvPr/>
        </p:nvPicPr>
        <p:blipFill rotWithShape="1">
          <a:blip r:embed="rId3">
            <a:alphaModFix/>
          </a:blip>
          <a:srcRect b="0" l="62228" r="0" t="0"/>
          <a:stretch/>
        </p:blipFill>
        <p:spPr>
          <a:xfrm>
            <a:off x="498232" y="1537751"/>
            <a:ext cx="4150562" cy="1496498"/>
          </a:xfrm>
          <a:prstGeom prst="rect">
            <a:avLst/>
          </a:prstGeom>
          <a:noFill/>
          <a:ln>
            <a:noFill/>
          </a:ln>
        </p:spPr>
      </p:pic>
      <p:pic>
        <p:nvPicPr>
          <p:cNvPr descr="Culture Tool 2_Shifting the culture_v7_cutup 2.jpg" id="153" name="Google Shape;153;p20"/>
          <p:cNvPicPr preferRelativeResize="0"/>
          <p:nvPr/>
        </p:nvPicPr>
        <p:blipFill rotWithShape="1">
          <a:blip r:embed="rId4">
            <a:alphaModFix/>
          </a:blip>
          <a:srcRect b="0" l="62228" r="0" t="0"/>
          <a:stretch/>
        </p:blipFill>
        <p:spPr>
          <a:xfrm>
            <a:off x="498232" y="3388798"/>
            <a:ext cx="4150563" cy="1547534"/>
          </a:xfrm>
          <a:prstGeom prst="rect">
            <a:avLst/>
          </a:prstGeom>
          <a:noFill/>
          <a:ln>
            <a:noFill/>
          </a:ln>
        </p:spPr>
      </p:pic>
      <p:pic>
        <p:nvPicPr>
          <p:cNvPr descr="Culture Tool 2_Shifting the culture_v7_cutup 3.jpg" id="154" name="Google Shape;154;p20"/>
          <p:cNvPicPr preferRelativeResize="0"/>
          <p:nvPr/>
        </p:nvPicPr>
        <p:blipFill rotWithShape="1">
          <a:blip r:embed="rId5">
            <a:alphaModFix/>
          </a:blip>
          <a:srcRect b="0" l="62228" r="0" t="0"/>
          <a:stretch/>
        </p:blipFill>
        <p:spPr>
          <a:xfrm>
            <a:off x="4855308" y="1537751"/>
            <a:ext cx="4150561" cy="1625481"/>
          </a:xfrm>
          <a:prstGeom prst="rect">
            <a:avLst/>
          </a:prstGeom>
          <a:noFill/>
          <a:ln>
            <a:noFill/>
          </a:ln>
        </p:spPr>
      </p:pic>
      <p:pic>
        <p:nvPicPr>
          <p:cNvPr descr="Culture Tool 2_Shifting the culture_v7_cutup 4.jpg" id="155" name="Google Shape;155;p20"/>
          <p:cNvPicPr preferRelativeResize="0"/>
          <p:nvPr/>
        </p:nvPicPr>
        <p:blipFill rotWithShape="1">
          <a:blip r:embed="rId6">
            <a:alphaModFix/>
          </a:blip>
          <a:srcRect b="0" l="62228" r="0" t="0"/>
          <a:stretch/>
        </p:blipFill>
        <p:spPr>
          <a:xfrm>
            <a:off x="4855309" y="3388799"/>
            <a:ext cx="4150561" cy="1710044"/>
          </a:xfrm>
          <a:prstGeom prst="rect">
            <a:avLst/>
          </a:prstGeom>
          <a:noFill/>
          <a:ln>
            <a:noFill/>
          </a:ln>
        </p:spPr>
      </p:pic>
      <p:sp>
        <p:nvSpPr>
          <p:cNvPr id="156" name="Google Shape;156;p20"/>
          <p:cNvSpPr txBox="1"/>
          <p:nvPr/>
        </p:nvSpPr>
        <p:spPr>
          <a:xfrm>
            <a:off x="4855300" y="3396750"/>
            <a:ext cx="389400" cy="4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400"/>
              <a:t>4</a:t>
            </a:r>
            <a:endParaRPr sz="2400"/>
          </a:p>
        </p:txBody>
      </p:sp>
      <p:sp>
        <p:nvSpPr>
          <p:cNvPr id="157" name="Google Shape;157;p20"/>
          <p:cNvSpPr txBox="1"/>
          <p:nvPr/>
        </p:nvSpPr>
        <p:spPr>
          <a:xfrm>
            <a:off x="498225" y="3396750"/>
            <a:ext cx="389400" cy="4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400"/>
              <a:t>2</a:t>
            </a:r>
            <a:endParaRPr sz="2400"/>
          </a:p>
        </p:txBody>
      </p:sp>
      <p:sp>
        <p:nvSpPr>
          <p:cNvPr id="158" name="Google Shape;158;p20"/>
          <p:cNvSpPr txBox="1"/>
          <p:nvPr/>
        </p:nvSpPr>
        <p:spPr>
          <a:xfrm>
            <a:off x="498225" y="1537750"/>
            <a:ext cx="389400" cy="4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400"/>
              <a:t>1</a:t>
            </a:r>
            <a:endParaRPr sz="2400"/>
          </a:p>
        </p:txBody>
      </p:sp>
      <p:sp>
        <p:nvSpPr>
          <p:cNvPr id="159" name="Google Shape;159;p20"/>
          <p:cNvSpPr txBox="1"/>
          <p:nvPr/>
        </p:nvSpPr>
        <p:spPr>
          <a:xfrm>
            <a:off x="4855300" y="1537750"/>
            <a:ext cx="389400" cy="4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400"/>
              <a:t>3</a:t>
            </a:r>
            <a:endParaRPr sz="24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4" name="Shape 164"/>
        <p:cNvGrpSpPr/>
        <p:nvPr/>
      </p:nvGrpSpPr>
      <p:grpSpPr>
        <a:xfrm>
          <a:off x="0" y="0"/>
          <a:ext cx="0" cy="0"/>
          <a:chOff x="0" y="0"/>
          <a:chExt cx="0" cy="0"/>
        </a:xfrm>
      </p:grpSpPr>
      <p:pic>
        <p:nvPicPr>
          <p:cNvPr id="165" name="Google Shape;165;p21"/>
          <p:cNvPicPr preferRelativeResize="0"/>
          <p:nvPr/>
        </p:nvPicPr>
        <p:blipFill rotWithShape="1">
          <a:blip r:embed="rId3">
            <a:alphaModFix/>
          </a:blip>
          <a:srcRect b="0" l="0" r="0" t="0"/>
          <a:stretch/>
        </p:blipFill>
        <p:spPr>
          <a:xfrm>
            <a:off x="393003" y="1029622"/>
            <a:ext cx="8213989" cy="4621106"/>
          </a:xfrm>
          <a:prstGeom prst="rect">
            <a:avLst/>
          </a:prstGeom>
          <a:noFill/>
          <a:ln>
            <a:noFill/>
          </a:ln>
        </p:spPr>
      </p:pic>
      <p:sp>
        <p:nvSpPr>
          <p:cNvPr id="166" name="Google Shape;166;p21"/>
          <p:cNvSpPr txBox="1"/>
          <p:nvPr>
            <p:ph type="title"/>
          </p:nvPr>
        </p:nvSpPr>
        <p:spPr>
          <a:xfrm>
            <a:off x="0" y="215196"/>
            <a:ext cx="92118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What school leavers say about learning power</a:t>
            </a:r>
            <a:endParaRPr/>
          </a:p>
        </p:txBody>
      </p:sp>
      <p:sp>
        <p:nvSpPr>
          <p:cNvPr id="167" name="Google Shape;167;p21"/>
          <p:cNvSpPr txBox="1"/>
          <p:nvPr>
            <p:ph idx="11" type="ftr"/>
          </p:nvPr>
        </p:nvSpPr>
        <p:spPr>
          <a:xfrm>
            <a:off x="3124200" y="5297488"/>
            <a:ext cx="2895600" cy="3033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200" u="none" cap="none" strike="noStrike">
                <a:solidFill>
                  <a:srgbClr val="888888"/>
                </a:solidFill>
                <a:latin typeface="Arial"/>
                <a:ea typeface="Arial"/>
                <a:cs typeface="Arial"/>
                <a:sym typeface="Arial"/>
              </a:rPr>
              <a:t>Copyright TLO Limited 2016</a:t>
            </a:r>
            <a:endParaRPr/>
          </a:p>
        </p:txBody>
      </p:sp>
      <p:sp>
        <p:nvSpPr>
          <p:cNvPr id="168" name="Google Shape;168;p21"/>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3" name="Shape 173"/>
        <p:cNvGrpSpPr/>
        <p:nvPr/>
      </p:nvGrpSpPr>
      <p:grpSpPr>
        <a:xfrm>
          <a:off x="0" y="0"/>
          <a:ext cx="0" cy="0"/>
          <a:chOff x="0" y="0"/>
          <a:chExt cx="0" cy="0"/>
        </a:xfrm>
      </p:grpSpPr>
      <p:sp>
        <p:nvSpPr>
          <p:cNvPr id="174" name="Google Shape;174;p22"/>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Achieve the change through blended learning programmes</a:t>
            </a:r>
            <a:br>
              <a:rPr b="0" i="0" lang="en-GB" sz="3200" u="none" cap="none" strike="noStrike">
                <a:solidFill>
                  <a:srgbClr val="000090"/>
                </a:solidFill>
                <a:latin typeface="Open Sans"/>
                <a:ea typeface="Open Sans"/>
                <a:cs typeface="Open Sans"/>
                <a:sym typeface="Open Sans"/>
              </a:rPr>
            </a:br>
            <a:endParaRPr b="0" i="0" sz="3200" u="none" cap="none" strike="noStrike">
              <a:solidFill>
                <a:srgbClr val="000090"/>
              </a:solidFill>
              <a:latin typeface="Open Sans"/>
              <a:ea typeface="Open Sans"/>
              <a:cs typeface="Open Sans"/>
              <a:sym typeface="Open Sans"/>
            </a:endParaRPr>
          </a:p>
        </p:txBody>
      </p:sp>
      <p:sp>
        <p:nvSpPr>
          <p:cNvPr id="175" name="Google Shape;175;p22"/>
          <p:cNvSpPr txBox="1"/>
          <p:nvPr/>
        </p:nvSpPr>
        <p:spPr>
          <a:xfrm>
            <a:off x="381000" y="3800200"/>
            <a:ext cx="1920300" cy="1299600"/>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Individual learning</a:t>
            </a:r>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Online learning sessions</a:t>
            </a:r>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Read, think, prepare</a:t>
            </a:r>
            <a:endParaRPr/>
          </a:p>
        </p:txBody>
      </p:sp>
      <p:sp>
        <p:nvSpPr>
          <p:cNvPr id="176" name="Google Shape;176;p22"/>
          <p:cNvSpPr txBox="1"/>
          <p:nvPr/>
        </p:nvSpPr>
        <p:spPr>
          <a:xfrm>
            <a:off x="3516734" y="3824859"/>
            <a:ext cx="1920600" cy="1299600"/>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Team session </a:t>
            </a:r>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Tight, focused agenda</a:t>
            </a:r>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Monthly meetings</a:t>
            </a:r>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Share, discuss, plan</a:t>
            </a:r>
            <a:endParaRPr/>
          </a:p>
        </p:txBody>
      </p:sp>
      <p:sp>
        <p:nvSpPr>
          <p:cNvPr id="177" name="Google Shape;177;p22"/>
          <p:cNvSpPr txBox="1"/>
          <p:nvPr/>
        </p:nvSpPr>
        <p:spPr>
          <a:xfrm>
            <a:off x="6635123" y="3824859"/>
            <a:ext cx="2462400" cy="1059900"/>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Developing practice</a:t>
            </a:r>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Planned gradual changes</a:t>
            </a:r>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Monitor impact</a:t>
            </a:r>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Share with coach</a:t>
            </a:r>
            <a:endParaRPr/>
          </a:p>
        </p:txBody>
      </p:sp>
      <p:pic>
        <p:nvPicPr>
          <p:cNvPr descr="abstract-group.png" id="178" name="Google Shape;178;p22"/>
          <p:cNvPicPr preferRelativeResize="0"/>
          <p:nvPr/>
        </p:nvPicPr>
        <p:blipFill rotWithShape="1">
          <a:blip r:embed="rId3">
            <a:alphaModFix/>
          </a:blip>
          <a:srcRect b="0" l="0" r="0" t="0"/>
          <a:stretch/>
        </p:blipFill>
        <p:spPr>
          <a:xfrm>
            <a:off x="3607445" y="2334691"/>
            <a:ext cx="1762354" cy="1760257"/>
          </a:xfrm>
          <a:prstGeom prst="rect">
            <a:avLst/>
          </a:prstGeom>
          <a:noFill/>
          <a:ln>
            <a:noFill/>
          </a:ln>
        </p:spPr>
      </p:pic>
      <p:pic>
        <p:nvPicPr>
          <p:cNvPr descr="individu.png" id="179" name="Google Shape;179;p22"/>
          <p:cNvPicPr preferRelativeResize="0"/>
          <p:nvPr/>
        </p:nvPicPr>
        <p:blipFill rotWithShape="1">
          <a:blip r:embed="rId4">
            <a:alphaModFix/>
          </a:blip>
          <a:srcRect b="0" l="0" r="0" t="0"/>
          <a:stretch/>
        </p:blipFill>
        <p:spPr>
          <a:xfrm>
            <a:off x="107686" y="2518828"/>
            <a:ext cx="1818375" cy="1447882"/>
          </a:xfrm>
          <a:prstGeom prst="rect">
            <a:avLst/>
          </a:prstGeom>
          <a:noFill/>
          <a:ln>
            <a:noFill/>
          </a:ln>
        </p:spPr>
      </p:pic>
      <p:pic>
        <p:nvPicPr>
          <p:cNvPr descr="individu.png" id="180" name="Google Shape;180;p22"/>
          <p:cNvPicPr preferRelativeResize="0"/>
          <p:nvPr/>
        </p:nvPicPr>
        <p:blipFill rotWithShape="1">
          <a:blip r:embed="rId4">
            <a:alphaModFix/>
          </a:blip>
          <a:srcRect b="0" l="0" r="0" t="0"/>
          <a:stretch/>
        </p:blipFill>
        <p:spPr>
          <a:xfrm>
            <a:off x="6110831" y="2518828"/>
            <a:ext cx="1818375" cy="1447882"/>
          </a:xfrm>
          <a:prstGeom prst="rect">
            <a:avLst/>
          </a:prstGeom>
          <a:noFill/>
          <a:ln>
            <a:noFill/>
          </a:ln>
        </p:spPr>
      </p:pic>
      <p:sp>
        <p:nvSpPr>
          <p:cNvPr id="181" name="Google Shape;181;p22"/>
          <p:cNvSpPr/>
          <p:nvPr/>
        </p:nvSpPr>
        <p:spPr>
          <a:xfrm flipH="1">
            <a:off x="846133" y="1175240"/>
            <a:ext cx="7164300" cy="1770600"/>
          </a:xfrm>
          <a:prstGeom prst="curvedDownArrow">
            <a:avLst>
              <a:gd fmla="val 25000" name="adj1"/>
              <a:gd fmla="val 50000" name="adj2"/>
              <a:gd fmla="val 23001" name="adj3"/>
            </a:avLst>
          </a:prstGeom>
          <a:gradFill>
            <a:gsLst>
              <a:gs pos="0">
                <a:srgbClr val="D75E3F"/>
              </a:gs>
              <a:gs pos="100000">
                <a:srgbClr val="FFA593"/>
              </a:gs>
            </a:gsLst>
            <a:lin ang="16200038" scaled="0"/>
          </a:gra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pic>
        <p:nvPicPr>
          <p:cNvPr descr="nicubunu-Abstract-people.png" id="182" name="Google Shape;182;p22"/>
          <p:cNvPicPr preferRelativeResize="0"/>
          <p:nvPr/>
        </p:nvPicPr>
        <p:blipFill rotWithShape="1">
          <a:blip r:embed="rId5">
            <a:alphaModFix/>
          </a:blip>
          <a:srcRect b="0" l="0" r="0" t="0"/>
          <a:stretch/>
        </p:blipFill>
        <p:spPr>
          <a:xfrm>
            <a:off x="7020019" y="2913601"/>
            <a:ext cx="1188763" cy="820540"/>
          </a:xfrm>
          <a:prstGeom prst="rect">
            <a:avLst/>
          </a:prstGeom>
          <a:noFill/>
          <a:ln>
            <a:noFill/>
          </a:ln>
        </p:spPr>
      </p:pic>
      <p:sp>
        <p:nvSpPr>
          <p:cNvPr id="183" name="Google Shape;183;p22"/>
          <p:cNvSpPr/>
          <p:nvPr/>
        </p:nvSpPr>
        <p:spPr>
          <a:xfrm>
            <a:off x="2301248" y="3862699"/>
            <a:ext cx="1068300" cy="629700"/>
          </a:xfrm>
          <a:prstGeom prst="rightArrow">
            <a:avLst>
              <a:gd fmla="val 50000" name="adj1"/>
              <a:gd fmla="val 50000" name="adj2"/>
            </a:avLst>
          </a:prstGeom>
          <a:gradFill>
            <a:gsLst>
              <a:gs pos="0">
                <a:srgbClr val="D75E3F"/>
              </a:gs>
              <a:gs pos="100000">
                <a:srgbClr val="FFA593"/>
              </a:gs>
            </a:gsLst>
            <a:lin ang="16200038" scaled="0"/>
          </a:gra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4" name="Google Shape;184;p22"/>
          <p:cNvSpPr/>
          <p:nvPr/>
        </p:nvSpPr>
        <p:spPr>
          <a:xfrm>
            <a:off x="5437394" y="3862699"/>
            <a:ext cx="1065900" cy="629700"/>
          </a:xfrm>
          <a:prstGeom prst="rightArrow">
            <a:avLst>
              <a:gd fmla="val 50000" name="adj1"/>
              <a:gd fmla="val 50000" name="adj2"/>
            </a:avLst>
          </a:prstGeom>
          <a:gradFill>
            <a:gsLst>
              <a:gs pos="0">
                <a:srgbClr val="D75E3F"/>
              </a:gs>
              <a:gs pos="100000">
                <a:srgbClr val="FFA593"/>
              </a:gs>
            </a:gsLst>
            <a:lin ang="16200038" scaled="0"/>
          </a:gra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ster BLP theme_2018-GSlides">
  <a:themeElements>
    <a:clrScheme name="Grid">
      <a:dk1>
        <a:srgbClr val="000000"/>
      </a:dk1>
      <a:lt1>
        <a:srgbClr val="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