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715000" cx="9144000"/>
  <p:notesSz cx="6858000" cy="9144000"/>
  <p:embeddedFontLst>
    <p:embeddedFont>
      <p:font typeface="Candara"/>
      <p:regular r:id="rId18"/>
      <p:bold r:id="rId19"/>
      <p:italic r:id="rId20"/>
      <p:boldItalic r:id="rId21"/>
    </p:embeddedFon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0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5DCEF634-C01A-4231-AEA1-121DF0FE622F}">
  <a:tblStyle styleId="{5DCEF634-C01A-4231-AEA1-121DF0FE622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701"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ndara-italic.fntdata"/><Relationship Id="rId22" Type="http://schemas.openxmlformats.org/officeDocument/2006/relationships/font" Target="fonts/OpenSans-regular.fntdata"/><Relationship Id="rId21" Type="http://schemas.openxmlformats.org/officeDocument/2006/relationships/font" Target="fonts/Candara-boldItalic.fntdata"/><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Candara-bold.fntdata"/><Relationship Id="rId18" Type="http://schemas.openxmlformats.org/officeDocument/2006/relationships/font" Target="fonts/Candara-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412ff3bf24_2_10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g412ff3bf24_2_10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 importance of classroom culture in creating the conditions within which positive learning behaviours can flourish</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Different types of classroom culture</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 second model of Building Better Learners – The Teachers’ Palette.</a:t>
            </a:r>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spcBef>
                <a:spcPts val="0"/>
              </a:spcBef>
              <a:spcAft>
                <a:spcPts val="0"/>
              </a:spcAft>
              <a:buNone/>
            </a:pPr>
            <a:r>
              <a:rPr b="1" i="0" lang="en-GB" sz="1200" u="none" cap="none" strike="noStrike">
                <a:solidFill>
                  <a:schemeClr val="dk1"/>
                </a:solidFill>
              </a:rPr>
              <a:t>Aim of the discussion:  </a:t>
            </a:r>
            <a:r>
              <a:rPr i="0" lang="en-GB" sz="1200" u="none" cap="none" strike="noStrike">
                <a:solidFill>
                  <a:schemeClr val="dk1"/>
                </a:solidFill>
              </a:rPr>
              <a:t>To consider/explore different types of classroom culture and how classroom culture might need to change to become more learning focused.</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r>
              <a:rPr lang="en-GB">
                <a:solidFill>
                  <a:srgbClr val="000000"/>
                </a:solidFill>
              </a:rPr>
              <a:t>:</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The three types of classroom culture and reflected on where classroom culture is at present;</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The four shifts necessary in classroom culture in terms of relationships, talking learning, constructing learning and celebrating learning;</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How teachers, teaching and classroom culture might need to change;</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The benefits for learners;</a:t>
            </a:r>
            <a:endParaRPr>
              <a:solidFill>
                <a:srgbClr val="000000"/>
              </a:solidFill>
            </a:endParaRPr>
          </a:p>
          <a:p>
            <a:pPr indent="-317500" lvl="0" marL="457200" marR="0" rtl="0" algn="l">
              <a:lnSpc>
                <a:spcPct val="100000"/>
              </a:lnSpc>
              <a:spcBef>
                <a:spcPts val="0"/>
              </a:spcBef>
              <a:spcAft>
                <a:spcPts val="0"/>
              </a:spcAft>
              <a:buClr>
                <a:srgbClr val="000000"/>
              </a:buClr>
              <a:buSzPts val="1400"/>
              <a:buFont typeface="Calibri"/>
              <a:buChar char="●"/>
            </a:pPr>
            <a:r>
              <a:rPr lang="en-GB">
                <a:solidFill>
                  <a:srgbClr val="000000"/>
                </a:solidFill>
              </a:rPr>
              <a:t>The Teachers’ Palette, the second model of Building Learning Power, that underpins these cultural changes.</a:t>
            </a:r>
            <a:endParaRPr i="0" sz="1200" u="none" cap="none" strike="noStrike">
              <a:solidFill>
                <a:schemeClr val="dk1"/>
              </a:solidFill>
            </a:endParaRPr>
          </a:p>
        </p:txBody>
      </p:sp>
      <p:sp>
        <p:nvSpPr>
          <p:cNvPr id="53" name="Google Shape;53;g412ff3bf24_2_10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g412ff3bf24_2_114:notes"/>
          <p:cNvSpPr txBox="1"/>
          <p:nvPr>
            <p:ph idx="1" type="body"/>
          </p:nvPr>
        </p:nvSpPr>
        <p:spPr>
          <a:xfrm>
            <a:off x="685800" y="20744597"/>
            <a:ext cx="5486400" cy="1965277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 name="Google Shape;60;g412ff3bf24_2_114: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412ff3bf24_2_121: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g412ff3bf24_2_121: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How teachers behave impacts on how students are as learners</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lnSpc>
                <a:spcPct val="100000"/>
              </a:lnSpc>
              <a:spcBef>
                <a:spcPts val="0"/>
              </a:spcBef>
              <a:spcAft>
                <a:spcPts val="0"/>
              </a:spcAft>
              <a:buClr>
                <a:srgbClr val="000000"/>
              </a:buClr>
              <a:buSzPts val="1200"/>
              <a:buFont typeface="Calibri"/>
              <a:buNone/>
            </a:pPr>
            <a:r>
              <a:rPr i="0" lang="en-GB" sz="1200" u="none" cap="none" strike="noStrike">
                <a:solidFill>
                  <a:srgbClr val="000000"/>
                </a:solidFill>
              </a:rPr>
              <a:t>Poles apart diagram, now related to teaching behaviours.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i="0" lang="en-GB" sz="1200" u="none" cap="none" strike="noStrike">
                <a:solidFill>
                  <a:srgbClr val="000000"/>
                </a:solidFill>
              </a:rPr>
              <a:t>In LH, competent teaching behaviours that focus on the efficient delivery of curriculum content,</a:t>
            </a:r>
            <a:endParaRPr/>
          </a:p>
          <a:p>
            <a:pPr indent="0" lvl="0" marL="0" marR="0" rtl="0" algn="l">
              <a:lnSpc>
                <a:spcPct val="100000"/>
              </a:lnSpc>
              <a:spcBef>
                <a:spcPts val="0"/>
              </a:spcBef>
              <a:spcAft>
                <a:spcPts val="0"/>
              </a:spcAft>
              <a:buClr>
                <a:srgbClr val="000000"/>
              </a:buClr>
              <a:buSzPts val="1200"/>
              <a:buFont typeface="Calibri"/>
              <a:buNone/>
            </a:pPr>
            <a:r>
              <a:rPr i="0" lang="en-GB" sz="1200" u="none" cap="none" strike="noStrike">
                <a:solidFill>
                  <a:srgbClr val="000000"/>
                </a:solidFill>
              </a:rPr>
              <a:t>RH column teaching behaviours of the teacher who is delivering curriculum content and, at the same time, building better learners.</a:t>
            </a:r>
            <a:endParaRPr i="0" sz="1200" u="none" cap="none" strike="noStrike">
              <a:solidFill>
                <a:schemeClr val="dk1"/>
              </a:solidFill>
            </a:endParaRPr>
          </a:p>
          <a:p>
            <a:pPr indent="0" lvl="0" marL="0" marR="0" rtl="0" algn="l">
              <a:lnSpc>
                <a:spcPct val="100000"/>
              </a:lnSpc>
              <a:spcBef>
                <a:spcPts val="0"/>
              </a:spcBef>
              <a:spcAft>
                <a:spcPts val="0"/>
              </a:spcAft>
              <a:buNone/>
            </a:pPr>
            <a:r>
              <a:t/>
            </a:r>
            <a:endParaRPr i="0" sz="1200" u="none" cap="none" strike="noStrike">
              <a:solidFill>
                <a:schemeClr val="dk1"/>
              </a:solidFill>
            </a:endParaRPr>
          </a:p>
          <a:p>
            <a:pPr indent="0" lvl="0" marL="0" marR="0" rtl="0" algn="l">
              <a:lnSpc>
                <a:spcPct val="100000"/>
              </a:lnSpc>
              <a:spcBef>
                <a:spcPts val="0"/>
              </a:spcBef>
              <a:spcAft>
                <a:spcPts val="0"/>
              </a:spcAft>
              <a:buNone/>
            </a:pPr>
            <a:r>
              <a:rPr b="1" i="0" lang="en-GB" sz="1200" u="none" cap="none" strike="noStrike">
                <a:solidFill>
                  <a:schemeClr val="dk1"/>
                </a:solidFill>
              </a:rPr>
              <a:t>Key Points</a:t>
            </a:r>
            <a:endParaRPr b="1"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This slide suggests the change teachers need to make.</a:t>
            </a:r>
            <a:endParaRPr/>
          </a:p>
          <a:p>
            <a:pPr indent="0" lvl="0" marL="0" marR="0" rtl="0" algn="l">
              <a:lnSpc>
                <a:spcPct val="100000"/>
              </a:lnSpc>
              <a:spcBef>
                <a:spcPts val="0"/>
              </a:spcBef>
              <a:spcAft>
                <a:spcPts val="0"/>
              </a:spcAft>
              <a:buNone/>
            </a:pPr>
            <a:r>
              <a:rPr i="0" lang="en-GB" sz="1200" u="none" cap="none" strike="noStrike">
                <a:solidFill>
                  <a:schemeClr val="dk1"/>
                </a:solidFill>
              </a:rPr>
              <a:t>The LH depicts a perfectly good enough teacher but there is still a gap between how a good teacher works, where their emphasis lies, and the learning coach type teacher that developing learning power demands</a:t>
            </a:r>
            <a:endParaRPr/>
          </a:p>
          <a:p>
            <a:pPr indent="0" lvl="0" marL="0" marR="0" rtl="0" algn="l">
              <a:lnSpc>
                <a:spcPct val="100000"/>
              </a:lnSpc>
              <a:spcBef>
                <a:spcPts val="0"/>
              </a:spcBef>
              <a:spcAft>
                <a:spcPts val="0"/>
              </a:spcAft>
              <a:buNone/>
            </a:pPr>
            <a:r>
              <a:rPr i="0" lang="en-GB" sz="1200" u="none" cap="none" strike="noStrike">
                <a:solidFill>
                  <a:schemeClr val="dk1"/>
                </a:solidFill>
              </a:rPr>
              <a:t>Use this slide to orchestrate a discussion about the shift needed.</a:t>
            </a:r>
            <a:endParaRPr/>
          </a:p>
          <a:p>
            <a:pPr indent="0" lvl="0" marL="0" marR="0" rtl="0" algn="l">
              <a:lnSpc>
                <a:spcPct val="100000"/>
              </a:lnSpc>
              <a:spcBef>
                <a:spcPts val="0"/>
              </a:spcBef>
              <a:spcAft>
                <a:spcPts val="0"/>
              </a:spcAft>
              <a:buNone/>
            </a:pPr>
            <a:r>
              <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Note that the 4 dimensions are Relating, Constructing, Talking and Celebrating. These are the dimensions that are picked up later in the Teachers’ Palette and the culture diagram.</a:t>
            </a:r>
            <a:endParaRPr i="0" sz="1200" u="none" cap="none" strike="noStrike">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412ff3bf24_2_130: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 name="Google Shape;77;g412ff3bf24_2_130: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three distinct types of classroom culture – Teacher focused, Learner focused, and Learning focused.</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[Based on research by Chris Watkins of The London Institute]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Classrooms can broadly be categorised as predominantly one of 3 types.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teacher focused </a:t>
            </a:r>
            <a:r>
              <a:rPr b="0" i="0" lang="en-GB" sz="1200" u="none" cap="none" strike="noStrike">
                <a:solidFill>
                  <a:schemeClr val="dk1"/>
                </a:solidFill>
                <a:latin typeface="Calibri"/>
                <a:ea typeface="Calibri"/>
                <a:cs typeface="Calibri"/>
                <a:sym typeface="Calibri"/>
              </a:rPr>
              <a:t>classroom is highly unlikely to be learning friendly. It is designed for the efficient transmission of curriculum content. Learners’ roles are predominantly passive, responsibility for learning resides with the teacher, dialogue is largely teacher generated.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learner focused </a:t>
            </a:r>
            <a:r>
              <a:rPr b="0" i="0" lang="en-GB" sz="1200" u="none" cap="none" strike="noStrike">
                <a:solidFill>
                  <a:schemeClr val="dk1"/>
                </a:solidFill>
                <a:latin typeface="Calibri"/>
                <a:ea typeface="Calibri"/>
                <a:cs typeface="Calibri"/>
                <a:sym typeface="Calibri"/>
              </a:rPr>
              <a:t>classroom is a step in the right direction. Learning is increasingly active; students are beginning to take more responsibility for their own learning; and students have more opportunities to talk and explore their ideas for themselves. Students are beginning to create their own understandings rather than memorizing teacher delivered information.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learning focused </a:t>
            </a:r>
            <a:r>
              <a:rPr b="0" i="0" lang="en-GB" sz="1200" u="none" cap="none" strike="noStrike">
                <a:solidFill>
                  <a:schemeClr val="dk1"/>
                </a:solidFill>
                <a:latin typeface="Calibri"/>
                <a:ea typeface="Calibri"/>
                <a:cs typeface="Calibri"/>
                <a:sym typeface="Calibri"/>
              </a:rPr>
              <a:t>classroom develops effective learning behaviours through learner activity, collaborative endeavour, devolved responsibility and high levels of meta learning.</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1" lang="en-GB" sz="1200" u="none" cap="none" strike="noStrike">
                <a:solidFill>
                  <a:schemeClr val="dk1"/>
                </a:solidFill>
                <a:latin typeface="Calibri"/>
                <a:ea typeface="Calibri"/>
                <a:cs typeface="Calibri"/>
                <a:sym typeface="Calibri"/>
              </a:rPr>
              <a:t>Where are most classrooms in your school?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Watkins argues that it is impossible to achieve a learning focused classroom without first securing a goodly range of aspects in panel 2. Put another way, the teacher focused classroom cannot become learning focused without first adopting a learner focus.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is not to say that all aspects of a teacher focused classroom are bad. Indeed, some may well still be evident on occasion in the learning focused classrooms. </a:t>
            </a:r>
            <a:endParaRPr b="0" i="0" sz="1200" u="none" cap="none" strike="noStrike">
              <a:solidFill>
                <a:schemeClr val="dk1"/>
              </a:solidFill>
              <a:latin typeface="Calibri"/>
              <a:ea typeface="Calibri"/>
              <a:cs typeface="Calibri"/>
              <a:sym typeface="Calibri"/>
            </a:endParaRPr>
          </a:p>
        </p:txBody>
      </p:sp>
      <p:sp>
        <p:nvSpPr>
          <p:cNvPr id="78" name="Google Shape;78;g412ff3bf24_2_130: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12ff3bf24_2_143: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 name="Google Shape;91;g412ff3bf24_2_143: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i="0" lang="en-GB" sz="1200" u="none" cap="none" strike="noStrike">
                <a:solidFill>
                  <a:schemeClr val="dk1"/>
                </a:solidFill>
              </a:rPr>
              <a:t> </a:t>
            </a: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The learning focused classroom has 4 key aspects</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b="1" i="0" lang="en-GB" sz="1200" u="none" cap="none" strike="noStrike">
                <a:solidFill>
                  <a:schemeClr val="dk1"/>
                </a:solidFill>
              </a:rPr>
              <a:t>Lessen scaffolding </a:t>
            </a:r>
            <a:r>
              <a:rPr i="0" lang="en-GB" sz="1200" u="none" cap="none" strike="noStrike">
                <a:solidFill>
                  <a:schemeClr val="dk1"/>
                </a:solidFill>
              </a:rPr>
              <a:t>– the teacher is becoming increasingly skilful at knowing when they </a:t>
            </a:r>
            <a:r>
              <a:rPr b="1" i="1" lang="en-GB" sz="1200" u="none" cap="none" strike="noStrike">
                <a:solidFill>
                  <a:schemeClr val="dk1"/>
                </a:solidFill>
              </a:rPr>
              <a:t>have</a:t>
            </a:r>
            <a:r>
              <a:rPr i="0" lang="en-GB" sz="1200" u="none" cap="none" strike="noStrike">
                <a:solidFill>
                  <a:schemeClr val="dk1"/>
                </a:solidFill>
              </a:rPr>
              <a:t> to intervene, and when they can nudge and coach because the learner(s) can find it out for themselves.</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b="1" i="0" lang="en-GB" sz="1200" u="none" cap="none" strike="noStrike">
                <a:solidFill>
                  <a:schemeClr val="dk1"/>
                </a:solidFill>
              </a:rPr>
              <a:t>Adopt a common language </a:t>
            </a:r>
            <a:r>
              <a:rPr i="0" lang="en-GB" sz="1200" u="none" cap="none" strike="noStrike">
                <a:solidFill>
                  <a:schemeClr val="dk1"/>
                </a:solidFill>
              </a:rPr>
              <a:t>– the classroom is alive with a sophisticated language of learning which is used fluently by both teachers and learners to discuss, critique and reflect on the learning process.</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b="1" i="0" lang="en-GB" sz="1200" u="none" cap="none" strike="noStrike">
                <a:solidFill>
                  <a:schemeClr val="dk1"/>
                </a:solidFill>
              </a:rPr>
              <a:t>Redesign learning activities</a:t>
            </a:r>
            <a:r>
              <a:rPr i="0" lang="en-GB" sz="1200" u="none" cap="none" strike="noStrike">
                <a:solidFill>
                  <a:schemeClr val="dk1"/>
                </a:solidFill>
              </a:rPr>
              <a:t> – the classroom attends simultaneously to two dimensions: the acquisition of content </a:t>
            </a:r>
            <a:r>
              <a:rPr b="1" i="1" lang="en-GB" sz="1200" u="none" cap="none" strike="noStrike">
                <a:solidFill>
                  <a:schemeClr val="dk1"/>
                </a:solidFill>
              </a:rPr>
              <a:t>and</a:t>
            </a:r>
            <a:r>
              <a:rPr i="0" lang="en-GB" sz="1200" u="none" cap="none" strike="noStrike">
                <a:solidFill>
                  <a:schemeClr val="dk1"/>
                </a:solidFill>
              </a:rPr>
              <a:t> the growth of learning behaviours. The content provides a workout for the learning behaviours. The learning behaviours accelerate the content acquisition.</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b="1" i="0" lang="en-GB" sz="1200" u="none" cap="none" strike="noStrike">
                <a:solidFill>
                  <a:schemeClr val="dk1"/>
                </a:solidFill>
              </a:rPr>
              <a:t>Celebrate the growth </a:t>
            </a:r>
            <a:r>
              <a:rPr i="0" lang="en-GB" sz="1200" u="none" cap="none" strike="noStrike">
                <a:solidFill>
                  <a:schemeClr val="dk1"/>
                </a:solidFill>
              </a:rPr>
              <a:t>– the classroom attends to the growth of learning behaviours. Doing it is not enough. Doing it </a:t>
            </a:r>
            <a:r>
              <a:rPr i="1" lang="en-GB" sz="1200" u="none" cap="none" strike="noStrike">
                <a:solidFill>
                  <a:schemeClr val="dk1"/>
                </a:solidFill>
              </a:rPr>
              <a:t>better</a:t>
            </a:r>
            <a:r>
              <a:rPr i="0" lang="en-GB" sz="1200" u="none" cap="none" strike="noStrike">
                <a:solidFill>
                  <a:schemeClr val="dk1"/>
                </a:solidFill>
              </a:rPr>
              <a:t> is the key. A language rooted in the progression of learning behaviours is evident. </a:t>
            </a:r>
            <a:endParaRPr i="0" sz="1200" u="none" cap="none" strike="noStrike">
              <a:solidFill>
                <a:schemeClr val="dk1"/>
              </a:solidFill>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i="0" lang="en-GB" sz="1200" u="none" cap="none" strike="noStrike">
                <a:solidFill>
                  <a:schemeClr val="dk1"/>
                </a:solidFill>
              </a:rPr>
              <a:t>These are four suggested implications of pursuing the learning friendly approach..</a:t>
            </a:r>
            <a:endParaRPr/>
          </a:p>
          <a:p>
            <a:pPr indent="0" lvl="0" marL="0" marR="0" rtl="0" algn="l">
              <a:spcBef>
                <a:spcPts val="0"/>
              </a:spcBef>
              <a:spcAft>
                <a:spcPts val="0"/>
              </a:spcAft>
              <a:buNone/>
            </a:pPr>
            <a:r>
              <a:rPr i="0" lang="en-GB" sz="1200" u="none" cap="none" strike="noStrike">
                <a:solidFill>
                  <a:schemeClr val="dk1"/>
                </a:solidFill>
              </a:rPr>
              <a:t>Invite colleagues to consider these briefly.  Is there agreement with the suggestions?</a:t>
            </a:r>
            <a:endParaRPr/>
          </a:p>
          <a:p>
            <a:pPr indent="0" lvl="0" marL="0" marR="0" rtl="0" algn="l">
              <a:spcBef>
                <a:spcPts val="0"/>
              </a:spcBef>
              <a:spcAft>
                <a:spcPts val="0"/>
              </a:spcAft>
              <a:buNone/>
            </a:pPr>
            <a:r>
              <a:rPr i="0" lang="en-GB" sz="1200" u="none" cap="none" strike="noStrike">
                <a:solidFill>
                  <a:schemeClr val="dk1"/>
                </a:solidFill>
              </a:rPr>
              <a:t>Are there more that could be added?</a:t>
            </a:r>
            <a:endParaRPr i="0" sz="1200" u="none" cap="none" strike="noStrike">
              <a:solidFill>
                <a:schemeClr val="dk1"/>
              </a:solidFill>
            </a:endParaRPr>
          </a:p>
        </p:txBody>
      </p:sp>
      <p:sp>
        <p:nvSpPr>
          <p:cNvPr id="92" name="Google Shape;92;g412ff3bf24_2_143: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93" name="Google Shape;93;g412ff3bf24_2_143:notes"/>
          <p:cNvSpPr txBox="1"/>
          <p:nvPr>
            <p:ph idx="11" type="ftr"/>
          </p:nvPr>
        </p:nvSpPr>
        <p:spPr>
          <a:xfrm>
            <a:off x="0"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94" name="Google Shape;94;g412ff3bf24_2_143:notes"/>
          <p:cNvSpPr txBox="1"/>
          <p:nvPr>
            <p:ph idx="3" type="hdr"/>
          </p:nvPr>
        </p:nvSpPr>
        <p:spPr>
          <a:xfrm>
            <a:off x="0" y="0"/>
            <a:ext cx="2971800"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12ff3bf24_2_156: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4" name="Google Shape;104;g412ff3bf24_2_156: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Putting some flesh on the bones of the previous slide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the central ovals only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4 shifts in making a learning friendly culture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roles people play...Relating  sharing responsibility for learning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learning talk....language of learning...talk about the how of learning</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process of learning...constructing  learning. Make students aware of how...metacognitive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values of the classroom, what is celebrated, recognised, attended to.praised.</a:t>
            </a:r>
            <a:endParaRPr b="0" i="0" sz="1200" u="none" cap="none" strike="noStrike">
              <a:solidFill>
                <a:schemeClr val="dk1"/>
              </a:solidFill>
              <a:latin typeface="Calibri"/>
              <a:ea typeface="Calibri"/>
              <a:cs typeface="Calibri"/>
              <a:sym typeface="Calibri"/>
            </a:endParaRPr>
          </a:p>
        </p:txBody>
      </p:sp>
      <p:sp>
        <p:nvSpPr>
          <p:cNvPr id="105" name="Google Shape;105;g412ff3bf24_2_156: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412ff3bf24_2_16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g412ff3bf24_2_16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is how teachers behave to create a learning focused culture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briefly the inputs from teachers.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RELATING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Modelling learning – walking the talk, being a learner yourself. If teachers can’t be bothered to do it, why should students?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Devolving responsibility – shifting the emphasis towards learners taking increasing responsibility for their own development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Coaching approaches – moving away from ‘teacher telling’ mode whenever possible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TALKING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Exploring learning as a process – finding time to talk about learning and how it works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Developing a language for learning – teacher talk uses the school’s learning language, nuanced by the school’s understanding of progression.</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Nudging learning forward – catching students employing positive learning behaviours and commenting on them, orally and in writing</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CONSTRUCTING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Reflective model for learning – reflection on content </a:t>
            </a:r>
            <a:r>
              <a:rPr b="0" i="1" lang="en-GB" sz="1200" u="none" cap="none" strike="noStrike">
                <a:solidFill>
                  <a:schemeClr val="dk1"/>
                </a:solidFill>
                <a:latin typeface="Calibri"/>
                <a:ea typeface="Calibri"/>
                <a:cs typeface="Calibri"/>
                <a:sym typeface="Calibri"/>
              </a:rPr>
              <a:t>and</a:t>
            </a:r>
            <a:r>
              <a:rPr b="0" i="0" lang="en-GB" sz="1200" u="none" cap="none" strike="noStrike">
                <a:solidFill>
                  <a:schemeClr val="dk1"/>
                </a:solidFill>
                <a:latin typeface="Calibri"/>
                <a:ea typeface="Calibri"/>
                <a:cs typeface="Calibri"/>
                <a:sym typeface="Calibri"/>
              </a:rPr>
              <a:t> reflection on learning behaviours is routinely built into lessons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Linking content with learning behaviours – lessons are designed intentionally to deliver content and to exercise learning behaviours, and students are made aware of both</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Rich, challenging activities – increasingly open-ended activities are designed to engage, to stretch and to challenge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CELEBRATING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Growing learning habits – finding ways to track, record and celebrate learning behaviour growth,</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Redefining failure – turning the lens around: mistakes become learning opportunities; difficulty is when learning happens; asking questions shows curiosity, not a lack of intelligence.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Learning on display – the process of learning (as opposed to the finished outcomes of learning) are on display. Annotated work in progress, first attempts, revisions, failed lines of enquiry, leading, of course, to the finished article.</a:t>
            </a:r>
            <a:endParaRPr b="0" i="0" sz="1200" u="none" cap="none" strike="noStrike">
              <a:solidFill>
                <a:schemeClr val="dk1"/>
              </a:solidFill>
              <a:latin typeface="Calibri"/>
              <a:ea typeface="Calibri"/>
              <a:cs typeface="Calibri"/>
              <a:sym typeface="Calibri"/>
            </a:endParaRPr>
          </a:p>
        </p:txBody>
      </p:sp>
      <p:sp>
        <p:nvSpPr>
          <p:cNvPr id="115" name="Google Shape;115;g412ff3bf24_2_16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412ff3bf24_2_17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g412ff3bf24_2_17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Teachers change the means in order to achieve the desired outcomes for learners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Detail:</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shift in culture that needs to be achieved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the outputs/ends for learners...which of these would you </a:t>
            </a:r>
            <a:r>
              <a:rPr b="1" i="0" lang="en-GB" sz="1200" u="none" cap="none" strike="noStrike">
                <a:solidFill>
                  <a:schemeClr val="dk1"/>
                </a:solidFill>
                <a:latin typeface="Calibri"/>
                <a:ea typeface="Calibri"/>
                <a:cs typeface="Calibri"/>
                <a:sym typeface="Calibri"/>
              </a:rPr>
              <a:t>not want</a:t>
            </a:r>
            <a:r>
              <a:rPr b="0" i="0" lang="en-GB" sz="1200" u="none" cap="none" strike="noStrike">
                <a:solidFill>
                  <a:schemeClr val="dk1"/>
                </a:solidFill>
                <a:latin typeface="Calibri"/>
                <a:ea typeface="Calibri"/>
                <a:cs typeface="Calibri"/>
                <a:sym typeface="Calibri"/>
              </a:rPr>
              <a: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Which of these are NOT important in the modern world?</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6" name="Google Shape;126;g412ff3bf24_2_17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412ff3bf24_2_198: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g412ff3bf24_2_198: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4 aspects of the previous culture tool in the form of the second Building Learning Power model – the Teachers’ Palette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learning focused culture tool translated into a NEW palette.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NB this is NOT the same palette as described in Building Learning Power. It has been updated to take account of current circumstances.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Along with The Supple Learning Mind, it is the other key model in Building Better Learners.</a:t>
            </a:r>
            <a:endParaRPr b="0" i="0" sz="1200" u="none" cap="none" strike="noStrike">
              <a:solidFill>
                <a:schemeClr val="dk1"/>
              </a:solidFill>
              <a:latin typeface="Calibri"/>
              <a:ea typeface="Calibri"/>
              <a:cs typeface="Calibri"/>
              <a:sym typeface="Calibri"/>
            </a:endParaRPr>
          </a:p>
        </p:txBody>
      </p:sp>
      <p:sp>
        <p:nvSpPr>
          <p:cNvPr id="137" name="Google Shape;137;g412ff3bf24_2_198: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g412ff3bf24_2_210: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g412ff3bf24_2_210: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role of teachers needs to change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en-GB" sz="1200" u="none" cap="none" strike="noStrike">
                <a:solidFill>
                  <a:schemeClr val="dk1"/>
                </a:solidFill>
                <a:latin typeface="Calibri"/>
                <a:ea typeface="Calibri"/>
                <a:cs typeface="Calibri"/>
                <a:sym typeface="Calibri"/>
              </a:rPr>
              <a:t>Key Points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How do teachers build pupils learning power?</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Key - making pupils aware of the learning tools THEY command</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Developing language, designing tasks, structuring the environment.</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Turning themselves into a learning coach </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en-GB" sz="1200" u="none" cap="none" strike="noStrike">
                <a:solidFill>
                  <a:schemeClr val="dk1"/>
                </a:solidFill>
                <a:latin typeface="Calibri"/>
                <a:ea typeface="Calibri"/>
                <a:cs typeface="Calibri"/>
                <a:sym typeface="Calibri"/>
              </a:rPr>
              <a:t>Background notes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This slide  gives a broad rundown on the change in role/job in hand.</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It concentrates on the role of the teacher who is charged with creating a learning environment where children understand their learning capacities and are enabled to stretch them. (Remember this includes emotional, social, cognitive and strategic capacities.) </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The teacher becomes a learning power coach: orchestrating the language, the activities including assessment, and the set-up of the classroom to ensure children have continuing opportunities to develop the learning habits that underpin all the subject disciplines.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49" name="Google Shape;149;g412ff3bf24_2_210: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412ff3bf24_2_219: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 name="Google Shape;156;g412ff3bf24_2_219: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Many aspects of classroom practice will need to change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For example: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learning habits we model in our classrooms – learners will not become adventurous in the hands of teachers who play safe </a:t>
            </a:r>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way we talk about learning in our classrooms – learners will not become fluent in talking about ‘learning’ unless their teachers also become fluent.</a:t>
            </a:r>
            <a:endParaRPr b="0" i="0" sz="1200" u="none" cap="none" strike="noStrike">
              <a:solidFill>
                <a:schemeClr val="dk1"/>
              </a:solidFill>
              <a:latin typeface="Calibri"/>
              <a:ea typeface="Calibri"/>
              <a:cs typeface="Calibri"/>
              <a:sym typeface="Calibri"/>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old habits of learning we want to break – learners will remain dependent if teachers always help too readily.</a:t>
            </a:r>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Our understanding of learning habits we want to form – learners will remain unaware of their learning behaviours if teachers remain likewise unaware.</a:t>
            </a:r>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classroom routines that stifle habits of learning – learners will not grow as learners in a classroom that focuses overly on ‘getting it right’, ‘passing the test’.</a:t>
            </a:r>
            <a:endParaRPr/>
          </a:p>
          <a:p>
            <a:pPr indent="-381000" lvl="0" marL="457200" marR="0" rtl="0" algn="l">
              <a:spcBef>
                <a:spcPts val="56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The teaching styles that deny learning habits – teachers who ask all the questions create learners who answer rather than ask.</a:t>
            </a:r>
            <a:endParaRPr/>
          </a:p>
          <a:p>
            <a:pPr indent="-304800" lvl="0" marL="457200" marR="0" rtl="0" algn="l">
              <a:spcBef>
                <a:spcPts val="56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0" i="0" lang="en-GB" sz="1200" u="none" cap="none" strike="noStrike">
                <a:solidFill>
                  <a:schemeClr val="dk1"/>
                </a:solidFill>
                <a:latin typeface="Calibri"/>
                <a:ea typeface="Calibri"/>
                <a:cs typeface="Calibri"/>
                <a:sym typeface="Calibri"/>
              </a:rPr>
              <a:t>Encourage a discussion – where are we now on this journey? The worthiness of the journey.</a:t>
            </a:r>
            <a:endParaRPr b="0"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lnSpc>
                <a:spcPct val="90000"/>
              </a:lnSpc>
              <a:spcBef>
                <a:spcPts val="0"/>
              </a:spcBef>
              <a:spcAft>
                <a:spcPts val="0"/>
              </a:spcAft>
              <a:buNone/>
            </a:pPr>
            <a:r>
              <a:t/>
            </a:r>
            <a:endParaRPr b="0" i="0" sz="2400" u="none" cap="none" strike="noStrike">
              <a:solidFill>
                <a:srgbClr val="3366FF"/>
              </a:solidFill>
              <a:latin typeface="Open Sans"/>
              <a:ea typeface="Open Sans"/>
              <a:cs typeface="Open Sans"/>
              <a:sym typeface="Open Sans"/>
            </a:endParaRPr>
          </a:p>
        </p:txBody>
      </p:sp>
      <p:sp>
        <p:nvSpPr>
          <p:cNvPr id="157" name="Google Shape;157;g412ff3bf24_2_219: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158" name="Google Shape;158;g412ff3bf24_2_219:notes"/>
          <p:cNvSpPr txBox="1"/>
          <p:nvPr>
            <p:ph idx="11" type="ftr"/>
          </p:nvPr>
        </p:nvSpPr>
        <p:spPr>
          <a:xfrm>
            <a:off x="0"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159" name="Google Shape;159;g412ff3bf24_2_219:notes"/>
          <p:cNvSpPr txBox="1"/>
          <p:nvPr>
            <p:ph idx="3" type="hdr"/>
          </p:nvPr>
        </p:nvSpPr>
        <p:spPr>
          <a:xfrm>
            <a:off x="0" y="0"/>
            <a:ext cx="2971800"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p:cSld name="1_Title and Content">
    <p:spTree>
      <p:nvGrpSpPr>
        <p:cNvPr id="33" name="Shape 33"/>
        <p:cNvGrpSpPr/>
        <p:nvPr/>
      </p:nvGrpSpPr>
      <p:grpSpPr>
        <a:xfrm>
          <a:off x="0" y="0"/>
          <a:ext cx="0" cy="0"/>
          <a:chOff x="0" y="0"/>
          <a:chExt cx="0" cy="0"/>
        </a:xfrm>
      </p:grpSpPr>
      <p:sp>
        <p:nvSpPr>
          <p:cNvPr id="34" name="Google Shape;34;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6" name="Google Shape;36;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4 Content" type="fourObj">
  <p:cSld name="FOUR_OBJECTS">
    <p:spTree>
      <p:nvGrpSpPr>
        <p:cNvPr id="37" name="Shape 37"/>
        <p:cNvGrpSpPr/>
        <p:nvPr/>
      </p:nvGrpSpPr>
      <p:grpSpPr>
        <a:xfrm>
          <a:off x="0" y="0"/>
          <a:ext cx="0" cy="0"/>
          <a:chOff x="0" y="0"/>
          <a:chExt cx="0" cy="0"/>
        </a:xfrm>
      </p:grpSpPr>
      <p:sp>
        <p:nvSpPr>
          <p:cNvPr id="38" name="Google Shape;38;p8"/>
          <p:cNvSpPr txBox="1"/>
          <p:nvPr>
            <p:ph type="title"/>
          </p:nvPr>
        </p:nvSpPr>
        <p:spPr>
          <a:xfrm>
            <a:off x="0" y="0"/>
            <a:ext cx="9144000" cy="9525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9" name="Google Shape;39;p8"/>
          <p:cNvSpPr txBox="1"/>
          <p:nvPr>
            <p:ph idx="1" type="body"/>
          </p:nvPr>
        </p:nvSpPr>
        <p:spPr>
          <a:xfrm>
            <a:off x="468313" y="1297783"/>
            <a:ext cx="4038600" cy="18216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0" name="Google Shape;40;p8"/>
          <p:cNvSpPr txBox="1"/>
          <p:nvPr>
            <p:ph idx="2" type="body"/>
          </p:nvPr>
        </p:nvSpPr>
        <p:spPr>
          <a:xfrm>
            <a:off x="4659313" y="1297783"/>
            <a:ext cx="4038600" cy="18216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1" name="Google Shape;41;p8"/>
          <p:cNvSpPr txBox="1"/>
          <p:nvPr>
            <p:ph idx="3" type="body"/>
          </p:nvPr>
        </p:nvSpPr>
        <p:spPr>
          <a:xfrm>
            <a:off x="468313" y="3246440"/>
            <a:ext cx="4038600" cy="18231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2" name="Google Shape;42;p8"/>
          <p:cNvSpPr txBox="1"/>
          <p:nvPr>
            <p:ph idx="4" type="body"/>
          </p:nvPr>
        </p:nvSpPr>
        <p:spPr>
          <a:xfrm>
            <a:off x="4659313" y="3246440"/>
            <a:ext cx="4038600" cy="18231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43" name="Shape 43"/>
        <p:cNvGrpSpPr/>
        <p:nvPr/>
      </p:nvGrpSpPr>
      <p:grpSpPr>
        <a:xfrm>
          <a:off x="0" y="0"/>
          <a:ext cx="0" cy="0"/>
          <a:chOff x="0" y="0"/>
          <a:chExt cx="0" cy="0"/>
        </a:xfrm>
      </p:grpSpPr>
      <p:sp>
        <p:nvSpPr>
          <p:cNvPr id="44" name="Google Shape;44;p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5" name="Google Shape;45;p9"/>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6" name="Google Shape;46;p9"/>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7" name="Google Shape;47;p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8" name="Google Shape;48;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9" name="Google Shape;49;p9"/>
          <p:cNvSpPr txBox="1"/>
          <p:nvPr>
            <p:ph idx="2" type="body"/>
          </p:nvPr>
        </p:nvSpPr>
        <p:spPr>
          <a:xfrm>
            <a:off x="6838953" y="1228724"/>
            <a:ext cx="1926300" cy="40005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3.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16.jpg"/><Relationship Id="rId5" Type="http://schemas.openxmlformats.org/officeDocument/2006/relationships/image" Target="../media/image6.jpg"/><Relationship Id="rId6"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8.jpg"/><Relationship Id="rId4" Type="http://schemas.openxmlformats.org/officeDocument/2006/relationships/image" Target="../media/image14.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15.png"/><Relationship Id="rId8"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 name="Shape 54"/>
        <p:cNvGrpSpPr/>
        <p:nvPr/>
      </p:nvGrpSpPr>
      <p:grpSpPr>
        <a:xfrm>
          <a:off x="0" y="0"/>
          <a:ext cx="0" cy="0"/>
          <a:chOff x="0" y="0"/>
          <a:chExt cx="0" cy="0"/>
        </a:xfrm>
      </p:grpSpPr>
      <p:sp>
        <p:nvSpPr>
          <p:cNvPr id="55" name="Google Shape;55;p10"/>
          <p:cNvSpPr txBox="1"/>
          <p:nvPr>
            <p:ph idx="1" type="subTitle"/>
          </p:nvPr>
        </p:nvSpPr>
        <p:spPr>
          <a:xfrm>
            <a:off x="7010403" y="1710800"/>
            <a:ext cx="1958975"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380"/>
              </a:spcBef>
              <a:spcAft>
                <a:spcPts val="0"/>
              </a:spcAft>
              <a:buNone/>
            </a:pPr>
            <a:r>
              <a:rPr b="0" i="0" lang="en-GB" sz="1615" u="none" cap="none" strike="noStrike">
                <a:solidFill>
                  <a:srgbClr val="FF00FF"/>
                </a:solidFill>
                <a:latin typeface="Calibri"/>
                <a:ea typeface="Calibri"/>
                <a:cs typeface="Calibri"/>
                <a:sym typeface="Calibri"/>
              </a:rPr>
              <a:t>What does it mean?</a:t>
            </a:r>
            <a:endParaRPr>
              <a:solidFill>
                <a:srgbClr val="FF00FF"/>
              </a:solidFill>
            </a:endParaRPr>
          </a:p>
          <a:p>
            <a:pPr indent="0" lvl="0" marL="0" marR="0" rtl="0" algn="l">
              <a:lnSpc>
                <a:spcPct val="90000"/>
              </a:lnSpc>
              <a:spcBef>
                <a:spcPts val="380"/>
              </a:spcBef>
              <a:spcAft>
                <a:spcPts val="0"/>
              </a:spcAft>
              <a:buNone/>
            </a:pPr>
            <a:r>
              <a:rPr b="0" i="0" lang="en-GB" sz="1615" u="none" cap="none" strike="noStrike">
                <a:solidFill>
                  <a:srgbClr val="FF00FF"/>
                </a:solidFill>
                <a:latin typeface="Calibri"/>
                <a:ea typeface="Calibri"/>
                <a:cs typeface="Calibri"/>
                <a:sym typeface="Calibri"/>
              </a:rPr>
              <a:t>Where are we now?</a:t>
            </a:r>
            <a:endParaRPr>
              <a:solidFill>
                <a:srgbClr val="FF00FF"/>
              </a:solidFill>
            </a:endParaRPr>
          </a:p>
          <a:p>
            <a:pPr indent="0" lvl="0" marL="0" marR="0" rtl="0" algn="l">
              <a:lnSpc>
                <a:spcPct val="90000"/>
              </a:lnSpc>
              <a:spcBef>
                <a:spcPts val="380"/>
              </a:spcBef>
              <a:spcAft>
                <a:spcPts val="0"/>
              </a:spcAft>
              <a:buNone/>
            </a:pPr>
            <a:r>
              <a:rPr b="0" i="0" lang="en-GB" sz="1615" u="none" cap="none" strike="noStrike">
                <a:solidFill>
                  <a:srgbClr val="FF00FF"/>
                </a:solidFill>
                <a:latin typeface="Calibri"/>
                <a:ea typeface="Calibri"/>
                <a:cs typeface="Calibri"/>
                <a:sym typeface="Calibri"/>
              </a:rPr>
              <a:t>How far is there to travel</a:t>
            </a:r>
            <a:endParaRPr>
              <a:solidFill>
                <a:srgbClr val="FF00FF"/>
              </a:solidFill>
            </a:endParaRPr>
          </a:p>
        </p:txBody>
      </p:sp>
      <p:sp>
        <p:nvSpPr>
          <p:cNvPr id="56" name="Google Shape;56;p10"/>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Strategic. </a:t>
            </a:r>
            <a:br>
              <a:rPr b="0" i="0" lang="en-GB" sz="4200" u="none" cap="none" strike="noStrike">
                <a:solidFill>
                  <a:srgbClr val="000090"/>
                </a:solidFill>
                <a:latin typeface="Calibri"/>
                <a:ea typeface="Calibri"/>
                <a:cs typeface="Calibri"/>
                <a:sym typeface="Calibri"/>
              </a:rPr>
            </a:br>
            <a:r>
              <a:rPr b="0" i="0" lang="en-GB" sz="4200" u="none" cap="none" strike="noStrike">
                <a:solidFill>
                  <a:srgbClr val="000090"/>
                </a:solidFill>
                <a:latin typeface="Calibri"/>
                <a:ea typeface="Calibri"/>
                <a:cs typeface="Calibri"/>
                <a:sym typeface="Calibri"/>
              </a:rPr>
              <a:t>Learning friendly cultures</a:t>
            </a:r>
            <a:endParaRPr b="0" i="0" sz="4200" u="none" cap="none" strike="noStrike">
              <a:solidFill>
                <a:srgbClr val="000090"/>
              </a:solidFill>
              <a:latin typeface="Calibri"/>
              <a:ea typeface="Calibri"/>
              <a:cs typeface="Calibri"/>
              <a:sym typeface="Calibri"/>
            </a:endParaRPr>
          </a:p>
        </p:txBody>
      </p:sp>
      <p:sp>
        <p:nvSpPr>
          <p:cNvPr id="57" name="Google Shape;57;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Google Shape;62;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b="0" i="0" sz="3200" u="none" cap="none" strike="noStrike">
              <a:solidFill>
                <a:srgbClr val="000090"/>
              </a:solidFill>
              <a:latin typeface="Open Sans"/>
              <a:ea typeface="Open Sans"/>
              <a:cs typeface="Open Sans"/>
              <a:sym typeface="Open Sans"/>
            </a:endParaRPr>
          </a:p>
        </p:txBody>
      </p:sp>
      <p:sp>
        <p:nvSpPr>
          <p:cNvPr id="63" name="Google Shape;63;p11"/>
          <p:cNvSpPr txBox="1"/>
          <p:nvPr>
            <p:ph idx="1" type="body"/>
          </p:nvPr>
        </p:nvSpPr>
        <p:spPr>
          <a:xfrm>
            <a:off x="381007" y="1432559"/>
            <a:ext cx="8407893" cy="367284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How teachers teach affects the culture of the classroom. A need to move teaching from ‘good’ to learning powered</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Three types of Classroom culture. </a:t>
            </a:r>
            <a:r>
              <a:rPr b="0" i="0" lang="en-GB" sz="1400" u="none" cap="none" strike="noStrike">
                <a:solidFill>
                  <a:srgbClr val="3366FF"/>
                </a:solidFill>
                <a:latin typeface="Open Sans"/>
                <a:ea typeface="Open Sans"/>
                <a:cs typeface="Open Sans"/>
                <a:sym typeface="Open Sans"/>
              </a:rPr>
              <a:t>Teacher, Learner, Learning focused. Need to </a:t>
            </a:r>
            <a:r>
              <a:rPr lang="en-GB" sz="1850"/>
              <a:t>m</a:t>
            </a:r>
            <a:r>
              <a:rPr b="0" i="0" lang="en-GB" sz="1850" u="none" cap="none" strike="noStrike">
                <a:solidFill>
                  <a:srgbClr val="3366FF"/>
                </a:solidFill>
                <a:latin typeface="Open Sans"/>
                <a:ea typeface="Open Sans"/>
                <a:cs typeface="Open Sans"/>
                <a:sym typeface="Open Sans"/>
              </a:rPr>
              <a:t>ove left to right.</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Four early shifts needed in making the move in classroom practice</a:t>
            </a:r>
            <a:endParaRPr/>
          </a:p>
          <a:p>
            <a:pPr indent="0" lvl="0" marL="914400" marR="0" rtl="0" algn="l">
              <a:lnSpc>
                <a:spcPct val="90000"/>
              </a:lnSpc>
              <a:spcBef>
                <a:spcPts val="560"/>
              </a:spcBef>
              <a:spcAft>
                <a:spcPts val="0"/>
              </a:spcAft>
              <a:buNone/>
            </a:pPr>
            <a:r>
              <a:rPr b="0" i="0" lang="en-GB" sz="2220" u="none" cap="none" strike="noStrike">
                <a:solidFill>
                  <a:srgbClr val="3366FF"/>
                </a:solidFill>
                <a:latin typeface="Open Sans"/>
                <a:ea typeface="Open Sans"/>
                <a:cs typeface="Open Sans"/>
                <a:sym typeface="Open Sans"/>
              </a:rPr>
              <a:t> </a:t>
            </a:r>
            <a:r>
              <a:rPr b="0" i="0" lang="en-GB" sz="1665" u="none" cap="none" strike="noStrike">
                <a:solidFill>
                  <a:srgbClr val="3366FF"/>
                </a:solidFill>
                <a:latin typeface="Open Sans"/>
                <a:ea typeface="Open Sans"/>
                <a:cs typeface="Open Sans"/>
                <a:sym typeface="Open Sans"/>
              </a:rPr>
              <a:t>Relationships, Talking, </a:t>
            </a:r>
            <a:r>
              <a:rPr lang="en-GB" sz="1665"/>
              <a:t>C</a:t>
            </a:r>
            <a:r>
              <a:rPr b="0" i="0" lang="en-GB" sz="1665" u="none" cap="none" strike="noStrike">
                <a:solidFill>
                  <a:srgbClr val="3366FF"/>
                </a:solidFill>
                <a:latin typeface="Open Sans"/>
                <a:ea typeface="Open Sans"/>
                <a:cs typeface="Open Sans"/>
                <a:sym typeface="Open Sans"/>
              </a:rPr>
              <a:t>onstructing activities, Celebrating learning.</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What teachers will do differently. How learners benefit.</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The teaching framework to make it all work</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The teachers job becomes...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Open Sans"/>
                <a:ea typeface="Open Sans"/>
                <a:cs typeface="Open Sans"/>
                <a:sym typeface="Open Sans"/>
              </a:rPr>
              <a:t>Where are we now on the basics?</a:t>
            </a:r>
            <a:endParaRPr b="0" i="0" sz="1850" u="none" cap="none" strike="noStrike">
              <a:solidFill>
                <a:srgbClr val="3366FF"/>
              </a:solidFill>
              <a:latin typeface="Open Sans"/>
              <a:ea typeface="Open Sans"/>
              <a:cs typeface="Open Sans"/>
              <a:sym typeface="Open Sans"/>
            </a:endParaRPr>
          </a:p>
        </p:txBody>
      </p:sp>
      <p:sp>
        <p:nvSpPr>
          <p:cNvPr id="64" name="Google Shape;64;p11"/>
          <p:cNvSpPr txBox="1"/>
          <p:nvPr>
            <p:ph idx="12" type="sldNum"/>
          </p:nvPr>
        </p:nvSpPr>
        <p:spPr>
          <a:xfrm>
            <a:off x="6661100" y="5297488"/>
            <a:ext cx="2133600" cy="303212"/>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2"/>
          <p:cNvSpPr txBox="1"/>
          <p:nvPr>
            <p:ph idx="4294967295" type="title"/>
          </p:nvPr>
        </p:nvSpPr>
        <p:spPr>
          <a:xfrm>
            <a:off x="0" y="0"/>
            <a:ext cx="8382000" cy="592138"/>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b="0" i="0" lang="en-GB" sz="3200" u="none" cap="none" strike="noStrike">
                <a:solidFill>
                  <a:srgbClr val="163B96"/>
                </a:solidFill>
                <a:latin typeface="Open Sans"/>
                <a:ea typeface="Open Sans"/>
                <a:cs typeface="Open Sans"/>
                <a:sym typeface="Open Sans"/>
              </a:rPr>
              <a:t>Teaching: poles apart</a:t>
            </a:r>
            <a:endParaRPr/>
          </a:p>
        </p:txBody>
      </p:sp>
      <p:graphicFrame>
        <p:nvGraphicFramePr>
          <p:cNvPr id="70" name="Google Shape;70;p12"/>
          <p:cNvGraphicFramePr/>
          <p:nvPr/>
        </p:nvGraphicFramePr>
        <p:xfrm>
          <a:off x="-36" y="607989"/>
          <a:ext cx="3000000" cy="3000000"/>
        </p:xfrm>
        <a:graphic>
          <a:graphicData uri="http://schemas.openxmlformats.org/drawingml/2006/table">
            <a:tbl>
              <a:tblPr>
                <a:noFill/>
                <a:tableStyleId>{5DCEF634-C01A-4231-AEA1-121DF0FE622F}</a:tableStyleId>
              </a:tblPr>
              <a:tblGrid>
                <a:gridCol w="1925275"/>
                <a:gridCol w="426700"/>
                <a:gridCol w="426700"/>
                <a:gridCol w="426700"/>
                <a:gridCol w="2456250"/>
                <a:gridCol w="426700"/>
                <a:gridCol w="426700"/>
                <a:gridCol w="426700"/>
                <a:gridCol w="2202300"/>
              </a:tblGrid>
              <a:tr h="800875">
                <a:tc gridSpan="2">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Subject content explained plus hints and tips for exams.</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6">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a:txBody>
                    <a:bodyPr>
                      <a:noAutofit/>
                    </a:bodyPr>
                    <a:lstStyle/>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Learning capacities explained discussed and trained.</a:t>
                      </a:r>
                      <a:endParaRPr sz="1200"/>
                    </a:p>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Become a learning coach </a:t>
                      </a:r>
                      <a:endParaRPr sz="1200"/>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39250">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Relating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936550">
                <a:tc gridSpan="4">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Busy activities. Learning content driven. Display best products. Spoon feeding. Heavy scaffolding.</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2">
                  <a:txBody>
                    <a:bodyPr>
                      <a:noAutofit/>
                    </a:bodyPr>
                    <a:lstStyle/>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Activities and environment arranged  to surface and develop learning habits. Less scaffolding.</a:t>
                      </a:r>
                      <a:endParaRPr sz="1200"/>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r>
              <a:tr h="100000">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Constructing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659075">
                <a:tc>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Mark regularly with supportive comments about subject.</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4">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4">
                  <a:txBody>
                    <a:bodyPr>
                      <a:noAutofit/>
                    </a:bodyPr>
                    <a:lstStyle/>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Continual comment (talk and written) to nudge progression in learning power.  Learning language developed.</a:t>
                      </a:r>
                      <a:endParaRPr sz="1200"/>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49692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Talking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602950">
                <a:tc gridSpan="3">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Secure in  curriculum knowledge. Try not to show vulnerability.</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38100" lvl="0" marL="0" marR="0" rtl="0" algn="l">
                        <a:lnSpc>
                          <a:spcPct val="100000"/>
                        </a:lnSpc>
                        <a:spcBef>
                          <a:spcPts val="0"/>
                        </a:spcBef>
                        <a:spcAft>
                          <a:spcPts val="0"/>
                        </a:spcAft>
                        <a:buNone/>
                      </a:pPr>
                      <a:r>
                        <a:rPr lang="en-GB" sz="1200" u="none" cap="none" strike="noStrike">
                          <a:latin typeface="Calibri"/>
                          <a:ea typeface="Calibri"/>
                          <a:cs typeface="Calibri"/>
                          <a:sym typeface="Calibri"/>
                        </a:rPr>
                        <a:t>Model being a learner too – trying things out, making mistakes, getting stuck.</a:t>
                      </a:r>
                      <a:endParaRPr sz="1200"/>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49692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Celebrating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bl>
          </a:graphicData>
        </a:graphic>
      </p:graphicFrame>
      <p:pic>
        <p:nvPicPr>
          <p:cNvPr descr="image.png" id="71" name="Google Shape;71;p12"/>
          <p:cNvPicPr preferRelativeResize="0"/>
          <p:nvPr/>
        </p:nvPicPr>
        <p:blipFill rotWithShape="1">
          <a:blip r:embed="rId3">
            <a:alphaModFix/>
          </a:blip>
          <a:srcRect b="0" l="0" r="0" t="0"/>
          <a:stretch/>
        </p:blipFill>
        <p:spPr>
          <a:xfrm>
            <a:off x="2987221" y="861839"/>
            <a:ext cx="721251" cy="617345"/>
          </a:xfrm>
          <a:prstGeom prst="rect">
            <a:avLst/>
          </a:prstGeom>
          <a:noFill/>
          <a:ln>
            <a:noFill/>
          </a:ln>
        </p:spPr>
      </p:pic>
      <p:pic>
        <p:nvPicPr>
          <p:cNvPr descr="image.png" id="72" name="Google Shape;72;p12"/>
          <p:cNvPicPr preferRelativeResize="0"/>
          <p:nvPr/>
        </p:nvPicPr>
        <p:blipFill rotWithShape="1">
          <a:blip r:embed="rId4">
            <a:alphaModFix/>
          </a:blip>
          <a:srcRect b="0" l="0" r="0" t="0"/>
          <a:stretch/>
        </p:blipFill>
        <p:spPr>
          <a:xfrm>
            <a:off x="5452280" y="2233602"/>
            <a:ext cx="729191" cy="623907"/>
          </a:xfrm>
          <a:prstGeom prst="rect">
            <a:avLst/>
          </a:prstGeom>
          <a:noFill/>
          <a:ln>
            <a:noFill/>
          </a:ln>
        </p:spPr>
      </p:pic>
      <p:pic>
        <p:nvPicPr>
          <p:cNvPr descr="image.png" id="73" name="Google Shape;73;p12"/>
          <p:cNvPicPr preferRelativeResize="0"/>
          <p:nvPr/>
        </p:nvPicPr>
        <p:blipFill rotWithShape="1">
          <a:blip r:embed="rId5">
            <a:alphaModFix/>
          </a:blip>
          <a:srcRect b="0" l="0" r="0" t="0"/>
          <a:stretch/>
        </p:blipFill>
        <p:spPr>
          <a:xfrm>
            <a:off x="3028543" y="3455599"/>
            <a:ext cx="721250" cy="621693"/>
          </a:xfrm>
          <a:prstGeom prst="rect">
            <a:avLst/>
          </a:prstGeom>
          <a:noFill/>
          <a:ln>
            <a:noFill/>
          </a:ln>
        </p:spPr>
      </p:pic>
      <p:pic>
        <p:nvPicPr>
          <p:cNvPr descr="image.png" id="74" name="Google Shape;74;p12"/>
          <p:cNvPicPr preferRelativeResize="0"/>
          <p:nvPr/>
        </p:nvPicPr>
        <p:blipFill rotWithShape="1">
          <a:blip r:embed="rId6">
            <a:alphaModFix/>
          </a:blip>
          <a:srcRect b="0" l="0" r="0" t="0"/>
          <a:stretch/>
        </p:blipFill>
        <p:spPr>
          <a:xfrm>
            <a:off x="4154801" y="4590019"/>
            <a:ext cx="751416" cy="6429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 name="Shape 79"/>
        <p:cNvGrpSpPr/>
        <p:nvPr/>
      </p:nvGrpSpPr>
      <p:grpSpPr>
        <a:xfrm>
          <a:off x="0" y="0"/>
          <a:ext cx="0" cy="0"/>
          <a:chOff x="0" y="0"/>
          <a:chExt cx="0" cy="0"/>
        </a:xfrm>
      </p:grpSpPr>
      <p:sp>
        <p:nvSpPr>
          <p:cNvPr id="80" name="Google Shape;80;p13"/>
          <p:cNvSpPr txBox="1"/>
          <p:nvPr>
            <p:ph type="title"/>
          </p:nvPr>
        </p:nvSpPr>
        <p:spPr>
          <a:xfrm>
            <a:off x="381000" y="-14281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Classroom cultures</a:t>
            </a:r>
            <a:endParaRPr/>
          </a:p>
        </p:txBody>
      </p:sp>
      <p:sp>
        <p:nvSpPr>
          <p:cNvPr id="81" name="Google Shape;81;p13"/>
          <p:cNvSpPr txBox="1"/>
          <p:nvPr>
            <p:ph idx="11" type="ftr"/>
          </p:nvPr>
        </p:nvSpPr>
        <p:spPr>
          <a:xfrm>
            <a:off x="3124200" y="5297488"/>
            <a:ext cx="2895600" cy="3032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 TLO Limited 2018</a:t>
            </a:r>
            <a:endParaRPr/>
          </a:p>
        </p:txBody>
      </p:sp>
      <p:sp>
        <p:nvSpPr>
          <p:cNvPr id="82" name="Google Shape;82;p1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83" name="Google Shape;83;p13"/>
          <p:cNvSpPr txBox="1"/>
          <p:nvPr>
            <p:ph idx="4294967295" type="body"/>
          </p:nvPr>
        </p:nvSpPr>
        <p:spPr>
          <a:xfrm>
            <a:off x="7162800" y="1774826"/>
            <a:ext cx="1981200" cy="2347913"/>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What is your</a:t>
            </a:r>
            <a:r>
              <a:rPr lang="en-GB"/>
              <a:t>’</a:t>
            </a:r>
            <a:r>
              <a:rPr b="0" i="0" lang="en-GB" sz="2400" u="none" cap="none" strike="noStrike">
                <a:solidFill>
                  <a:srgbClr val="3366FF"/>
                </a:solidFill>
                <a:latin typeface="Open Sans"/>
                <a:ea typeface="Open Sans"/>
                <a:cs typeface="Open Sans"/>
                <a:sym typeface="Open Sans"/>
              </a:rPr>
              <a:t>s like?</a:t>
            </a:r>
            <a:endParaRPr/>
          </a:p>
        </p:txBody>
      </p:sp>
      <p:pic>
        <p:nvPicPr>
          <p:cNvPr descr="Screen Shot 2017-04-11 at 13.32.03.png" id="84" name="Google Shape;84;p13"/>
          <p:cNvPicPr preferRelativeResize="0"/>
          <p:nvPr/>
        </p:nvPicPr>
        <p:blipFill rotWithShape="1">
          <a:blip r:embed="rId3">
            <a:alphaModFix/>
          </a:blip>
          <a:srcRect b="0" l="0" r="0" t="0"/>
          <a:stretch/>
        </p:blipFill>
        <p:spPr>
          <a:xfrm>
            <a:off x="219204" y="889000"/>
            <a:ext cx="2530600" cy="4825999"/>
          </a:xfrm>
          <a:prstGeom prst="rect">
            <a:avLst/>
          </a:prstGeom>
          <a:noFill/>
          <a:ln>
            <a:noFill/>
          </a:ln>
        </p:spPr>
      </p:pic>
      <p:pic>
        <p:nvPicPr>
          <p:cNvPr descr="Screen Shot 2017-04-11 at 13.32.16.png" id="85" name="Google Shape;85;p13"/>
          <p:cNvPicPr preferRelativeResize="0"/>
          <p:nvPr/>
        </p:nvPicPr>
        <p:blipFill rotWithShape="1">
          <a:blip r:embed="rId4">
            <a:alphaModFix/>
          </a:blip>
          <a:srcRect b="0" l="0" r="0" t="0"/>
          <a:stretch/>
        </p:blipFill>
        <p:spPr>
          <a:xfrm>
            <a:off x="3337375" y="889000"/>
            <a:ext cx="2544775" cy="4826000"/>
          </a:xfrm>
          <a:prstGeom prst="rect">
            <a:avLst/>
          </a:prstGeom>
          <a:noFill/>
          <a:ln>
            <a:noFill/>
          </a:ln>
        </p:spPr>
      </p:pic>
      <p:pic>
        <p:nvPicPr>
          <p:cNvPr descr="Screen Shot 2017-04-11 at 13.32.55.png" id="86" name="Google Shape;86;p13"/>
          <p:cNvPicPr preferRelativeResize="0"/>
          <p:nvPr/>
        </p:nvPicPr>
        <p:blipFill rotWithShape="1">
          <a:blip r:embed="rId5">
            <a:alphaModFix/>
          </a:blip>
          <a:srcRect b="0" l="0" r="0" t="0"/>
          <a:stretch/>
        </p:blipFill>
        <p:spPr>
          <a:xfrm>
            <a:off x="6505402" y="889000"/>
            <a:ext cx="2467842" cy="4826001"/>
          </a:xfrm>
          <a:prstGeom prst="rect">
            <a:avLst/>
          </a:prstGeom>
          <a:noFill/>
          <a:ln>
            <a:noFill/>
          </a:ln>
        </p:spPr>
      </p:pic>
      <p:sp>
        <p:nvSpPr>
          <p:cNvPr id="87" name="Google Shape;87;p13"/>
          <p:cNvSpPr/>
          <p:nvPr/>
        </p:nvSpPr>
        <p:spPr>
          <a:xfrm>
            <a:off x="2829207" y="2479958"/>
            <a:ext cx="466576" cy="343767"/>
          </a:xfrm>
          <a:prstGeom prst="rightArrow">
            <a:avLst>
              <a:gd fmla="val 50000" name="adj1"/>
              <a:gd fmla="val 50000" name="adj2"/>
            </a:avLst>
          </a:prstGeom>
          <a:gradFill>
            <a:gsLst>
              <a:gs pos="0">
                <a:srgbClr val="D75E3F"/>
              </a:gs>
              <a:gs pos="100000">
                <a:srgbClr val="FFA593"/>
              </a:gs>
            </a:gsLst>
            <a:lin ang="16200000" scaled="0"/>
          </a:gradFill>
          <a:ln cap="flat" cmpd="sng" w="9525">
            <a:solidFill>
              <a:srgbClr val="C3644C"/>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 name="Google Shape;88;p13"/>
          <p:cNvSpPr/>
          <p:nvPr/>
        </p:nvSpPr>
        <p:spPr>
          <a:xfrm>
            <a:off x="5943087" y="2479958"/>
            <a:ext cx="466576" cy="343767"/>
          </a:xfrm>
          <a:prstGeom prst="rightArrow">
            <a:avLst>
              <a:gd fmla="val 50000" name="adj1"/>
              <a:gd fmla="val 50000" name="adj2"/>
            </a:avLst>
          </a:prstGeom>
          <a:gradFill>
            <a:gsLst>
              <a:gs pos="0">
                <a:srgbClr val="D75E3F"/>
              </a:gs>
              <a:gs pos="100000">
                <a:srgbClr val="FFA593"/>
              </a:gs>
            </a:gsLst>
            <a:lin ang="16200000" scaled="0"/>
          </a:gradFill>
          <a:ln cap="flat" cmpd="sng" w="9525">
            <a:solidFill>
              <a:srgbClr val="C3644C"/>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4"/>
          <p:cNvSpPr txBox="1"/>
          <p:nvPr>
            <p:ph type="title"/>
          </p:nvPr>
        </p:nvSpPr>
        <p:spPr>
          <a:xfrm>
            <a:off x="0" y="0"/>
            <a:ext cx="9144000" cy="952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Becoming more learning centred means...</a:t>
            </a:r>
            <a:endParaRPr b="0" i="0" sz="3200" u="none" cap="none" strike="noStrike">
              <a:solidFill>
                <a:srgbClr val="000090"/>
              </a:solidFill>
              <a:latin typeface="Open Sans"/>
              <a:ea typeface="Open Sans"/>
              <a:cs typeface="Open Sans"/>
              <a:sym typeface="Open Sans"/>
            </a:endParaRPr>
          </a:p>
        </p:txBody>
      </p:sp>
      <p:sp>
        <p:nvSpPr>
          <p:cNvPr id="97" name="Google Shape;97;p14"/>
          <p:cNvSpPr txBox="1"/>
          <p:nvPr>
            <p:ph idx="1" type="body"/>
          </p:nvPr>
        </p:nvSpPr>
        <p:spPr>
          <a:xfrm>
            <a:off x="468313" y="1061296"/>
            <a:ext cx="4038600" cy="1821656"/>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(1) Lessening scaffolding of the learning and using a coaching approach</a:t>
            </a:r>
            <a:endParaRPr b="0" i="0" sz="2400" u="none" cap="none" strike="noStrike">
              <a:solidFill>
                <a:srgbClr val="3366FF"/>
              </a:solidFill>
              <a:latin typeface="Open Sans"/>
              <a:ea typeface="Open Sans"/>
              <a:cs typeface="Open Sans"/>
              <a:sym typeface="Open Sans"/>
            </a:endParaRPr>
          </a:p>
        </p:txBody>
      </p:sp>
      <p:sp>
        <p:nvSpPr>
          <p:cNvPr id="98" name="Google Shape;98;p14"/>
          <p:cNvSpPr txBox="1"/>
          <p:nvPr>
            <p:ph idx="2" type="body"/>
          </p:nvPr>
        </p:nvSpPr>
        <p:spPr>
          <a:xfrm>
            <a:off x="4659313" y="1297783"/>
            <a:ext cx="4038600" cy="1821656"/>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(3) Re-designing learning opportunities to include routines that blend content and process</a:t>
            </a:r>
            <a:endParaRPr b="0" i="0" sz="2220" u="none" cap="none" strike="noStrike">
              <a:solidFill>
                <a:srgbClr val="3366FF"/>
              </a:solidFill>
              <a:latin typeface="Open Sans"/>
              <a:ea typeface="Open Sans"/>
              <a:cs typeface="Open Sans"/>
              <a:sym typeface="Open Sans"/>
            </a:endParaRPr>
          </a:p>
        </p:txBody>
      </p:sp>
      <p:sp>
        <p:nvSpPr>
          <p:cNvPr id="99" name="Google Shape;99;p14"/>
          <p:cNvSpPr txBox="1"/>
          <p:nvPr>
            <p:ph idx="3" type="body"/>
          </p:nvPr>
        </p:nvSpPr>
        <p:spPr>
          <a:xfrm>
            <a:off x="468313" y="3246440"/>
            <a:ext cx="4038600" cy="1822979"/>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(2) Adopting a common language for learning throughout the school</a:t>
            </a:r>
            <a:endParaRPr b="0" i="0" sz="2400" u="none" cap="none" strike="noStrike">
              <a:solidFill>
                <a:srgbClr val="3366FF"/>
              </a:solidFill>
              <a:latin typeface="Open Sans"/>
              <a:ea typeface="Open Sans"/>
              <a:cs typeface="Open Sans"/>
              <a:sym typeface="Open Sans"/>
            </a:endParaRPr>
          </a:p>
        </p:txBody>
      </p:sp>
      <p:sp>
        <p:nvSpPr>
          <p:cNvPr id="100" name="Google Shape;100;p14"/>
          <p:cNvSpPr txBox="1"/>
          <p:nvPr>
            <p:ph idx="4" type="body"/>
          </p:nvPr>
        </p:nvSpPr>
        <p:spPr>
          <a:xfrm>
            <a:off x="4659313" y="3104546"/>
            <a:ext cx="4038600" cy="1822979"/>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(4) Celebrating the growth of learning habits</a:t>
            </a:r>
            <a:endParaRPr b="0" i="0" sz="2400" u="none" cap="none" strike="noStrike">
              <a:solidFill>
                <a:srgbClr val="3366FF"/>
              </a:solidFill>
              <a:latin typeface="Open Sans"/>
              <a:ea typeface="Open Sans"/>
              <a:cs typeface="Open Sans"/>
              <a:sym typeface="Open Sans"/>
            </a:endParaRPr>
          </a:p>
        </p:txBody>
      </p:sp>
      <p:sp>
        <p:nvSpPr>
          <p:cNvPr id="101" name="Google Shape;101;p14"/>
          <p:cNvSpPr/>
          <p:nvPr/>
        </p:nvSpPr>
        <p:spPr>
          <a:xfrm>
            <a:off x="468313" y="1297783"/>
            <a:ext cx="4038600" cy="1821656"/>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None/>
            </a:pPr>
            <a:r>
              <a:t/>
            </a:r>
            <a:endParaRPr b="1" i="0" sz="2400" u="none" cap="none" strike="noStrike">
              <a:solidFill>
                <a:srgbClr val="069A9A"/>
              </a:solidFill>
              <a:latin typeface="Arial"/>
              <a:ea typeface="Arial"/>
              <a:cs typeface="Arial"/>
              <a:sym typeface="Arial"/>
            </a:endParaRPr>
          </a:p>
        </p:txBody>
      </p:sp>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20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20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2000"/>
                                        <p:tgtEl>
                                          <p:spTgt spid="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pic>
        <p:nvPicPr>
          <p:cNvPr descr="Culture Tool 2_Shifting the culture_v7_cutup 1.jpg" id="107" name="Google Shape;107;p15"/>
          <p:cNvPicPr preferRelativeResize="0"/>
          <p:nvPr/>
        </p:nvPicPr>
        <p:blipFill rotWithShape="1">
          <a:blip r:embed="rId3">
            <a:alphaModFix/>
          </a:blip>
          <a:srcRect b="0" l="0" r="0" t="0"/>
          <a:stretch/>
        </p:blipFill>
        <p:spPr>
          <a:xfrm>
            <a:off x="830385" y="1285387"/>
            <a:ext cx="7629769" cy="1039086"/>
          </a:xfrm>
          <a:prstGeom prst="rect">
            <a:avLst/>
          </a:prstGeom>
          <a:noFill/>
          <a:ln>
            <a:noFill/>
          </a:ln>
        </p:spPr>
      </p:pic>
      <p:pic>
        <p:nvPicPr>
          <p:cNvPr descr="Culture Tool 2_Shifting the culture_v7_cutup 2.jpg" id="108" name="Google Shape;108;p15"/>
          <p:cNvPicPr preferRelativeResize="0"/>
          <p:nvPr/>
        </p:nvPicPr>
        <p:blipFill rotWithShape="1">
          <a:blip r:embed="rId4">
            <a:alphaModFix/>
          </a:blip>
          <a:srcRect b="0" l="0" r="0" t="0"/>
          <a:stretch/>
        </p:blipFill>
        <p:spPr>
          <a:xfrm>
            <a:off x="830385" y="2324472"/>
            <a:ext cx="7629769" cy="1074523"/>
          </a:xfrm>
          <a:prstGeom prst="rect">
            <a:avLst/>
          </a:prstGeom>
          <a:noFill/>
          <a:ln>
            <a:noFill/>
          </a:ln>
        </p:spPr>
      </p:pic>
      <p:pic>
        <p:nvPicPr>
          <p:cNvPr descr="Culture Tool 2_Shifting the culture_v7_cutup 3.jpg" id="109" name="Google Shape;109;p15"/>
          <p:cNvPicPr preferRelativeResize="0"/>
          <p:nvPr/>
        </p:nvPicPr>
        <p:blipFill rotWithShape="1">
          <a:blip r:embed="rId5">
            <a:alphaModFix/>
          </a:blip>
          <a:srcRect b="0" l="0" r="0" t="0"/>
          <a:stretch/>
        </p:blipFill>
        <p:spPr>
          <a:xfrm>
            <a:off x="830385" y="3398996"/>
            <a:ext cx="7629769" cy="1128646"/>
          </a:xfrm>
          <a:prstGeom prst="rect">
            <a:avLst/>
          </a:prstGeom>
          <a:noFill/>
          <a:ln>
            <a:noFill/>
          </a:ln>
        </p:spPr>
      </p:pic>
      <p:pic>
        <p:nvPicPr>
          <p:cNvPr descr="Culture Tool 2_Shifting the culture_v7_cutup 4.jpg" id="110" name="Google Shape;110;p15"/>
          <p:cNvPicPr preferRelativeResize="0"/>
          <p:nvPr/>
        </p:nvPicPr>
        <p:blipFill rotWithShape="1">
          <a:blip r:embed="rId6">
            <a:alphaModFix/>
          </a:blip>
          <a:srcRect b="0" l="0" r="0" t="0"/>
          <a:stretch/>
        </p:blipFill>
        <p:spPr>
          <a:xfrm>
            <a:off x="830385" y="4527640"/>
            <a:ext cx="7629769" cy="1187360"/>
          </a:xfrm>
          <a:prstGeom prst="rect">
            <a:avLst/>
          </a:prstGeom>
          <a:noFill/>
          <a:ln>
            <a:noFill/>
          </a:ln>
        </p:spPr>
      </p:pic>
      <p:sp>
        <p:nvSpPr>
          <p:cNvPr id="111" name="Google Shape;111;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Four shifts in classroom culture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 learning focused culture</a:t>
            </a:r>
            <a:endParaRPr/>
          </a:p>
        </p:txBody>
      </p:sp>
      <p:sp>
        <p:nvSpPr>
          <p:cNvPr id="118" name="Google Shape;118;p16"/>
          <p:cNvSpPr txBox="1"/>
          <p:nvPr>
            <p:ph idx="11" type="ftr"/>
          </p:nvPr>
        </p:nvSpPr>
        <p:spPr>
          <a:xfrm>
            <a:off x="3124200" y="5297488"/>
            <a:ext cx="2895600" cy="3032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 TLO Limited 2018</a:t>
            </a:r>
            <a:endParaRPr b="0" i="0" sz="1200" u="none" cap="none" strike="noStrike">
              <a:solidFill>
                <a:srgbClr val="888888"/>
              </a:solidFill>
              <a:latin typeface="Arial"/>
              <a:ea typeface="Arial"/>
              <a:cs typeface="Arial"/>
              <a:sym typeface="Arial"/>
            </a:endParaRPr>
          </a:p>
        </p:txBody>
      </p:sp>
      <p:sp>
        <p:nvSpPr>
          <p:cNvPr id="119" name="Google Shape;119;p1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20" name="Google Shape;120;p16"/>
          <p:cNvSpPr txBox="1"/>
          <p:nvPr>
            <p:ph idx="4294967295" type="body"/>
          </p:nvPr>
        </p:nvSpPr>
        <p:spPr>
          <a:xfrm>
            <a:off x="6878638" y="1774826"/>
            <a:ext cx="2265362" cy="2347913"/>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GB" sz="2400" u="none" cap="none" strike="noStrike">
                <a:solidFill>
                  <a:srgbClr val="3366FF"/>
                </a:solidFill>
                <a:latin typeface="Open Sans"/>
                <a:ea typeface="Open Sans"/>
                <a:cs typeface="Open Sans"/>
                <a:sym typeface="Open Sans"/>
              </a:rPr>
              <a:t>Teachers’ contribution</a:t>
            </a:r>
            <a:endParaRPr/>
          </a:p>
        </p:txBody>
      </p:sp>
      <p:pic>
        <p:nvPicPr>
          <p:cNvPr descr="Culture Tool 2_Shifting the culture_v7.jpg" id="121" name="Google Shape;121;p16"/>
          <p:cNvPicPr preferRelativeResize="0"/>
          <p:nvPr/>
        </p:nvPicPr>
        <p:blipFill rotWithShape="1">
          <a:blip r:embed="rId3">
            <a:alphaModFix/>
          </a:blip>
          <a:srcRect b="0" l="0" r="0" t="0"/>
          <a:stretch/>
        </p:blipFill>
        <p:spPr>
          <a:xfrm>
            <a:off x="175846" y="975249"/>
            <a:ext cx="6702708" cy="4739752"/>
          </a:xfrm>
          <a:prstGeom prst="rect">
            <a:avLst/>
          </a:prstGeom>
          <a:noFill/>
          <a:ln>
            <a:noFill/>
          </a:ln>
        </p:spPr>
      </p:pic>
      <p:sp>
        <p:nvSpPr>
          <p:cNvPr id="122" name="Google Shape;122;p16"/>
          <p:cNvSpPr/>
          <p:nvPr/>
        </p:nvSpPr>
        <p:spPr>
          <a:xfrm>
            <a:off x="175850" y="1385400"/>
            <a:ext cx="2378075" cy="4328922"/>
          </a:xfrm>
          <a:custGeom>
            <a:rect b="b" l="l" r="r" t="t"/>
            <a:pathLst>
              <a:path extrusionOk="0" h="1752600" w="1778000">
                <a:moveTo>
                  <a:pt x="38100" y="12700"/>
                </a:moveTo>
                <a:lnTo>
                  <a:pt x="1778000" y="0"/>
                </a:lnTo>
                <a:lnTo>
                  <a:pt x="1752600" y="1752600"/>
                </a:lnTo>
                <a:lnTo>
                  <a:pt x="0" y="1739900"/>
                </a:lnTo>
                <a:lnTo>
                  <a:pt x="38100" y="12700"/>
                </a:lnTo>
                <a:close/>
              </a:path>
            </a:pathLst>
          </a:custGeom>
          <a:noFill/>
          <a:ln cap="flat" cmpd="sng" w="9525">
            <a:solidFill>
              <a:srgbClr val="C3644C"/>
            </a:solidFill>
            <a:prstDash val="solid"/>
            <a:round/>
            <a:headEnd len="sm" w="sm" type="none"/>
            <a:tailEnd len="sm" w="sm" type="none"/>
          </a:ln>
          <a:effectLst>
            <a:outerShdw blurRad="31750" rotWithShape="0" dir="5400000" dist="25400">
              <a:srgbClr val="000000">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1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 learning focused culture</a:t>
            </a:r>
            <a:endParaRPr/>
          </a:p>
        </p:txBody>
      </p:sp>
      <p:sp>
        <p:nvSpPr>
          <p:cNvPr id="129" name="Google Shape;129;p17"/>
          <p:cNvSpPr txBox="1"/>
          <p:nvPr>
            <p:ph idx="11" type="ftr"/>
          </p:nvPr>
        </p:nvSpPr>
        <p:spPr>
          <a:xfrm>
            <a:off x="3124200" y="5297488"/>
            <a:ext cx="2895600" cy="3032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 TLO Limited 2018</a:t>
            </a:r>
            <a:endParaRPr b="0" i="0" sz="1200" u="none" cap="none" strike="noStrike">
              <a:solidFill>
                <a:srgbClr val="888888"/>
              </a:solidFill>
              <a:latin typeface="Arial"/>
              <a:ea typeface="Arial"/>
              <a:cs typeface="Arial"/>
              <a:sym typeface="Arial"/>
            </a:endParaRPr>
          </a:p>
        </p:txBody>
      </p:sp>
      <p:sp>
        <p:nvSpPr>
          <p:cNvPr id="130" name="Google Shape;130;p17"/>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31" name="Google Shape;131;p17"/>
          <p:cNvSpPr txBox="1"/>
          <p:nvPr>
            <p:ph idx="4294967295" type="body"/>
          </p:nvPr>
        </p:nvSpPr>
        <p:spPr>
          <a:xfrm>
            <a:off x="7162800" y="1774826"/>
            <a:ext cx="1981200" cy="2347913"/>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GB" sz="2400" u="none" cap="none" strike="noStrike">
                <a:solidFill>
                  <a:srgbClr val="3366FF"/>
                </a:solidFill>
                <a:latin typeface="Open Sans"/>
                <a:ea typeface="Open Sans"/>
                <a:cs typeface="Open Sans"/>
                <a:sym typeface="Open Sans"/>
              </a:rPr>
              <a:t>Outcomes for learners</a:t>
            </a:r>
            <a:endParaRPr/>
          </a:p>
        </p:txBody>
      </p:sp>
      <p:pic>
        <p:nvPicPr>
          <p:cNvPr descr="Culture Tool 2_Shifting the culture_v7.jpg" id="132" name="Google Shape;132;p17"/>
          <p:cNvPicPr preferRelativeResize="0"/>
          <p:nvPr/>
        </p:nvPicPr>
        <p:blipFill rotWithShape="1">
          <a:blip r:embed="rId3">
            <a:alphaModFix/>
          </a:blip>
          <a:srcRect b="0" l="0" r="0" t="0"/>
          <a:stretch/>
        </p:blipFill>
        <p:spPr>
          <a:xfrm>
            <a:off x="156309" y="957398"/>
            <a:ext cx="6727951" cy="4757602"/>
          </a:xfrm>
          <a:prstGeom prst="rect">
            <a:avLst/>
          </a:prstGeom>
          <a:noFill/>
          <a:ln>
            <a:noFill/>
          </a:ln>
        </p:spPr>
      </p:pic>
      <p:sp>
        <p:nvSpPr>
          <p:cNvPr id="133" name="Google Shape;133;p17"/>
          <p:cNvSpPr/>
          <p:nvPr/>
        </p:nvSpPr>
        <p:spPr>
          <a:xfrm>
            <a:off x="4278637" y="1254793"/>
            <a:ext cx="2605623" cy="4345907"/>
          </a:xfrm>
          <a:custGeom>
            <a:rect b="b" l="l" r="r" t="t"/>
            <a:pathLst>
              <a:path extrusionOk="0" h="1752600" w="1778000">
                <a:moveTo>
                  <a:pt x="38100" y="12700"/>
                </a:moveTo>
                <a:lnTo>
                  <a:pt x="1778000" y="0"/>
                </a:lnTo>
                <a:lnTo>
                  <a:pt x="1752600" y="1752600"/>
                </a:lnTo>
                <a:lnTo>
                  <a:pt x="0" y="1739900"/>
                </a:lnTo>
                <a:lnTo>
                  <a:pt x="38100" y="12700"/>
                </a:lnTo>
                <a:close/>
              </a:path>
            </a:pathLst>
          </a:custGeom>
          <a:noFill/>
          <a:ln cap="flat" cmpd="sng" w="9525">
            <a:solidFill>
              <a:srgbClr val="C3644C"/>
            </a:solidFill>
            <a:prstDash val="solid"/>
            <a:round/>
            <a:headEnd len="sm" w="sm" type="none"/>
            <a:tailEnd len="sm" w="sm" type="none"/>
          </a:ln>
          <a:effectLst>
            <a:outerShdw blurRad="31750" rotWithShape="0" dir="5400000" dist="25400">
              <a:srgbClr val="000000">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pic>
        <p:nvPicPr>
          <p:cNvPr descr="images.jpg" id="139" name="Google Shape;139;p18"/>
          <p:cNvPicPr preferRelativeResize="0"/>
          <p:nvPr>
            <p:ph idx="1" type="body"/>
          </p:nvPr>
        </p:nvPicPr>
        <p:blipFill rotWithShape="1">
          <a:blip r:embed="rId3">
            <a:alphaModFix/>
          </a:blip>
          <a:srcRect b="-4536" l="0" r="0" t="-5052"/>
          <a:stretch/>
        </p:blipFill>
        <p:spPr>
          <a:xfrm>
            <a:off x="7913649" y="-1"/>
            <a:ext cx="1230300" cy="768000"/>
          </a:xfrm>
          <a:prstGeom prst="rect">
            <a:avLst/>
          </a:prstGeom>
          <a:noFill/>
          <a:ln>
            <a:noFill/>
          </a:ln>
        </p:spPr>
      </p:pic>
      <p:sp>
        <p:nvSpPr>
          <p:cNvPr id="140" name="Google Shape;140;p1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The teaching framework to make it work</a:t>
            </a:r>
            <a:endParaRPr/>
          </a:p>
        </p:txBody>
      </p:sp>
      <p:pic>
        <p:nvPicPr>
          <p:cNvPr descr="The Teachers palette diagram_with explaination-Animated.png" id="141" name="Google Shape;141;p18"/>
          <p:cNvPicPr preferRelativeResize="0"/>
          <p:nvPr/>
        </p:nvPicPr>
        <p:blipFill rotWithShape="1">
          <a:blip r:embed="rId4">
            <a:alphaModFix/>
          </a:blip>
          <a:srcRect b="0" l="0" r="0" t="0"/>
          <a:stretch/>
        </p:blipFill>
        <p:spPr>
          <a:xfrm>
            <a:off x="751377" y="0"/>
            <a:ext cx="8083949" cy="5714999"/>
          </a:xfrm>
          <a:prstGeom prst="rect">
            <a:avLst/>
          </a:prstGeom>
          <a:noFill/>
          <a:ln>
            <a:noFill/>
          </a:ln>
        </p:spPr>
      </p:pic>
      <p:pic>
        <p:nvPicPr>
          <p:cNvPr descr="The Teachers palette diagram_with explaination-Animated2.png" id="142" name="Google Shape;142;p18"/>
          <p:cNvPicPr preferRelativeResize="0"/>
          <p:nvPr/>
        </p:nvPicPr>
        <p:blipFill rotWithShape="1">
          <a:blip r:embed="rId5">
            <a:alphaModFix/>
          </a:blip>
          <a:srcRect b="0" l="0" r="0" t="0"/>
          <a:stretch/>
        </p:blipFill>
        <p:spPr>
          <a:xfrm>
            <a:off x="751377" y="0"/>
            <a:ext cx="8083949" cy="5714999"/>
          </a:xfrm>
          <a:prstGeom prst="rect">
            <a:avLst/>
          </a:prstGeom>
          <a:noFill/>
          <a:ln>
            <a:noFill/>
          </a:ln>
        </p:spPr>
      </p:pic>
      <p:pic>
        <p:nvPicPr>
          <p:cNvPr descr="The Teachers palette diagram_with explaination-Animated3.png" id="143" name="Google Shape;143;p18"/>
          <p:cNvPicPr preferRelativeResize="0"/>
          <p:nvPr/>
        </p:nvPicPr>
        <p:blipFill rotWithShape="1">
          <a:blip r:embed="rId6">
            <a:alphaModFix/>
          </a:blip>
          <a:srcRect b="0" l="0" r="0" t="0"/>
          <a:stretch/>
        </p:blipFill>
        <p:spPr>
          <a:xfrm>
            <a:off x="751377" y="0"/>
            <a:ext cx="8083949" cy="5714999"/>
          </a:xfrm>
          <a:prstGeom prst="rect">
            <a:avLst/>
          </a:prstGeom>
          <a:noFill/>
          <a:ln>
            <a:noFill/>
          </a:ln>
        </p:spPr>
      </p:pic>
      <p:pic>
        <p:nvPicPr>
          <p:cNvPr descr="The Teachers palette diagram_with explaination-Animated4.png" id="144" name="Google Shape;144;p18"/>
          <p:cNvPicPr preferRelativeResize="0"/>
          <p:nvPr/>
        </p:nvPicPr>
        <p:blipFill rotWithShape="1">
          <a:blip r:embed="rId7">
            <a:alphaModFix/>
          </a:blip>
          <a:srcRect b="0" l="0" r="0" t="0"/>
          <a:stretch/>
        </p:blipFill>
        <p:spPr>
          <a:xfrm>
            <a:off x="751377" y="0"/>
            <a:ext cx="8083949" cy="5714999"/>
          </a:xfrm>
          <a:prstGeom prst="rect">
            <a:avLst/>
          </a:prstGeom>
          <a:noFill/>
          <a:ln>
            <a:noFill/>
          </a:ln>
        </p:spPr>
      </p:pic>
      <p:pic>
        <p:nvPicPr>
          <p:cNvPr id="145" name="Google Shape;145;p18"/>
          <p:cNvPicPr preferRelativeResize="0"/>
          <p:nvPr/>
        </p:nvPicPr>
        <p:blipFill>
          <a:blip r:embed="rId8">
            <a:alphaModFix/>
          </a:blip>
          <a:stretch>
            <a:fillRect/>
          </a:stretch>
        </p:blipFill>
        <p:spPr>
          <a:xfrm>
            <a:off x="2168069" y="1448001"/>
            <a:ext cx="5428910" cy="268187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19"/>
          <p:cNvSpPr txBox="1"/>
          <p:nvPr>
            <p:ph idx="1" type="body"/>
          </p:nvPr>
        </p:nvSpPr>
        <p:spPr>
          <a:xfrm>
            <a:off x="381822" y="1245098"/>
            <a:ext cx="6385464" cy="3986283"/>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Introducing learning behaviours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1600" u="none" cap="none" strike="noStrike">
                <a:solidFill>
                  <a:srgbClr val="000000"/>
                </a:solidFill>
                <a:latin typeface="Calibri"/>
                <a:ea typeface="Calibri"/>
                <a:cs typeface="Calibri"/>
                <a:sym typeface="Calibri"/>
              </a:rPr>
              <a:t>making students aware of the tools </a:t>
            </a:r>
            <a:r>
              <a:rPr b="0" i="0" lang="en-GB" sz="1600" u="none" cap="none" strike="noStrike">
                <a:solidFill>
                  <a:srgbClr val="FF00FF"/>
                </a:solidFill>
                <a:latin typeface="Calibri"/>
                <a:ea typeface="Calibri"/>
                <a:cs typeface="Calibri"/>
                <a:sym typeface="Calibri"/>
              </a:rPr>
              <a:t>they command </a:t>
            </a:r>
            <a:r>
              <a:rPr b="0" i="0" lang="en-GB" sz="1600" u="none" cap="none" strike="noStrike">
                <a:solidFill>
                  <a:srgbClr val="000000"/>
                </a:solidFill>
                <a:latin typeface="Calibri"/>
                <a:ea typeface="Calibri"/>
                <a:cs typeface="Calibri"/>
                <a:sym typeface="Calibri"/>
              </a:rPr>
              <a:t>as learners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Developing a language for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Infusing learning behaviours into lessons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Becoming a learning power coach</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Celebrating the use and growth of learning behaviours</a:t>
            </a:r>
            <a:endParaRPr/>
          </a:p>
        </p:txBody>
      </p:sp>
      <p:sp>
        <p:nvSpPr>
          <p:cNvPr id="152" name="Google Shape;152;p1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A teacher’s job becomes one of…</a:t>
            </a:r>
            <a:endParaRPr/>
          </a:p>
        </p:txBody>
      </p:sp>
      <p:pic>
        <p:nvPicPr>
          <p:cNvPr descr="20100604-secret-s600x600.jpg" id="153" name="Google Shape;153;p19"/>
          <p:cNvPicPr preferRelativeResize="0"/>
          <p:nvPr>
            <p:ph idx="2" type="body"/>
          </p:nvPr>
        </p:nvPicPr>
        <p:blipFill rotWithShape="1">
          <a:blip r:embed="rId3">
            <a:alphaModFix/>
          </a:blip>
          <a:srcRect b="0" l="24532" r="24531" t="0"/>
          <a:stretch/>
        </p:blipFill>
        <p:spPr>
          <a:xfrm>
            <a:off x="6838953" y="1228724"/>
            <a:ext cx="1926341" cy="4000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0"/>
          <p:cNvSpPr txBox="1"/>
          <p:nvPr>
            <p:ph type="title"/>
          </p:nvPr>
        </p:nvSpPr>
        <p:spPr>
          <a:xfrm>
            <a:off x="381000" y="296550"/>
            <a:ext cx="76566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Forming the habits of good learners: </a:t>
            </a:r>
            <a:r>
              <a:rPr b="0" i="0" lang="en-GB" sz="2400" u="none" cap="none" strike="noStrike">
                <a:solidFill>
                  <a:srgbClr val="000090"/>
                </a:solidFill>
                <a:latin typeface="Open Sans"/>
                <a:ea typeface="Open Sans"/>
                <a:cs typeface="Open Sans"/>
                <a:sym typeface="Open Sans"/>
              </a:rPr>
              <a:t>Where are we now? What needs to change?</a:t>
            </a:r>
            <a:endParaRPr b="0" i="0" sz="2400" u="none" cap="none" strike="noStrike">
              <a:solidFill>
                <a:srgbClr val="000090"/>
              </a:solidFill>
              <a:latin typeface="Open Sans"/>
              <a:ea typeface="Open Sans"/>
              <a:cs typeface="Open Sans"/>
              <a:sym typeface="Open Sans"/>
            </a:endParaRPr>
          </a:p>
        </p:txBody>
      </p:sp>
      <p:sp>
        <p:nvSpPr>
          <p:cNvPr id="162" name="Google Shape;162;p20"/>
          <p:cNvSpPr txBox="1"/>
          <p:nvPr>
            <p:ph idx="1" type="body"/>
          </p:nvPr>
        </p:nvSpPr>
        <p:spPr>
          <a:xfrm>
            <a:off x="381007" y="1432559"/>
            <a:ext cx="8407893" cy="367284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What learning habits do we </a:t>
            </a:r>
            <a:r>
              <a:rPr b="0" i="0" lang="en-GB" u="none" cap="none" strike="noStrike">
                <a:solidFill>
                  <a:srgbClr val="FF00FF"/>
                </a:solidFill>
                <a:latin typeface="Open Sans"/>
                <a:ea typeface="Open Sans"/>
                <a:cs typeface="Open Sans"/>
                <a:sym typeface="Open Sans"/>
              </a:rPr>
              <a:t>model</a:t>
            </a:r>
            <a:r>
              <a:rPr b="0" i="0" lang="en-GB" u="none" cap="none" strike="noStrike">
                <a:solidFill>
                  <a:srgbClr val="3366FF"/>
                </a:solidFill>
                <a:latin typeface="Open Sans"/>
                <a:ea typeface="Open Sans"/>
                <a:cs typeface="Open Sans"/>
                <a:sym typeface="Open Sans"/>
              </a:rPr>
              <a:t> in our classrooms?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What learning habits do we </a:t>
            </a:r>
            <a:r>
              <a:rPr b="0" i="0" lang="en-GB" u="none" cap="none" strike="noStrike">
                <a:solidFill>
                  <a:srgbClr val="FF00FF"/>
                </a:solidFill>
                <a:latin typeface="Open Sans"/>
                <a:ea typeface="Open Sans"/>
                <a:cs typeface="Open Sans"/>
                <a:sym typeface="Open Sans"/>
              </a:rPr>
              <a:t>talk </a:t>
            </a:r>
            <a:r>
              <a:rPr b="0" i="0" lang="en-GB" u="none" cap="none" strike="noStrike">
                <a:solidFill>
                  <a:srgbClr val="3366FF"/>
                </a:solidFill>
                <a:latin typeface="Open Sans"/>
                <a:ea typeface="Open Sans"/>
                <a:cs typeface="Open Sans"/>
                <a:sym typeface="Open Sans"/>
              </a:rPr>
              <a:t>about in our classrooms?</a:t>
            </a:r>
            <a:endParaRPr b="0" i="0" u="none" cap="none" strike="noStrike">
              <a:solidFill>
                <a:srgbClr val="3366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What are the </a:t>
            </a:r>
            <a:r>
              <a:rPr b="0" i="0" lang="en-GB" u="none" cap="none" strike="noStrike">
                <a:solidFill>
                  <a:srgbClr val="FF00FF"/>
                </a:solidFill>
                <a:latin typeface="Open Sans"/>
                <a:ea typeface="Open Sans"/>
                <a:cs typeface="Open Sans"/>
                <a:sym typeface="Open Sans"/>
              </a:rPr>
              <a:t>old habits</a:t>
            </a:r>
            <a:r>
              <a:rPr b="0" i="0" lang="en-GB" u="none" cap="none" strike="noStrike">
                <a:solidFill>
                  <a:srgbClr val="FF6600"/>
                </a:solidFill>
                <a:latin typeface="Open Sans"/>
                <a:ea typeface="Open Sans"/>
                <a:cs typeface="Open Sans"/>
                <a:sym typeface="Open Sans"/>
              </a:rPr>
              <a:t> </a:t>
            </a:r>
            <a:r>
              <a:rPr b="0" i="0" lang="en-GB" u="none" cap="none" strike="noStrike">
                <a:solidFill>
                  <a:srgbClr val="3366FF"/>
                </a:solidFill>
                <a:latin typeface="Open Sans"/>
                <a:ea typeface="Open Sans"/>
                <a:cs typeface="Open Sans"/>
                <a:sym typeface="Open Sans"/>
              </a:rPr>
              <a:t>about learning we want to break?</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What are the learning habits we want to </a:t>
            </a:r>
            <a:r>
              <a:rPr b="0" i="0" lang="en-GB" u="none" cap="none" strike="noStrike">
                <a:solidFill>
                  <a:srgbClr val="FF00FF"/>
                </a:solidFill>
                <a:latin typeface="Open Sans"/>
                <a:ea typeface="Open Sans"/>
                <a:cs typeface="Open Sans"/>
                <a:sym typeface="Open Sans"/>
              </a:rPr>
              <a:t>form?</a:t>
            </a:r>
            <a:endParaRPr b="0" i="0" u="none" cap="none" strike="noStrike">
              <a:solidFill>
                <a:srgbClr val="FF00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How can classroom </a:t>
            </a:r>
            <a:r>
              <a:rPr b="0" i="0" lang="en-GB" u="none" cap="none" strike="noStrike">
                <a:solidFill>
                  <a:srgbClr val="FF00FF"/>
                </a:solidFill>
                <a:latin typeface="Open Sans"/>
                <a:ea typeface="Open Sans"/>
                <a:cs typeface="Open Sans"/>
                <a:sym typeface="Open Sans"/>
              </a:rPr>
              <a:t>routines</a:t>
            </a:r>
            <a:r>
              <a:rPr b="0" i="0" lang="en-GB" u="none" cap="none" strike="noStrike">
                <a:solidFill>
                  <a:srgbClr val="3366FF"/>
                </a:solidFill>
                <a:latin typeface="Open Sans"/>
                <a:ea typeface="Open Sans"/>
                <a:cs typeface="Open Sans"/>
                <a:sym typeface="Open Sans"/>
              </a:rPr>
              <a:t> build rather than stifle habits of learning?</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u="none" cap="none" strike="noStrike">
                <a:solidFill>
                  <a:srgbClr val="3366FF"/>
                </a:solidFill>
                <a:latin typeface="Open Sans"/>
                <a:ea typeface="Open Sans"/>
                <a:cs typeface="Open Sans"/>
                <a:sym typeface="Open Sans"/>
              </a:rPr>
              <a:t>How can </a:t>
            </a:r>
            <a:r>
              <a:rPr b="0" i="0" lang="en-GB" u="none" cap="none" strike="noStrike">
                <a:solidFill>
                  <a:srgbClr val="FF00FF"/>
                </a:solidFill>
                <a:latin typeface="Open Sans"/>
                <a:ea typeface="Open Sans"/>
                <a:cs typeface="Open Sans"/>
                <a:sym typeface="Open Sans"/>
              </a:rPr>
              <a:t>teaching styles</a:t>
            </a:r>
            <a:r>
              <a:rPr b="0" i="0" lang="en-GB" u="none" cap="none" strike="noStrike">
                <a:solidFill>
                  <a:srgbClr val="3366FF"/>
                </a:solidFill>
                <a:latin typeface="Open Sans"/>
                <a:ea typeface="Open Sans"/>
                <a:cs typeface="Open Sans"/>
                <a:sym typeface="Open Sans"/>
              </a:rPr>
              <a:t> build rather than deny learning habits?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