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Lst>
  <p:sldSz cy="5715000" cx="9144000"/>
  <p:notesSz cx="6858000" cy="9144000"/>
  <p:embeddedFontLst>
    <p:embeddedFont>
      <p:font typeface="Candara"/>
      <p:regular r:id="rId13"/>
      <p:bold r:id="rId14"/>
      <p:italic r:id="rId15"/>
      <p:boldItalic r:id="rId16"/>
    </p:embeddedFon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ndara-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italic.fntdata"/><Relationship Id="rId14" Type="http://schemas.openxmlformats.org/officeDocument/2006/relationships/font" Target="fonts/Candara-bold.fntdata"/><Relationship Id="rId17" Type="http://schemas.openxmlformats.org/officeDocument/2006/relationships/font" Target="fonts/OpenSans-regular.fntdata"/><Relationship Id="rId16" Type="http://schemas.openxmlformats.org/officeDocument/2006/relationships/font" Target="fonts/Candara-boldItalic.fntdata"/><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40954f2428_2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g40954f2428_2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7" name="Google Shape;57;g40954f2428_2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40954f2428_2_112: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g40954f2428_2_112: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1" lang="en-GB"/>
              <a:t>The threads that link these slides together: </a:t>
            </a:r>
            <a:endParaRPr/>
          </a:p>
          <a:p>
            <a:pPr indent="-171450" lvl="0" marL="171450" rtl="0" algn="l">
              <a:spcBef>
                <a:spcPts val="0"/>
              </a:spcBef>
              <a:spcAft>
                <a:spcPts val="0"/>
              </a:spcAft>
              <a:buClr>
                <a:schemeClr val="dk1"/>
              </a:buClr>
              <a:buSzPts val="1200"/>
              <a:buFont typeface="Calibri"/>
              <a:buChar char="•"/>
            </a:pPr>
            <a:r>
              <a:rPr b="1" lang="en-GB"/>
              <a:t>Having ‘learning power’ is not enough – the task is to build learning power</a:t>
            </a:r>
            <a:endParaRPr/>
          </a:p>
          <a:p>
            <a:pPr indent="-171450" lvl="0" marL="171450" rtl="0" algn="l">
              <a:spcBef>
                <a:spcPts val="0"/>
              </a:spcBef>
              <a:spcAft>
                <a:spcPts val="0"/>
              </a:spcAft>
              <a:buClr>
                <a:schemeClr val="dk1"/>
              </a:buClr>
              <a:buSzPts val="1200"/>
              <a:buFont typeface="Calibri"/>
              <a:buChar char="•"/>
            </a:pPr>
            <a:r>
              <a:rPr b="1" lang="en-GB"/>
              <a:t>The 3 aspects of progression – Frequency, how often /Scope, in different places /Skill, how well.</a:t>
            </a:r>
            <a:endParaRPr/>
          </a:p>
          <a:p>
            <a:pPr indent="-171450" lvl="0" marL="171450" rtl="0" algn="l">
              <a:spcBef>
                <a:spcPts val="0"/>
              </a:spcBef>
              <a:spcAft>
                <a:spcPts val="0"/>
              </a:spcAft>
              <a:buClr>
                <a:schemeClr val="dk1"/>
              </a:buClr>
              <a:buSzPts val="1200"/>
              <a:buFont typeface="Calibri"/>
              <a:buChar char="•"/>
            </a:pPr>
            <a:r>
              <a:rPr b="1" lang="en-GB"/>
              <a:t>Progression in one aspect of learning  - Perseverance</a:t>
            </a:r>
            <a:endParaRPr/>
          </a:p>
          <a:p>
            <a:pPr indent="-95250" lvl="0" marL="171450" rtl="0" algn="l">
              <a:spcBef>
                <a:spcPts val="0"/>
              </a:spcBef>
              <a:spcAft>
                <a:spcPts val="0"/>
              </a:spcAft>
              <a:buClr>
                <a:schemeClr val="dk1"/>
              </a:buClr>
              <a:buSzPts val="1200"/>
              <a:buFont typeface="Arial"/>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the importance of progression and to view oneself (and people you know) through the lens of progression in Perseverance.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different aspects of progression and consider the importance of progression;</a:t>
            </a:r>
            <a:endParaRPr/>
          </a:p>
          <a:p>
            <a:pPr indent="-171450" lvl="0" marL="171450" rtl="0" algn="l">
              <a:spcBef>
                <a:spcPts val="0"/>
              </a:spcBef>
              <a:spcAft>
                <a:spcPts val="0"/>
              </a:spcAft>
              <a:buClr>
                <a:schemeClr val="dk1"/>
              </a:buClr>
              <a:buSzPts val="1200"/>
              <a:buFont typeface="Calibri"/>
              <a:buChar char="•"/>
            </a:pPr>
            <a:r>
              <a:rPr lang="en-GB"/>
              <a:t>The areas of the school that can be impacted on by an understanding of in learning behaviours progression;</a:t>
            </a:r>
            <a:endParaRPr/>
          </a:p>
          <a:p>
            <a:pPr indent="-171450" lvl="0" marL="171450" rtl="0" algn="l">
              <a:spcBef>
                <a:spcPts val="0"/>
              </a:spcBef>
              <a:spcAft>
                <a:spcPts val="0"/>
              </a:spcAft>
              <a:buClr>
                <a:schemeClr val="dk1"/>
              </a:buClr>
              <a:buSzPts val="1200"/>
              <a:buFont typeface="Calibri"/>
              <a:buChar char="•"/>
            </a:pPr>
            <a:r>
              <a:rPr lang="en-GB"/>
              <a:t>The nature of progression in Perseverance;</a:t>
            </a:r>
            <a:endParaRPr/>
          </a:p>
          <a:p>
            <a:pPr indent="-171450" lvl="0" marL="171450" rtl="0" algn="l">
              <a:spcBef>
                <a:spcPts val="0"/>
              </a:spcBef>
              <a:spcAft>
                <a:spcPts val="0"/>
              </a:spcAft>
              <a:buClr>
                <a:schemeClr val="dk1"/>
              </a:buClr>
              <a:buSzPts val="1200"/>
              <a:buFont typeface="Calibri"/>
              <a:buChar char="•"/>
            </a:pPr>
            <a:r>
              <a:rPr lang="en-GB"/>
              <a:t>How well they and others they know persevere.</a:t>
            </a:r>
            <a:endParaRPr/>
          </a:p>
          <a:p>
            <a:pPr indent="0" lvl="0" marL="0" marR="0" rtl="0" algn="l">
              <a:spcBef>
                <a:spcPts val="0"/>
              </a:spcBef>
              <a:spcAft>
                <a:spcPts val="0"/>
              </a:spcAft>
              <a:buNone/>
            </a:pPr>
            <a:r>
              <a:t/>
            </a:r>
            <a:endParaRPr/>
          </a:p>
        </p:txBody>
      </p:sp>
      <p:sp>
        <p:nvSpPr>
          <p:cNvPr id="64" name="Google Shape;64;g40954f2428_2_112: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0954f2428_2_12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g40954f2428_2_12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aspects to progression – frequency, scope and skill</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Frequency</a:t>
            </a:r>
            <a:r>
              <a:rPr b="0" i="0" lang="en-GB" sz="1200" u="none" cap="none" strike="noStrike">
                <a:solidFill>
                  <a:srgbClr val="000000"/>
                </a:solidFill>
                <a:latin typeface="Calibri"/>
                <a:ea typeface="Calibri"/>
                <a:cs typeface="Calibri"/>
                <a:sym typeface="Calibri"/>
              </a:rPr>
              <a:t> – developing skills into habits through repeated opportunities to exercise the skill. The teacher’s role is to spot it happening and make students aware. The more students understand and are given the chance to use the capacity, the quicker they will turn using it into a habit.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Scope </a:t>
            </a:r>
            <a:r>
              <a:rPr b="0" i="0" lang="en-GB" sz="1200" u="none" cap="none" strike="noStrike">
                <a:solidFill>
                  <a:schemeClr val="dk1"/>
                </a:solidFill>
                <a:latin typeface="Calibri"/>
                <a:ea typeface="Calibri"/>
                <a:cs typeface="Calibri"/>
                <a:sym typeface="Calibri"/>
              </a:rPr>
              <a:t>– the holy grail of transfer. Using skills that you have developed in one setting and applying it in another, unrelated area. For example, recognising that the perseverance, attention to detail and repeated practice necessary for solving a problem on the xbox is the same skill necessary for success in the numeracy lesson. The teacher’s role is to catch students doing it and pointing it out.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Skill </a:t>
            </a:r>
            <a:r>
              <a:rPr b="0" i="0" lang="en-GB" sz="1200" u="none" cap="none" strike="noStrike">
                <a:solidFill>
                  <a:schemeClr val="dk1"/>
                </a:solidFill>
                <a:latin typeface="Calibri"/>
                <a:ea typeface="Calibri"/>
                <a:cs typeface="Calibri"/>
                <a:sym typeface="Calibri"/>
              </a:rPr>
              <a:t>– much the most complex of the three. It is not enough to get students doing it frequently, nor even in a wider range of settings. Over time we want them to be doing both of those things and, critically, doing it increasingly skilfully. The teacher’s role is to provide learning experiences/activities/tasks that progressively exercise more sophisticated learning skills. For example in the early stages a teacher might be providing opportunities for students to work together, to take turns and generally cooperate with their </a:t>
            </a:r>
            <a:r>
              <a:rPr lang="en-GB"/>
              <a:t>teammates</a:t>
            </a:r>
            <a:r>
              <a:rPr b="0" i="0" lang="en-GB" sz="1200" u="none" cap="none" strike="noStrike">
                <a:solidFill>
                  <a:schemeClr val="dk1"/>
                </a:solidFill>
                <a:latin typeface="Calibri"/>
                <a:ea typeface="Calibri"/>
                <a:cs typeface="Calibri"/>
                <a:sym typeface="Calibri"/>
              </a:rPr>
              <a:t>, whereas later the teacher might be creating activities that call for the more sophisticated skills of consensus building and conflict resolution. </a:t>
            </a:r>
            <a:endParaRPr b="0" i="0" sz="1200" u="none" cap="none" strike="noStrike">
              <a:solidFill>
                <a:schemeClr val="dk1"/>
              </a:solidFill>
              <a:latin typeface="Calibri"/>
              <a:ea typeface="Calibri"/>
              <a:cs typeface="Calibri"/>
              <a:sym typeface="Calibri"/>
            </a:endParaRPr>
          </a:p>
        </p:txBody>
      </p:sp>
      <p:sp>
        <p:nvSpPr>
          <p:cNvPr id="71" name="Google Shape;71;g40954f2428_2_12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40954f2428_2_130: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g40954f2428_2_130: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Progression is key to helping students to improve as learners</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For example:, </a:t>
            </a:r>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extends the language </a:t>
            </a:r>
            <a:r>
              <a:rPr i="0" lang="en-GB" u="none" cap="none" strike="noStrike">
                <a:solidFill>
                  <a:srgbClr val="000000"/>
                </a:solidFill>
              </a:rPr>
              <a:t>of learning – taking learners (and teachers) beyond the ability to say ‘I didn’t give up’ to talking about the strategies they could employ when learning is tricky</a:t>
            </a:r>
            <a:endParaRPr>
              <a:solidFill>
                <a:srgbClr val="000000"/>
              </a:solidFill>
            </a:endParaRPr>
          </a:p>
          <a:p>
            <a:pPr indent="-222250" lvl="0" marL="342900" marR="0" rtl="0" algn="l">
              <a:spcBef>
                <a:spcPts val="0"/>
              </a:spcBef>
              <a:spcAft>
                <a:spcPts val="0"/>
              </a:spcAft>
              <a:buClr>
                <a:schemeClr val="dk1"/>
              </a:buClr>
              <a:buSzPts val="19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deepens understanding </a:t>
            </a:r>
            <a:r>
              <a:rPr i="0" lang="en-GB" u="none" cap="none" strike="noStrike">
                <a:solidFill>
                  <a:srgbClr val="000000"/>
                </a:solidFill>
              </a:rPr>
              <a:t>of learning behaviours – putting more flesh on the bare bones of the learning capacities, understanding that, for example, using cause and effect or seeking similarities and differences are  link making activities.</a:t>
            </a:r>
            <a:endParaRPr>
              <a:solidFill>
                <a:srgbClr val="000000"/>
              </a:solidFill>
            </a:endParaRPr>
          </a:p>
          <a:p>
            <a:pPr indent="-222250" lvl="0" marL="342900" marR="0" rtl="0" algn="l">
              <a:spcBef>
                <a:spcPts val="0"/>
              </a:spcBef>
              <a:spcAft>
                <a:spcPts val="0"/>
              </a:spcAft>
              <a:buClr>
                <a:schemeClr val="dk1"/>
              </a:buClr>
              <a:buSzPts val="19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focuses task design/lesson planning </a:t>
            </a:r>
            <a:r>
              <a:rPr i="0" lang="en-GB" u="none" cap="none" strike="noStrike">
                <a:solidFill>
                  <a:srgbClr val="000000"/>
                </a:solidFill>
              </a:rPr>
              <a:t>– it enables teachers to plan activities that exercise particular aspects of a learning behaviour rather than simply operating at the level of the 17 learning capacities</a:t>
            </a:r>
            <a:endParaRPr>
              <a:solidFill>
                <a:srgbClr val="000000"/>
              </a:solidFill>
            </a:endParaRPr>
          </a:p>
          <a:p>
            <a:pPr indent="-215900" lvl="0" marL="342900" marR="0" rtl="0" algn="l">
              <a:spcBef>
                <a:spcPts val="0"/>
              </a:spcBef>
              <a:spcAft>
                <a:spcPts val="0"/>
              </a:spcAft>
              <a:buClr>
                <a:schemeClr val="dk1"/>
              </a:buClr>
              <a:buSzPts val="20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enables students to set targets </a:t>
            </a:r>
            <a:r>
              <a:rPr i="0" lang="en-GB" u="none" cap="none" strike="noStrike">
                <a:solidFill>
                  <a:srgbClr val="000000"/>
                </a:solidFill>
              </a:rPr>
              <a:t>for improving learning behaviours – vague targets like ‘ask more questions in class’ can be sharpened into a useful target that is both memorable and achievable:  ’If my question does not tell me everything I need to know, then I'll ask another question to seek more detail’.</a:t>
            </a:r>
            <a:endParaRPr>
              <a:solidFill>
                <a:srgbClr val="000000"/>
              </a:solidFill>
            </a:endParaRPr>
          </a:p>
          <a:p>
            <a:pPr indent="-215900" lvl="0" marL="342900" marR="0" rtl="0" algn="l">
              <a:spcBef>
                <a:spcPts val="0"/>
              </a:spcBef>
              <a:spcAft>
                <a:spcPts val="0"/>
              </a:spcAft>
              <a:buClr>
                <a:schemeClr val="dk1"/>
              </a:buClr>
              <a:buSzPts val="2000"/>
              <a:buFont typeface="Arial"/>
              <a:buNone/>
            </a:pPr>
            <a:r>
              <a:t/>
            </a:r>
            <a:endParaRPr i="0" u="none" cap="none" strike="noStrike">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a:t>
            </a:r>
            <a:r>
              <a:rPr b="1" i="0" lang="en-GB" u="none" cap="none" strike="noStrike">
                <a:solidFill>
                  <a:srgbClr val="000000"/>
                </a:solidFill>
              </a:rPr>
              <a:t>feeds into report writing for parents </a:t>
            </a:r>
            <a:r>
              <a:rPr i="0" lang="en-GB" u="none" cap="none" strike="noStrike">
                <a:solidFill>
                  <a:srgbClr val="000000"/>
                </a:solidFill>
              </a:rPr>
              <a:t>and mentoring – what is written to parents and how learners are mentored are enhanced by the language of progression. Once we know what ‘getting better at Reasoning’ looks like, the comments we give, the targets we set, the advice we offer all become better focused</a:t>
            </a:r>
            <a:endParaRPr>
              <a:solidFill>
                <a:srgbClr val="000000"/>
              </a:solidFill>
            </a:endParaRPr>
          </a:p>
          <a:p>
            <a:pPr indent="0" lvl="0" marL="342900" marR="0" rtl="0" algn="l">
              <a:spcBef>
                <a:spcPts val="0"/>
              </a:spcBef>
              <a:spcAft>
                <a:spcPts val="0"/>
              </a:spcAft>
              <a:buNone/>
            </a:pPr>
            <a:r>
              <a:t/>
            </a:r>
            <a:endParaRPr>
              <a:solidFill>
                <a:srgbClr val="000000"/>
              </a:solidFill>
            </a:endParaRPr>
          </a:p>
          <a:p>
            <a:pPr indent="-292100" lvl="0" marL="342900" marR="0" rtl="0" algn="l">
              <a:spcBef>
                <a:spcPts val="0"/>
              </a:spcBef>
              <a:spcAft>
                <a:spcPts val="0"/>
              </a:spcAft>
              <a:buClr>
                <a:srgbClr val="000000"/>
              </a:buClr>
              <a:buSzPts val="1200"/>
              <a:buFont typeface="Arial"/>
              <a:buChar char="•"/>
            </a:pPr>
            <a:r>
              <a:rPr i="0" lang="en-GB" u="none" cap="none" strike="noStrike">
                <a:solidFill>
                  <a:srgbClr val="000000"/>
                </a:solidFill>
              </a:rPr>
              <a:t>It serves </a:t>
            </a:r>
            <a:r>
              <a:rPr b="1" i="0" lang="en-GB" u="none" cap="none" strike="noStrike">
                <a:solidFill>
                  <a:srgbClr val="000000"/>
                </a:solidFill>
              </a:rPr>
              <a:t>to help teachers take a more forensic approach </a:t>
            </a:r>
            <a:r>
              <a:rPr i="0" lang="en-GB" u="none" cap="none" strike="noStrike">
                <a:solidFill>
                  <a:srgbClr val="000000"/>
                </a:solidFill>
              </a:rPr>
              <a:t>to teaching for learning – teachers are highly skilled at teaching, but less so at understanding learning. Progression gives teachers the </a:t>
            </a:r>
            <a:r>
              <a:rPr b="1" i="1" lang="en-GB" u="none" cap="none" strike="noStrike">
                <a:solidFill>
                  <a:srgbClr val="000000"/>
                </a:solidFill>
              </a:rPr>
              <a:t>precise</a:t>
            </a:r>
            <a:r>
              <a:rPr i="0" lang="en-GB" u="none" cap="none" strike="noStrike">
                <a:solidFill>
                  <a:srgbClr val="000000"/>
                </a:solidFill>
              </a:rPr>
              <a:t> information they need to help students to </a:t>
            </a:r>
            <a:r>
              <a:rPr b="1" i="1" lang="en-GB" u="none" cap="none" strike="noStrike">
                <a:solidFill>
                  <a:srgbClr val="000000"/>
                </a:solidFill>
              </a:rPr>
              <a:t>grow as learners.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0" name="Google Shape;80;g40954f2428_2_130: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40954f2428_2_149: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g40954f2428_2_149: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one example of progression in a learning behaviour, in this case Perseverance. Read it from the bottom upwards, from unskilled in the bottom, grey row to highly skilled in the top, orange row.</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Consider:</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Where are you now? – Think about yourself. How effective are you at Managing distractions? Dealing with Being Stuck? Etc. Are there some aspects of your lives where you are better than others?</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Where is your child? Do the same for your own child. Look at their perseverance behaviours through the lens of this map of progression.</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Are they ‘getting better’ at it? Do your instincts suggest that your child is slowly becoming more skilful over time ?</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Why are they? Have you any idea why they are getting better (or not)? Is it simply because they are getting older? Is it because of the learning experiences they are experiencing? Is it a ‘natural’ development, or does it need intervention? </a:t>
            </a:r>
            <a:endParaRPr>
              <a:solidFill>
                <a:srgbClr val="000000"/>
              </a:solidFill>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How do you know? A tough question, because at this stage you probably have no idea ! But at least with the map, we can begin to ask the question.</a:t>
            </a:r>
            <a:endParaRPr b="0" i="0" u="none" cap="none" strike="noStrike">
              <a:solidFill>
                <a:srgbClr val="000000"/>
              </a:solidFill>
              <a:latin typeface="Calibri"/>
              <a:ea typeface="Calibri"/>
              <a:cs typeface="Calibri"/>
              <a:sym typeface="Calibri"/>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u="none" cap="none" strike="noStrike">
              <a:solidFill>
                <a:srgbClr val="000000"/>
              </a:solidFill>
              <a:latin typeface="Calibri"/>
              <a:ea typeface="Calibri"/>
              <a:cs typeface="Calibri"/>
              <a:sym typeface="Calibri"/>
            </a:endParaRPr>
          </a:p>
          <a:p>
            <a:pPr indent="-304800" lvl="0" marL="457200" marR="0" rtl="0" algn="l">
              <a:lnSpc>
                <a:spcPct val="100000"/>
              </a:lnSpc>
              <a:spcBef>
                <a:spcPts val="560"/>
              </a:spcBef>
              <a:spcAft>
                <a:spcPts val="0"/>
              </a:spcAft>
              <a:buClr>
                <a:srgbClr val="000000"/>
              </a:buClr>
              <a:buSzPts val="1200"/>
              <a:buFont typeface="Noto Sans Symbols"/>
              <a:buChar char="●"/>
            </a:pPr>
            <a:r>
              <a:rPr b="0" i="0" lang="en-GB" u="none" cap="none" strike="noStrike">
                <a:solidFill>
                  <a:srgbClr val="000000"/>
                </a:solidFill>
                <a:latin typeface="Calibri"/>
                <a:ea typeface="Calibri"/>
                <a:cs typeface="Calibri"/>
                <a:sym typeface="Calibri"/>
              </a:rPr>
              <a:t>Finally – think of a successful person that you know well. Where are they on the map? To what extent do you think their success can be attributed to their perseverance skills?</a:t>
            </a:r>
            <a:endParaRPr>
              <a:solidFill>
                <a:srgbClr val="000000"/>
              </a:solidFill>
            </a:endParaRPr>
          </a:p>
          <a:p>
            <a:pPr indent="0" lvl="0" marL="0" marR="0" rtl="0" algn="l">
              <a:spcBef>
                <a:spcPts val="0"/>
              </a:spcBef>
              <a:spcAft>
                <a:spcPts val="0"/>
              </a:spcAft>
              <a:buNone/>
            </a:pPr>
            <a:r>
              <a:t/>
            </a:r>
            <a:endParaRPr b="0" i="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u="none" cap="none" strike="noStrike">
                <a:solidFill>
                  <a:srgbClr val="000000"/>
                </a:solidFill>
                <a:latin typeface="Calibri"/>
                <a:ea typeface="Calibri"/>
                <a:cs typeface="Calibri"/>
                <a:sym typeface="Calibri"/>
              </a:rPr>
              <a:t>There are, of course, progression maps for all of the key learning behaviours.</a:t>
            </a:r>
            <a:endParaRPr b="0" i="0" u="none" cap="none" strike="noStrike">
              <a:solidFill>
                <a:srgbClr val="000000"/>
              </a:solidFill>
              <a:latin typeface="Calibri"/>
              <a:ea typeface="Calibri"/>
              <a:cs typeface="Calibri"/>
              <a:sym typeface="Calibri"/>
            </a:endParaRPr>
          </a:p>
        </p:txBody>
      </p:sp>
      <p:sp>
        <p:nvSpPr>
          <p:cNvPr id="87" name="Google Shape;87;g40954f2428_2_149: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40954f2428_2_157: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g40954f2428_2_157: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Teachers need to intervene in order to help students to become more skilful at Perseverance. The online materials help them to do this.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online aspects of the blended learning programme have lots of teaching ideas, carefully differentiated so that teachers can target the development of particular aspects of Perseverance. In this case, the image shows the first 3 of </a:t>
            </a:r>
            <a:r>
              <a:rPr b="0" i="0" lang="en-GB" sz="1200" u="none" cap="none" strike="noStrike">
                <a:solidFill>
                  <a:schemeClr val="dk1"/>
                </a:solidFill>
                <a:latin typeface="Calibri"/>
                <a:ea typeface="Calibri"/>
                <a:cs typeface="Calibri"/>
                <a:sym typeface="Calibri"/>
              </a:rPr>
              <a:t>10 teaching ideas to use with students who are in the grey, ‘lacks’ phase to help them to move into the ‘purple’ phase.</a:t>
            </a:r>
            <a:endParaRPr b="0" i="0" sz="1200" u="none" cap="none" strike="noStrike">
              <a:solidFill>
                <a:srgbClr val="000000"/>
              </a:solidFill>
              <a:latin typeface="Calibri"/>
              <a:ea typeface="Calibri"/>
              <a:cs typeface="Calibri"/>
              <a:sym typeface="Calibri"/>
            </a:endParaRPr>
          </a:p>
        </p:txBody>
      </p:sp>
      <p:sp>
        <p:nvSpPr>
          <p:cNvPr id="96" name="Google Shape;96;g40954f2428_2_157: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g40954f2428_2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
        <p:nvSpPr>
          <p:cNvPr id="104" name="Google Shape;104;g40954f2428_2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105" name="Google Shape;105;g40954f2428_2_165:notes"/>
          <p:cNvSpPr txBox="1"/>
          <p:nvPr>
            <p:ph idx="1" type="body"/>
          </p:nvPr>
        </p:nvSpPr>
        <p:spPr>
          <a:xfrm>
            <a:off x="676275" y="20744597"/>
            <a:ext cx="5505450" cy="1965277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Summarises the importance of considering progression</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Progression puts the</a:t>
            </a:r>
            <a:r>
              <a:rPr b="0" i="1" lang="en-GB" sz="1200" u="none" cap="none" strike="noStrike">
                <a:solidFill>
                  <a:srgbClr val="000000"/>
                </a:solidFill>
                <a:latin typeface="Calibri"/>
                <a:ea typeface="Calibri"/>
                <a:cs typeface="Calibri"/>
                <a:sym typeface="Calibri"/>
              </a:rPr>
              <a:t> </a:t>
            </a:r>
            <a:r>
              <a:rPr b="1" i="1" lang="en-GB" sz="1200" u="none" cap="none" strike="noStrike">
                <a:solidFill>
                  <a:srgbClr val="000000"/>
                </a:solidFill>
                <a:latin typeface="Calibri"/>
                <a:ea typeface="Calibri"/>
                <a:cs typeface="Calibri"/>
                <a:sym typeface="Calibri"/>
              </a:rPr>
              <a:t>Building</a:t>
            </a:r>
            <a:r>
              <a:rPr b="0" i="0" lang="en-GB" sz="1200" u="none" cap="none" strike="noStrike">
                <a:solidFill>
                  <a:srgbClr val="000000"/>
                </a:solidFill>
                <a:latin typeface="Calibri"/>
                <a:ea typeface="Calibri"/>
                <a:cs typeface="Calibri"/>
                <a:sym typeface="Calibri"/>
              </a:rPr>
              <a:t> into Building Better Learners.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06" name="Google Shape;106;g40954f2428_2_165:notes"/>
          <p:cNvSpPr txBox="1"/>
          <p:nvPr/>
        </p:nvSpPr>
        <p:spPr>
          <a:xfrm>
            <a:off x="676275" y="41489194"/>
            <a:ext cx="2295525"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1">
  <p:cSld name="1_1 text frame with picture 1">
    <p:spTree>
      <p:nvGrpSpPr>
        <p:cNvPr id="39" name="Shape 39"/>
        <p:cNvGrpSpPr/>
        <p:nvPr/>
      </p:nvGrpSpPr>
      <p:grpSpPr>
        <a:xfrm>
          <a:off x="0" y="0"/>
          <a:ext cx="0" cy="0"/>
          <a:chOff x="0" y="0"/>
          <a:chExt cx="0" cy="0"/>
        </a:xfrm>
      </p:grpSpPr>
      <p:sp>
        <p:nvSpPr>
          <p:cNvPr id="40" name="Google Shape;40;p8"/>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8"/>
          <p:cNvSpPr txBox="1"/>
          <p:nvPr>
            <p:ph idx="1" type="body"/>
          </p:nvPr>
        </p:nvSpPr>
        <p:spPr>
          <a:xfrm>
            <a:off x="6275154" y="1183709"/>
            <a:ext cx="2526000" cy="4026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2" name="Google Shape;42;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4" name="Google Shape;44;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5" name="Google Shape;45;p8"/>
          <p:cNvSpPr txBox="1"/>
          <p:nvPr>
            <p:ph idx="2" type="body"/>
          </p:nvPr>
        </p:nvSpPr>
        <p:spPr>
          <a:xfrm>
            <a:off x="3320186" y="1183710"/>
            <a:ext cx="2955000" cy="4020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6" name="Google Shape;46;p8"/>
          <p:cNvSpPr txBox="1"/>
          <p:nvPr>
            <p:ph idx="3" type="body"/>
          </p:nvPr>
        </p:nvSpPr>
        <p:spPr>
          <a:xfrm>
            <a:off x="365221" y="1183710"/>
            <a:ext cx="2955000" cy="4020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47" name="Shape 47"/>
        <p:cNvGrpSpPr/>
        <p:nvPr/>
      </p:nvGrpSpPr>
      <p:grpSpPr>
        <a:xfrm>
          <a:off x="0" y="0"/>
          <a:ext cx="0" cy="0"/>
          <a:chOff x="0" y="0"/>
          <a:chExt cx="0" cy="0"/>
        </a:xfrm>
      </p:grpSpPr>
      <p:sp>
        <p:nvSpPr>
          <p:cNvPr id="48" name="Google Shape;48;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9" name="Google Shape;49;p9"/>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0" name="Google Shape;50;p9"/>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1" name="Google Shape;51;p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3" name="Google Shape;53;p9"/>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0"/>
          <p:cNvSpPr txBox="1"/>
          <p:nvPr>
            <p:ph idx="1" type="subTitle"/>
          </p:nvPr>
        </p:nvSpPr>
        <p:spPr>
          <a:xfrm>
            <a:off x="7010403" y="1136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380"/>
              </a:spcBef>
              <a:spcAft>
                <a:spcPts val="0"/>
              </a:spcAft>
              <a:buNone/>
            </a:pPr>
            <a:r>
              <a:rPr b="0" i="0" lang="en-GB" sz="1900" u="none" cap="none" strike="noStrike">
                <a:solidFill>
                  <a:srgbClr val="FF00FF"/>
                </a:solidFill>
                <a:latin typeface="Calibri"/>
                <a:ea typeface="Calibri"/>
                <a:cs typeface="Calibri"/>
                <a:sym typeface="Calibri"/>
              </a:rPr>
              <a:t>A guided conversation for strategic leaders</a:t>
            </a:r>
            <a:endParaRPr b="0" i="0" sz="1900" u="none" cap="none" strike="noStrike">
              <a:solidFill>
                <a:srgbClr val="FF00FF"/>
              </a:solidFill>
              <a:latin typeface="Calibri"/>
              <a:ea typeface="Calibri"/>
              <a:cs typeface="Calibri"/>
              <a:sym typeface="Calibri"/>
            </a:endParaRPr>
          </a:p>
        </p:txBody>
      </p:sp>
      <p:sp>
        <p:nvSpPr>
          <p:cNvPr id="60" name="Google Shape;60;p1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 Strategic. Progression in learning power</a:t>
            </a:r>
            <a:br>
              <a:rPr b="0" i="0" lang="en-GB" sz="4200" u="none" cap="none" strike="noStrike">
                <a:solidFill>
                  <a:srgbClr val="000090"/>
                </a:solidFill>
                <a:latin typeface="Calibri"/>
                <a:ea typeface="Calibri"/>
                <a:cs typeface="Calibri"/>
                <a:sym typeface="Calibri"/>
              </a:rPr>
            </a:br>
            <a:br>
              <a:rPr b="0" i="0" lang="en-GB" sz="4200" u="none" cap="none" strike="noStrike">
                <a:solidFill>
                  <a:srgbClr val="000090"/>
                </a:solidFill>
                <a:latin typeface="Calibri"/>
                <a:ea typeface="Calibri"/>
                <a:cs typeface="Calibri"/>
                <a:sym typeface="Calibri"/>
              </a:rPr>
            </a:br>
            <a:endParaRPr b="0" i="0" sz="4200" u="none" cap="none" strike="noStrike">
              <a:solidFill>
                <a:srgbClr val="FF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Google Shape;66;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67" name="Google Shape;67;p11"/>
          <p:cNvSpPr txBox="1"/>
          <p:nvPr>
            <p:ph idx="1" type="body"/>
          </p:nvPr>
        </p:nvSpPr>
        <p:spPr>
          <a:xfrm>
            <a:off x="386800" y="1057325"/>
            <a:ext cx="8407800" cy="43938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Three types of progression, frequency, scope, skill.</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work on progression deepens the impact of learning power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The learning power progression grid for perseverance; its dimensions and phases of growth</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The online PD units cluster the suggested teaching activities by progression phase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An overview of what we are trying to achieve</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sp>
        <p:nvSpPr>
          <p:cNvPr id="73" name="Google Shape;73;p12"/>
          <p:cNvSpPr txBox="1"/>
          <p:nvPr>
            <p:ph type="title"/>
          </p:nvPr>
        </p:nvSpPr>
        <p:spPr>
          <a:xfrm>
            <a:off x="370900" y="0"/>
            <a:ext cx="71178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Three types of progression in </a:t>
            </a:r>
            <a:r>
              <a:rPr b="0" i="1" lang="en-GB" sz="3200" u="none" cap="none" strike="noStrike">
                <a:solidFill>
                  <a:srgbClr val="FF00FF"/>
                </a:solidFill>
                <a:latin typeface="Calibri"/>
                <a:ea typeface="Calibri"/>
                <a:cs typeface="Calibri"/>
                <a:sym typeface="Calibri"/>
              </a:rPr>
              <a:t>building</a:t>
            </a:r>
            <a:r>
              <a:rPr b="0" i="1" lang="en-GB" sz="3200" u="none" cap="none" strike="noStrike">
                <a:solidFill>
                  <a:srgbClr val="FF6600"/>
                </a:solidFill>
                <a:latin typeface="Calibri"/>
                <a:ea typeface="Calibri"/>
                <a:cs typeface="Calibri"/>
                <a:sym typeface="Calibri"/>
              </a:rPr>
              <a:t> </a:t>
            </a:r>
            <a:r>
              <a:rPr b="0" i="0" lang="en-GB" sz="3200" u="none" cap="none" strike="noStrike">
                <a:solidFill>
                  <a:srgbClr val="000090"/>
                </a:solidFill>
                <a:latin typeface="Calibri"/>
                <a:ea typeface="Calibri"/>
                <a:cs typeface="Calibri"/>
                <a:sym typeface="Calibri"/>
              </a:rPr>
              <a:t>Learning Power</a:t>
            </a:r>
            <a:endParaRPr b="0" i="0" sz="3200" u="none" cap="none" strike="noStrike">
              <a:solidFill>
                <a:srgbClr val="000090"/>
              </a:solidFill>
              <a:latin typeface="Calibri"/>
              <a:ea typeface="Calibri"/>
              <a:cs typeface="Calibri"/>
              <a:sym typeface="Calibri"/>
            </a:endParaRPr>
          </a:p>
        </p:txBody>
      </p:sp>
      <p:sp>
        <p:nvSpPr>
          <p:cNvPr id="74" name="Google Shape;74;p12"/>
          <p:cNvSpPr txBox="1"/>
          <p:nvPr>
            <p:ph idx="1" type="body"/>
          </p:nvPr>
        </p:nvSpPr>
        <p:spPr>
          <a:xfrm>
            <a:off x="6117495" y="1293332"/>
            <a:ext cx="2873400" cy="4026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80000"/>
              </a:lnSpc>
              <a:spcBef>
                <a:spcPts val="560"/>
              </a:spcBef>
              <a:spcAft>
                <a:spcPts val="0"/>
              </a:spcAft>
              <a:buClr>
                <a:srgbClr val="FF00FF"/>
              </a:buClr>
              <a:buSzPts val="2400"/>
              <a:buFont typeface="Noto Sans Symbols"/>
              <a:buChar char="●"/>
            </a:pPr>
            <a:r>
              <a:rPr b="0" i="0" lang="en-GB" sz="2590" u="none" cap="none" strike="noStrike">
                <a:solidFill>
                  <a:srgbClr val="FF00FF"/>
                </a:solidFill>
                <a:latin typeface="Calibri"/>
                <a:ea typeface="Calibri"/>
                <a:cs typeface="Calibri"/>
                <a:sym typeface="Calibri"/>
              </a:rPr>
              <a:t>Skill</a:t>
            </a:r>
            <a:endParaRPr>
              <a:solidFill>
                <a:srgbClr val="FF00FF"/>
              </a:solidFill>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Aim to support students in becoming more skilled, sophisticated, nuanced in the behaviour.</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The message is to build skillfulness progressively and intentionally </a:t>
            </a:r>
            <a:r>
              <a:rPr b="0" i="0" lang="en-GB" sz="1850" u="none" cap="none" strike="noStrike">
                <a:solidFill>
                  <a:srgbClr val="0070C0"/>
                </a:solidFill>
                <a:latin typeface="Calibri"/>
                <a:ea typeface="Calibri"/>
                <a:cs typeface="Calibri"/>
                <a:sym typeface="Calibri"/>
              </a:rPr>
              <a:t>through the learning tasks and activities in the classroom.</a:t>
            </a:r>
            <a:endParaRPr/>
          </a:p>
        </p:txBody>
      </p:sp>
      <p:sp>
        <p:nvSpPr>
          <p:cNvPr id="75" name="Google Shape;75;p12"/>
          <p:cNvSpPr txBox="1"/>
          <p:nvPr>
            <p:ph idx="2" type="body"/>
          </p:nvPr>
        </p:nvSpPr>
        <p:spPr>
          <a:xfrm>
            <a:off x="3162528" y="1183710"/>
            <a:ext cx="2954966" cy="4020801"/>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sz="2590" u="none" cap="none" strike="noStrike">
                <a:solidFill>
                  <a:srgbClr val="FF00FF"/>
                </a:solidFill>
                <a:latin typeface="Calibri"/>
                <a:ea typeface="Calibri"/>
                <a:cs typeface="Calibri"/>
                <a:sym typeface="Calibri"/>
              </a:rPr>
              <a:t>Scope</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Aim to help students to recognise and exploit opportunities to utilise their learning behaviours in new and uncharted territory</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1850" u="none" cap="none" strike="noStrike">
                <a:solidFill>
                  <a:srgbClr val="3366FF"/>
                </a:solidFill>
                <a:latin typeface="Calibri"/>
                <a:ea typeface="Calibri"/>
                <a:cs typeface="Calibri"/>
                <a:sym typeface="Calibri"/>
              </a:rPr>
              <a:t>The message is to look out for and comment on the use of the behaviour, however tenuously</a:t>
            </a:r>
            <a:endParaRPr/>
          </a:p>
        </p:txBody>
      </p:sp>
      <p:sp>
        <p:nvSpPr>
          <p:cNvPr id="76" name="Google Shape;76;p12"/>
          <p:cNvSpPr txBox="1"/>
          <p:nvPr>
            <p:ph idx="3" type="body"/>
          </p:nvPr>
        </p:nvSpPr>
        <p:spPr>
          <a:xfrm>
            <a:off x="223327" y="1057581"/>
            <a:ext cx="2954966" cy="4020801"/>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sz="2800" u="none" cap="none" strike="noStrike">
                <a:solidFill>
                  <a:srgbClr val="FF00FF"/>
                </a:solidFill>
                <a:latin typeface="Calibri"/>
                <a:ea typeface="Calibri"/>
                <a:cs typeface="Calibri"/>
                <a:sym typeface="Calibri"/>
              </a:rPr>
              <a:t>Frequency</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Aim to develop  the skill into a habit that the student employs frequently, without support, as and when the need arises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The message is ‘spot students using the behaviour and </a:t>
            </a:r>
            <a:r>
              <a:rPr b="0" i="0" lang="en-GB" sz="2000" u="none" cap="none" strike="noStrike">
                <a:solidFill>
                  <a:srgbClr val="FF00FF"/>
                </a:solidFill>
                <a:latin typeface="Calibri"/>
                <a:ea typeface="Calibri"/>
                <a:cs typeface="Calibri"/>
                <a:sym typeface="Calibri"/>
              </a:rPr>
              <a:t>point it out’</a:t>
            </a:r>
            <a:endParaRPr>
              <a:solidFill>
                <a:srgbClr val="FF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Progression in learning habits </a:t>
            </a:r>
            <a:r>
              <a:rPr lang="en-GB"/>
              <a:t>i</a:t>
            </a:r>
            <a:r>
              <a:rPr b="0" i="0" lang="en-GB" sz="3200" u="none" cap="none" strike="noStrike">
                <a:solidFill>
                  <a:srgbClr val="000090"/>
                </a:solidFill>
                <a:latin typeface="Open Sans"/>
                <a:ea typeface="Open Sans"/>
                <a:cs typeface="Open Sans"/>
                <a:sym typeface="Open Sans"/>
              </a:rPr>
              <a:t>s key because..</a:t>
            </a:r>
            <a:endParaRPr/>
          </a:p>
        </p:txBody>
      </p:sp>
      <p:sp>
        <p:nvSpPr>
          <p:cNvPr id="83" name="Google Shape;83;p13"/>
          <p:cNvSpPr txBox="1"/>
          <p:nvPr>
            <p:ph idx="1" type="body"/>
          </p:nvPr>
        </p:nvSpPr>
        <p:spPr>
          <a:xfrm>
            <a:off x="381000" y="1432550"/>
            <a:ext cx="8407800" cy="4040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extends the language of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from broad and vague to focused and precise</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deepens understanding of learning behaviours</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their features and scope</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focuses task design/lesson planning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1850" u="none" cap="none" strike="noStrike">
                <a:solidFill>
                  <a:srgbClr val="000000"/>
                </a:solidFill>
                <a:latin typeface="Open Sans"/>
                <a:ea typeface="Open Sans"/>
                <a:cs typeface="Open Sans"/>
                <a:sym typeface="Open Sans"/>
              </a:rPr>
              <a:t>tasks that emphasise/enable specific feature of the progression</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enables students to set targets for improving learning behaviours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feeds into report writing for parents and mentoring</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035" u="none" cap="none" strike="noStrike">
                <a:solidFill>
                  <a:srgbClr val="3366FF"/>
                </a:solidFill>
                <a:latin typeface="Open Sans"/>
                <a:ea typeface="Open Sans"/>
                <a:cs typeface="Open Sans"/>
                <a:sym typeface="Open Sans"/>
              </a:rPr>
              <a:t>It serves to help teachers take a more forensic approach to teaching for learning</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4"/>
          <p:cNvSpPr txBox="1"/>
          <p:nvPr>
            <p:ph idx="1" type="body"/>
          </p:nvPr>
        </p:nvSpPr>
        <p:spPr>
          <a:xfrm>
            <a:off x="381822" y="1245098"/>
            <a:ext cx="6385464" cy="3986283"/>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800" u="none" cap="none" strike="noStrike">
              <a:solidFill>
                <a:srgbClr val="3366FF"/>
              </a:solidFill>
              <a:latin typeface="Calibri"/>
              <a:ea typeface="Calibri"/>
              <a:cs typeface="Calibri"/>
              <a:sym typeface="Calibri"/>
            </a:endParaRPr>
          </a:p>
        </p:txBody>
      </p:sp>
      <p:sp>
        <p:nvSpPr>
          <p:cNvPr id="90" name="Google Shape;90;p14"/>
          <p:cNvSpPr txBox="1"/>
          <p:nvPr>
            <p:ph type="title"/>
          </p:nvPr>
        </p:nvSpPr>
        <p:spPr>
          <a:xfrm>
            <a:off x="-76200" y="44286"/>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does progression in Perseverance look like?</a:t>
            </a:r>
            <a:endParaRPr/>
          </a:p>
        </p:txBody>
      </p:sp>
      <p:sp>
        <p:nvSpPr>
          <p:cNvPr id="91" name="Google Shape;91;p14"/>
          <p:cNvSpPr txBox="1"/>
          <p:nvPr>
            <p:ph idx="2" type="body"/>
          </p:nvPr>
        </p:nvSpPr>
        <p:spPr>
          <a:xfrm>
            <a:off x="7059676" y="944942"/>
            <a:ext cx="1926341" cy="4000500"/>
          </a:xfrm>
          <a:prstGeom prst="rect">
            <a:avLst/>
          </a:prstGeom>
          <a:noFill/>
          <a:ln>
            <a:noFill/>
          </a:ln>
        </p:spPr>
        <p:txBody>
          <a:bodyPr anchorCtr="0" anchor="ctr"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t/>
            </a:r>
            <a:endParaRPr b="0" i="0" sz="1860" u="none" cap="none" strike="noStrike">
              <a:solidFill>
                <a:srgbClr val="3366FF"/>
              </a:solidFill>
              <a:latin typeface="Calibri"/>
              <a:ea typeface="Calibri"/>
              <a:cs typeface="Calibri"/>
              <a:sym typeface="Calibri"/>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Ask yourself:</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Where are you now?</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Where is your child?</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Are they ‘getting better’ at it?</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Why are they?</a:t>
            </a:r>
            <a:endParaRPr>
              <a:solidFill>
                <a:srgbClr val="FF00FF"/>
              </a:solidFill>
            </a:endParaRPr>
          </a:p>
          <a:p>
            <a:pPr indent="-381000" lvl="0" marL="457200" marR="0" rtl="0" algn="l">
              <a:lnSpc>
                <a:spcPct val="80000"/>
              </a:lnSpc>
              <a:spcBef>
                <a:spcPts val="560"/>
              </a:spcBef>
              <a:spcAft>
                <a:spcPts val="0"/>
              </a:spcAft>
              <a:buClr>
                <a:srgbClr val="FF00FF"/>
              </a:buClr>
              <a:buSzPts val="2400"/>
              <a:buFont typeface="Noto Sans Symbols"/>
              <a:buChar char="●"/>
            </a:pPr>
            <a:r>
              <a:rPr b="0" i="0" lang="en-GB" sz="1860" u="none" cap="none" strike="noStrike">
                <a:solidFill>
                  <a:srgbClr val="FF00FF"/>
                </a:solidFill>
                <a:latin typeface="Calibri"/>
                <a:ea typeface="Calibri"/>
                <a:cs typeface="Calibri"/>
                <a:sym typeface="Calibri"/>
              </a:rPr>
              <a:t>How do you know?</a:t>
            </a:r>
            <a:endParaRPr>
              <a:solidFill>
                <a:srgbClr val="FF00FF"/>
              </a:solidFill>
            </a:endParaRPr>
          </a:p>
        </p:txBody>
      </p:sp>
      <p:pic>
        <p:nvPicPr>
          <p:cNvPr descr="Persevering grid may 2016.xls_Page_02.jpg" id="92" name="Google Shape;92;p14"/>
          <p:cNvPicPr preferRelativeResize="0"/>
          <p:nvPr/>
        </p:nvPicPr>
        <p:blipFill rotWithShape="1">
          <a:blip r:embed="rId3">
            <a:alphaModFix/>
          </a:blip>
          <a:srcRect b="-4741" l="0" r="0" t="-4741"/>
          <a:stretch/>
        </p:blipFill>
        <p:spPr>
          <a:xfrm>
            <a:off x="126125" y="618106"/>
            <a:ext cx="6712827" cy="541063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Teaching activities are structured to help the up-skilling of learning behaviours</a:t>
            </a:r>
            <a:endParaRPr/>
          </a:p>
        </p:txBody>
      </p:sp>
      <p:grpSp>
        <p:nvGrpSpPr>
          <p:cNvPr id="99" name="Google Shape;99;p15"/>
          <p:cNvGrpSpPr/>
          <p:nvPr/>
        </p:nvGrpSpPr>
        <p:grpSpPr>
          <a:xfrm>
            <a:off x="1897743" y="1348967"/>
            <a:ext cx="4952657" cy="4159912"/>
            <a:chOff x="1384300" y="1348967"/>
            <a:chExt cx="4952657" cy="4159912"/>
          </a:xfrm>
        </p:grpSpPr>
        <p:pic>
          <p:nvPicPr>
            <p:cNvPr descr="Screen Shot 2018-08-23 at 15.55.13.png" id="100" name="Google Shape;100;p15"/>
            <p:cNvPicPr preferRelativeResize="0"/>
            <p:nvPr/>
          </p:nvPicPr>
          <p:blipFill rotWithShape="1">
            <a:blip r:embed="rId3">
              <a:alphaModFix/>
            </a:blip>
            <a:srcRect b="0" l="0" r="0" t="0"/>
            <a:stretch/>
          </p:blipFill>
          <p:spPr>
            <a:xfrm>
              <a:off x="1384300" y="1917019"/>
              <a:ext cx="4952657" cy="359186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Screen Shot 2018-08-23 at 15.55.04.png" id="101" name="Google Shape;101;p15"/>
            <p:cNvPicPr preferRelativeResize="0"/>
            <p:nvPr/>
          </p:nvPicPr>
          <p:blipFill rotWithShape="1">
            <a:blip r:embed="rId4">
              <a:alphaModFix/>
            </a:blip>
            <a:srcRect b="0" l="0" r="0" t="0"/>
            <a:stretch/>
          </p:blipFill>
          <p:spPr>
            <a:xfrm>
              <a:off x="1384300" y="1348967"/>
              <a:ext cx="4952657" cy="9402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By </a:t>
            </a:r>
            <a:r>
              <a:rPr b="0" i="0" lang="en-GB" sz="3200" u="none" cap="none" strike="noStrike">
                <a:solidFill>
                  <a:srgbClr val="FF00FF"/>
                </a:solidFill>
                <a:latin typeface="Open Sans"/>
                <a:ea typeface="Open Sans"/>
                <a:cs typeface="Open Sans"/>
                <a:sym typeface="Open Sans"/>
              </a:rPr>
              <a:t>growing </a:t>
            </a:r>
            <a:r>
              <a:rPr b="0" i="0" lang="en-GB" sz="3200" u="none" cap="none" strike="noStrike">
                <a:solidFill>
                  <a:srgbClr val="000090"/>
                </a:solidFill>
                <a:latin typeface="Open Sans"/>
                <a:ea typeface="Open Sans"/>
                <a:cs typeface="Open Sans"/>
                <a:sym typeface="Open Sans"/>
              </a:rPr>
              <a:t>students’ learning power we will be working to…</a:t>
            </a:r>
            <a:endParaRPr b="0" i="0" sz="3200" u="none" cap="none" strike="noStrike">
              <a:solidFill>
                <a:srgbClr val="000090"/>
              </a:solidFill>
              <a:latin typeface="Open Sans"/>
              <a:ea typeface="Open Sans"/>
              <a:cs typeface="Open Sans"/>
              <a:sym typeface="Open Sans"/>
            </a:endParaRPr>
          </a:p>
        </p:txBody>
      </p:sp>
      <p:sp>
        <p:nvSpPr>
          <p:cNvPr id="109" name="Google Shape;109;p16"/>
          <p:cNvSpPr txBox="1"/>
          <p:nvPr>
            <p:ph idx="1" type="body"/>
          </p:nvPr>
        </p:nvSpPr>
        <p:spPr>
          <a:xfrm>
            <a:off x="381000" y="1195440"/>
            <a:ext cx="8407400" cy="3673476"/>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build students’ learning characters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turn their learning capacities into learning habits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turn dependent into interdependent learners</a:t>
            </a:r>
            <a:endParaRPr/>
          </a:p>
          <a:p>
            <a:pPr indent="-381000" lvl="0" marL="457200" marR="0" rtl="0" algn="l">
              <a:lnSpc>
                <a:spcPct val="100000"/>
              </a:lnSpc>
              <a:spcBef>
                <a:spcPts val="563"/>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develop lifelong learners</a:t>
            </a:r>
            <a:endParaRPr b="0" i="0" sz="2800" u="none" cap="none" strike="noStrike">
              <a:solidFill>
                <a:srgbClr val="3366FF"/>
              </a:solidFill>
              <a:latin typeface="Open Sans"/>
              <a:ea typeface="Open Sans"/>
              <a:cs typeface="Open Sans"/>
              <a:sym typeface="Open Sans"/>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