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2" r:id="rId5"/>
    <p:sldMasterId id="2147483663"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715000" cx="9144000"/>
  <p:notesSz cx="6858000" cy="9144000"/>
  <p:embeddedFontLst>
    <p:embeddedFont>
      <p:font typeface="Candara"/>
      <p:regular r:id="rId37"/>
      <p:bold r:id="rId38"/>
      <p:italic r:id="rId39"/>
      <p:boldItalic r:id="rId40"/>
    </p:embeddedFont>
    <p:embeddedFont>
      <p:font typeface="Helvetica Neue"/>
      <p:regular r:id="rId41"/>
      <p:bold r:id="rId42"/>
      <p:italic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E37999C-B9BF-47D5-A788-9AFBBD725044}">
  <a:tblStyle styleId="{4E37999C-B9BF-47D5-A788-9AFBBD72504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andara-boldItalic.fntdata"/><Relationship Id="rId20" Type="http://schemas.openxmlformats.org/officeDocument/2006/relationships/slide" Target="slides/slide13.xml"/><Relationship Id="rId42" Type="http://schemas.openxmlformats.org/officeDocument/2006/relationships/font" Target="fonts/HelveticaNeue-bold.fntdata"/><Relationship Id="rId41" Type="http://schemas.openxmlformats.org/officeDocument/2006/relationships/font" Target="fonts/HelveticaNeue-regular.fntdata"/><Relationship Id="rId22" Type="http://schemas.openxmlformats.org/officeDocument/2006/relationships/slide" Target="slides/slide15.xml"/><Relationship Id="rId44" Type="http://schemas.openxmlformats.org/officeDocument/2006/relationships/font" Target="fonts/HelveticaNeue-boldItalic.fntdata"/><Relationship Id="rId21" Type="http://schemas.openxmlformats.org/officeDocument/2006/relationships/slide" Target="slides/slide14.xml"/><Relationship Id="rId43" Type="http://schemas.openxmlformats.org/officeDocument/2006/relationships/font" Target="fonts/HelveticaNeue-italic.fntdata"/><Relationship Id="rId24" Type="http://schemas.openxmlformats.org/officeDocument/2006/relationships/slide" Target="slides/slide17.xml"/><Relationship Id="rId46" Type="http://schemas.openxmlformats.org/officeDocument/2006/relationships/font" Target="fonts/OpenSans-bold.fntdata"/><Relationship Id="rId23" Type="http://schemas.openxmlformats.org/officeDocument/2006/relationships/slide" Target="slides/slide16.xml"/><Relationship Id="rId45"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48" Type="http://schemas.openxmlformats.org/officeDocument/2006/relationships/font" Target="fonts/OpenSans-boldItalic.fntdata"/><Relationship Id="rId25" Type="http://schemas.openxmlformats.org/officeDocument/2006/relationships/slide" Target="slides/slide18.xml"/><Relationship Id="rId47" Type="http://schemas.openxmlformats.org/officeDocument/2006/relationships/font" Target="fonts/OpenSans-italic.fntdata"/><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Candara-regular.fnt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Candara-italic.fntdata"/><Relationship Id="rId16" Type="http://schemas.openxmlformats.org/officeDocument/2006/relationships/slide" Target="slides/slide9.xml"/><Relationship Id="rId38" Type="http://schemas.openxmlformats.org/officeDocument/2006/relationships/font" Target="fonts/Candara-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3f0abf148d_1_4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g3f0abf148d_1_47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3f0abf148d_1_48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g3f0abf148d_1_48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lang="en-GB">
                <a:solidFill>
                  <a:srgbClr val="000000"/>
                </a:solidFill>
              </a:rPr>
              <a:t>Effective learners have a wide range of effective learning behaviours at their command</a:t>
            </a:r>
            <a:endParaRPr b="1">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lang="en-GB">
                <a:solidFill>
                  <a:srgbClr val="000000"/>
                </a:solidFill>
              </a:rPr>
              <a:t>The Supple Learning Mind captures these high tariff behaviours and begins to provide a language for discussing and understanding the learning process.</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The Supple Learning Mind - the first key model in Building Better Learners. (The second is the Teachers</a:t>
            </a:r>
            <a:r>
              <a:rPr lang="en-GB">
                <a:solidFill>
                  <a:srgbClr val="000000"/>
                </a:solidFill>
              </a:rPr>
              <a:t>’ Palette - see Topic C)</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317500" lvl="0" marL="457200" marR="0" rtl="0" algn="l">
              <a:spcBef>
                <a:spcPts val="0"/>
              </a:spcBef>
              <a:spcAft>
                <a:spcPts val="0"/>
              </a:spcAft>
              <a:buSzPts val="1400"/>
              <a:buFont typeface="Calibri"/>
              <a:buChar char="●"/>
            </a:pPr>
            <a:r>
              <a:rPr lang="en-GB"/>
              <a:t>How their view of effective learning may be at variance with what students believe about it;</a:t>
            </a:r>
            <a:endParaRPr/>
          </a:p>
          <a:p>
            <a:pPr indent="-317500" lvl="0" marL="457200" marR="0" rtl="0" algn="l">
              <a:spcBef>
                <a:spcPts val="0"/>
              </a:spcBef>
              <a:spcAft>
                <a:spcPts val="0"/>
              </a:spcAft>
              <a:buSzPts val="1400"/>
              <a:buFont typeface="Calibri"/>
              <a:buChar char="●"/>
            </a:pPr>
            <a:r>
              <a:rPr lang="en-GB"/>
              <a:t>The supple learning mind and its 17 high value learning behaviours, and reflected on students who exhibit, and do exhibit, these key learning behaviours;</a:t>
            </a:r>
            <a:endParaRPr/>
          </a:p>
          <a:p>
            <a:pPr indent="-317500" lvl="0" marL="457200" marR="0" rtl="0" algn="l">
              <a:spcBef>
                <a:spcPts val="0"/>
              </a:spcBef>
              <a:spcAft>
                <a:spcPts val="0"/>
              </a:spcAft>
              <a:buSzPts val="1400"/>
              <a:buFont typeface="Calibri"/>
              <a:buChar char="●"/>
            </a:pPr>
            <a:r>
              <a:rPr lang="en-GB"/>
              <a:t>How they learn when faced with a challenge;</a:t>
            </a:r>
            <a:endParaRPr/>
          </a:p>
          <a:p>
            <a:pPr indent="-317500" lvl="0" marL="457200" marR="0" rtl="0" algn="l">
              <a:spcBef>
                <a:spcPts val="0"/>
              </a:spcBef>
              <a:spcAft>
                <a:spcPts val="0"/>
              </a:spcAft>
              <a:buSzPts val="1400"/>
              <a:buFont typeface="Calibri"/>
              <a:buChar char="●"/>
            </a:pPr>
            <a:r>
              <a:rPr lang="en-GB"/>
              <a:t>Used a tool for observing learning behaviours and considered how they might use it in the </a:t>
            </a:r>
            <a:r>
              <a:rPr lang="en-GB"/>
              <a:t>classroom</a:t>
            </a:r>
            <a:r>
              <a:rPr lang="en-GB"/>
              <a:t>;</a:t>
            </a:r>
            <a:endParaRPr/>
          </a:p>
          <a:p>
            <a:pPr indent="-317500" lvl="0" marL="457200" marR="0" rtl="0" algn="l">
              <a:spcBef>
                <a:spcPts val="0"/>
              </a:spcBef>
              <a:spcAft>
                <a:spcPts val="0"/>
              </a:spcAft>
              <a:buSzPts val="1400"/>
              <a:buFont typeface="Calibri"/>
              <a:buChar char="●"/>
            </a:pPr>
            <a:r>
              <a:rPr lang="en-GB"/>
              <a:t>Reflected on how powerful learners are different;</a:t>
            </a:r>
            <a:endParaRPr/>
          </a:p>
          <a:p>
            <a:pPr indent="-317500" lvl="0" marL="457200" marR="0" rtl="0" algn="l">
              <a:spcBef>
                <a:spcPts val="0"/>
              </a:spcBef>
              <a:spcAft>
                <a:spcPts val="0"/>
              </a:spcAft>
              <a:buSzPts val="1400"/>
              <a:buFont typeface="Calibri"/>
              <a:buChar char="●"/>
            </a:pPr>
            <a:r>
              <a:rPr lang="en-GB"/>
              <a:t>Heard from some </a:t>
            </a:r>
            <a:r>
              <a:rPr lang="en-GB"/>
              <a:t>students</a:t>
            </a:r>
            <a:r>
              <a:rPr lang="en-GB"/>
              <a:t> about how they view learning.</a:t>
            </a:r>
            <a:endParaRPr/>
          </a:p>
          <a:p>
            <a:pPr indent="0" lvl="0" marL="0" marR="0" rtl="0" algn="l">
              <a:spcBef>
                <a:spcPts val="0"/>
              </a:spcBef>
              <a:spcAft>
                <a:spcPts val="0"/>
              </a:spcAft>
              <a:buNone/>
            </a:pPr>
            <a:r>
              <a:t/>
            </a:r>
            <a:endParaRPr/>
          </a:p>
        </p:txBody>
      </p:sp>
      <p:sp>
        <p:nvSpPr>
          <p:cNvPr id="87" name="Google Shape;87;g3f0abf148d_1_48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3f0abf148d_1_49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3f0abf148d_1_49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a:t>
            </a:r>
            <a:endParaRPr/>
          </a:p>
          <a:p>
            <a:pPr indent="0" lvl="0" marL="0" marR="0" rtl="0" algn="l">
              <a:lnSpc>
                <a:spcPct val="100000"/>
              </a:lnSpc>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Give out sets of </a:t>
            </a:r>
            <a:r>
              <a:rPr b="1" i="0" lang="en-GB" sz="1200" u="none" cap="none" strike="noStrike">
                <a:solidFill>
                  <a:schemeClr val="dk1"/>
                </a:solidFill>
                <a:latin typeface="Calibri"/>
                <a:ea typeface="Calibri"/>
                <a:cs typeface="Calibri"/>
                <a:sym typeface="Calibri"/>
              </a:rPr>
              <a:t>different coloured </a:t>
            </a:r>
            <a:r>
              <a:rPr b="0" i="0" lang="en-GB" sz="1200" u="none" cap="none" strike="noStrike">
                <a:solidFill>
                  <a:schemeClr val="dk1"/>
                </a:solidFill>
                <a:latin typeface="Calibri"/>
                <a:ea typeface="Calibri"/>
                <a:cs typeface="Calibri"/>
                <a:sym typeface="Calibri"/>
              </a:rPr>
              <a:t>post-its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Allow about 10 mins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Visit each group and listen to their discussion</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Take feedback about their ideas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Pose questions about how the two diamonds differ</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Why do children have these ideas?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Why are they different to yours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Like it or not teachers are in the habit forming business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What you do/say/recognise/praise etc will translate into </a:t>
            </a:r>
            <a:r>
              <a:rPr lang="en-GB"/>
              <a:t>children's</a:t>
            </a:r>
            <a:r>
              <a:rPr b="0" i="0" lang="en-GB" sz="1200" u="none" cap="none" strike="noStrike">
                <a:solidFill>
                  <a:schemeClr val="dk1"/>
                </a:solidFill>
                <a:latin typeface="Calibri"/>
                <a:ea typeface="Calibri"/>
                <a:cs typeface="Calibri"/>
                <a:sym typeface="Calibri"/>
              </a:rPr>
              <a:t>’ beliefs about learning</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Encourage groups to photograph their diamonds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Set a challenge…. To ask their children the same question (what do good learners do?) next week and again in 6 months time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Hopefully their answers in 6 months will be closer to the professional ideas diamond!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4" name="Google Shape;94;g3f0abf148d_1_49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3f0abf148d_1_50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3f0abf148d_1_50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Same exercise but now using professional judgement to consider the same issue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Give out sets of </a:t>
            </a:r>
            <a:r>
              <a:rPr b="1" i="0" lang="en-GB" sz="1200" u="none" cap="none" strike="noStrike">
                <a:solidFill>
                  <a:schemeClr val="dk1"/>
                </a:solidFill>
                <a:latin typeface="Calibri"/>
                <a:ea typeface="Calibri"/>
                <a:cs typeface="Calibri"/>
                <a:sym typeface="Calibri"/>
              </a:rPr>
              <a:t>different coloured </a:t>
            </a:r>
            <a:r>
              <a:rPr b="0" i="0" lang="en-GB" sz="1200" u="none" cap="none" strike="noStrike">
                <a:solidFill>
                  <a:schemeClr val="dk1"/>
                </a:solidFill>
                <a:latin typeface="Calibri"/>
                <a:ea typeface="Calibri"/>
                <a:cs typeface="Calibri"/>
                <a:sym typeface="Calibri"/>
              </a:rPr>
              <a:t>post-its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Allow about 10 mins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Visit each group and listen to their discussion</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Take feedback about their ideas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Pose questions about how the two diamonds differ</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Why do children have these ideas?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Why are they different to yours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Like it or not teachers are in the habit forming business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What you do/say/recognise/praise etc will translate into </a:t>
            </a:r>
            <a:r>
              <a:rPr lang="en-GB"/>
              <a:t>children's</a:t>
            </a:r>
            <a:r>
              <a:rPr b="0" i="0" lang="en-GB" sz="1200" u="none" cap="none" strike="noStrike">
                <a:solidFill>
                  <a:schemeClr val="dk1"/>
                </a:solidFill>
                <a:latin typeface="Calibri"/>
                <a:ea typeface="Calibri"/>
                <a:cs typeface="Calibri"/>
                <a:sym typeface="Calibri"/>
              </a:rPr>
              <a:t>’ beliefs about learning</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Encourage groups to photograph their diamonds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Set a challenge…. To ask their children the same question (what do good learners do?) next week and again in 6 months time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Hopefully their answers in 6 months will be closer to the professional ideas diamond!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GB"/>
              <a:t>[Doubtless ‘Good listening’ will come up as one of the top answers in both of the diamond 9’s - an apparent similarity. Do not let this go unchallenged. Is what students call ‘good listening’ the same thing that teachers mean? Do students really mean ‘be quiet when the adult is talking’? ]</a:t>
            </a:r>
            <a:endParaRPr/>
          </a:p>
          <a:p>
            <a:pPr indent="0" lvl="0" marL="0" marR="0" rtl="0" algn="l">
              <a:spcBef>
                <a:spcPts val="0"/>
              </a:spcBef>
              <a:spcAft>
                <a:spcPts val="0"/>
              </a:spcAft>
              <a:buNone/>
            </a:pPr>
            <a:r>
              <a:t/>
            </a:r>
            <a:endParaRPr/>
          </a:p>
        </p:txBody>
      </p:sp>
      <p:sp>
        <p:nvSpPr>
          <p:cNvPr id="107" name="Google Shape;107;g3f0abf148d_1_50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g3f0abf148d_1_51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g3f0abf148d_1_5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The less overlap on the two diamond 9’s, the bigger the journey for learners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On the left, behaviours/outlooks that we need to counteract, on the right those of effective learners.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What would you add to / subtract from these lists?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Reflect on how big the journey will be for learners as they lose some of their unhelpful outlooks and move closer to the teachers’ diamond 9.</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i="1" lang="en-GB"/>
              <a:t>And sitting behind all of this is the somewhat awkward questions - how did students come to acquire their (mistaken) view of what good learners do? Are there hidden, or even unhidden, messages in our classrooms and in the way that teachers go about their business that leads to the misunderstanding?</a:t>
            </a:r>
            <a:r>
              <a:rPr lang="en-GB"/>
              <a:t>  </a:t>
            </a:r>
            <a:endParaRPr/>
          </a:p>
        </p:txBody>
      </p:sp>
      <p:sp>
        <p:nvSpPr>
          <p:cNvPr id="121" name="Google Shape;121;g3f0abf148d_1_5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3f0abf148d_1_52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29" name="Google Shape;129;g3f0abf148d_1_5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There are 4 domains of learning – </a:t>
            </a:r>
            <a:endParaRPr/>
          </a:p>
          <a:p>
            <a:pPr indent="-171450" lvl="0" marL="171450" marR="0" rtl="0" algn="l">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emotional domain, how we feel about learning;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171450" lvl="0" marL="171450" marR="0" rtl="0" algn="l">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cognitive domain, the ways in which we think;</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171450" lvl="0" marL="171450" marR="0" rtl="0" algn="l">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social domain, how we relate to others, and</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171450" lvl="0" marL="171450" marR="0" rtl="0" algn="l">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strategic domain, how we manage the process of learning.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Learning is our brain at work. Making it work better at learning </a:t>
            </a:r>
            <a:r>
              <a:rPr lang="en-GB">
                <a:solidFill>
                  <a:srgbClr val="000000"/>
                </a:solidFill>
              </a:rPr>
              <a:t>it's</a:t>
            </a:r>
            <a:r>
              <a:rPr b="0" i="0" lang="en-GB" sz="1200" u="none" cap="none" strike="noStrike">
                <a:solidFill>
                  <a:srgbClr val="000000"/>
                </a:solidFill>
                <a:latin typeface="Calibri"/>
                <a:ea typeface="Calibri"/>
                <a:cs typeface="Calibri"/>
                <a:sym typeface="Calibri"/>
              </a:rPr>
              <a:t> a good idea to understand a bit about how it works.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To understand that learning is most affected by how we feel, and how we feel controls how we attend.</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To learn well we need to think in different ways,</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We need to relate to others with and from whom we can learn</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We need to be able to manage the process of our learning.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It all goes on in our brain. The problem is we cant see the learning happening.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A student’s </a:t>
            </a:r>
            <a:r>
              <a:rPr b="1" i="0" lang="en-GB" sz="1200" u="none" cap="none" strike="noStrike">
                <a:solidFill>
                  <a:srgbClr val="000000"/>
                </a:solidFill>
                <a:latin typeface="Calibri"/>
                <a:ea typeface="Calibri"/>
                <a:cs typeface="Calibri"/>
                <a:sym typeface="Calibri"/>
              </a:rPr>
              <a:t>Performance</a:t>
            </a:r>
            <a:r>
              <a:rPr b="0" i="0" lang="en-GB" sz="1200" u="none" cap="none" strike="noStrike">
                <a:solidFill>
                  <a:srgbClr val="000000"/>
                </a:solidFill>
                <a:latin typeface="Calibri"/>
                <a:ea typeface="Calibri"/>
                <a:cs typeface="Calibri"/>
                <a:sym typeface="Calibri"/>
              </a:rPr>
              <a:t> enables teachers/learners </a:t>
            </a:r>
            <a:r>
              <a:rPr b="1" i="0" lang="en-GB" sz="1200" u="none" cap="none" strike="noStrike">
                <a:solidFill>
                  <a:srgbClr val="000000"/>
                </a:solidFill>
                <a:latin typeface="Calibri"/>
                <a:ea typeface="Calibri"/>
                <a:cs typeface="Calibri"/>
                <a:sym typeface="Calibri"/>
              </a:rPr>
              <a:t>to see some </a:t>
            </a:r>
            <a:r>
              <a:rPr b="0" i="0" lang="en-GB" sz="1200" u="none" cap="none" strike="noStrike">
                <a:solidFill>
                  <a:srgbClr val="000000"/>
                </a:solidFill>
                <a:latin typeface="Calibri"/>
                <a:ea typeface="Calibri"/>
                <a:cs typeface="Calibri"/>
                <a:sym typeface="Calibri"/>
              </a:rPr>
              <a:t>of what may have happened in the learning process. Developing students learning power </a:t>
            </a:r>
            <a:r>
              <a:rPr b="1" i="0" lang="en-GB" sz="1200" u="none" cap="none" strike="noStrike">
                <a:solidFill>
                  <a:srgbClr val="000000"/>
                </a:solidFill>
                <a:latin typeface="Calibri"/>
                <a:ea typeface="Calibri"/>
                <a:cs typeface="Calibri"/>
                <a:sym typeface="Calibri"/>
              </a:rPr>
              <a:t>aims to make the process of learning more visible to the learner and teacher</a:t>
            </a:r>
            <a:endParaRPr b="0" i="0" sz="1200" u="none" cap="none" strike="noStrike">
              <a:solidFill>
                <a:srgbClr val="444444"/>
              </a:solidFill>
              <a:latin typeface="Calibri"/>
              <a:ea typeface="Calibri"/>
              <a:cs typeface="Calibri"/>
              <a:sym typeface="Calibri"/>
            </a:endParaRPr>
          </a:p>
        </p:txBody>
      </p:sp>
      <p:sp>
        <p:nvSpPr>
          <p:cNvPr id="130" name="Google Shape;130;g3f0abf148d_1_5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420f0d0b59_0_0: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g420f0d0b59_0_0: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 Key message(s) on this slide: </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The 4 domains of learning are made up of 17 learning ‘capacities’</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Detail:</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Key points</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These slides build up  the key capacities that make up each domain of learning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 </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The names of the capacities form just the start/ beginnings of a language of learning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Each capacity develops or atrophies over time</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b="1" lang="en-GB"/>
              <a:t>Background notes</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This is what it takes to be a good learner</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International research suggests key capacities for better learning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BLP is about building these capacities into HABITS</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These capacities give us a start on a language for learning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Resilience: attentional engagement — emotional aspect — feeling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Resourcefulness: range of tools and skills — cognitive aspect - thinking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Reciprocity: learning with and from others — social aspect – relating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Reflectiveness: good manager of own learning — strategic awareness — managing</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How do we optimally build these capacities?</a:t>
            </a:r>
            <a:r>
              <a:rPr lang="en-GB">
                <a:solidFill>
                  <a:srgbClr val="444444"/>
                </a:solidFill>
              </a:rPr>
              <a:t>​</a:t>
            </a:r>
            <a:endParaRPr>
              <a:solidFill>
                <a:srgbClr val="444444"/>
              </a:solidFill>
            </a:endParaRPr>
          </a:p>
          <a:p>
            <a:pPr indent="0" lvl="0" marL="0" rtl="0" algn="l">
              <a:spcBef>
                <a:spcPts val="0"/>
              </a:spcBef>
              <a:spcAft>
                <a:spcPts val="0"/>
              </a:spcAft>
              <a:buClr>
                <a:schemeClr val="dk1"/>
              </a:buClr>
              <a:buFont typeface="Arial"/>
              <a:buNone/>
            </a:pPr>
            <a:r>
              <a:rPr lang="en-GB"/>
              <a:t>Hence BLP is an all-embracing framework, based on the psychology of learning. The Rs, (the Domains) are clustering devices for the capacities. The capacities are what successful learners do. The point of BLP is to develop capacities into HABITS.</a:t>
            </a:r>
            <a:r>
              <a:rPr lang="en-GB">
                <a:solidFill>
                  <a:srgbClr val="444444"/>
                </a:solidFill>
              </a:rPr>
              <a:t>​</a:t>
            </a:r>
            <a:endParaRPr b="1"/>
          </a:p>
        </p:txBody>
      </p:sp>
      <p:sp>
        <p:nvSpPr>
          <p:cNvPr id="143" name="Google Shape;143;g420f0d0b59_0_0: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3f0abf148d_1_54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g3f0abf148d_1_5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lang="en-GB">
                <a:solidFill>
                  <a:srgbClr val="000000"/>
                </a:solidFill>
              </a:rPr>
              <a:t>Just a reminder of another visible thinking routine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Skip slide if teachers already familiar with it.</a:t>
            </a:r>
            <a:endParaRPr/>
          </a:p>
        </p:txBody>
      </p:sp>
      <p:sp>
        <p:nvSpPr>
          <p:cNvPr id="154" name="Google Shape;154;g3f0abf148d_1_5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3f0abf148d_1_55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2" name="Google Shape;162;g3f0abf148d_1_5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and the following 11 slides:</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Each of the 4 domains of learning contains a range of key learning capacities. The language associated with these capacities will form the basis of the school’s language for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u="none" cap="none" strike="noStrike">
              <a:solidFill>
                <a:srgbClr val="000000"/>
              </a:solidFill>
              <a:latin typeface="Calibri"/>
              <a:ea typeface="Calibri"/>
              <a:cs typeface="Calibri"/>
              <a:sym typeface="Calibri"/>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Use this slide to open discussion about how children are emotionally engaged in learning.  There are four capacities that contribute to having a resilient disposition.  The capacities are what lies within the secret garden of learning.  Building Learning Power is about making these capacities transparent / public / overt to pupils.  Giving them a language about learning, drawing attention to when they are using these capacities, designing activities to stretch and develop these capacities.</a:t>
            </a:r>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Being ready and willing are the dispositional qualities i.e. there is a tendency to act in these ways.  The ‘able to’ relates to the skill.  Having the skill isn’t enough:  skills are not always used</a:t>
            </a:r>
            <a:r>
              <a:rPr lang="en-GB">
                <a:solidFill>
                  <a:srgbClr val="000000"/>
                </a:solidFill>
              </a:rPr>
              <a:t>.</a:t>
            </a:r>
            <a:endParaRPr>
              <a:solidFill>
                <a:srgbClr val="000000"/>
              </a:solidFill>
            </a:endParaRPr>
          </a:p>
          <a:p>
            <a:pPr indent="0" lvl="0" marL="96837" marR="0" rtl="0" algn="l">
              <a:spcBef>
                <a:spcPts val="0"/>
              </a:spcBef>
              <a:spcAft>
                <a:spcPts val="0"/>
              </a:spcAft>
              <a:buNone/>
            </a:pPr>
            <a:r>
              <a:t/>
            </a:r>
            <a:endParaRPr>
              <a:solidFill>
                <a:srgbClr val="000000"/>
              </a:solidFill>
              <a:latin typeface="Arial"/>
              <a:ea typeface="Arial"/>
              <a:cs typeface="Arial"/>
              <a:sym typeface="Arial"/>
            </a:endParaRPr>
          </a:p>
          <a:p>
            <a:pPr indent="0" lvl="0" marL="96837" marR="0" rtl="0" algn="l">
              <a:spcBef>
                <a:spcPts val="0"/>
              </a:spcBef>
              <a:spcAft>
                <a:spcPts val="0"/>
              </a:spcAft>
              <a:buNone/>
            </a:pPr>
            <a:r>
              <a:rPr b="1" i="1" lang="en-GB" sz="1400">
                <a:solidFill>
                  <a:srgbClr val="000000"/>
                </a:solidFill>
              </a:rPr>
              <a:t>For more detail and some hints on how you might talk about / introduce these learning behaviours, download, read and digest ‘</a:t>
            </a:r>
            <a:r>
              <a:rPr b="1" i="1" lang="en-GB" sz="1400">
                <a:solidFill>
                  <a:srgbClr val="333333"/>
                </a:solidFill>
              </a:rPr>
              <a:t>Notes relating to slides 9, 12, 15, 18 (Supple Learning Mind, Learning Behaviours)’.</a:t>
            </a:r>
            <a:endParaRPr b="1" i="1" sz="1400">
              <a:solidFill>
                <a:srgbClr val="333333"/>
              </a:solidFill>
            </a:endParaRPr>
          </a:p>
          <a:p>
            <a:pPr indent="0" lvl="0" marL="96837" marR="0" rtl="0" algn="l">
              <a:spcBef>
                <a:spcPts val="0"/>
              </a:spcBef>
              <a:spcAft>
                <a:spcPts val="0"/>
              </a:spcAft>
              <a:buNone/>
            </a:pPr>
            <a:r>
              <a:rPr b="1" i="1" lang="en-GB" sz="1400">
                <a:solidFill>
                  <a:srgbClr val="000000"/>
                </a:solidFill>
              </a:rPr>
              <a:t>It is not a script, but outlines the key points that you might make about each behaviour.</a:t>
            </a:r>
            <a:endParaRPr b="1" i="1" sz="1400">
              <a:solidFill>
                <a:srgbClr val="000000"/>
              </a:solidFill>
            </a:endParaRPr>
          </a:p>
        </p:txBody>
      </p:sp>
      <p:sp>
        <p:nvSpPr>
          <p:cNvPr id="163" name="Google Shape;163;g3f0abf148d_1_5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0" name="Shape 170"/>
        <p:cNvGrpSpPr/>
        <p:nvPr/>
      </p:nvGrpSpPr>
      <p:grpSpPr>
        <a:xfrm>
          <a:off x="0" y="0"/>
          <a:ext cx="0" cy="0"/>
          <a:chOff x="0" y="0"/>
          <a:chExt cx="0" cy="0"/>
        </a:xfrm>
      </p:grpSpPr>
      <p:sp>
        <p:nvSpPr>
          <p:cNvPr id="171" name="Google Shape;171;g3f0abf148d_1_56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2" name="Google Shape;172;g3f0abf148d_1_56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It is frequently easier to spot students with little or no emotional engagement than those with it.</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These are the behaviours of non-resilient (not emotionally engaged) pupils</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Which of these behaviours do you recognise in your pupils?</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How might we as teachers combat such behaviours?</a:t>
            </a:r>
            <a:endParaRPr b="0" i="0" sz="1200" u="none" cap="none" strike="noStrike">
              <a:solidFill>
                <a:schemeClr val="dk1"/>
              </a:solidFill>
              <a:latin typeface="Calibri"/>
              <a:ea typeface="Calibri"/>
              <a:cs typeface="Calibri"/>
              <a:sym typeface="Calibri"/>
            </a:endParaRPr>
          </a:p>
        </p:txBody>
      </p:sp>
      <p:sp>
        <p:nvSpPr>
          <p:cNvPr id="173" name="Google Shape;173;g3f0abf148d_1_56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3f0abf148d_1_577: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g3f0abf148d_1_5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Give time to participants to write in names of students they know who use or are failing to use these behaviours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This seemingly simple activity turns out to be quite taxing. </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It is virtually impossible to do for a class you do not know well, or a class that you see infrequently</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There are always a couple of students who stand out from the pack – on the one hand the accomplished learner(s) who appear to possess and use the positive learning behaviours on the left hand side of the page as and when necessary, and on the other hand those who have almost never exhibited any of them and reside firmly on the right hand side.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But these are the exceptions. Most learners, the ‘invisible majority’, are harder to place.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Force the issue if necessary – insist that they do not keep on using the same child.</a:t>
            </a:r>
            <a:endParaRPr/>
          </a:p>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Ask the questions – </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Can you name a student for each positive and each ‘missing’ behaviour?</a:t>
            </a:r>
            <a:endParaRPr/>
          </a:p>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Calibri"/>
                <a:ea typeface="Calibri"/>
                <a:cs typeface="Calibri"/>
                <a:sym typeface="Calibri"/>
              </a:rPr>
              <a:t>And after a while . . </a:t>
            </a:r>
            <a:endParaRPr/>
          </a:p>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Is it easier to place learners on the left hand side or on the right hand side?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Is this because there are more/fewer of them, or maybe because the ones on the RHS are the ones that demand your support/attention?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82" name="Google Shape;182;g3f0abf148d_1_5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g3f0abf148d_1_58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0" name="Google Shape;190;g3f0abf148d_1_58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The second of the 4 domains of learning contains a range of key learning capacities. The language associated with these capacities will form the basis of the school’s language for learning.</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96837" marR="0" rtl="0" algn="l">
              <a:spcBef>
                <a:spcPts val="588"/>
              </a:spcBef>
              <a:spcAft>
                <a:spcPts val="0"/>
              </a:spcAft>
              <a:buNone/>
            </a:pPr>
            <a:r>
              <a:rPr i="0" lang="en-GB" u="none" cap="none" strike="noStrike">
                <a:solidFill>
                  <a:srgbClr val="000000"/>
                </a:solidFill>
              </a:rPr>
              <a:t>Use this slide to unpack the disposition of being </a:t>
            </a:r>
            <a:r>
              <a:rPr b="1" i="0" lang="en-GB" u="none" cap="none" strike="noStrike">
                <a:solidFill>
                  <a:srgbClr val="000000"/>
                </a:solidFill>
              </a:rPr>
              <a:t>cognitively</a:t>
            </a:r>
            <a:r>
              <a:rPr i="0" lang="en-GB" u="none" cap="none" strike="noStrike">
                <a:solidFill>
                  <a:srgbClr val="000000"/>
                </a:solidFill>
              </a:rPr>
              <a:t> resourceful;</a:t>
            </a:r>
            <a:r>
              <a:rPr b="1" i="0" lang="en-GB" u="none" cap="none" strike="noStrike">
                <a:solidFill>
                  <a:srgbClr val="000000"/>
                </a:solidFill>
              </a:rPr>
              <a:t> </a:t>
            </a:r>
            <a:r>
              <a:rPr i="0" lang="en-GB" u="none" cap="none" strike="noStrike">
                <a:solidFill>
                  <a:srgbClr val="000000"/>
                </a:solidFill>
              </a:rPr>
              <a:t>of naturally using a wide range of cognitive approaches.  There are five capacities which make up the cognitive range.  These capacities need to be nurtured, stretched, grown, and made visible so that pupils use them consciously and can seek to improve them.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p:txBody>
      </p:sp>
      <p:sp>
        <p:nvSpPr>
          <p:cNvPr id="191" name="Google Shape;191;g3f0abf148d_1_58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Google Shape;199;g3f0abf148d_1_59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00" name="Google Shape;200;g3f0abf148d_1_5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266700" lvl="0" marL="3429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a:p>
            <a:pPr indent="-266700" lvl="0" marL="3429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How learners behave when cognitive range is missing?</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Poor/simplistic questioning is an important feature of lack of cognitive range</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Lack of free thinking, adopting creative ideas is another feature of limited cognitive range</a:t>
            </a:r>
            <a:endParaRPr b="0" i="0" sz="1200" u="none" cap="none" strike="noStrike">
              <a:solidFill>
                <a:schemeClr val="dk1"/>
              </a:solidFill>
              <a:latin typeface="Avenir"/>
              <a:ea typeface="Avenir"/>
              <a:cs typeface="Avenir"/>
              <a:sym typeface="Aveni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01" name="Google Shape;201;g3f0abf148d_1_5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7" name="Shape 207"/>
        <p:cNvGrpSpPr/>
        <p:nvPr/>
      </p:nvGrpSpPr>
      <p:grpSpPr>
        <a:xfrm>
          <a:off x="0" y="0"/>
          <a:ext cx="0" cy="0"/>
          <a:chOff x="0" y="0"/>
          <a:chExt cx="0" cy="0"/>
        </a:xfrm>
      </p:grpSpPr>
      <p:sp>
        <p:nvSpPr>
          <p:cNvPr id="208" name="Google Shape;208;g3f0abf148d_1_60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g3f0abf148d_1_6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Ask the questions:</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Can you name a student for each positive and each ‘missing’ behaviour?</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And after a while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Do you find that you keep thinking of the same names?</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about the ‘invisible majority’?</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10" name="Google Shape;210;g3f0abf148d_1_6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6" name="Shape 216"/>
        <p:cNvGrpSpPr/>
        <p:nvPr/>
      </p:nvGrpSpPr>
      <p:grpSpPr>
        <a:xfrm>
          <a:off x="0" y="0"/>
          <a:ext cx="0" cy="0"/>
          <a:chOff x="0" y="0"/>
          <a:chExt cx="0" cy="0"/>
        </a:xfrm>
      </p:grpSpPr>
      <p:sp>
        <p:nvSpPr>
          <p:cNvPr id="217" name="Google Shape;217;g3f0abf148d_1_61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18" name="Google Shape;218;g3f0abf148d_1_6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96837" marR="0" rtl="0" algn="l">
              <a:spcBef>
                <a:spcPts val="0"/>
              </a:spcBef>
              <a:spcAft>
                <a:spcPts val="0"/>
              </a:spcAft>
              <a:buNone/>
            </a:pPr>
            <a:r>
              <a:t/>
            </a:r>
            <a:endParaRPr b="0" i="0" sz="16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third of the 4 domains of learning contains a range of key learning capacities. The language associated with these capacities will form the basis of the school’s language for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Use this slide to unpack the disposition of being socially interactive, or being interpersonally involved as a learner. There are four capacities that make up this socially based disposition.</a:t>
            </a:r>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Again, the capacities, over time, should be introduced, made public, talked about, form the basis of learning activities, stretched, developed into habits.</a:t>
            </a:r>
            <a:endParaRPr/>
          </a:p>
          <a:p>
            <a:pPr indent="0" lvl="0" marL="0" marR="0" rtl="0" algn="l">
              <a:spcBef>
                <a:spcPts val="800"/>
              </a:spcBef>
              <a:spcAft>
                <a:spcPts val="0"/>
              </a:spcAft>
              <a:buNone/>
            </a:pPr>
            <a:r>
              <a:t/>
            </a:r>
            <a:endParaRPr b="0" i="0" sz="1200" u="none" cap="none" strike="sngStrike">
              <a:solidFill>
                <a:schemeClr val="dk1"/>
              </a:solidFill>
              <a:latin typeface="Calibri"/>
              <a:ea typeface="Calibri"/>
              <a:cs typeface="Calibri"/>
              <a:sym typeface="Calibri"/>
            </a:endParaRPr>
          </a:p>
        </p:txBody>
      </p:sp>
      <p:sp>
        <p:nvSpPr>
          <p:cNvPr id="219" name="Google Shape;219;g3f0abf148d_1_6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6" name="Shape 226"/>
        <p:cNvGrpSpPr/>
        <p:nvPr/>
      </p:nvGrpSpPr>
      <p:grpSpPr>
        <a:xfrm>
          <a:off x="0" y="0"/>
          <a:ext cx="0" cy="0"/>
          <a:chOff x="0" y="0"/>
          <a:chExt cx="0" cy="0"/>
        </a:xfrm>
      </p:grpSpPr>
      <p:sp>
        <p:nvSpPr>
          <p:cNvPr id="227" name="Google Shape;227;g3f0abf148d_1_62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28" name="Google Shape;228;g3f0abf148d_1_6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266700" lvl="0" marL="3429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Evidence of a lack of social involvement</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Many children lack the basic social skills of working well with others</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The skills of collaboration reach beyond social conventions for teams to be successful</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Both job hogs and social loafers need to be combated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29" name="Google Shape;229;g3f0abf148d_1_6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5" name="Shape 235"/>
        <p:cNvGrpSpPr/>
        <p:nvPr/>
      </p:nvGrpSpPr>
      <p:grpSpPr>
        <a:xfrm>
          <a:off x="0" y="0"/>
          <a:ext cx="0" cy="0"/>
          <a:chOff x="0" y="0"/>
          <a:chExt cx="0" cy="0"/>
        </a:xfrm>
      </p:grpSpPr>
      <p:sp>
        <p:nvSpPr>
          <p:cNvPr id="236" name="Google Shape;236;g3f0abf148d_1_63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3f0abf148d_1_6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Ask the questions –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Can you name a student for each positive and each ‘missing’ behaviour?</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lang="en-GB">
                <a:solidFill>
                  <a:srgbClr val="000000"/>
                </a:solidFill>
              </a:rPr>
              <a:t>This time - Can you use names you have not previously used?</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And after a while</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a:p>
          <a:p>
            <a:pPr indent="0" lvl="0" marL="0" rtl="0" algn="l">
              <a:spcBef>
                <a:spcPts val="0"/>
              </a:spcBef>
              <a:spcAft>
                <a:spcPts val="0"/>
              </a:spcAft>
              <a:buNone/>
            </a:pPr>
            <a:r>
              <a:rPr lang="en-GB"/>
              <a:t>There are some students who stand out as highly effective learners who appear regularly on the left hand side, and others who seem to exhibit many of the right hand side behaviours. But what of those students who fall into neither category? The ‘average’ learner? How well do you know them as ‘learners’?</a:t>
            </a:r>
            <a:endParaRPr b="1"/>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Where are your higher attainers – LHS or RHS?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38" name="Google Shape;238;g3f0abf148d_1_6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chemeClr val="dk1"/>
              </a:buClr>
              <a:buSzPts val="1200"/>
              <a:buFont typeface="Calibri"/>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4" name="Shape 244"/>
        <p:cNvGrpSpPr/>
        <p:nvPr/>
      </p:nvGrpSpPr>
      <p:grpSpPr>
        <a:xfrm>
          <a:off x="0" y="0"/>
          <a:ext cx="0" cy="0"/>
          <a:chOff x="0" y="0"/>
          <a:chExt cx="0" cy="0"/>
        </a:xfrm>
      </p:grpSpPr>
      <p:sp>
        <p:nvSpPr>
          <p:cNvPr id="245" name="Google Shape;245;g3f0abf148d_1_64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46" name="Google Shape;246;g3f0abf148d_1_6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fourth of the 4 domains of learning contains a range of key learning capacities. The language associated with these capacities will form the basis of the school’s language for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Use this slide to unpack the disposition of being reflective, or taking strategic responsibility for learning.</a:t>
            </a:r>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The capacities that make up a reflective learner are a willingness and ability to plan learning, revise plans, to monitor how things are going, to distil out what went well in learning for use in learning elsewhere, to understanding yourself as a learner – to become a meta-learner.</a:t>
            </a:r>
            <a:endParaRPr/>
          </a:p>
          <a:p>
            <a:pPr indent="0" lvl="0" marL="96837" marR="0" rtl="0" algn="l">
              <a:spcBef>
                <a:spcPts val="0"/>
              </a:spcBef>
              <a:spcAft>
                <a:spcPts val="0"/>
              </a:spcAft>
              <a:buNone/>
            </a:pPr>
            <a:r>
              <a:rPr b="0" i="0" lang="en-GB" u="none" cap="none" strike="noStrike">
                <a:solidFill>
                  <a:srgbClr val="000000"/>
                </a:solidFill>
                <a:latin typeface="Calibri"/>
                <a:ea typeface="Calibri"/>
                <a:cs typeface="Calibri"/>
                <a:sym typeface="Calibri"/>
              </a:rPr>
              <a:t>Stress that staff do not need to concern themselves, at this stage, with remembering all the capacities.  The on-line course for year 1 deals with 3...perseverance, collaboration and questioning at a deep level.</a:t>
            </a:r>
            <a:endParaRPr/>
          </a:p>
          <a:p>
            <a:pPr indent="0" lvl="0" marL="0" marR="0" rtl="0" algn="l">
              <a:spcBef>
                <a:spcPts val="0"/>
              </a:spcBef>
              <a:spcAft>
                <a:spcPts val="0"/>
              </a:spcAft>
              <a:buNone/>
            </a:pPr>
            <a:r>
              <a:t/>
            </a:r>
            <a:endParaRPr b="0" i="0" sz="1200" u="none" cap="none" strike="sngStrike">
              <a:solidFill>
                <a:schemeClr val="dk1"/>
              </a:solidFill>
              <a:latin typeface="Calibri"/>
              <a:ea typeface="Calibri"/>
              <a:cs typeface="Calibri"/>
              <a:sym typeface="Calibri"/>
            </a:endParaRPr>
          </a:p>
        </p:txBody>
      </p:sp>
      <p:sp>
        <p:nvSpPr>
          <p:cNvPr id="247" name="Google Shape;247;g3f0abf148d_1_64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3" name="Shape 253"/>
        <p:cNvGrpSpPr/>
        <p:nvPr/>
      </p:nvGrpSpPr>
      <p:grpSpPr>
        <a:xfrm>
          <a:off x="0" y="0"/>
          <a:ext cx="0" cy="0"/>
          <a:chOff x="0" y="0"/>
          <a:chExt cx="0" cy="0"/>
        </a:xfrm>
      </p:grpSpPr>
      <p:sp>
        <p:nvSpPr>
          <p:cNvPr id="254" name="Google Shape;254;g3f0abf148d_1_65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55" name="Google Shape;255;g3f0abf148d_1_6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266700" lvl="0" marL="342900" marR="0" rtl="0" algn="l">
              <a:spcBef>
                <a:spcPts val="0"/>
              </a:spcBef>
              <a:spcAft>
                <a:spcPts val="0"/>
              </a:spcAft>
              <a:buClr>
                <a:schemeClr val="dk1"/>
              </a:buClr>
              <a:buSzPts val="1200"/>
              <a:buFont typeface="Calibri"/>
              <a:buNone/>
            </a:pPr>
            <a:r>
              <a:t/>
            </a:r>
            <a:endParaRPr b="0" i="0" sz="1200" u="none" cap="none" strike="noStrike">
              <a:solidFill>
                <a:schemeClr val="dk1"/>
              </a:solidFill>
              <a:latin typeface="Avenir"/>
              <a:ea typeface="Avenir"/>
              <a:cs typeface="Avenir"/>
              <a:sym typeface="Aveni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Lack of planning skills</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Not caring about end results</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Not looking for alternative ways of working</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Wanting to finish things quickly without care and attention, and with minimum effort</a:t>
            </a:r>
            <a:endParaRPr/>
          </a:p>
          <a:p>
            <a:pPr indent="-342900" lvl="0" marL="342900" marR="0" rtl="0" algn="l">
              <a:spcBef>
                <a:spcPts val="0"/>
              </a:spcBef>
              <a:spcAft>
                <a:spcPts val="0"/>
              </a:spcAft>
              <a:buClr>
                <a:schemeClr val="dk1"/>
              </a:buClr>
              <a:buSzPts val="1200"/>
              <a:buFont typeface="Avenir"/>
              <a:buChar char="•"/>
            </a:pPr>
            <a:r>
              <a:rPr b="0" i="0" lang="en-GB" sz="1200" u="none" cap="none" strike="noStrike">
                <a:solidFill>
                  <a:schemeClr val="dk1"/>
                </a:solidFill>
                <a:latin typeface="Avenir"/>
                <a:ea typeface="Avenir"/>
                <a:cs typeface="Avenir"/>
                <a:sym typeface="Avenir"/>
              </a:rPr>
              <a:t>What percentage of your pupils are like this?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56" name="Google Shape;256;g3f0abf148d_1_6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2" name="Shape 262"/>
        <p:cNvGrpSpPr/>
        <p:nvPr/>
      </p:nvGrpSpPr>
      <p:grpSpPr>
        <a:xfrm>
          <a:off x="0" y="0"/>
          <a:ext cx="0" cy="0"/>
          <a:chOff x="0" y="0"/>
          <a:chExt cx="0" cy="0"/>
        </a:xfrm>
      </p:grpSpPr>
      <p:sp>
        <p:nvSpPr>
          <p:cNvPr id="263" name="Google Shape;263;g3f0abf148d_1_66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g3f0abf148d_1_6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Ask the questions –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Can you name a student for each positive and each ‘missing’ behaviour?</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And after a while</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Are your high attainers on the LHS simply because they are high attainers, or are they high attainers </a:t>
            </a:r>
            <a:r>
              <a:rPr b="1" i="1" lang="en-GB" sz="1200" u="none" cap="none" strike="noStrike">
                <a:solidFill>
                  <a:srgbClr val="000000"/>
                </a:solidFill>
                <a:latin typeface="Calibri"/>
                <a:ea typeface="Calibri"/>
                <a:cs typeface="Calibri"/>
                <a:sym typeface="Calibri"/>
              </a:rPr>
              <a:t>because</a:t>
            </a:r>
            <a:r>
              <a:rPr b="1" i="0" lang="en-GB" sz="1200" u="none" cap="none" strike="noStrike">
                <a:solidFill>
                  <a:srgbClr val="000000"/>
                </a:solidFill>
                <a:latin typeface="Calibri"/>
                <a:ea typeface="Calibri"/>
                <a:cs typeface="Calibri"/>
                <a:sym typeface="Calibri"/>
              </a:rPr>
              <a:t> </a:t>
            </a:r>
            <a:r>
              <a:rPr b="0" i="0" lang="en-GB" sz="1200" u="none" cap="none" strike="noStrike">
                <a:solidFill>
                  <a:srgbClr val="000000"/>
                </a:solidFill>
                <a:latin typeface="Calibri"/>
                <a:ea typeface="Calibri"/>
                <a:cs typeface="Calibri"/>
                <a:sym typeface="Calibri"/>
              </a:rPr>
              <a:t>they are on the LHS?</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might this mean for raising attainment?</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None/>
            </a:pPr>
            <a:r>
              <a:t/>
            </a:r>
            <a:endParaRPr>
              <a:solidFill>
                <a:srgbClr val="000000"/>
              </a:solidFill>
            </a:endParaRPr>
          </a:p>
          <a:p>
            <a:pPr indent="0" lvl="0" marL="0" marR="0" rtl="0" algn="l">
              <a:lnSpc>
                <a:spcPct val="100000"/>
              </a:lnSpc>
              <a:spcBef>
                <a:spcPts val="0"/>
              </a:spcBef>
              <a:spcAft>
                <a:spcPts val="0"/>
              </a:spcAft>
              <a:buNone/>
            </a:pPr>
            <a:r>
              <a:rPr lang="en-GB">
                <a:solidFill>
                  <a:srgbClr val="000000"/>
                </a:solidFill>
              </a:rPr>
              <a:t>This is an important point:</a:t>
            </a:r>
            <a:endParaRPr>
              <a:solidFill>
                <a:srgbClr val="000000"/>
              </a:solidFill>
            </a:endParaRPr>
          </a:p>
          <a:p>
            <a:pPr indent="0" lvl="0" marL="0" marR="0" rtl="0" algn="l">
              <a:lnSpc>
                <a:spcPct val="100000"/>
              </a:lnSpc>
              <a:spcBef>
                <a:spcPts val="0"/>
              </a:spcBef>
              <a:spcAft>
                <a:spcPts val="0"/>
              </a:spcAft>
              <a:buNone/>
            </a:pPr>
            <a:r>
              <a:rPr lang="en-GB">
                <a:solidFill>
                  <a:srgbClr val="000000"/>
                </a:solidFill>
              </a:rPr>
              <a:t>High attainers tend to exhibit LHS behaviours, low attainers RHS behaviours. If we can eliminate RHS behaviours and replace them with LHS behaviours, will we also see attainment rise?</a:t>
            </a:r>
            <a:endParaRPr>
              <a:solidFill>
                <a:srgbClr val="000000"/>
              </a:solidFill>
            </a:endParaRPr>
          </a:p>
          <a:p>
            <a:pPr indent="0" lvl="0" marL="0" marR="0" rtl="0" algn="l">
              <a:lnSpc>
                <a:spcPct val="100000"/>
              </a:lnSpc>
              <a:spcBef>
                <a:spcPts val="0"/>
              </a:spcBef>
              <a:spcAft>
                <a:spcPts val="0"/>
              </a:spcAft>
              <a:buNone/>
            </a:pPr>
            <a:r>
              <a:rPr lang="en-GB">
                <a:solidFill>
                  <a:srgbClr val="000000"/>
                </a:solidFill>
              </a:rPr>
              <a:t>The evidence is yes, that effective learners are also effective attainers.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65" name="Google Shape;265;g3f0abf148d_1_66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1" name="Shape 271"/>
        <p:cNvGrpSpPr/>
        <p:nvPr/>
      </p:nvGrpSpPr>
      <p:grpSpPr>
        <a:xfrm>
          <a:off x="0" y="0"/>
          <a:ext cx="0" cy="0"/>
          <a:chOff x="0" y="0"/>
          <a:chExt cx="0" cy="0"/>
        </a:xfrm>
      </p:grpSpPr>
      <p:sp>
        <p:nvSpPr>
          <p:cNvPr id="272" name="Google Shape;272;g3f0abf148d_1_678: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g3f0abf148d_1_6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GB"/>
              <a:t>The next 5 slides guide teachers through the Tin Tin Activity.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t/>
            </a:r>
            <a:endParaRPr/>
          </a:p>
        </p:txBody>
      </p:sp>
      <p:sp>
        <p:nvSpPr>
          <p:cNvPr id="274" name="Google Shape;274;g3f0abf148d_1_6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8" name="Shape 278"/>
        <p:cNvGrpSpPr/>
        <p:nvPr/>
      </p:nvGrpSpPr>
      <p:grpSpPr>
        <a:xfrm>
          <a:off x="0" y="0"/>
          <a:ext cx="0" cy="0"/>
          <a:chOff x="0" y="0"/>
          <a:chExt cx="0" cy="0"/>
        </a:xfrm>
      </p:grpSpPr>
      <p:sp>
        <p:nvSpPr>
          <p:cNvPr id="279" name="Google Shape;279;g3f0abf148d_1_684: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0" name="Google Shape;280;g3f0abf148d_1_6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Introduces the Tin Tin activity</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Some participants will take part in the activity itself.</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Others will observe the activity and feedback to participants afterwards.</a:t>
            </a:r>
            <a:endParaRPr>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lang="en-GB">
                <a:solidFill>
                  <a:srgbClr val="000000"/>
                </a:solidFill>
              </a:rPr>
              <a:t>It will take about 10 minutes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281" name="Google Shape;281;g3f0abf148d_1_6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0" name="Shape 290"/>
        <p:cNvGrpSpPr/>
        <p:nvPr/>
      </p:nvGrpSpPr>
      <p:grpSpPr>
        <a:xfrm>
          <a:off x="0" y="0"/>
          <a:ext cx="0" cy="0"/>
          <a:chOff x="0" y="0"/>
          <a:chExt cx="0" cy="0"/>
        </a:xfrm>
      </p:grpSpPr>
      <p:sp>
        <p:nvSpPr>
          <p:cNvPr id="291" name="Google Shape;291;g3f0abf148d_1_696: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92" name="Google Shape;292;g3f0abf148d_1_6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activity puts teachers in the unusual position of being learners. It helps them to reflect on the learning behaviours that they command, even if they are unaware of them.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In advance – </a:t>
            </a:r>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Download, print and cut up enough copies of the Tin Tin cartoon so that you have one pack for every 4/5 participants.</a:t>
            </a:r>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Download and print sufficient copies of the Rating Wheel for the observers.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Form groups of 4/5</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Explain the task, which is two fold:</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3 people undertake the challenge of sorting the cartoon into a credible storyline. Give no further advice or amplification. Most will interpret this as ‘can you put all of the cards it in the right order’ and ignore the much simpler task of creating a credible story line. It is a good lesson in answering the question that you have been asked, not the one that you think you have been asked! </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Others observe the activity and the learning behaviours that are employed. Observers should not participate in the activity or comment until the activity, which takes around 10/15 minutes, is completed. Use the next slide to help observers to complete the Rating Wheel.</a:t>
            </a:r>
            <a:endParaRPr/>
          </a:p>
          <a:p>
            <a:pPr indent="-95250" lvl="0" marL="171450" marR="0" rtl="0" algn="l">
              <a:spcBef>
                <a:spcPts val="0"/>
              </a:spcBef>
              <a:spcAft>
                <a:spcPts val="0"/>
              </a:spcAft>
              <a:buClr>
                <a:schemeClr val="dk1"/>
              </a:buClr>
              <a:buSzPts val="1200"/>
              <a:buFont typeface="Arial"/>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Once the task is set up, let it run for around 15 minutes, and resist the temptation to interfere. Use the time to wander the room, supporting observers if and when necessary.</a:t>
            </a:r>
            <a:endParaRPr b="0" i="0" sz="1200" u="none" cap="none" strike="noStrike">
              <a:solidFill>
                <a:schemeClr val="dk1"/>
              </a:solidFill>
              <a:latin typeface="Calibri"/>
              <a:ea typeface="Calibri"/>
              <a:cs typeface="Calibri"/>
              <a:sym typeface="Calibri"/>
            </a:endParaRPr>
          </a:p>
        </p:txBody>
      </p:sp>
      <p:sp>
        <p:nvSpPr>
          <p:cNvPr id="293" name="Google Shape;293;g3f0abf148d_1_6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9" name="Shape 299"/>
        <p:cNvGrpSpPr/>
        <p:nvPr/>
      </p:nvGrpSpPr>
      <p:grpSpPr>
        <a:xfrm>
          <a:off x="0" y="0"/>
          <a:ext cx="0" cy="0"/>
          <a:chOff x="0" y="0"/>
          <a:chExt cx="0" cy="0"/>
        </a:xfrm>
      </p:grpSpPr>
      <p:sp>
        <p:nvSpPr>
          <p:cNvPr id="300" name="Google Shape;300;g3f0abf148d_1_705: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1" name="Google Shape;301;g3f0abf148d_1_7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Here is way of capturing the range of learning behaviours that are being exercised</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Briefly talk observers through the process:</a:t>
            </a:r>
            <a:endParaRPr/>
          </a:p>
          <a:p>
            <a:pPr indent="-95250" lvl="0" marL="171450" marR="0" rtl="0" algn="l">
              <a:lnSpc>
                <a:spcPct val="100000"/>
              </a:lnSpc>
              <a:spcBef>
                <a:spcPts val="0"/>
              </a:spcBef>
              <a:spcAft>
                <a:spcPts val="0"/>
              </a:spcAft>
              <a:buClr>
                <a:schemeClr val="dk1"/>
              </a:buClr>
              <a:buSzPts val="1200"/>
              <a:buFont typeface="Arial"/>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Watch how participants tackle the task</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Whenever you spot a learning behaviour being used, put a tick on the outside edge of the Wheel</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Repeat throughout the activity</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At the end of the task, the number of ticks indicate how frequently each behaviour was used</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Colour in the ‘spokes’ of the wheel to illustrate the relative frequencies – if the behaviour was frequently exercised, colour in most of the spoke, rarely exercised colour in little. </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Feedback to participants when asked.</a:t>
            </a:r>
            <a:endParaRPr b="0" i="0" sz="1200" u="none" cap="none" strike="noStrike">
              <a:solidFill>
                <a:schemeClr val="dk1"/>
              </a:solidFill>
              <a:latin typeface="Avenir"/>
              <a:ea typeface="Avenir"/>
              <a:cs typeface="Avenir"/>
              <a:sym typeface="Aveni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7" name="Shape 307"/>
        <p:cNvGrpSpPr/>
        <p:nvPr/>
      </p:nvGrpSpPr>
      <p:grpSpPr>
        <a:xfrm>
          <a:off x="0" y="0"/>
          <a:ext cx="0" cy="0"/>
          <a:chOff x="0" y="0"/>
          <a:chExt cx="0" cy="0"/>
        </a:xfrm>
      </p:grpSpPr>
      <p:sp>
        <p:nvSpPr>
          <p:cNvPr id="308" name="Google Shape;308;g3f0abf148d_1_713: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9" name="Google Shape;309;g3f0abf148d_1_7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‘the answer’. It is entirely unnecessary as the task was to create a credible storyline, and yet some participants will be desperate to check if they got it ‘right’. Show it only if participants insist, and even then only briefly. Use it as an opportunity to take the mickey out of those groups who try to </a:t>
            </a:r>
            <a:r>
              <a:rPr b="1" lang="en-GB">
                <a:solidFill>
                  <a:srgbClr val="000000"/>
                </a:solidFill>
              </a:rPr>
              <a:t>rearrange</a:t>
            </a:r>
            <a:r>
              <a:rPr b="1" i="0" lang="en-GB" sz="1200" u="none" cap="none" strike="noStrike">
                <a:solidFill>
                  <a:srgbClr val="000000"/>
                </a:solidFill>
                <a:latin typeface="Calibri"/>
                <a:ea typeface="Calibri"/>
                <a:cs typeface="Calibri"/>
                <a:sym typeface="Calibri"/>
              </a:rPr>
              <a:t> their answer so that it is ‘right’.</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Before showing the slide, ask who wants to see the right answer. Ask who will be upset if you do not show it.</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Some will care not a jot, while others are already wondering if they can find the original on the internet if you do not know it or refuse to show it.</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If you have time, explore these different approaches. Experience is that teachers of subjects with ‘right answers’ (like Maths and Science) are more prone to want to see the answer than those where a variety of interpretations are possible.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10" name="Google Shape;310;g3f0abf148d_1_7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6" name="Shape 316"/>
        <p:cNvGrpSpPr/>
        <p:nvPr/>
      </p:nvGrpSpPr>
      <p:grpSpPr>
        <a:xfrm>
          <a:off x="0" y="0"/>
          <a:ext cx="0" cy="0"/>
          <a:chOff x="0" y="0"/>
          <a:chExt cx="0" cy="0"/>
        </a:xfrm>
      </p:grpSpPr>
      <p:sp>
        <p:nvSpPr>
          <p:cNvPr id="317" name="Google Shape;317;g3f0abf148d_1_722: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18" name="Google Shape;318;g3f0abf148d_1_7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a key slide. It debriefs the Tin Tin activity and the Rating Wheel activity. </a:t>
            </a:r>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big messages are:</a:t>
            </a:r>
            <a:endParaRPr/>
          </a:p>
          <a:p>
            <a:pPr indent="-171450" lvl="0" marL="171450" marR="0" rtl="0" algn="l">
              <a:lnSpc>
                <a:spcPct val="100000"/>
              </a:lnSpc>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Even on a relatively simple task, effective learners use a wide blend of learning behaviours, even if they are not aware of so doing.</a:t>
            </a:r>
            <a:endParaRPr/>
          </a:p>
          <a:p>
            <a:pPr indent="-171450" lvl="0" marL="171450" marR="0" rtl="0" algn="l">
              <a:lnSpc>
                <a:spcPct val="100000"/>
              </a:lnSpc>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task may not be what it at first appears and is applicable across the curriculum.</a:t>
            </a:r>
            <a:endParaRPr/>
          </a:p>
          <a:p>
            <a:pPr indent="-171450" lvl="0" marL="171450" marR="0" rtl="0" algn="l">
              <a:lnSpc>
                <a:spcPct val="100000"/>
              </a:lnSpc>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Remove one or two key learning behaviours and the task becomes impossible.</a:t>
            </a:r>
            <a:endParaRPr/>
          </a:p>
          <a:p>
            <a:pPr indent="-171450" lvl="0" marL="171450" marR="0" rtl="0" algn="l">
              <a:lnSpc>
                <a:spcPct val="100000"/>
              </a:lnSpc>
              <a:spcBef>
                <a:spcPts val="0"/>
              </a:spcBef>
              <a:spcAft>
                <a:spcPts val="0"/>
              </a:spcAft>
              <a:buClr>
                <a:srgbClr val="000000"/>
              </a:buClr>
              <a:buSzPts val="1200"/>
              <a:buFont typeface="Arial"/>
              <a:buChar char="•"/>
            </a:pPr>
            <a:r>
              <a:rPr b="1" i="0" lang="en-GB" sz="1200" u="none" cap="none" strike="noStrike">
                <a:solidFill>
                  <a:srgbClr val="000000"/>
                </a:solidFill>
                <a:latin typeface="Calibri"/>
                <a:ea typeface="Calibri"/>
                <a:cs typeface="Calibri"/>
                <a:sym typeface="Calibri"/>
              </a:rPr>
              <a:t>The Rating Wheel has many uses.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2" marL="91440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It appears to be about a cartoon, but what’s really happening here? – </a:t>
            </a:r>
            <a:endParaRPr/>
          </a:p>
          <a:p>
            <a:pPr indent="0" lvl="0" marL="0" marR="0" rtl="0" algn="l">
              <a:spcBef>
                <a:spcPts val="0"/>
              </a:spcBef>
              <a:spcAft>
                <a:spcPts val="0"/>
              </a:spcAft>
              <a:buNone/>
            </a:pPr>
            <a:r>
              <a:rPr b="0" i="0" lang="en-GB" u="none" cap="none" strike="noStrike">
                <a:solidFill>
                  <a:schemeClr val="dk1"/>
                </a:solidFill>
                <a:latin typeface="Calibri"/>
                <a:ea typeface="Calibri"/>
                <a:cs typeface="Calibri"/>
                <a:sym typeface="Calibri"/>
              </a:rPr>
              <a:t>The Tin Tin task is about reassembling information that has been broken up. </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What are the task design features? –</a:t>
            </a:r>
            <a:endParaRPr/>
          </a:p>
          <a:p>
            <a:pPr indent="0" lvl="0" marL="0" marR="0" rtl="0" algn="l">
              <a:spcBef>
                <a:spcPts val="0"/>
              </a:spcBef>
              <a:spcAft>
                <a:spcPts val="0"/>
              </a:spcAft>
              <a:buNone/>
            </a:pPr>
            <a:r>
              <a:rPr b="0" i="0" lang="en-GB" u="none" cap="none" strike="noStrike">
                <a:solidFill>
                  <a:schemeClr val="dk1"/>
                </a:solidFill>
                <a:latin typeface="Calibri"/>
                <a:ea typeface="Calibri"/>
                <a:cs typeface="Calibri"/>
                <a:sym typeface="Calibri"/>
              </a:rPr>
              <a:t>This is what we would call a manipulating task. All of the necessary information is given, the task is to manipulate/rearrange the given information.</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Could you use this in your classroom – </a:t>
            </a:r>
            <a:endParaRPr/>
          </a:p>
          <a:p>
            <a:pPr indent="0" lvl="0" marL="0" marR="0" rtl="0" algn="l">
              <a:spcBef>
                <a:spcPts val="0"/>
              </a:spcBef>
              <a:spcAft>
                <a:spcPts val="0"/>
              </a:spcAft>
              <a:buNone/>
            </a:pPr>
            <a:r>
              <a:rPr b="0" i="0" lang="en-GB" u="none" cap="none" strike="noStrike">
                <a:solidFill>
                  <a:srgbClr val="000000"/>
                </a:solidFill>
                <a:latin typeface="Calibri"/>
                <a:ea typeface="Calibri"/>
                <a:cs typeface="Calibri"/>
                <a:sym typeface="Calibri"/>
              </a:rPr>
              <a:t>Ask what they might break up in their classroom for their students to reassemble? (Think stanzas of a poem / any sequence of events or processes / </a:t>
            </a:r>
            <a:r>
              <a:rPr lang="en-GB">
                <a:solidFill>
                  <a:srgbClr val="000000"/>
                </a:solidFill>
              </a:rPr>
              <a:t>timelines</a:t>
            </a:r>
            <a:r>
              <a:rPr b="0" i="0" lang="en-GB" u="none" cap="none" strike="noStrike">
                <a:solidFill>
                  <a:srgbClr val="000000"/>
                </a:solidFill>
                <a:latin typeface="Calibri"/>
                <a:ea typeface="Calibri"/>
                <a:cs typeface="Calibri"/>
                <a:sym typeface="Calibri"/>
              </a:rPr>
              <a:t> / a recipe etc)</a:t>
            </a:r>
            <a:endParaRPr b="1"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How could you adapt it?</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u="none" cap="none" strike="noStrike">
                <a:solidFill>
                  <a:schemeClr val="dk1"/>
                </a:solidFill>
                <a:latin typeface="Calibri"/>
                <a:ea typeface="Calibri"/>
                <a:cs typeface="Calibri"/>
                <a:sym typeface="Calibri"/>
              </a:rPr>
              <a:t>Consider things like: putting in information (ie cards) that does not belong; withholding some of the information and giving blanks to be completed; offering two sets that need to be separated before they can be sequenced.</a:t>
            </a:r>
            <a:r>
              <a:rPr b="1" i="0" lang="en-GB" u="none" cap="none" strike="noStrike">
                <a:solidFill>
                  <a:schemeClr val="dk1"/>
                </a:solidFill>
                <a:latin typeface="Calibri"/>
                <a:ea typeface="Calibri"/>
                <a:cs typeface="Calibri"/>
                <a:sym typeface="Calibri"/>
              </a:rPr>
              <a:t> </a:t>
            </a:r>
            <a:endParaRPr b="1"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Which learning behaviours were you using...unknowingly.  - A question for Observers.</a:t>
            </a:r>
            <a:endParaRPr/>
          </a:p>
          <a:p>
            <a:pPr indent="0" lvl="0" marL="0" marR="0" rtl="0" algn="l">
              <a:spcBef>
                <a:spcPts val="0"/>
              </a:spcBef>
              <a:spcAft>
                <a:spcPts val="0"/>
              </a:spcAft>
              <a:buClr>
                <a:schemeClr val="dk1"/>
              </a:buClr>
              <a:buSzPts val="2200"/>
              <a:buFont typeface="Arial"/>
              <a:buNone/>
            </a:pPr>
            <a:r>
              <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2200"/>
              <a:buFont typeface="Arial"/>
              <a:buNone/>
            </a:pPr>
            <a:r>
              <a:rPr b="0" i="0" lang="en-GB" u="none" cap="none" strike="noStrike">
                <a:solidFill>
                  <a:schemeClr val="dk1"/>
                </a:solidFill>
                <a:latin typeface="Calibri"/>
                <a:ea typeface="Calibri"/>
                <a:cs typeface="Calibri"/>
                <a:sym typeface="Calibri"/>
              </a:rPr>
              <a:t>Draw out from their answers:</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The wide range of behaviours used</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How they were used with unconscious competence – nobody actually stopped and consciously decided to start using another behaviour.</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When someone says Collaboration, use it as the chance to ask the supplementary ‘Did you </a:t>
            </a:r>
            <a:r>
              <a:rPr b="1" i="1" lang="en-GB" u="none" cap="none" strike="noStrike">
                <a:solidFill>
                  <a:schemeClr val="dk1"/>
                </a:solidFill>
                <a:latin typeface="Calibri"/>
                <a:ea typeface="Calibri"/>
                <a:cs typeface="Calibri"/>
                <a:sym typeface="Calibri"/>
              </a:rPr>
              <a:t>have</a:t>
            </a:r>
            <a:r>
              <a:rPr b="0" i="0" lang="en-GB" u="none" cap="none" strike="noStrike">
                <a:solidFill>
                  <a:schemeClr val="dk1"/>
                </a:solidFill>
                <a:latin typeface="Calibri"/>
                <a:ea typeface="Calibri"/>
                <a:cs typeface="Calibri"/>
                <a:sym typeface="Calibri"/>
              </a:rPr>
              <a:t> to collaborate?’ The answer is, of course, no. One person could have done the task with the others watching. Then ask the further question – ‘How could I have tweaked the task to </a:t>
            </a:r>
            <a:r>
              <a:rPr b="1" i="1" lang="en-GB" u="none" cap="none" strike="noStrike">
                <a:solidFill>
                  <a:schemeClr val="dk1"/>
                </a:solidFill>
                <a:latin typeface="Calibri"/>
                <a:ea typeface="Calibri"/>
                <a:cs typeface="Calibri"/>
                <a:sym typeface="Calibri"/>
              </a:rPr>
              <a:t>force</a:t>
            </a:r>
            <a:r>
              <a:rPr b="0" i="0" lang="en-GB" u="none" cap="none" strike="noStrike">
                <a:solidFill>
                  <a:schemeClr val="dk1"/>
                </a:solidFill>
                <a:latin typeface="Calibri"/>
                <a:ea typeface="Calibri"/>
                <a:cs typeface="Calibri"/>
                <a:sym typeface="Calibri"/>
              </a:rPr>
              <a:t> you to collaborate?’ (Ans: Give everyone some of the cards, tell but not show what’s on the cards). Points out that a small change to structure of the activity can affect which behaviours are used.</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If observers struggle to identify learning behaviours, mention things like (in no particular order):</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Noticing detail – by reading the words, by looking carefully at the cards;</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Revising – trying out different ways of ordering the cards;</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Planning – some groups take stock of the task in hand before starting, others just ‘get on with it’</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Reasoning – this one must come before that one because  . . . </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Capitalising – using what you already know of the way cartoons are constructed to help</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Making Links – spotting patterns, looking for associations . . . </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Questioning – posing speculative questions about what might be happening. . . </a:t>
            </a:r>
            <a:endParaRPr/>
          </a:p>
          <a:p>
            <a:pPr indent="-279400" lvl="1" marL="8001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Imagining – what might be happening . . . </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Pose the question – ‘If you were to suddenly lose your ability to Notice detail, could you solve this problem?’ Repeat with losing your ability to Reason. Repeat with losing your ability to change your mind. The point here is that effective learners have a well-developed blend of all of the behaviours  -take one or two away and learning becomes much more difficult. Hence we cannot just focus on a subset – you cannot learn to play bridge by starting with just the red suits. The game, played even at novice level, requires all of the cards in the pack. Effective learners can move seamlessly across all of the behaviours.</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Be prepared for the ambush sometime around this point – Someone might ask ‘I was never taught about learning at school, yet I became an effective learner. So why do we need to teach these skills?’ Think - How will you answer?</a:t>
            </a:r>
            <a:endParaRPr/>
          </a:p>
          <a:p>
            <a:pPr indent="0" lvl="0" marL="0" marR="0" rtl="0" algn="l">
              <a:spcBef>
                <a:spcPts val="0"/>
              </a:spcBef>
              <a:spcAft>
                <a:spcPts val="0"/>
              </a:spcAft>
              <a:buNone/>
            </a:pPr>
            <a:r>
              <a:t/>
            </a:r>
            <a:endParaRPr b="1"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u="none" cap="none" strike="noStrike">
                <a:solidFill>
                  <a:schemeClr val="dk1"/>
                </a:solidFill>
                <a:latin typeface="Calibri"/>
                <a:ea typeface="Calibri"/>
                <a:cs typeface="Calibri"/>
                <a:sym typeface="Calibri"/>
              </a:rPr>
              <a:t>How might you use the Rating Wheel? A question for everyone.</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u="none" cap="none" strike="noStrike">
                <a:solidFill>
                  <a:schemeClr val="dk1"/>
                </a:solidFill>
                <a:latin typeface="Calibri"/>
                <a:ea typeface="Calibri"/>
                <a:cs typeface="Calibri"/>
                <a:sym typeface="Calibri"/>
              </a:rPr>
              <a:t>Teachers generally see the potential of using the Rating Wheel as a lens through which to look at their own classes. Ask:</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Could you use it analyse a lesson that you taught yesterday?</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Could you use it to predict which learning behaviours an upcoming lesson might exercise?</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Translated into ‘kid speak’, could you use it to help students to become more aware of the learning behaviours they are exercising / could be exercising?</a:t>
            </a:r>
            <a:endParaRPr/>
          </a:p>
          <a:p>
            <a:pPr indent="-279400" lvl="0" marL="342900" marR="0" rtl="0" algn="l">
              <a:spcBef>
                <a:spcPts val="0"/>
              </a:spcBef>
              <a:spcAft>
                <a:spcPts val="0"/>
              </a:spcAft>
              <a:buClr>
                <a:schemeClr val="dk1"/>
              </a:buClr>
              <a:buSzPts val="1200"/>
              <a:buFont typeface="Arial"/>
              <a:buChar char="•"/>
            </a:pPr>
            <a:r>
              <a:rPr b="0" i="0" lang="en-GB" u="none" cap="none" strike="noStrike">
                <a:solidFill>
                  <a:schemeClr val="dk1"/>
                </a:solidFill>
                <a:latin typeface="Calibri"/>
                <a:ea typeface="Calibri"/>
                <a:cs typeface="Calibri"/>
                <a:sym typeface="Calibri"/>
              </a:rPr>
              <a:t>To senior/middle leaders – Could you use it as a lesson observation proforma? Could you use it to stimulate a conversation about learning with the teacher of the observed lesson? Could you use it as a means of getting a handle on which skills are regularly being exercised (or neglected) in lessons?</a:t>
            </a:r>
            <a:endParaRPr b="0" i="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2200" u="none" cap="none" strike="noStrike">
              <a:solidFill>
                <a:schemeClr val="dk1"/>
              </a:solidFill>
              <a:latin typeface="Calibri"/>
              <a:ea typeface="Calibri"/>
              <a:cs typeface="Calibri"/>
              <a:sym typeface="Calibri"/>
            </a:endParaRPr>
          </a:p>
        </p:txBody>
      </p:sp>
      <p:sp>
        <p:nvSpPr>
          <p:cNvPr id="319" name="Google Shape;319;g3f0abf148d_1_7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ndara"/>
                <a:ea typeface="Candara"/>
                <a:cs typeface="Candara"/>
                <a:sym typeface="Candara"/>
              </a:rPr>
              <a:t>‹#›</a:t>
            </a:fld>
            <a:endParaRPr sz="1200">
              <a:solidFill>
                <a:schemeClr val="dk1"/>
              </a:solidFill>
              <a:latin typeface="Candara"/>
              <a:ea typeface="Candara"/>
              <a:cs typeface="Candara"/>
              <a:sym typeface="Candara"/>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5" name="Shape 325"/>
        <p:cNvGrpSpPr/>
        <p:nvPr/>
      </p:nvGrpSpPr>
      <p:grpSpPr>
        <a:xfrm>
          <a:off x="0" y="0"/>
          <a:ext cx="0" cy="0"/>
          <a:chOff x="0" y="0"/>
          <a:chExt cx="0" cy="0"/>
        </a:xfrm>
      </p:grpSpPr>
      <p:sp>
        <p:nvSpPr>
          <p:cNvPr id="326" name="Google Shape;326;g3f0abf148d_1_731: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27" name="Google Shape;327;g3f0abf148d_1_7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‘Schooling’ often leaves many students towards the left hand side. How can we help them move towards the right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Clr>
                <a:srgbClr val="444444"/>
              </a:buClr>
              <a:buSzPts val="1200"/>
              <a:buFont typeface="Arial"/>
              <a:buNone/>
            </a:pPr>
            <a:r>
              <a:rPr b="0" i="0" lang="en-GB" sz="1200" u="none" cap="none" strike="noStrike">
                <a:solidFill>
                  <a:srgbClr val="444444"/>
                </a:solidFill>
                <a:latin typeface="Avenir"/>
                <a:ea typeface="Avenir"/>
                <a:cs typeface="Avenir"/>
                <a:sym typeface="Avenir"/>
              </a:rPr>
              <a:t>​</a:t>
            </a:r>
            <a:endParaRPr b="0" i="0" sz="960" u="none" cap="none" strike="noStrike">
              <a:solidFill>
                <a:srgbClr val="444444"/>
              </a:solidFill>
              <a:latin typeface="Arial"/>
              <a:ea typeface="Arial"/>
              <a:cs typeface="Arial"/>
              <a:sym typeface="Arial"/>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What might happen if pupils are not  supported in their learning behaviours? </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What might happen if we spoon-feed learners ?</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Clr>
                <a:srgbClr val="000000"/>
              </a:buClr>
              <a:buSzPts val="1200"/>
              <a:buFont typeface="Arial"/>
              <a:buNone/>
            </a:pPr>
            <a:r>
              <a:rPr b="0" i="0" lang="en-GB" sz="1200" u="none" cap="none" strike="noStrike">
                <a:solidFill>
                  <a:srgbClr val="000000"/>
                </a:solidFill>
                <a:latin typeface="Avenir"/>
                <a:ea typeface="Avenir"/>
                <a:cs typeface="Avenir"/>
                <a:sym typeface="Avenir"/>
              </a:rPr>
              <a:t>Here are the alternatives - we want learners to be at or near the right hand side</a:t>
            </a:r>
            <a:r>
              <a:rPr b="0" i="0" lang="en-GB" sz="1200" u="none" cap="none" strike="noStrike">
                <a:solidFill>
                  <a:srgbClr val="444444"/>
                </a:solidFill>
                <a:latin typeface="Avenir"/>
                <a:ea typeface="Avenir"/>
                <a:cs typeface="Avenir"/>
                <a:sym typeface="Avenir"/>
              </a:rPr>
              <a:t>​</a:t>
            </a:r>
            <a:endParaRPr b="0" i="0" sz="960" u="none" cap="none" strike="noStrike">
              <a:solidFill>
                <a:srgbClr val="444444"/>
              </a:solidFill>
              <a:latin typeface="Arial"/>
              <a:ea typeface="Arial"/>
              <a:cs typeface="Arial"/>
              <a:sym typeface="Arial"/>
            </a:endParaRPr>
          </a:p>
          <a:p>
            <a:pPr indent="-76200" lvl="0" marL="0" marR="0" rtl="0" algn="l">
              <a:spcBef>
                <a:spcPts val="0"/>
              </a:spcBef>
              <a:spcAft>
                <a:spcPts val="0"/>
              </a:spcAft>
              <a:buClr>
                <a:srgbClr val="000000"/>
              </a:buClr>
              <a:buSzPts val="1200"/>
              <a:buFont typeface="Arial"/>
              <a:buChar char="•"/>
            </a:pPr>
            <a:r>
              <a:rPr b="0" i="0" lang="en-GB" sz="1200" u="none" cap="none" strike="noStrike">
                <a:solidFill>
                  <a:srgbClr val="000000"/>
                </a:solidFill>
                <a:latin typeface="Avenir"/>
                <a:ea typeface="Avenir"/>
                <a:cs typeface="Avenir"/>
                <a:sym typeface="Avenir"/>
              </a:rPr>
              <a:t>tough, alternative, curious, imaginative, rational, collaborative, empathetic, revisionist, and meta-cognitive</a:t>
            </a:r>
            <a:r>
              <a:rPr b="0" i="0" lang="en-GB" sz="1200" u="none" cap="none" strike="noStrike">
                <a:solidFill>
                  <a:srgbClr val="444444"/>
                </a:solidFill>
                <a:latin typeface="Avenir"/>
                <a:ea typeface="Avenir"/>
                <a:cs typeface="Avenir"/>
                <a:sym typeface="Avenir"/>
              </a:rPr>
              <a:t>​</a:t>
            </a:r>
            <a:endParaRPr b="0" i="0" sz="960" u="none" cap="none" strike="noStrike">
              <a:solidFill>
                <a:srgbClr val="444444"/>
              </a:solidFill>
              <a:latin typeface="Arial"/>
              <a:ea typeface="Arial"/>
              <a:cs typeface="Arial"/>
              <a:sym typeface="Arial"/>
            </a:endParaRPr>
          </a:p>
          <a:p>
            <a:pPr indent="-76200" lvl="0" marL="0" marR="0" rtl="0" algn="l">
              <a:spcBef>
                <a:spcPts val="0"/>
              </a:spcBef>
              <a:spcAft>
                <a:spcPts val="0"/>
              </a:spcAft>
              <a:buClr>
                <a:srgbClr val="000000"/>
              </a:buClr>
              <a:buSzPts val="1200"/>
              <a:buFont typeface="Arial"/>
              <a:buChar char="•"/>
            </a:pPr>
            <a:r>
              <a:rPr b="0" i="0" lang="en-GB" sz="1200" u="none" cap="none" strike="noStrike">
                <a:solidFill>
                  <a:srgbClr val="000000"/>
                </a:solidFill>
                <a:latin typeface="Avenir"/>
                <a:ea typeface="Avenir"/>
                <a:cs typeface="Avenir"/>
                <a:sym typeface="Avenir"/>
              </a:rPr>
              <a:t>Rather than</a:t>
            </a:r>
            <a:r>
              <a:rPr b="0" i="0" lang="en-GB" sz="1200" u="none" cap="none" strike="noStrike">
                <a:solidFill>
                  <a:srgbClr val="444444"/>
                </a:solidFill>
                <a:latin typeface="Avenir"/>
                <a:ea typeface="Avenir"/>
                <a:cs typeface="Avenir"/>
                <a:sym typeface="Avenir"/>
              </a:rPr>
              <a:t>​</a:t>
            </a:r>
            <a:r>
              <a:rPr b="0" i="0" lang="en-GB" sz="960" u="none" cap="none" strike="noStrike">
                <a:solidFill>
                  <a:srgbClr val="444444"/>
                </a:solidFill>
                <a:latin typeface="Arial"/>
                <a:ea typeface="Arial"/>
                <a:cs typeface="Arial"/>
                <a:sym typeface="Arial"/>
              </a:rPr>
              <a:t> </a:t>
            </a:r>
            <a:r>
              <a:rPr b="0" i="0" lang="en-GB" sz="1200" u="none" cap="none" strike="noStrike">
                <a:solidFill>
                  <a:srgbClr val="000000"/>
                </a:solidFill>
                <a:latin typeface="Avenir"/>
                <a:ea typeface="Avenir"/>
                <a:cs typeface="Avenir"/>
                <a:sym typeface="Avenir"/>
              </a:rPr>
              <a:t>fragile, risk averse, rule-bound, fragmented understanding, passive, dependent, robotic.</a:t>
            </a:r>
            <a:r>
              <a:rPr b="0" i="0" lang="en-GB" sz="1200" u="none" cap="none" strike="noStrike">
                <a:solidFill>
                  <a:srgbClr val="444444"/>
                </a:solidFill>
                <a:latin typeface="Avenir"/>
                <a:ea typeface="Avenir"/>
                <a:cs typeface="Avenir"/>
                <a:sym typeface="Avenir"/>
              </a:rPr>
              <a:t>​</a:t>
            </a:r>
            <a:endParaRPr b="0" i="0" sz="960" u="none" cap="none" strike="noStrike">
              <a:solidFill>
                <a:srgbClr val="444444"/>
              </a:solidFill>
              <a:latin typeface="Arial"/>
              <a:ea typeface="Arial"/>
              <a:cs typeface="Arial"/>
              <a:sym typeface="Arial"/>
            </a:endParaRPr>
          </a:p>
          <a:p>
            <a:pPr indent="0" lvl="0" marL="0" marR="0" rtl="0" algn="l">
              <a:spcBef>
                <a:spcPts val="0"/>
              </a:spcBef>
              <a:spcAft>
                <a:spcPts val="0"/>
              </a:spcAft>
              <a:buClr>
                <a:schemeClr val="dk1"/>
              </a:buClr>
              <a:buSzPts val="960"/>
              <a:buFont typeface="Arial"/>
              <a:buNone/>
            </a:pPr>
            <a:r>
              <a:t/>
            </a:r>
            <a:endParaRPr b="0" i="0" sz="960" u="none" cap="none" strike="noStrike">
              <a:solidFill>
                <a:srgbClr val="444444"/>
              </a:solidFill>
              <a:latin typeface="Arial"/>
              <a:ea typeface="Arial"/>
              <a:cs typeface="Arial"/>
              <a:sym typeface="Arial"/>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If we left learners to it they would probably be like the right hand side – they certainly appear to be </a:t>
            </a:r>
            <a:r>
              <a:rPr b="1" i="1" lang="en-GB" sz="1200" u="none" cap="none" strike="noStrike">
                <a:solidFill>
                  <a:srgbClr val="000000"/>
                </a:solidFill>
                <a:latin typeface="Avenir"/>
                <a:ea typeface="Avenir"/>
                <a:cs typeface="Avenir"/>
                <a:sym typeface="Avenir"/>
              </a:rPr>
              <a:t>before</a:t>
            </a:r>
            <a:r>
              <a:rPr b="0" i="0" lang="en-GB" sz="1200" u="none" cap="none" strike="noStrike">
                <a:solidFill>
                  <a:srgbClr val="000000"/>
                </a:solidFill>
                <a:latin typeface="Avenir"/>
                <a:ea typeface="Avenir"/>
                <a:cs typeface="Avenir"/>
                <a:sym typeface="Avenir"/>
              </a:rPr>
              <a:t> they go to school !</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rgbClr val="000000"/>
              </a:solidFill>
              <a:latin typeface="Avenir"/>
              <a:ea typeface="Avenir"/>
              <a:cs typeface="Avenir"/>
              <a:sym typeface="Avenir"/>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But schooling, too often works, against these natural, innate learning behaviours. </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It hot houses learners through, and in so doing moves them towards the left.</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Avenir"/>
                <a:ea typeface="Avenir"/>
                <a:cs typeface="Avenir"/>
                <a:sym typeface="Avenir"/>
              </a:rPr>
              <a:t>Important</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Left side does NOT mean low achievers. Many high achieving girls are fragile learners who ‘fall apart’ when they come up against something they cannot do. They are not used to having to struggle. They have not learned how to make mistakes profitably</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Avenir"/>
                <a:ea typeface="Avenir"/>
                <a:cs typeface="Avenir"/>
                <a:sym typeface="Avenir"/>
              </a:rPr>
              <a:t>NB Definition - Robotic learners. - unwilling to try other ways of doing things. Keep to the teachers instructions in order to pass the exam. </a:t>
            </a:r>
            <a:r>
              <a:rPr b="0" i="0" lang="en-GB" sz="1200" u="none" cap="none" strike="noStrike">
                <a:solidFill>
                  <a:srgbClr val="444444"/>
                </a:solidFill>
                <a:latin typeface="Avenir"/>
                <a:ea typeface="Avenir"/>
                <a:cs typeface="Avenir"/>
                <a:sym typeface="Avenir"/>
              </a:rPr>
              <a:t>​</a:t>
            </a:r>
            <a:endParaRPr b="0" i="0" sz="1200" u="none" cap="none" strike="noStrike">
              <a:solidFill>
                <a:srgbClr val="444444"/>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3f0abf148d_1_740: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g3f0abf148d_1_7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Learning Powered Learners are different</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Key points</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 What pupils need in order to become learning powered learners.</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Here again the emphasis is on:</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A language for learning</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Being self aware of what they are doing as a learner</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Taking control of their learning and consciously developing their capacities </a:t>
            </a:r>
            <a:endParaRPr i="0" sz="1200" u="none" cap="none" strike="noStrike">
              <a:solidFill>
                <a:schemeClr val="dk1"/>
              </a:solidFill>
            </a:endParaRPr>
          </a:p>
          <a:p>
            <a:pPr indent="0" lvl="0" marL="0" marR="0" rtl="0" algn="l">
              <a:lnSpc>
                <a:spcPct val="100000"/>
              </a:lnSpc>
              <a:spcBef>
                <a:spcPts val="0"/>
              </a:spcBef>
              <a:spcAft>
                <a:spcPts val="0"/>
              </a:spcAft>
              <a:buNone/>
            </a:pPr>
            <a:r>
              <a:rPr i="0" lang="en-GB" sz="1200" u="none" cap="none" strike="noStrike">
                <a:solidFill>
                  <a:schemeClr val="dk1"/>
                </a:solidFill>
              </a:rPr>
              <a:t>The last of these means getting better at them (more skilled) and using these skills more often and across many contexts – at school, at home, in clubs, in different subjects;  i.e. transferring the skills.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338" name="Google Shape;338;g3f0abf148d_1_7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4" name="Shape 344"/>
        <p:cNvGrpSpPr/>
        <p:nvPr/>
      </p:nvGrpSpPr>
      <p:grpSpPr>
        <a:xfrm>
          <a:off x="0" y="0"/>
          <a:ext cx="0" cy="0"/>
          <a:chOff x="0" y="0"/>
          <a:chExt cx="0" cy="0"/>
        </a:xfrm>
      </p:grpSpPr>
      <p:sp>
        <p:nvSpPr>
          <p:cNvPr id="345" name="Google Shape;345;g3f0abf148d_1_749:notes"/>
          <p:cNvSpPr/>
          <p:nvPr>
            <p:ph idx="2"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g3f0abf148d_1_7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The Key message(s) on this slide: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Give learners a language of learning so that they can understand the concept of learning</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rgbClr val="000000"/>
                </a:solidFill>
                <a:latin typeface="Calibri"/>
                <a:ea typeface="Calibri"/>
                <a:cs typeface="Calibri"/>
                <a:sym typeface="Calibri"/>
              </a:rPr>
              <a:t>Detail:</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rgbClr val="000000"/>
                </a:solidFill>
                <a:latin typeface="Calibri"/>
                <a:ea typeface="Calibri"/>
                <a:cs typeface="Calibri"/>
                <a:sym typeface="Calibri"/>
              </a:rPr>
              <a:t>Listen to these young learners. Could your students speak with similar fluency about the learning process ?</a:t>
            </a:r>
            <a:r>
              <a:rPr b="0" i="0" lang="en-GB" sz="1200" u="none" cap="none" strike="noStrike">
                <a:solidFill>
                  <a:srgbClr val="444444"/>
                </a:solidFill>
                <a:latin typeface="Calibri"/>
                <a:ea typeface="Calibri"/>
                <a:cs typeface="Calibri"/>
                <a:sym typeface="Calibri"/>
              </a:rPr>
              <a:t>​</a:t>
            </a:r>
            <a:endParaRPr b="0" i="0" sz="1200" u="none" cap="none" strike="noStrike">
              <a:solidFill>
                <a:srgbClr val="444444"/>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p:txBody>
      </p:sp>
      <p:sp>
        <p:nvSpPr>
          <p:cNvPr id="347" name="Google Shape;347;g3f0abf148d_1_7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GB"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4188200" y="5430005"/>
            <a:ext cx="573900" cy="2706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6" name="Google Shape;36;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7" name="Google Shape;37;p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1">
  <p:cSld name="1 text frame with picture 1">
    <p:spTree>
      <p:nvGrpSpPr>
        <p:cNvPr id="38" name="Shape 38"/>
        <p:cNvGrpSpPr/>
        <p:nvPr/>
      </p:nvGrpSpPr>
      <p:grpSpPr>
        <a:xfrm>
          <a:off x="0" y="0"/>
          <a:ext cx="0" cy="0"/>
          <a:chOff x="0" y="0"/>
          <a:chExt cx="0" cy="0"/>
        </a:xfrm>
      </p:grpSpPr>
      <p:sp>
        <p:nvSpPr>
          <p:cNvPr id="39" name="Google Shape;39;p8"/>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0" name="Google Shape;40;p8"/>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1" name="Google Shape;41;p8"/>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42" name="Google Shape;42;p8"/>
          <p:cNvSpPr txBox="1"/>
          <p:nvPr>
            <p:ph idx="12" type="sldNum"/>
          </p:nvPr>
        </p:nvSpPr>
        <p:spPr>
          <a:xfrm>
            <a:off x="264797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0000FF"/>
                </a:solidFill>
                <a:latin typeface="Calibri"/>
                <a:ea typeface="Calibri"/>
                <a:cs typeface="Calibri"/>
                <a:sym typeface="Calibri"/>
              </a:defRPr>
            </a:lvl1pPr>
            <a:lvl2pPr indent="0" lvl="1" marL="0" marR="0" rtl="0" algn="r">
              <a:spcBef>
                <a:spcPts val="0"/>
              </a:spcBef>
              <a:buNone/>
              <a:defRPr b="0" i="0" sz="1200" u="none" cap="none" strike="noStrike">
                <a:solidFill>
                  <a:srgbClr val="0000FF"/>
                </a:solidFill>
                <a:latin typeface="Calibri"/>
                <a:ea typeface="Calibri"/>
                <a:cs typeface="Calibri"/>
                <a:sym typeface="Calibri"/>
              </a:defRPr>
            </a:lvl2pPr>
            <a:lvl3pPr indent="0" lvl="2" marL="0" marR="0" rtl="0" algn="r">
              <a:spcBef>
                <a:spcPts val="0"/>
              </a:spcBef>
              <a:buNone/>
              <a:defRPr b="0" i="0" sz="1200" u="none" cap="none" strike="noStrike">
                <a:solidFill>
                  <a:srgbClr val="0000FF"/>
                </a:solidFill>
                <a:latin typeface="Calibri"/>
                <a:ea typeface="Calibri"/>
                <a:cs typeface="Calibri"/>
                <a:sym typeface="Calibri"/>
              </a:defRPr>
            </a:lvl3pPr>
            <a:lvl4pPr indent="0" lvl="3" marL="0" marR="0" rtl="0" algn="r">
              <a:spcBef>
                <a:spcPts val="0"/>
              </a:spcBef>
              <a:buNone/>
              <a:defRPr b="0" i="0" sz="1200" u="none" cap="none" strike="noStrike">
                <a:solidFill>
                  <a:srgbClr val="0000FF"/>
                </a:solidFill>
                <a:latin typeface="Calibri"/>
                <a:ea typeface="Calibri"/>
                <a:cs typeface="Calibri"/>
                <a:sym typeface="Calibri"/>
              </a:defRPr>
            </a:lvl4pPr>
            <a:lvl5pPr indent="0" lvl="4" marL="0" marR="0" rtl="0" algn="r">
              <a:spcBef>
                <a:spcPts val="0"/>
              </a:spcBef>
              <a:buNone/>
              <a:defRPr b="0" i="0" sz="1200" u="none" cap="none" strike="noStrike">
                <a:solidFill>
                  <a:srgbClr val="0000FF"/>
                </a:solidFill>
                <a:latin typeface="Calibri"/>
                <a:ea typeface="Calibri"/>
                <a:cs typeface="Calibri"/>
                <a:sym typeface="Calibri"/>
              </a:defRPr>
            </a:lvl5pPr>
            <a:lvl6pPr indent="0" lvl="5" marL="0" marR="0" rtl="0" algn="r">
              <a:spcBef>
                <a:spcPts val="0"/>
              </a:spcBef>
              <a:buNone/>
              <a:defRPr b="0" i="0" sz="1200" u="none" cap="none" strike="noStrike">
                <a:solidFill>
                  <a:srgbClr val="0000FF"/>
                </a:solidFill>
                <a:latin typeface="Calibri"/>
                <a:ea typeface="Calibri"/>
                <a:cs typeface="Calibri"/>
                <a:sym typeface="Calibri"/>
              </a:defRPr>
            </a:lvl6pPr>
            <a:lvl7pPr indent="0" lvl="6" marL="0" marR="0" rtl="0" algn="r">
              <a:spcBef>
                <a:spcPts val="0"/>
              </a:spcBef>
              <a:buNone/>
              <a:defRPr b="0" i="0" sz="1200" u="none" cap="none" strike="noStrike">
                <a:solidFill>
                  <a:srgbClr val="0000FF"/>
                </a:solidFill>
                <a:latin typeface="Calibri"/>
                <a:ea typeface="Calibri"/>
                <a:cs typeface="Calibri"/>
                <a:sym typeface="Calibri"/>
              </a:defRPr>
            </a:lvl7pPr>
            <a:lvl8pPr indent="0" lvl="7" marL="0" marR="0" rtl="0" algn="r">
              <a:spcBef>
                <a:spcPts val="0"/>
              </a:spcBef>
              <a:buNone/>
              <a:defRPr b="0" i="0" sz="1200" u="none" cap="none" strike="noStrike">
                <a:solidFill>
                  <a:srgbClr val="0000FF"/>
                </a:solidFill>
                <a:latin typeface="Calibri"/>
                <a:ea typeface="Calibri"/>
                <a:cs typeface="Calibri"/>
                <a:sym typeface="Calibri"/>
              </a:defRPr>
            </a:lvl8pPr>
            <a:lvl9pPr indent="0" lvl="8" marL="0" marR="0" rtl="0" algn="r">
              <a:spcBef>
                <a:spcPts val="0"/>
              </a:spcBef>
              <a:buNone/>
              <a:defRPr b="0" i="0" sz="1200" u="none" cap="none" strike="noStrike">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p:cSld name="Content with Caption">
    <p:spTree>
      <p:nvGrpSpPr>
        <p:cNvPr id="43" name="Shape 43"/>
        <p:cNvGrpSpPr/>
        <p:nvPr/>
      </p:nvGrpSpPr>
      <p:grpSpPr>
        <a:xfrm>
          <a:off x="0" y="0"/>
          <a:ext cx="0" cy="0"/>
          <a:chOff x="0" y="0"/>
          <a:chExt cx="0" cy="0"/>
        </a:xfrm>
      </p:grpSpPr>
      <p:sp>
        <p:nvSpPr>
          <p:cNvPr id="44" name="Google Shape;44;p9"/>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lstStyle>
            <a:lvl1pPr indent="-228600" lvl="0" marL="457200" marR="0" rtl="0" algn="l">
              <a:lnSpc>
                <a:spcPct val="100000"/>
              </a:lnSpc>
              <a:spcBef>
                <a:spcPts val="560"/>
              </a:spcBef>
              <a:spcAft>
                <a:spcPts val="0"/>
              </a:spcAft>
              <a:buClr>
                <a:srgbClr val="3366FF"/>
              </a:buClr>
              <a:buSzPts val="2400"/>
              <a:buFont typeface="Noto Sans Symbols"/>
              <a:buNone/>
              <a:defRPr b="0" i="0" sz="1800" u="none" cap="none" strike="noStrike">
                <a:solidFill>
                  <a:srgbClr val="0000FF"/>
                </a:solidFill>
                <a:latin typeface="Calibri"/>
                <a:ea typeface="Calibri"/>
                <a:cs typeface="Calibri"/>
                <a:sym typeface="Calibri"/>
              </a:defRPr>
            </a:lvl1pPr>
            <a:lvl2pPr indent="-228600" lvl="1" marL="914400" marR="0" rtl="0" algn="l">
              <a:lnSpc>
                <a:spcPct val="100000"/>
              </a:lnSpc>
              <a:spcBef>
                <a:spcPts val="400"/>
              </a:spcBef>
              <a:spcAft>
                <a:spcPts val="0"/>
              </a:spcAft>
              <a:buClr>
                <a:srgbClr val="000000"/>
              </a:buClr>
              <a:buSzPts val="2000"/>
              <a:buFont typeface="Noto Sans Symbols"/>
              <a:buNone/>
              <a:defRPr b="0" i="0" sz="1200" u="none" cap="none" strike="noStrike">
                <a:solidFill>
                  <a:srgbClr val="000000"/>
                </a:solidFill>
                <a:latin typeface="Open Sans"/>
                <a:ea typeface="Open Sans"/>
                <a:cs typeface="Open Sans"/>
                <a:sym typeface="Open Sans"/>
              </a:defRPr>
            </a:lvl2pPr>
            <a:lvl3pPr indent="-228600" lvl="2" marL="1371600" marR="0" rtl="0" algn="l">
              <a:lnSpc>
                <a:spcPct val="100000"/>
              </a:lnSpc>
              <a:spcBef>
                <a:spcPts val="280"/>
              </a:spcBef>
              <a:spcAft>
                <a:spcPts val="0"/>
              </a:spcAft>
              <a:buClr>
                <a:srgbClr val="000000"/>
              </a:buClr>
              <a:buSzPts val="1400"/>
              <a:buFont typeface="Noto Sans Symbols"/>
              <a:buNone/>
              <a:defRPr b="0" i="0" sz="1000" u="none" cap="none" strike="noStrike">
                <a:solidFill>
                  <a:srgbClr val="000000"/>
                </a:solidFill>
                <a:latin typeface="Open Sans"/>
                <a:ea typeface="Open Sans"/>
                <a:cs typeface="Open Sans"/>
                <a:sym typeface="Open Sans"/>
              </a:defRPr>
            </a:lvl3pPr>
            <a:lvl4pPr indent="-228600" lvl="3" marL="1828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Open Sans"/>
                <a:ea typeface="Open Sans"/>
                <a:cs typeface="Open Sans"/>
                <a:sym typeface="Open Sans"/>
              </a:defRPr>
            </a:lvl4pPr>
            <a:lvl5pPr indent="-228600" lvl="4" marL="2286000" marR="0" rtl="0" algn="l">
              <a:lnSpc>
                <a:spcPct val="100000"/>
              </a:lnSpc>
              <a:spcBef>
                <a:spcPts val="220"/>
              </a:spcBef>
              <a:spcAft>
                <a:spcPts val="0"/>
              </a:spcAft>
              <a:buClr>
                <a:srgbClr val="000000"/>
              </a:buClr>
              <a:buSzPts val="1100"/>
              <a:buFont typeface="Noto Sans Symbols"/>
              <a:buNone/>
              <a:defRPr b="0" i="0" sz="900" u="none" cap="none" strike="noStrike">
                <a:solidFill>
                  <a:srgbClr val="000000"/>
                </a:solidFill>
                <a:latin typeface="Open Sans"/>
                <a:ea typeface="Open Sans"/>
                <a:cs typeface="Open Sans"/>
                <a:sym typeface="Open Sans"/>
              </a:defRPr>
            </a:lvl5pPr>
            <a:lvl6pPr indent="-228600" lvl="5" marL="27432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6pPr>
            <a:lvl7pPr indent="-228600" lvl="6" marL="32004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7pPr>
            <a:lvl8pPr indent="-228600" lvl="7" marL="36576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8pPr>
            <a:lvl9pPr indent="-228600" lvl="8" marL="4114800" marR="0" rtl="0" algn="l">
              <a:lnSpc>
                <a:spcPct val="100000"/>
              </a:lnSpc>
              <a:spcBef>
                <a:spcPts val="240"/>
              </a:spcBef>
              <a:spcAft>
                <a:spcPts val="0"/>
              </a:spcAft>
              <a:buClr>
                <a:srgbClr val="000000"/>
              </a:buClr>
              <a:buSzPts val="1200"/>
              <a:buFont typeface="Noto Sans Symbols"/>
              <a:buNone/>
              <a:defRPr b="0" i="0" sz="900" u="none" cap="none" strike="noStrike">
                <a:solidFill>
                  <a:srgbClr val="000000"/>
                </a:solidFill>
                <a:latin typeface="Candara"/>
                <a:ea typeface="Candara"/>
                <a:cs typeface="Candara"/>
                <a:sym typeface="Candara"/>
              </a:defRPr>
            </a:lvl9pPr>
          </a:lstStyle>
          <a:p/>
        </p:txBody>
      </p:sp>
      <p:sp>
        <p:nvSpPr>
          <p:cNvPr id="45" name="Google Shape;45;p9"/>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19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Google Shape;46;p9"/>
          <p:cNvSpPr txBox="1"/>
          <p:nvPr>
            <p:ph idx="2" type="body"/>
          </p:nvPr>
        </p:nvSpPr>
        <p:spPr>
          <a:xfrm>
            <a:off x="464456" y="353787"/>
            <a:ext cx="6302700" cy="48777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7" name="Google Shape;47;p9"/>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0000FF"/>
                </a:solidFill>
                <a:latin typeface="Calibri"/>
                <a:ea typeface="Calibri"/>
                <a:cs typeface="Calibri"/>
                <a:sym typeface="Calibri"/>
              </a:defRPr>
            </a:lvl1pPr>
            <a:lvl2pPr indent="0" lvl="1" marL="0" marR="0" rtl="0" algn="r">
              <a:spcBef>
                <a:spcPts val="0"/>
              </a:spcBef>
              <a:buNone/>
              <a:defRPr sz="1200">
                <a:solidFill>
                  <a:srgbClr val="0000FF"/>
                </a:solidFill>
                <a:latin typeface="Calibri"/>
                <a:ea typeface="Calibri"/>
                <a:cs typeface="Calibri"/>
                <a:sym typeface="Calibri"/>
              </a:defRPr>
            </a:lvl2pPr>
            <a:lvl3pPr indent="0" lvl="2" marL="0" marR="0" rtl="0" algn="r">
              <a:spcBef>
                <a:spcPts val="0"/>
              </a:spcBef>
              <a:buNone/>
              <a:defRPr sz="1200">
                <a:solidFill>
                  <a:srgbClr val="0000FF"/>
                </a:solidFill>
                <a:latin typeface="Calibri"/>
                <a:ea typeface="Calibri"/>
                <a:cs typeface="Calibri"/>
                <a:sym typeface="Calibri"/>
              </a:defRPr>
            </a:lvl3pPr>
            <a:lvl4pPr indent="0" lvl="3" marL="0" marR="0" rtl="0" algn="r">
              <a:spcBef>
                <a:spcPts val="0"/>
              </a:spcBef>
              <a:buNone/>
              <a:defRPr sz="1200">
                <a:solidFill>
                  <a:srgbClr val="0000FF"/>
                </a:solidFill>
                <a:latin typeface="Calibri"/>
                <a:ea typeface="Calibri"/>
                <a:cs typeface="Calibri"/>
                <a:sym typeface="Calibri"/>
              </a:defRPr>
            </a:lvl4pPr>
            <a:lvl5pPr indent="0" lvl="4" marL="0" marR="0" rtl="0" algn="r">
              <a:spcBef>
                <a:spcPts val="0"/>
              </a:spcBef>
              <a:buNone/>
              <a:defRPr sz="1200">
                <a:solidFill>
                  <a:srgbClr val="0000FF"/>
                </a:solidFill>
                <a:latin typeface="Calibri"/>
                <a:ea typeface="Calibri"/>
                <a:cs typeface="Calibri"/>
                <a:sym typeface="Calibri"/>
              </a:defRPr>
            </a:lvl5pPr>
            <a:lvl6pPr indent="0" lvl="5" marL="0" marR="0" rtl="0" algn="r">
              <a:spcBef>
                <a:spcPts val="0"/>
              </a:spcBef>
              <a:buNone/>
              <a:defRPr sz="1200">
                <a:solidFill>
                  <a:srgbClr val="0000FF"/>
                </a:solidFill>
                <a:latin typeface="Calibri"/>
                <a:ea typeface="Calibri"/>
                <a:cs typeface="Calibri"/>
                <a:sym typeface="Calibri"/>
              </a:defRPr>
            </a:lvl6pPr>
            <a:lvl7pPr indent="0" lvl="6" marL="0" marR="0" rtl="0" algn="r">
              <a:spcBef>
                <a:spcPts val="0"/>
              </a:spcBef>
              <a:buNone/>
              <a:defRPr sz="1200">
                <a:solidFill>
                  <a:srgbClr val="0000FF"/>
                </a:solidFill>
                <a:latin typeface="Calibri"/>
                <a:ea typeface="Calibri"/>
                <a:cs typeface="Calibri"/>
                <a:sym typeface="Calibri"/>
              </a:defRPr>
            </a:lvl7pPr>
            <a:lvl8pPr indent="0" lvl="7" marL="0" marR="0" rtl="0" algn="r">
              <a:spcBef>
                <a:spcPts val="0"/>
              </a:spcBef>
              <a:buNone/>
              <a:defRPr sz="1200">
                <a:solidFill>
                  <a:srgbClr val="0000FF"/>
                </a:solidFill>
                <a:latin typeface="Calibri"/>
                <a:ea typeface="Calibri"/>
                <a:cs typeface="Calibri"/>
                <a:sym typeface="Calibri"/>
              </a:defRPr>
            </a:lvl8pPr>
            <a:lvl9pPr indent="0" lvl="8" marL="0" marR="0" rtl="0" algn="r">
              <a:spcBef>
                <a:spcPts val="0"/>
              </a:spcBef>
              <a:buNone/>
              <a:defRPr sz="1200">
                <a:solidFill>
                  <a:srgbClr val="0000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54" name="Shape 54"/>
        <p:cNvGrpSpPr/>
        <p:nvPr/>
      </p:nvGrpSpPr>
      <p:grpSpPr>
        <a:xfrm>
          <a:off x="0" y="0"/>
          <a:ext cx="0" cy="0"/>
          <a:chOff x="0" y="0"/>
          <a:chExt cx="0" cy="0"/>
        </a:xfrm>
      </p:grpSpPr>
      <p:sp>
        <p:nvSpPr>
          <p:cNvPr id="55" name="Google Shape;55;p11"/>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56" name="Google Shape;56;p11"/>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7" name="Google Shape;57;p1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58" name="Shape 58"/>
        <p:cNvGrpSpPr/>
        <p:nvPr/>
      </p:nvGrpSpPr>
      <p:grpSpPr>
        <a:xfrm>
          <a:off x="0" y="0"/>
          <a:ext cx="0" cy="0"/>
          <a:chOff x="0" y="0"/>
          <a:chExt cx="0" cy="0"/>
        </a:xfrm>
      </p:grpSpPr>
      <p:sp>
        <p:nvSpPr>
          <p:cNvPr id="59" name="Google Shape;59;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0" name="Google Shape;60;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61" name="Google Shape;61;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62" name="Shape 62"/>
        <p:cNvGrpSpPr/>
        <p:nvPr/>
      </p:nvGrpSpPr>
      <p:grpSpPr>
        <a:xfrm>
          <a:off x="0" y="0"/>
          <a:ext cx="0" cy="0"/>
          <a:chOff x="0" y="0"/>
          <a:chExt cx="0" cy="0"/>
        </a:xfrm>
      </p:grpSpPr>
      <p:sp>
        <p:nvSpPr>
          <p:cNvPr id="63" name="Google Shape;63;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4" name="Google Shape;64;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65" name="Shape 65"/>
        <p:cNvGrpSpPr/>
        <p:nvPr/>
      </p:nvGrpSpPr>
      <p:grpSpPr>
        <a:xfrm>
          <a:off x="0" y="0"/>
          <a:ext cx="0" cy="0"/>
          <a:chOff x="0" y="0"/>
          <a:chExt cx="0" cy="0"/>
        </a:xfrm>
      </p:grpSpPr>
      <p:sp>
        <p:nvSpPr>
          <p:cNvPr id="66" name="Google Shape;66;p14"/>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rtl="0">
              <a:buNone/>
              <a:defRPr sz="1300">
                <a:solidFill>
                  <a:srgbClr val="3366FF"/>
                </a:solidFill>
                <a:latin typeface="Open Sans"/>
                <a:ea typeface="Open Sans"/>
                <a:cs typeface="Open Sans"/>
                <a:sym typeface="Open Sans"/>
              </a:defRPr>
            </a:lvl1pPr>
            <a:lvl2pPr lvl="1" rtl="0">
              <a:buNone/>
              <a:defRPr sz="1300">
                <a:solidFill>
                  <a:srgbClr val="3366FF"/>
                </a:solidFill>
                <a:latin typeface="Open Sans"/>
                <a:ea typeface="Open Sans"/>
                <a:cs typeface="Open Sans"/>
                <a:sym typeface="Open Sans"/>
              </a:defRPr>
            </a:lvl2pPr>
            <a:lvl3pPr lvl="2" rtl="0">
              <a:buNone/>
              <a:defRPr sz="1300">
                <a:solidFill>
                  <a:srgbClr val="3366FF"/>
                </a:solidFill>
                <a:latin typeface="Open Sans"/>
                <a:ea typeface="Open Sans"/>
                <a:cs typeface="Open Sans"/>
                <a:sym typeface="Open Sans"/>
              </a:defRPr>
            </a:lvl3pPr>
            <a:lvl4pPr lvl="3" rtl="0">
              <a:buNone/>
              <a:defRPr sz="1300">
                <a:solidFill>
                  <a:srgbClr val="3366FF"/>
                </a:solidFill>
                <a:latin typeface="Open Sans"/>
                <a:ea typeface="Open Sans"/>
                <a:cs typeface="Open Sans"/>
                <a:sym typeface="Open Sans"/>
              </a:defRPr>
            </a:lvl4pPr>
            <a:lvl5pPr lvl="4" rtl="0">
              <a:buNone/>
              <a:defRPr sz="1300">
                <a:solidFill>
                  <a:srgbClr val="3366FF"/>
                </a:solidFill>
                <a:latin typeface="Open Sans"/>
                <a:ea typeface="Open Sans"/>
                <a:cs typeface="Open Sans"/>
                <a:sym typeface="Open Sans"/>
              </a:defRPr>
            </a:lvl5pPr>
            <a:lvl6pPr lvl="5" rtl="0">
              <a:buNone/>
              <a:defRPr sz="1300">
                <a:solidFill>
                  <a:srgbClr val="3366FF"/>
                </a:solidFill>
                <a:latin typeface="Open Sans"/>
                <a:ea typeface="Open Sans"/>
                <a:cs typeface="Open Sans"/>
                <a:sym typeface="Open Sans"/>
              </a:defRPr>
            </a:lvl6pPr>
            <a:lvl7pPr lvl="6" rtl="0">
              <a:buNone/>
              <a:defRPr sz="1300">
                <a:solidFill>
                  <a:srgbClr val="3366FF"/>
                </a:solidFill>
                <a:latin typeface="Open Sans"/>
                <a:ea typeface="Open Sans"/>
                <a:cs typeface="Open Sans"/>
                <a:sym typeface="Open Sans"/>
              </a:defRPr>
            </a:lvl7pPr>
            <a:lvl8pPr lvl="7" rtl="0">
              <a:buNone/>
              <a:defRPr sz="1300">
                <a:solidFill>
                  <a:srgbClr val="3366FF"/>
                </a:solidFill>
                <a:latin typeface="Open Sans"/>
                <a:ea typeface="Open Sans"/>
                <a:cs typeface="Open Sans"/>
                <a:sym typeface="Open Sans"/>
              </a:defRPr>
            </a:lvl8pPr>
            <a:lvl9pPr lvl="8" rtl="0">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67" name="Shape 67"/>
        <p:cNvGrpSpPr/>
        <p:nvPr/>
      </p:nvGrpSpPr>
      <p:grpSpPr>
        <a:xfrm>
          <a:off x="0" y="0"/>
          <a:ext cx="0" cy="0"/>
          <a:chOff x="0" y="0"/>
          <a:chExt cx="0" cy="0"/>
        </a:xfrm>
      </p:grpSpPr>
      <p:sp>
        <p:nvSpPr>
          <p:cNvPr id="68" name="Google Shape;68;p15"/>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9" name="Google Shape;69;p15"/>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70" name="Google Shape;70;p15"/>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71" name="Google Shape;71;p1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72" name="Shape 72"/>
        <p:cNvGrpSpPr/>
        <p:nvPr/>
      </p:nvGrpSpPr>
      <p:grpSpPr>
        <a:xfrm>
          <a:off x="0" y="0"/>
          <a:ext cx="0" cy="0"/>
          <a:chOff x="0" y="0"/>
          <a:chExt cx="0" cy="0"/>
        </a:xfrm>
      </p:grpSpPr>
      <p:sp>
        <p:nvSpPr>
          <p:cNvPr id="73" name="Google Shape;73;p16"/>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74" name="Google Shape;74;p16"/>
          <p:cNvSpPr txBox="1"/>
          <p:nvPr>
            <p:ph idx="12" type="sldNum"/>
          </p:nvPr>
        </p:nvSpPr>
        <p:spPr>
          <a:xfrm>
            <a:off x="2536950" y="536273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75" name="Google Shape;75;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6" name="Google Shape;76;p16"/>
          <p:cNvSpPr txBox="1"/>
          <p:nvPr>
            <p:ph idx="2" type="body"/>
          </p:nvPr>
        </p:nvSpPr>
        <p:spPr>
          <a:xfrm>
            <a:off x="6838953" y="1228724"/>
            <a:ext cx="1926300" cy="40005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8" name="Shape 48"/>
        <p:cNvGrpSpPr/>
        <p:nvPr/>
      </p:nvGrpSpPr>
      <p:grpSpPr>
        <a:xfrm>
          <a:off x="0" y="0"/>
          <a:ext cx="0" cy="0"/>
          <a:chOff x="0" y="0"/>
          <a:chExt cx="0" cy="0"/>
        </a:xfrm>
      </p:grpSpPr>
      <p:sp>
        <p:nvSpPr>
          <p:cNvPr id="49" name="Google Shape;49;p1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0" name="Google Shape;50;p10"/>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51" name="Google Shape;51;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52" name="Google Shape;52;p10"/>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53" name="Google Shape;53;p10"/>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56" r:id="rId2"/>
    <p:sldLayoutId id="2147483657" r:id="rId3"/>
    <p:sldLayoutId id="2147483658" r:id="rId4"/>
    <p:sldLayoutId id="2147483659" r:id="rId5"/>
    <p:sldLayoutId id="2147483660" r:id="rId6"/>
    <p:sldLayoutId id="2147483661"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0.jpg"/><Relationship Id="rId4" Type="http://schemas.openxmlformats.org/officeDocument/2006/relationships/image" Target="../media/image5.jpg"/><Relationship Id="rId5" Type="http://schemas.openxmlformats.org/officeDocument/2006/relationships/image" Target="../media/image4.pn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5.jpg"/><Relationship Id="rId5" Type="http://schemas.openxmlformats.org/officeDocument/2006/relationships/image" Target="../media/image4.png"/><Relationship Id="rId6" Type="http://schemas.openxmlformats.org/officeDocument/2006/relationships/image" Target="../media/image7.png"/><Relationship Id="rId7"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1.png"/><Relationship Id="rId5" Type="http://schemas.openxmlformats.org/officeDocument/2006/relationships/image" Target="../media/image3.png"/><Relationship Id="rId6" Type="http://schemas.openxmlformats.org/officeDocument/2006/relationships/image" Target="../media/image32.png"/><Relationship Id="rId7"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2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5.jpg"/><Relationship Id="rId4" Type="http://schemas.openxmlformats.org/officeDocument/2006/relationships/image" Target="../media/image4.png"/><Relationship Id="rId5"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8.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3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hyperlink" Target="http://www.youtube.com/watch?v=5J1Hwl21wBw" TargetMode="External"/><Relationship Id="rId4" Type="http://schemas.openxmlformats.org/officeDocument/2006/relationships/image" Target="../media/image29.jpg"/><Relationship Id="rId5" Type="http://schemas.openxmlformats.org/officeDocument/2006/relationships/hyperlink" Target="http://www.youtube.com/watch?v=VswT0EY_l78" TargetMode="External"/><Relationship Id="rId6" Type="http://schemas.openxmlformats.org/officeDocument/2006/relationships/image" Target="../media/image3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0" name="Shape 80"/>
        <p:cNvGrpSpPr/>
        <p:nvPr/>
      </p:nvGrpSpPr>
      <p:grpSpPr>
        <a:xfrm>
          <a:off x="0" y="0"/>
          <a:ext cx="0" cy="0"/>
          <a:chOff x="0" y="0"/>
          <a:chExt cx="0" cy="0"/>
        </a:xfrm>
      </p:grpSpPr>
      <p:sp>
        <p:nvSpPr>
          <p:cNvPr id="81" name="Google Shape;81;p17"/>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What is it? </a:t>
            </a:r>
            <a:endParaRPr>
              <a:solidFill>
                <a:srgbClr val="FF00FF"/>
              </a:solidFill>
            </a:endParaRPr>
          </a:p>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What does it consist of?</a:t>
            </a:r>
            <a:endParaRPr b="0" i="0" sz="1900" u="none" cap="none" strike="noStrike">
              <a:solidFill>
                <a:srgbClr val="FF00FF"/>
              </a:solidFill>
              <a:latin typeface="Calibri"/>
              <a:ea typeface="Calibri"/>
              <a:cs typeface="Calibri"/>
              <a:sym typeface="Calibri"/>
            </a:endParaRPr>
          </a:p>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How does it work.</a:t>
            </a:r>
            <a:endParaRPr b="0" i="0" sz="1900" u="none" cap="none" strike="noStrike">
              <a:solidFill>
                <a:srgbClr val="FF00FF"/>
              </a:solidFill>
              <a:latin typeface="Calibri"/>
              <a:ea typeface="Calibri"/>
              <a:cs typeface="Calibri"/>
              <a:sym typeface="Calibri"/>
            </a:endParaRPr>
          </a:p>
        </p:txBody>
      </p:sp>
      <p:sp>
        <p:nvSpPr>
          <p:cNvPr id="82" name="Google Shape;82;p17"/>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latin typeface="Calibri"/>
                <a:ea typeface="Calibri"/>
                <a:cs typeface="Calibri"/>
                <a:sym typeface="Calibri"/>
              </a:rPr>
              <a:t>C</a:t>
            </a:r>
            <a:r>
              <a:rPr lang="en-GB"/>
              <a:t>halkface</a:t>
            </a:r>
            <a:r>
              <a:rPr b="0" i="0" lang="en-GB" sz="4200" u="none" cap="none" strike="noStrike">
                <a:latin typeface="Calibri"/>
                <a:ea typeface="Calibri"/>
                <a:cs typeface="Calibri"/>
                <a:sym typeface="Calibri"/>
              </a:rPr>
              <a:t>.</a:t>
            </a:r>
            <a:br>
              <a:rPr b="0" i="0" lang="en-GB" sz="4200" u="none" cap="none" strike="noStrike">
                <a:latin typeface="Calibri"/>
                <a:ea typeface="Calibri"/>
                <a:cs typeface="Calibri"/>
                <a:sym typeface="Calibri"/>
              </a:rPr>
            </a:br>
            <a:r>
              <a:rPr b="0" i="0" lang="en-GB" sz="4200" u="none" cap="none" strike="noStrike">
                <a:latin typeface="Calibri"/>
                <a:ea typeface="Calibri"/>
                <a:cs typeface="Calibri"/>
                <a:sym typeface="Calibri"/>
              </a:rPr>
              <a:t>The </a:t>
            </a:r>
            <a:r>
              <a:rPr lang="en-GB"/>
              <a:t>s</a:t>
            </a:r>
            <a:r>
              <a:rPr b="0" i="0" lang="en-GB" sz="4200" u="none" cap="none" strike="noStrike">
                <a:latin typeface="Calibri"/>
                <a:ea typeface="Calibri"/>
                <a:cs typeface="Calibri"/>
                <a:sym typeface="Calibri"/>
              </a:rPr>
              <a:t>upple learning mind.</a:t>
            </a:r>
            <a:endParaRPr b="0" i="0" sz="4200" u="none" cap="none" strike="noStrike">
              <a:latin typeface="Calibri"/>
              <a:ea typeface="Calibri"/>
              <a:cs typeface="Calibri"/>
              <a:sym typeface="Calibri"/>
            </a:endParaRPr>
          </a:p>
        </p:txBody>
      </p:sp>
      <p:sp>
        <p:nvSpPr>
          <p:cNvPr id="83" name="Google Shape;83;p1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8" name="Shape 88"/>
        <p:cNvGrpSpPr/>
        <p:nvPr/>
      </p:nvGrpSpPr>
      <p:grpSpPr>
        <a:xfrm>
          <a:off x="0" y="0"/>
          <a:ext cx="0" cy="0"/>
          <a:chOff x="0" y="0"/>
          <a:chExt cx="0" cy="0"/>
        </a:xfrm>
      </p:grpSpPr>
      <p:sp>
        <p:nvSpPr>
          <p:cNvPr id="89" name="Google Shape;89;p18"/>
          <p:cNvSpPr txBox="1"/>
          <p:nvPr>
            <p:ph idx="1" type="subTitle"/>
          </p:nvPr>
        </p:nvSpPr>
        <p:spPr>
          <a:xfrm>
            <a:off x="6781803" y="16346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Compare and contrast</a:t>
            </a:r>
            <a:endParaRPr b="0" i="0" sz="1900" u="none" cap="none" strike="noStrike">
              <a:solidFill>
                <a:srgbClr val="FF00FF"/>
              </a:solidFill>
              <a:latin typeface="Calibri"/>
              <a:ea typeface="Calibri"/>
              <a:cs typeface="Calibri"/>
              <a:sym typeface="Calibri"/>
            </a:endParaRPr>
          </a:p>
        </p:txBody>
      </p:sp>
      <p:sp>
        <p:nvSpPr>
          <p:cNvPr id="90" name="Google Shape;90;p18"/>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What you</a:t>
            </a:r>
            <a:r>
              <a:rPr lang="en-GB"/>
              <a:t> and your</a:t>
            </a:r>
            <a:r>
              <a:rPr b="0" i="0" lang="en-GB" sz="4200" u="none" cap="none" strike="noStrike">
                <a:solidFill>
                  <a:srgbClr val="000090"/>
                </a:solidFill>
                <a:latin typeface="Calibri"/>
                <a:ea typeface="Calibri"/>
                <a:cs typeface="Calibri"/>
                <a:sym typeface="Calibri"/>
              </a:rPr>
              <a:t> learners think about learning: exploring differences in beliefs.</a:t>
            </a:r>
            <a:endParaRPr b="0" i="0" sz="4200" u="none" cap="none" strike="noStrike">
              <a:solidFill>
                <a:srgbClr val="00009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pic>
        <p:nvPicPr>
          <p:cNvPr descr="2017-01-23-13.09.25-Edited_in_LR-1-768x1024.jpg" id="96" name="Google Shape;96;p19"/>
          <p:cNvPicPr preferRelativeResize="0"/>
          <p:nvPr>
            <p:ph idx="1" type="body"/>
          </p:nvPr>
        </p:nvPicPr>
        <p:blipFill rotWithShape="1">
          <a:blip r:embed="rId3">
            <a:alphaModFix/>
          </a:blip>
          <a:srcRect b="0" l="-56791" r="-56791" t="0"/>
          <a:stretch/>
        </p:blipFill>
        <p:spPr>
          <a:xfrm>
            <a:off x="381822" y="1245098"/>
            <a:ext cx="6385500" cy="3986400"/>
          </a:xfrm>
          <a:prstGeom prst="rect">
            <a:avLst/>
          </a:prstGeom>
          <a:noFill/>
          <a:ln>
            <a:noFill/>
          </a:ln>
          <a:effectLst>
            <a:outerShdw blurRad="57150" rotWithShape="0" algn="bl" dir="5400000" dist="19050">
              <a:srgbClr val="000000">
                <a:alpha val="50000"/>
              </a:srgbClr>
            </a:outerShdw>
          </a:effectLst>
        </p:spPr>
      </p:pic>
      <p:sp>
        <p:nvSpPr>
          <p:cNvPr id="97" name="Google Shape;97;p1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98" name="Google Shape;98;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do good learners do?</a:t>
            </a:r>
            <a:endParaRPr b="0" i="0" sz="3200" u="none" cap="none" strike="noStrike">
              <a:solidFill>
                <a:srgbClr val="000090"/>
              </a:solidFill>
              <a:latin typeface="Calibri"/>
              <a:ea typeface="Calibri"/>
              <a:cs typeface="Calibri"/>
              <a:sym typeface="Calibri"/>
            </a:endParaRPr>
          </a:p>
        </p:txBody>
      </p:sp>
      <p:sp>
        <p:nvSpPr>
          <p:cNvPr id="99" name="Google Shape;99;p19"/>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
        <p:nvSpPr>
          <p:cNvPr id="100" name="Google Shape;100;p19"/>
          <p:cNvSpPr txBox="1"/>
          <p:nvPr/>
        </p:nvSpPr>
        <p:spPr>
          <a:xfrm>
            <a:off x="6911975" y="-98425"/>
            <a:ext cx="2133600" cy="13953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90"/>
              </a:buClr>
              <a:buSzPts val="3200"/>
              <a:buFont typeface="Open Sans"/>
              <a:buNone/>
            </a:pPr>
            <a:r>
              <a:rPr lang="en-GB" sz="3200">
                <a:solidFill>
                  <a:srgbClr val="000090"/>
                </a:solidFill>
                <a:latin typeface="Candara"/>
                <a:ea typeface="Candara"/>
                <a:cs typeface="Candara"/>
                <a:sym typeface="Candara"/>
              </a:rPr>
              <a:t>Diamond 9</a:t>
            </a:r>
            <a:endParaRPr/>
          </a:p>
        </p:txBody>
      </p:sp>
      <p:pic>
        <p:nvPicPr>
          <p:cNvPr descr="group.jpeg" id="101" name="Google Shape;101;p19"/>
          <p:cNvPicPr preferRelativeResize="0"/>
          <p:nvPr/>
        </p:nvPicPr>
        <p:blipFill rotWithShape="1">
          <a:blip r:embed="rId4">
            <a:alphaModFix/>
          </a:blip>
          <a:srcRect b="0" l="0" r="0" t="0"/>
          <a:stretch/>
        </p:blipFill>
        <p:spPr>
          <a:xfrm>
            <a:off x="7072313" y="971550"/>
            <a:ext cx="1441608" cy="955834"/>
          </a:xfrm>
          <a:prstGeom prst="rect">
            <a:avLst/>
          </a:prstGeom>
          <a:noFill/>
          <a:ln>
            <a:noFill/>
          </a:ln>
        </p:spPr>
      </p:pic>
      <p:pic>
        <p:nvPicPr>
          <p:cNvPr descr="eye.png" id="102" name="Google Shape;102;p19"/>
          <p:cNvPicPr preferRelativeResize="0"/>
          <p:nvPr/>
        </p:nvPicPr>
        <p:blipFill rotWithShape="1">
          <a:blip r:embed="rId5">
            <a:alphaModFix/>
          </a:blip>
          <a:srcRect b="0" l="0" r="0" t="0"/>
          <a:stretch/>
        </p:blipFill>
        <p:spPr>
          <a:xfrm>
            <a:off x="7072313" y="2649538"/>
            <a:ext cx="1703070" cy="944403"/>
          </a:xfrm>
          <a:prstGeom prst="rect">
            <a:avLst/>
          </a:prstGeom>
          <a:noFill/>
          <a:ln>
            <a:noFill/>
          </a:ln>
        </p:spPr>
      </p:pic>
      <p:pic>
        <p:nvPicPr>
          <p:cNvPr descr="clock.png" id="103" name="Google Shape;103;p19"/>
          <p:cNvPicPr preferRelativeResize="0"/>
          <p:nvPr/>
        </p:nvPicPr>
        <p:blipFill rotWithShape="1">
          <a:blip r:embed="rId6">
            <a:alphaModFix/>
          </a:blip>
          <a:srcRect b="0" l="0" r="0" t="0"/>
          <a:stretch/>
        </p:blipFill>
        <p:spPr>
          <a:xfrm>
            <a:off x="7464425" y="4497388"/>
            <a:ext cx="948690" cy="94726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8" name="Shape 108"/>
        <p:cNvGrpSpPr/>
        <p:nvPr/>
      </p:nvGrpSpPr>
      <p:grpSpPr>
        <a:xfrm>
          <a:off x="0" y="0"/>
          <a:ext cx="0" cy="0"/>
          <a:chOff x="0" y="0"/>
          <a:chExt cx="0" cy="0"/>
        </a:xfrm>
      </p:grpSpPr>
      <p:pic>
        <p:nvPicPr>
          <p:cNvPr descr="2017-01-23-13.09.43-Edited_in_LR-2-768x1024.jpg" id="109" name="Google Shape;109;p20"/>
          <p:cNvPicPr preferRelativeResize="0"/>
          <p:nvPr>
            <p:ph idx="1" type="body"/>
          </p:nvPr>
        </p:nvPicPr>
        <p:blipFill rotWithShape="1">
          <a:blip r:embed="rId3">
            <a:alphaModFix/>
          </a:blip>
          <a:srcRect b="-140" l="-67787" r="-46391" t="-140"/>
          <a:stretch/>
        </p:blipFill>
        <p:spPr>
          <a:xfrm>
            <a:off x="381822" y="1245098"/>
            <a:ext cx="6385500" cy="3986400"/>
          </a:xfrm>
          <a:prstGeom prst="rect">
            <a:avLst/>
          </a:prstGeom>
          <a:noFill/>
          <a:ln>
            <a:noFill/>
          </a:ln>
        </p:spPr>
      </p:pic>
      <p:sp>
        <p:nvSpPr>
          <p:cNvPr id="110" name="Google Shape;110;p20"/>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11" name="Google Shape;111;p2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do good learners do?</a:t>
            </a:r>
            <a:endParaRPr b="0" i="0" sz="3200" u="none" cap="none" strike="noStrike">
              <a:solidFill>
                <a:srgbClr val="000090"/>
              </a:solidFill>
              <a:latin typeface="Calibri"/>
              <a:ea typeface="Calibri"/>
              <a:cs typeface="Calibri"/>
              <a:sym typeface="Calibri"/>
            </a:endParaRPr>
          </a:p>
        </p:txBody>
      </p:sp>
      <p:sp>
        <p:nvSpPr>
          <p:cNvPr id="112" name="Google Shape;112;p20"/>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
        <p:nvSpPr>
          <p:cNvPr id="113" name="Google Shape;113;p20"/>
          <p:cNvSpPr txBox="1"/>
          <p:nvPr/>
        </p:nvSpPr>
        <p:spPr>
          <a:xfrm>
            <a:off x="7010400" y="254000"/>
            <a:ext cx="2133600" cy="5190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90"/>
              </a:buClr>
              <a:buSzPts val="3200"/>
              <a:buFont typeface="Open Sans"/>
              <a:buNone/>
            </a:pPr>
            <a:r>
              <a:rPr lang="en-GB" sz="3200">
                <a:solidFill>
                  <a:srgbClr val="000090"/>
                </a:solidFill>
                <a:latin typeface="Candara"/>
                <a:ea typeface="Candara"/>
                <a:cs typeface="Candara"/>
                <a:sym typeface="Candara"/>
              </a:rPr>
              <a:t>Diamond 9</a:t>
            </a:r>
            <a:endParaRPr/>
          </a:p>
        </p:txBody>
      </p:sp>
      <p:pic>
        <p:nvPicPr>
          <p:cNvPr descr="group.jpeg" id="114" name="Google Shape;114;p20"/>
          <p:cNvPicPr preferRelativeResize="0"/>
          <p:nvPr/>
        </p:nvPicPr>
        <p:blipFill rotWithShape="1">
          <a:blip r:embed="rId4">
            <a:alphaModFix/>
          </a:blip>
          <a:srcRect b="0" l="0" r="0" t="0"/>
          <a:stretch/>
        </p:blipFill>
        <p:spPr>
          <a:xfrm>
            <a:off x="7072313" y="971550"/>
            <a:ext cx="1441608" cy="955834"/>
          </a:xfrm>
          <a:prstGeom prst="rect">
            <a:avLst/>
          </a:prstGeom>
          <a:noFill/>
          <a:ln>
            <a:noFill/>
          </a:ln>
        </p:spPr>
      </p:pic>
      <p:pic>
        <p:nvPicPr>
          <p:cNvPr descr="eye.png" id="115" name="Google Shape;115;p20"/>
          <p:cNvPicPr preferRelativeResize="0"/>
          <p:nvPr/>
        </p:nvPicPr>
        <p:blipFill rotWithShape="1">
          <a:blip r:embed="rId5">
            <a:alphaModFix/>
          </a:blip>
          <a:srcRect b="0" l="0" r="0" t="0"/>
          <a:stretch/>
        </p:blipFill>
        <p:spPr>
          <a:xfrm>
            <a:off x="7072313" y="2106613"/>
            <a:ext cx="1703070" cy="944403"/>
          </a:xfrm>
          <a:prstGeom prst="rect">
            <a:avLst/>
          </a:prstGeom>
          <a:noFill/>
          <a:ln>
            <a:noFill/>
          </a:ln>
        </p:spPr>
      </p:pic>
      <p:pic>
        <p:nvPicPr>
          <p:cNvPr descr="clock.png" id="116" name="Google Shape;116;p20"/>
          <p:cNvPicPr preferRelativeResize="0"/>
          <p:nvPr/>
        </p:nvPicPr>
        <p:blipFill rotWithShape="1">
          <a:blip r:embed="rId6">
            <a:alphaModFix/>
          </a:blip>
          <a:srcRect b="0" l="0" r="0" t="0"/>
          <a:stretch/>
        </p:blipFill>
        <p:spPr>
          <a:xfrm>
            <a:off x="7464425" y="4497388"/>
            <a:ext cx="948690" cy="947261"/>
          </a:xfrm>
          <a:prstGeom prst="rect">
            <a:avLst/>
          </a:prstGeom>
          <a:noFill/>
          <a:ln>
            <a:noFill/>
          </a:ln>
        </p:spPr>
      </p:pic>
      <p:pic>
        <p:nvPicPr>
          <p:cNvPr descr="download.jpeg" id="117" name="Google Shape;117;p20"/>
          <p:cNvPicPr preferRelativeResize="0"/>
          <p:nvPr/>
        </p:nvPicPr>
        <p:blipFill rotWithShape="1">
          <a:blip r:embed="rId7">
            <a:alphaModFix/>
          </a:blip>
          <a:srcRect b="0" l="0" r="0" t="0"/>
          <a:stretch/>
        </p:blipFill>
        <p:spPr>
          <a:xfrm>
            <a:off x="7065963" y="3173413"/>
            <a:ext cx="1790223" cy="119157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2" name="Shape 122"/>
        <p:cNvGrpSpPr/>
        <p:nvPr/>
      </p:nvGrpSpPr>
      <p:grpSpPr>
        <a:xfrm>
          <a:off x="0" y="0"/>
          <a:ext cx="0" cy="0"/>
          <a:chOff x="0" y="0"/>
          <a:chExt cx="0" cy="0"/>
        </a:xfrm>
      </p:grpSpPr>
      <p:sp>
        <p:nvSpPr>
          <p:cNvPr id="123" name="Google Shape;123;p21"/>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Moving </a:t>
            </a:r>
            <a:r>
              <a:rPr lang="en-GB"/>
              <a:t>student</a:t>
            </a:r>
            <a:r>
              <a:rPr b="0" i="0" lang="en-GB" sz="3200" u="none" cap="none" strike="noStrike">
                <a:solidFill>
                  <a:srgbClr val="000090"/>
                </a:solidFill>
                <a:latin typeface="Calibri"/>
                <a:ea typeface="Calibri"/>
                <a:cs typeface="Calibri"/>
                <a:sym typeface="Calibri"/>
              </a:rPr>
              <a:t>s’ views of learning</a:t>
            </a:r>
            <a:endParaRPr b="0" i="0" sz="3200" u="none" cap="none" strike="noStrike">
              <a:solidFill>
                <a:srgbClr val="000090"/>
              </a:solidFill>
              <a:latin typeface="Calibri"/>
              <a:ea typeface="Calibri"/>
              <a:cs typeface="Calibri"/>
              <a:sym typeface="Calibri"/>
            </a:endParaRPr>
          </a:p>
        </p:txBody>
      </p:sp>
      <p:sp>
        <p:nvSpPr>
          <p:cNvPr id="124" name="Google Shape;124;p21"/>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u="none" cap="none" strike="noStrike">
                <a:solidFill>
                  <a:srgbClr val="FF00FF"/>
                </a:solidFill>
                <a:latin typeface="Calibri"/>
                <a:ea typeface="Calibri"/>
                <a:cs typeface="Calibri"/>
                <a:sym typeface="Calibri"/>
              </a:rPr>
              <a:t>What they tend to say now</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 listening at the top </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sitting straight is key</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working fast is best</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being stuck is bad</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mistakes make you look stupid</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you can do it or you can’t</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working with others isn’t really learning</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u="none" cap="none" strike="noStrike">
              <a:solidFill>
                <a:srgbClr val="3366FF"/>
              </a:solidFill>
              <a:latin typeface="Calibri"/>
              <a:ea typeface="Calibri"/>
              <a:cs typeface="Calibri"/>
              <a:sym typeface="Calibri"/>
            </a:endParaRPr>
          </a:p>
        </p:txBody>
      </p:sp>
      <p:sp>
        <p:nvSpPr>
          <p:cNvPr id="125" name="Google Shape;125;p21"/>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noAutofit/>
          </a:bodyPr>
          <a:lstStyle/>
          <a:p>
            <a:pPr indent="-381000" lvl="0" marL="457200" marR="0" rtl="0" algn="l">
              <a:lnSpc>
                <a:spcPct val="90000"/>
              </a:lnSpc>
              <a:spcBef>
                <a:spcPts val="560"/>
              </a:spcBef>
              <a:spcAft>
                <a:spcPts val="0"/>
              </a:spcAft>
              <a:buClr>
                <a:srgbClr val="FF00FF"/>
              </a:buClr>
              <a:buSzPts val="2400"/>
              <a:buFont typeface="Noto Sans Symbols"/>
              <a:buChar char="●"/>
            </a:pPr>
            <a:r>
              <a:rPr b="0" i="0" lang="en-GB" u="none" cap="none" strike="noStrike">
                <a:solidFill>
                  <a:srgbClr val="FF00FF"/>
                </a:solidFill>
                <a:latin typeface="Calibri"/>
                <a:ea typeface="Calibri"/>
                <a:cs typeface="Calibri"/>
                <a:sym typeface="Calibri"/>
              </a:rPr>
              <a:t>What we want them to say</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learning is a struggle</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struggling is good</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good learners are curious</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good learners keep at it</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good learners are adventurous</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good learners collaborate</a:t>
            </a:r>
            <a:endParaRPr/>
          </a:p>
          <a:p>
            <a:pPr indent="-381000" lvl="0" marL="457200" marR="0" rtl="0" algn="l">
              <a:lnSpc>
                <a:spcPct val="90000"/>
              </a:lnSpc>
              <a:spcBef>
                <a:spcPts val="560"/>
              </a:spcBef>
              <a:spcAft>
                <a:spcPts val="0"/>
              </a:spcAft>
              <a:buClr>
                <a:srgbClr val="3366FF"/>
              </a:buClr>
              <a:buSzPts val="2400"/>
              <a:buFont typeface="Arial"/>
              <a:buChar char="•"/>
            </a:pPr>
            <a:r>
              <a:rPr b="0" i="0" lang="en-GB" u="none" cap="none" strike="noStrike">
                <a:solidFill>
                  <a:srgbClr val="3366FF"/>
                </a:solidFill>
                <a:latin typeface="Calibri"/>
                <a:ea typeface="Calibri"/>
                <a:cs typeface="Calibri"/>
                <a:sym typeface="Calibri"/>
              </a:rPr>
              <a:t>learners understand themselves as learners</a:t>
            </a:r>
            <a:endParaRPr/>
          </a:p>
          <a:p>
            <a:pPr indent="-228600" lvl="0" marL="457200" marR="0" rtl="0" algn="l">
              <a:lnSpc>
                <a:spcPct val="90000"/>
              </a:lnSpc>
              <a:spcBef>
                <a:spcPts val="560"/>
              </a:spcBef>
              <a:spcAft>
                <a:spcPts val="0"/>
              </a:spcAft>
              <a:buClr>
                <a:srgbClr val="3366FF"/>
              </a:buClr>
              <a:buSzPts val="2400"/>
              <a:buFont typeface="Noto Sans Symbols"/>
              <a:buNone/>
            </a:pPr>
            <a:r>
              <a:t/>
            </a:r>
            <a:endParaRPr b="0" i="0" u="none" cap="none" strike="noStrike">
              <a:solidFill>
                <a:srgbClr val="3366FF"/>
              </a:solidFill>
              <a:latin typeface="Calibri"/>
              <a:ea typeface="Calibri"/>
              <a:cs typeface="Calibri"/>
              <a:sym typeface="Calibri"/>
            </a:endParaRPr>
          </a:p>
        </p:txBody>
      </p:sp>
      <p:sp>
        <p:nvSpPr>
          <p:cNvPr id="126" name="Google Shape;126;p21"/>
          <p:cNvSpPr txBox="1"/>
          <p:nvPr>
            <p:ph idx="12" type="sldNum"/>
          </p:nvPr>
        </p:nvSpPr>
        <p:spPr>
          <a:xfrm>
            <a:off x="26479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1" name="Shape 131"/>
        <p:cNvGrpSpPr/>
        <p:nvPr/>
      </p:nvGrpSpPr>
      <p:grpSpPr>
        <a:xfrm>
          <a:off x="0" y="0"/>
          <a:ext cx="0" cy="0"/>
          <a:chOff x="0" y="0"/>
          <a:chExt cx="0" cy="0"/>
        </a:xfrm>
      </p:grpSpPr>
      <p:pic>
        <p:nvPicPr>
          <p:cNvPr descr="Brain_power.jpg" id="132" name="Google Shape;132;p22"/>
          <p:cNvPicPr preferRelativeResize="0"/>
          <p:nvPr>
            <p:ph idx="1" type="body"/>
          </p:nvPr>
        </p:nvPicPr>
        <p:blipFill rotWithShape="1">
          <a:blip r:embed="rId3">
            <a:alphaModFix/>
          </a:blip>
          <a:srcRect b="0" l="4962" r="4971" t="0"/>
          <a:stretch/>
        </p:blipFill>
        <p:spPr>
          <a:xfrm>
            <a:off x="381822" y="1245098"/>
            <a:ext cx="6385500" cy="3986400"/>
          </a:xfrm>
          <a:prstGeom prst="rect">
            <a:avLst/>
          </a:prstGeom>
          <a:noFill/>
          <a:ln>
            <a:noFill/>
          </a:ln>
        </p:spPr>
      </p:pic>
      <p:sp>
        <p:nvSpPr>
          <p:cNvPr id="133" name="Google Shape;133;p22"/>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34" name="Google Shape;134;p22"/>
          <p:cNvSpPr txBox="1"/>
          <p:nvPr>
            <p:ph type="title"/>
          </p:nvPr>
        </p:nvSpPr>
        <p:spPr>
          <a:xfrm>
            <a:off x="381000" y="296550"/>
            <a:ext cx="69669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2800" u="none" cap="none" strike="noStrike">
                <a:solidFill>
                  <a:srgbClr val="000090"/>
                </a:solidFill>
                <a:latin typeface="Calibri"/>
                <a:ea typeface="Calibri"/>
                <a:cs typeface="Calibri"/>
                <a:sym typeface="Calibri"/>
              </a:rPr>
              <a:t>BLP is about helping students to understand how they learn</a:t>
            </a:r>
            <a:endParaRPr b="0" i="0" sz="2800" u="none" cap="none" strike="noStrike">
              <a:solidFill>
                <a:srgbClr val="000090"/>
              </a:solidFill>
              <a:latin typeface="Calibri"/>
              <a:ea typeface="Calibri"/>
              <a:cs typeface="Calibri"/>
              <a:sym typeface="Calibri"/>
            </a:endParaRPr>
          </a:p>
        </p:txBody>
      </p:sp>
      <p:sp>
        <p:nvSpPr>
          <p:cNvPr id="135" name="Google Shape;135;p22"/>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GB" sz="2220" u="none" cap="none" strike="noStrike">
                <a:solidFill>
                  <a:srgbClr val="FF00FF"/>
                </a:solidFill>
                <a:latin typeface="Calibri"/>
                <a:ea typeface="Calibri"/>
                <a:cs typeface="Calibri"/>
                <a:sym typeface="Calibri"/>
              </a:rPr>
              <a:t>T</a:t>
            </a:r>
            <a:r>
              <a:rPr b="0" i="0" lang="en-GB" sz="1800" u="none" cap="none" strike="noStrike">
                <a:solidFill>
                  <a:srgbClr val="FF00FF"/>
                </a:solidFill>
                <a:latin typeface="Calibri"/>
                <a:ea typeface="Calibri"/>
                <a:cs typeface="Calibri"/>
                <a:sym typeface="Calibri"/>
              </a:rPr>
              <a:t>heir feelings</a:t>
            </a:r>
            <a:endParaRPr sz="1800">
              <a:solidFill>
                <a:srgbClr val="FF00FF"/>
              </a:solidFill>
            </a:endParaRPr>
          </a:p>
          <a:p>
            <a:pPr indent="-342900" lvl="0" marL="457200" marR="0" rtl="0" algn="l">
              <a:lnSpc>
                <a:spcPct val="100000"/>
              </a:lnSpc>
              <a:spcBef>
                <a:spcPts val="560"/>
              </a:spcBef>
              <a:spcAft>
                <a:spcPts val="0"/>
              </a:spcAft>
              <a:buClr>
                <a:srgbClr val="FF00FF"/>
              </a:buClr>
              <a:buSzPts val="1800"/>
              <a:buFont typeface="Noto Sans Symbols"/>
              <a:buChar char="●"/>
            </a:pPr>
            <a:r>
              <a:rPr b="0" i="0" lang="en-GB" sz="1800" u="none" cap="none" strike="noStrike">
                <a:solidFill>
                  <a:srgbClr val="FF00FF"/>
                </a:solidFill>
                <a:latin typeface="Calibri"/>
                <a:ea typeface="Calibri"/>
                <a:cs typeface="Calibri"/>
                <a:sym typeface="Calibri"/>
              </a:rPr>
              <a:t>Their ways of thinking</a:t>
            </a:r>
            <a:endParaRPr sz="1800">
              <a:solidFill>
                <a:srgbClr val="FF00FF"/>
              </a:solidFill>
            </a:endParaRPr>
          </a:p>
          <a:p>
            <a:pPr indent="-342900" lvl="0" marL="457200" marR="0" rtl="0" algn="l">
              <a:lnSpc>
                <a:spcPct val="100000"/>
              </a:lnSpc>
              <a:spcBef>
                <a:spcPts val="560"/>
              </a:spcBef>
              <a:spcAft>
                <a:spcPts val="0"/>
              </a:spcAft>
              <a:buClr>
                <a:srgbClr val="FF00FF"/>
              </a:buClr>
              <a:buSzPts val="1800"/>
              <a:buFont typeface="Noto Sans Symbols"/>
              <a:buChar char="●"/>
            </a:pPr>
            <a:r>
              <a:rPr b="0" i="0" lang="en-GB" sz="1800" u="none" cap="none" strike="noStrike">
                <a:solidFill>
                  <a:srgbClr val="FF00FF"/>
                </a:solidFill>
                <a:latin typeface="Calibri"/>
                <a:ea typeface="Calibri"/>
                <a:cs typeface="Calibri"/>
                <a:sym typeface="Calibri"/>
              </a:rPr>
              <a:t>How they learn together</a:t>
            </a:r>
            <a:endParaRPr sz="1800">
              <a:solidFill>
                <a:srgbClr val="FF00FF"/>
              </a:solidFill>
            </a:endParaRPr>
          </a:p>
          <a:p>
            <a:pPr indent="-342900" lvl="0" marL="457200" marR="0" rtl="0" algn="l">
              <a:lnSpc>
                <a:spcPct val="100000"/>
              </a:lnSpc>
              <a:spcBef>
                <a:spcPts val="560"/>
              </a:spcBef>
              <a:spcAft>
                <a:spcPts val="0"/>
              </a:spcAft>
              <a:buClr>
                <a:srgbClr val="FF00FF"/>
              </a:buClr>
              <a:buSzPts val="1800"/>
              <a:buFont typeface="Noto Sans Symbols"/>
              <a:buChar char="●"/>
            </a:pPr>
            <a:r>
              <a:rPr b="0" i="0" lang="en-GB" sz="1800" u="none" cap="none" strike="noStrike">
                <a:solidFill>
                  <a:srgbClr val="FF00FF"/>
                </a:solidFill>
                <a:latin typeface="Calibri"/>
                <a:ea typeface="Calibri"/>
                <a:cs typeface="Calibri"/>
                <a:sym typeface="Calibri"/>
              </a:rPr>
              <a:t>How they manage the process</a:t>
            </a:r>
            <a:endParaRPr b="0" i="0" sz="1800" u="none" cap="none" strike="noStrike">
              <a:solidFill>
                <a:srgbClr val="FF00FF"/>
              </a:solidFill>
              <a:latin typeface="Calibri"/>
              <a:ea typeface="Calibri"/>
              <a:cs typeface="Calibri"/>
              <a:sym typeface="Calibri"/>
            </a:endParaRPr>
          </a:p>
        </p:txBody>
      </p:sp>
      <p:sp>
        <p:nvSpPr>
          <p:cNvPr id="136" name="Google Shape;136;p22"/>
          <p:cNvSpPr txBox="1"/>
          <p:nvPr/>
        </p:nvSpPr>
        <p:spPr>
          <a:xfrm>
            <a:off x="457200" y="1498256"/>
            <a:ext cx="5328900" cy="76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4400">
                <a:solidFill>
                  <a:schemeClr val="lt1"/>
                </a:solidFill>
                <a:latin typeface="Calibri"/>
                <a:ea typeface="Calibri"/>
                <a:cs typeface="Calibri"/>
                <a:sym typeface="Calibri"/>
              </a:rPr>
              <a:t>Managing the process</a:t>
            </a:r>
            <a:endParaRPr/>
          </a:p>
        </p:txBody>
      </p:sp>
      <p:sp>
        <p:nvSpPr>
          <p:cNvPr id="137" name="Google Shape;137;p22"/>
          <p:cNvSpPr txBox="1"/>
          <p:nvPr/>
        </p:nvSpPr>
        <p:spPr>
          <a:xfrm>
            <a:off x="457200" y="3565830"/>
            <a:ext cx="4369800" cy="76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4400">
                <a:solidFill>
                  <a:srgbClr val="D8DEBF"/>
                </a:solidFill>
                <a:latin typeface="Calibri"/>
                <a:ea typeface="Calibri"/>
                <a:cs typeface="Calibri"/>
                <a:sym typeface="Calibri"/>
              </a:rPr>
              <a:t>Relating to others</a:t>
            </a:r>
            <a:endParaRPr/>
          </a:p>
        </p:txBody>
      </p:sp>
      <p:sp>
        <p:nvSpPr>
          <p:cNvPr id="138" name="Google Shape;138;p22"/>
          <p:cNvSpPr txBox="1"/>
          <p:nvPr/>
        </p:nvSpPr>
        <p:spPr>
          <a:xfrm>
            <a:off x="322447" y="4479185"/>
            <a:ext cx="6442200" cy="76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4400">
                <a:solidFill>
                  <a:srgbClr val="D8DEBF"/>
                </a:solidFill>
                <a:latin typeface="Calibri"/>
                <a:ea typeface="Calibri"/>
                <a:cs typeface="Calibri"/>
                <a:sym typeface="Calibri"/>
              </a:rPr>
              <a:t>Thinking in different ways</a:t>
            </a:r>
            <a:endParaRPr/>
          </a:p>
        </p:txBody>
      </p:sp>
      <p:sp>
        <p:nvSpPr>
          <p:cNvPr id="139" name="Google Shape;139;p22"/>
          <p:cNvSpPr txBox="1"/>
          <p:nvPr/>
        </p:nvSpPr>
        <p:spPr>
          <a:xfrm>
            <a:off x="1139229" y="2593950"/>
            <a:ext cx="5636100" cy="769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4400">
                <a:solidFill>
                  <a:srgbClr val="D8DEBF"/>
                </a:solidFill>
                <a:latin typeface="Calibri"/>
                <a:ea typeface="Calibri"/>
                <a:cs typeface="Calibri"/>
                <a:sym typeface="Calibri"/>
              </a:rPr>
              <a:t>Feelings about learning</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500"/>
                                        <p:tgtEl>
                                          <p:spTgt spid="1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500"/>
                                        <p:tgtEl>
                                          <p:spTgt spid="1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5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4" name="Shape 144"/>
        <p:cNvGrpSpPr/>
        <p:nvPr/>
      </p:nvGrpSpPr>
      <p:grpSpPr>
        <a:xfrm>
          <a:off x="0" y="0"/>
          <a:ext cx="0" cy="0"/>
          <a:chOff x="0" y="0"/>
          <a:chExt cx="0" cy="0"/>
        </a:xfrm>
      </p:grpSpPr>
      <p:sp>
        <p:nvSpPr>
          <p:cNvPr id="145" name="Google Shape;145;p23"/>
          <p:cNvSpPr txBox="1"/>
          <p:nvPr>
            <p:ph type="title"/>
          </p:nvPr>
        </p:nvSpPr>
        <p:spPr>
          <a:xfrm>
            <a:off x="381000" y="12177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Learning Power framework</a:t>
            </a:r>
            <a:endParaRPr/>
          </a:p>
        </p:txBody>
      </p:sp>
      <p:pic>
        <p:nvPicPr>
          <p:cNvPr id="146" name="Google Shape;146;p23"/>
          <p:cNvPicPr preferRelativeResize="0"/>
          <p:nvPr/>
        </p:nvPicPr>
        <p:blipFill>
          <a:blip r:embed="rId3">
            <a:alphaModFix/>
          </a:blip>
          <a:stretch>
            <a:fillRect/>
          </a:stretch>
        </p:blipFill>
        <p:spPr>
          <a:xfrm>
            <a:off x="288625" y="-198475"/>
            <a:ext cx="8678336" cy="6135191"/>
          </a:xfrm>
          <a:prstGeom prst="rect">
            <a:avLst/>
          </a:prstGeom>
          <a:noFill/>
          <a:ln>
            <a:noFill/>
          </a:ln>
        </p:spPr>
      </p:pic>
      <p:pic>
        <p:nvPicPr>
          <p:cNvPr id="147" name="Google Shape;147;p23"/>
          <p:cNvPicPr preferRelativeResize="0"/>
          <p:nvPr/>
        </p:nvPicPr>
        <p:blipFill>
          <a:blip r:embed="rId4">
            <a:alphaModFix/>
          </a:blip>
          <a:stretch>
            <a:fillRect/>
          </a:stretch>
        </p:blipFill>
        <p:spPr>
          <a:xfrm>
            <a:off x="288642" y="-198474"/>
            <a:ext cx="8678323" cy="6135191"/>
          </a:xfrm>
          <a:prstGeom prst="rect">
            <a:avLst/>
          </a:prstGeom>
          <a:noFill/>
          <a:ln>
            <a:noFill/>
          </a:ln>
        </p:spPr>
      </p:pic>
      <p:pic>
        <p:nvPicPr>
          <p:cNvPr id="148" name="Google Shape;148;p23"/>
          <p:cNvPicPr preferRelativeResize="0"/>
          <p:nvPr/>
        </p:nvPicPr>
        <p:blipFill>
          <a:blip r:embed="rId5">
            <a:alphaModFix/>
          </a:blip>
          <a:stretch>
            <a:fillRect/>
          </a:stretch>
        </p:blipFill>
        <p:spPr>
          <a:xfrm>
            <a:off x="288653" y="-198468"/>
            <a:ext cx="8678323" cy="6135191"/>
          </a:xfrm>
          <a:prstGeom prst="rect">
            <a:avLst/>
          </a:prstGeom>
          <a:noFill/>
          <a:ln>
            <a:noFill/>
          </a:ln>
        </p:spPr>
      </p:pic>
      <p:pic>
        <p:nvPicPr>
          <p:cNvPr id="149" name="Google Shape;149;p23"/>
          <p:cNvPicPr preferRelativeResize="0"/>
          <p:nvPr/>
        </p:nvPicPr>
        <p:blipFill>
          <a:blip r:embed="rId6">
            <a:alphaModFix/>
          </a:blip>
          <a:stretch>
            <a:fillRect/>
          </a:stretch>
        </p:blipFill>
        <p:spPr>
          <a:xfrm>
            <a:off x="288654" y="-198468"/>
            <a:ext cx="8678323" cy="6135191"/>
          </a:xfrm>
          <a:prstGeom prst="rect">
            <a:avLst/>
          </a:prstGeom>
          <a:noFill/>
          <a:ln>
            <a:noFill/>
          </a:ln>
        </p:spPr>
      </p:pic>
      <p:pic>
        <p:nvPicPr>
          <p:cNvPr id="150" name="Google Shape;150;p23"/>
          <p:cNvPicPr preferRelativeResize="0"/>
          <p:nvPr/>
        </p:nvPicPr>
        <p:blipFill>
          <a:blip r:embed="rId7">
            <a:alphaModFix/>
          </a:blip>
          <a:stretch>
            <a:fillRect/>
          </a:stretch>
        </p:blipFill>
        <p:spPr>
          <a:xfrm>
            <a:off x="2046470" y="1101425"/>
            <a:ext cx="5165810" cy="372453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0"/>
                                        </p:tgtEl>
                                        <p:attrNameLst>
                                          <p:attrName>style.visibility</p:attrName>
                                        </p:attrNameLst>
                                      </p:cBhvr>
                                      <p:to>
                                        <p:strVal val="visible"/>
                                      </p:to>
                                    </p:set>
                                    <p:animEffect filter="fade" transition="in">
                                      <p:cBhvr>
                                        <p:cTn dur="1000"/>
                                        <p:tgtEl>
                                          <p:spTgt spid="1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6"/>
                                        </p:tgtEl>
                                        <p:attrNameLst>
                                          <p:attrName>style.visibility</p:attrName>
                                        </p:attrNameLst>
                                      </p:cBhvr>
                                      <p:to>
                                        <p:strVal val="visible"/>
                                      </p:to>
                                    </p:set>
                                    <p:animEffect filter="fade" transition="in">
                                      <p:cBhvr>
                                        <p:cTn dur="1000"/>
                                        <p:tgtEl>
                                          <p:spTgt spid="14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1000"/>
                                        <p:tgtEl>
                                          <p:spTgt spid="1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8"/>
                                        </p:tgtEl>
                                        <p:attrNameLst>
                                          <p:attrName>style.visibility</p:attrName>
                                        </p:attrNameLst>
                                      </p:cBhvr>
                                      <p:to>
                                        <p:strVal val="visible"/>
                                      </p:to>
                                    </p:set>
                                    <p:animEffect filter="fade" transition="in">
                                      <p:cBhvr>
                                        <p:cTn dur="1000"/>
                                        <p:tgtEl>
                                          <p:spTgt spid="1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9"/>
                                        </p:tgtEl>
                                        <p:attrNameLst>
                                          <p:attrName>style.visibility</p:attrName>
                                        </p:attrNameLst>
                                      </p:cBhvr>
                                      <p:to>
                                        <p:strVal val="visible"/>
                                      </p:to>
                                    </p:set>
                                    <p:animEffect filter="fade" transition="in">
                                      <p:cBhvr>
                                        <p:cTn dur="1000"/>
                                        <p:tgtEl>
                                          <p:spTgt spid="1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55" name="Shape 155"/>
        <p:cNvGrpSpPr/>
        <p:nvPr/>
      </p:nvGrpSpPr>
      <p:grpSpPr>
        <a:xfrm>
          <a:off x="0" y="0"/>
          <a:ext cx="0" cy="0"/>
          <a:chOff x="0" y="0"/>
          <a:chExt cx="0" cy="0"/>
        </a:xfrm>
      </p:grpSpPr>
      <p:sp>
        <p:nvSpPr>
          <p:cNvPr id="156" name="Google Shape;156;p24"/>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FF00FF"/>
                </a:solidFill>
                <a:latin typeface="Calibri"/>
                <a:ea typeface="Calibri"/>
                <a:cs typeface="Calibri"/>
                <a:sym typeface="Calibri"/>
              </a:rPr>
              <a:t>Think</a:t>
            </a:r>
            <a:r>
              <a:rPr b="0" i="0" lang="en-GB" sz="2800" u="none" cap="none" strike="noStrike">
                <a:solidFill>
                  <a:srgbClr val="3366FF"/>
                </a:solidFill>
                <a:latin typeface="Calibri"/>
                <a:ea typeface="Calibri"/>
                <a:cs typeface="Calibri"/>
                <a:sym typeface="Calibri"/>
              </a:rPr>
              <a:t> about the learning behaviours</a:t>
            </a:r>
            <a:endParaRPr b="0" i="0" sz="2800" u="none" cap="none" strike="noStrike">
              <a:solidFill>
                <a:srgbClr val="3366FF"/>
              </a:solidFill>
              <a:latin typeface="Calibri"/>
              <a:ea typeface="Calibri"/>
              <a:cs typeface="Calibri"/>
              <a:sym typeface="Calibri"/>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FF00FF"/>
                </a:solidFill>
                <a:latin typeface="Calibri"/>
                <a:ea typeface="Calibri"/>
                <a:cs typeface="Calibri"/>
                <a:sym typeface="Calibri"/>
              </a:rPr>
              <a:t>Puzzle</a:t>
            </a:r>
            <a:r>
              <a:rPr b="0" i="0" lang="en-GB" sz="2800" u="none" cap="none" strike="noStrike">
                <a:solidFill>
                  <a:srgbClr val="FF6600"/>
                </a:solidFill>
                <a:latin typeface="Calibri"/>
                <a:ea typeface="Calibri"/>
                <a:cs typeface="Calibri"/>
                <a:sym typeface="Calibri"/>
              </a:rPr>
              <a:t> </a:t>
            </a:r>
            <a:r>
              <a:rPr b="0" i="0" lang="en-GB" sz="2800" u="none" cap="none" strike="noStrike">
                <a:solidFill>
                  <a:srgbClr val="3366FF"/>
                </a:solidFill>
                <a:latin typeface="Calibri"/>
                <a:ea typeface="Calibri"/>
                <a:cs typeface="Calibri"/>
                <a:sym typeface="Calibri"/>
              </a:rPr>
              <a:t>over what it means to be without these learning behaviours</a:t>
            </a:r>
            <a:endParaRPr b="0" i="0" sz="2800" u="none" cap="none" strike="noStrike">
              <a:solidFill>
                <a:srgbClr val="3366FF"/>
              </a:solidFill>
              <a:latin typeface="Calibri"/>
              <a:ea typeface="Calibri"/>
              <a:cs typeface="Calibri"/>
              <a:sym typeface="Calibri"/>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FF00FF"/>
                </a:solidFill>
                <a:latin typeface="Calibri"/>
                <a:ea typeface="Calibri"/>
                <a:cs typeface="Calibri"/>
                <a:sym typeface="Calibri"/>
              </a:rPr>
              <a:t>Explore</a:t>
            </a:r>
            <a:r>
              <a:rPr b="0" i="0" lang="en-GB" sz="2800" u="none" cap="none" strike="noStrike">
                <a:solidFill>
                  <a:srgbClr val="3366FF"/>
                </a:solidFill>
                <a:latin typeface="Calibri"/>
                <a:ea typeface="Calibri"/>
                <a:cs typeface="Calibri"/>
                <a:sym typeface="Calibri"/>
              </a:rPr>
              <a:t> and record the names of students who appear to possess or are missing each behaviour.</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800" u="none" cap="none" strike="noStrike">
              <a:solidFill>
                <a:srgbClr val="3366FF"/>
              </a:solidFill>
              <a:latin typeface="Calibri"/>
              <a:ea typeface="Calibri"/>
              <a:cs typeface="Calibri"/>
              <a:sym typeface="Calibri"/>
            </a:endParaRPr>
          </a:p>
        </p:txBody>
      </p:sp>
      <p:sp>
        <p:nvSpPr>
          <p:cNvPr id="157" name="Google Shape;157;p24"/>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58" name="Google Shape;158;p2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FF00FF"/>
                </a:solidFill>
                <a:latin typeface="Calibri"/>
                <a:ea typeface="Calibri"/>
                <a:cs typeface="Calibri"/>
                <a:sym typeface="Calibri"/>
              </a:rPr>
              <a:t>Getting to know your students as learners</a:t>
            </a:r>
            <a:br>
              <a:rPr b="0" i="0" lang="en-GB" sz="3200" u="none" cap="none" strike="noStrike">
                <a:solidFill>
                  <a:srgbClr val="FF00FF"/>
                </a:solidFill>
                <a:latin typeface="Calibri"/>
                <a:ea typeface="Calibri"/>
                <a:cs typeface="Calibri"/>
                <a:sym typeface="Calibri"/>
              </a:rPr>
            </a:br>
            <a:r>
              <a:rPr b="0" i="0" lang="en-GB" sz="2000" u="none" cap="none" strike="noStrike">
                <a:solidFill>
                  <a:srgbClr val="FF00FF"/>
                </a:solidFill>
                <a:latin typeface="Calibri"/>
                <a:ea typeface="Calibri"/>
                <a:cs typeface="Calibri"/>
                <a:sym typeface="Calibri"/>
              </a:rPr>
              <a:t>Think, puzzle, explore</a:t>
            </a:r>
            <a:endParaRPr b="0" i="0" sz="2000" u="none" cap="none" strike="noStrike">
              <a:solidFill>
                <a:srgbClr val="FF00FF"/>
              </a:solidFill>
              <a:latin typeface="Calibri"/>
              <a:ea typeface="Calibri"/>
              <a:cs typeface="Calibri"/>
              <a:sym typeface="Calibri"/>
            </a:endParaRPr>
          </a:p>
        </p:txBody>
      </p:sp>
      <p:sp>
        <p:nvSpPr>
          <p:cNvPr id="159" name="Google Shape;159;p24"/>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64" name="Shape 164"/>
        <p:cNvGrpSpPr/>
        <p:nvPr/>
      </p:nvGrpSpPr>
      <p:grpSpPr>
        <a:xfrm>
          <a:off x="0" y="0"/>
          <a:ext cx="0" cy="0"/>
          <a:chOff x="0" y="0"/>
          <a:chExt cx="0" cy="0"/>
        </a:xfrm>
      </p:grpSpPr>
      <p:sp>
        <p:nvSpPr>
          <p:cNvPr id="165" name="Google Shape;165;p25"/>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Become absorbed</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Being rapt and attentive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Overcome distraction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Creating your own best learning environment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Notice attentively</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Perceiving subtle nuances and patterns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Persevere: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Keep going despite difficulty;  tolerate feeling of learning</a:t>
            </a:r>
            <a:endParaRPr b="0" i="0" sz="2000" u="none" cap="none" strike="noStrike">
              <a:solidFill>
                <a:srgbClr val="000000"/>
              </a:solidFill>
              <a:latin typeface="Calibri"/>
              <a:ea typeface="Calibri"/>
              <a:cs typeface="Calibri"/>
              <a:sym typeface="Calibri"/>
            </a:endParaRPr>
          </a:p>
        </p:txBody>
      </p:sp>
      <p:sp>
        <p:nvSpPr>
          <p:cNvPr id="166" name="Google Shape;166;p25"/>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67" name="Google Shape;167;p2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BIG one: Emotional Engagement</a:t>
            </a:r>
            <a:endParaRPr b="0" i="0" sz="3200" u="none" cap="none" strike="noStrike">
              <a:solidFill>
                <a:srgbClr val="000090"/>
              </a:solidFill>
              <a:latin typeface="Calibri"/>
              <a:ea typeface="Calibri"/>
              <a:cs typeface="Calibri"/>
              <a:sym typeface="Calibri"/>
            </a:endParaRPr>
          </a:p>
        </p:txBody>
      </p:sp>
      <p:sp>
        <p:nvSpPr>
          <p:cNvPr id="168" name="Google Shape;168;p25"/>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id="169" name="Google Shape;169;p25"/>
          <p:cNvPicPr preferRelativeResize="0"/>
          <p:nvPr/>
        </p:nvPicPr>
        <p:blipFill>
          <a:blip r:embed="rId3">
            <a:alphaModFix/>
          </a:blip>
          <a:stretch>
            <a:fillRect/>
          </a:stretch>
        </p:blipFill>
        <p:spPr>
          <a:xfrm>
            <a:off x="7479028" y="1245100"/>
            <a:ext cx="954061" cy="42298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1000"/>
                                        <p:tgtEl>
                                          <p:spTgt spid="16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1000"/>
                                        <p:tgtEl>
                                          <p:spTgt spid="16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animEffect filter="fade" transition="in">
                                      <p:cBhvr>
                                        <p:cTn dur="1000"/>
                                        <p:tgtEl>
                                          <p:spTgt spid="16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animEffect filter="fade" transition="in">
                                      <p:cBhvr>
                                        <p:cTn dur="1000"/>
                                        <p:tgtEl>
                                          <p:spTgt spid="16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animEffect filter="fade" transition="in">
                                      <p:cBhvr>
                                        <p:cTn dur="1000"/>
                                        <p:tgtEl>
                                          <p:spTgt spid="16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animEffect filter="fade" transition="in">
                                      <p:cBhvr>
                                        <p:cTn dur="1000"/>
                                        <p:tgtEl>
                                          <p:spTgt spid="165">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6" st="6"/>
                                            </p:txEl>
                                          </p:spTgt>
                                        </p:tgtEl>
                                        <p:attrNameLst>
                                          <p:attrName>style.visibility</p:attrName>
                                        </p:attrNameLst>
                                      </p:cBhvr>
                                      <p:to>
                                        <p:strVal val="visible"/>
                                      </p:to>
                                    </p:set>
                                    <p:animEffect filter="fade" transition="in">
                                      <p:cBhvr>
                                        <p:cTn dur="1000"/>
                                        <p:tgtEl>
                                          <p:spTgt spid="165">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5">
                                            <p:txEl>
                                              <p:pRg end="7" st="7"/>
                                            </p:txEl>
                                          </p:spTgt>
                                        </p:tgtEl>
                                        <p:attrNameLst>
                                          <p:attrName>style.visibility</p:attrName>
                                        </p:attrNameLst>
                                      </p:cBhvr>
                                      <p:to>
                                        <p:strVal val="visible"/>
                                      </p:to>
                                    </p:set>
                                    <p:animEffect filter="fade" transition="in">
                                      <p:cBhvr>
                                        <p:cTn dur="1000"/>
                                        <p:tgtEl>
                                          <p:spTgt spid="165">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4" name="Shape 174"/>
        <p:cNvGrpSpPr/>
        <p:nvPr/>
      </p:nvGrpSpPr>
      <p:grpSpPr>
        <a:xfrm>
          <a:off x="0" y="0"/>
          <a:ext cx="0" cy="0"/>
          <a:chOff x="0" y="0"/>
          <a:chExt cx="0" cy="0"/>
        </a:xfrm>
      </p:grpSpPr>
      <p:sp>
        <p:nvSpPr>
          <p:cNvPr id="175" name="Google Shape;175;p26"/>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Despair when an answer is not immediately clear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Hatred of getting things wrong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Want to do things quickly – to get rid of it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Easily distracted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Unaware of different strategies to try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Expect learning to be easy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Gravitate to non-challenging tasks</a:t>
            </a:r>
            <a:endParaRPr b="0" i="0" sz="2000" u="none" cap="none" strike="noStrike">
              <a:solidFill>
                <a:srgbClr val="3366FF"/>
              </a:solidFill>
              <a:latin typeface="Calibri"/>
              <a:ea typeface="Calibri"/>
              <a:cs typeface="Calibri"/>
              <a:sym typeface="Calibri"/>
            </a:endParaRPr>
          </a:p>
        </p:txBody>
      </p:sp>
      <p:sp>
        <p:nvSpPr>
          <p:cNvPr id="176" name="Google Shape;176;p26"/>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77" name="Google Shape;177;p2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When emotional engagement is missing</a:t>
            </a:r>
            <a:endParaRPr b="0" i="0" sz="3200" u="none" cap="none" strike="noStrike">
              <a:solidFill>
                <a:srgbClr val="000090"/>
              </a:solidFill>
              <a:latin typeface="Calibri"/>
              <a:ea typeface="Calibri"/>
              <a:cs typeface="Calibri"/>
              <a:sym typeface="Calibri"/>
            </a:endParaRPr>
          </a:p>
        </p:txBody>
      </p:sp>
      <p:pic>
        <p:nvPicPr>
          <p:cNvPr descr="5859097301_d98a0eb725_o.jpg" id="178" name="Google Shape;178;p26"/>
          <p:cNvPicPr preferRelativeResize="0"/>
          <p:nvPr>
            <p:ph idx="2" type="body"/>
          </p:nvPr>
        </p:nvPicPr>
        <p:blipFill rotWithShape="1">
          <a:blip r:embed="rId3">
            <a:alphaModFix/>
          </a:blip>
          <a:srcRect b="0" l="17912" r="17906" t="0"/>
          <a:stretch/>
        </p:blipFill>
        <p:spPr>
          <a:xfrm>
            <a:off x="6838950" y="1228725"/>
            <a:ext cx="1926300" cy="4000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83" name="Shape 183"/>
        <p:cNvGrpSpPr/>
        <p:nvPr/>
      </p:nvGrpSpPr>
      <p:grpSpPr>
        <a:xfrm>
          <a:off x="0" y="0"/>
          <a:ext cx="0" cy="0"/>
          <a:chOff x="0" y="0"/>
          <a:chExt cx="0" cy="0"/>
        </a:xfrm>
      </p:grpSpPr>
      <p:sp>
        <p:nvSpPr>
          <p:cNvPr id="184" name="Google Shape;184;p27"/>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90000"/>
              </a:lnSpc>
              <a:spcBef>
                <a:spcPts val="560"/>
              </a:spcBef>
              <a:spcAft>
                <a:spcPts val="0"/>
              </a:spcAft>
              <a:buClr>
                <a:srgbClr val="3366FF"/>
              </a:buClr>
              <a:buSzPts val="2400"/>
              <a:buFont typeface="Noto Sans Symbols"/>
              <a:buNone/>
            </a:pPr>
            <a:r>
              <a:rPr b="0" i="0" lang="en-GB" sz="1665" u="none" cap="none" strike="noStrike">
                <a:solidFill>
                  <a:srgbClr val="FF00FF"/>
                </a:solidFill>
                <a:latin typeface="Calibri"/>
                <a:ea typeface="Calibri"/>
                <a:cs typeface="Calibri"/>
                <a:sym typeface="Calibri"/>
              </a:rPr>
              <a:t>Can you think of a student for each descriptor?</a:t>
            </a:r>
            <a:endParaRPr>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FF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rPr b="0" i="0" lang="en-GB" sz="1665" u="none" cap="none" strike="noStrike">
                <a:solidFill>
                  <a:srgbClr val="FF00FF"/>
                </a:solidFill>
                <a:latin typeface="Calibri"/>
                <a:ea typeface="Calibri"/>
                <a:cs typeface="Calibri"/>
                <a:sym typeface="Calibri"/>
              </a:rPr>
              <a:t>Is it easier to think of names for the positive or the ‘missing’ descriptors?</a:t>
            </a:r>
            <a:endParaRPr>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0000FF"/>
              </a:solidFill>
              <a:latin typeface="Calibri"/>
              <a:ea typeface="Calibri"/>
              <a:cs typeface="Calibri"/>
              <a:sym typeface="Calibri"/>
            </a:endParaRPr>
          </a:p>
        </p:txBody>
      </p:sp>
      <p:sp>
        <p:nvSpPr>
          <p:cNvPr id="185" name="Google Shape;185;p27"/>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t/>
            </a:r>
            <a:endParaRPr b="0" i="0" sz="2400" u="none" cap="none" strike="noStrike">
              <a:solidFill>
                <a:srgbClr val="000090"/>
              </a:solidFill>
              <a:latin typeface="Calibri"/>
              <a:ea typeface="Calibri"/>
              <a:cs typeface="Calibri"/>
              <a:sym typeface="Calibri"/>
            </a:endParaRPr>
          </a:p>
        </p:txBody>
      </p:sp>
      <p:sp>
        <p:nvSpPr>
          <p:cNvPr id="186" name="Google Shape;186;p27"/>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Pages from BBL Autunm 18_Primary_AM-workbook_v4.5_Page_1.jpg" id="187" name="Google Shape;187;p27"/>
          <p:cNvPicPr preferRelativeResize="0"/>
          <p:nvPr/>
        </p:nvPicPr>
        <p:blipFill rotWithShape="1">
          <a:blip r:embed="rId3">
            <a:alphaModFix/>
          </a:blip>
          <a:srcRect b="0" l="0" r="0" t="0"/>
          <a:stretch/>
        </p:blipFill>
        <p:spPr>
          <a:xfrm>
            <a:off x="1654965" y="0"/>
            <a:ext cx="3639158"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92" name="Shape 192"/>
        <p:cNvGrpSpPr/>
        <p:nvPr/>
      </p:nvGrpSpPr>
      <p:grpSpPr>
        <a:xfrm>
          <a:off x="0" y="0"/>
          <a:ext cx="0" cy="0"/>
          <a:chOff x="0" y="0"/>
          <a:chExt cx="0" cy="0"/>
        </a:xfrm>
      </p:grpSpPr>
      <p:sp>
        <p:nvSpPr>
          <p:cNvPr id="193" name="Google Shape;193;p2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rtl="0" algn="l">
              <a:spcBef>
                <a:spcPts val="560"/>
              </a:spcBef>
              <a:spcAft>
                <a:spcPts val="0"/>
              </a:spcAft>
              <a:buSzPts val="2400"/>
              <a:buChar char="●"/>
            </a:pPr>
            <a:r>
              <a:rPr lang="en-GB"/>
              <a:t>Curious:</a:t>
            </a:r>
            <a:endParaRPr/>
          </a:p>
          <a:p>
            <a:pPr indent="-355600" lvl="1" marL="914400" rtl="0" algn="l">
              <a:spcBef>
                <a:spcPts val="400"/>
              </a:spcBef>
              <a:spcAft>
                <a:spcPts val="0"/>
              </a:spcAft>
              <a:buSzPts val="2000"/>
              <a:buChar char="○"/>
            </a:pPr>
            <a:r>
              <a:rPr lang="en-GB"/>
              <a:t>question, dig deep for answers</a:t>
            </a:r>
            <a:endParaRPr/>
          </a:p>
          <a:p>
            <a:pPr indent="-381000" lvl="0" marL="457200" rtl="0" algn="l">
              <a:spcBef>
                <a:spcPts val="560"/>
              </a:spcBef>
              <a:spcAft>
                <a:spcPts val="0"/>
              </a:spcAft>
              <a:buSzPts val="2400"/>
              <a:buChar char="●"/>
            </a:pPr>
            <a:r>
              <a:rPr lang="en-GB"/>
              <a:t>Make links:</a:t>
            </a:r>
            <a:endParaRPr/>
          </a:p>
          <a:p>
            <a:pPr indent="-355600" lvl="1" marL="914400" rtl="0" algn="l">
              <a:spcBef>
                <a:spcPts val="400"/>
              </a:spcBef>
              <a:spcAft>
                <a:spcPts val="0"/>
              </a:spcAft>
              <a:buSzPts val="2000"/>
              <a:buChar char="○"/>
            </a:pPr>
            <a:r>
              <a:rPr lang="en-GB"/>
              <a:t>relationships between things</a:t>
            </a:r>
            <a:endParaRPr/>
          </a:p>
          <a:p>
            <a:pPr indent="-381000" lvl="0" marL="457200" rtl="0" algn="l">
              <a:spcBef>
                <a:spcPts val="560"/>
              </a:spcBef>
              <a:spcAft>
                <a:spcPts val="0"/>
              </a:spcAft>
              <a:buSzPts val="2400"/>
              <a:buChar char="●"/>
            </a:pPr>
            <a:r>
              <a:rPr lang="en-GB"/>
              <a:t>Imagine:</a:t>
            </a:r>
            <a:endParaRPr/>
          </a:p>
          <a:p>
            <a:pPr indent="-355600" lvl="1" marL="914400" rtl="0" algn="l">
              <a:spcBef>
                <a:spcPts val="400"/>
              </a:spcBef>
              <a:spcAft>
                <a:spcPts val="0"/>
              </a:spcAft>
              <a:buSzPts val="2000"/>
              <a:buChar char="○"/>
            </a:pPr>
            <a:r>
              <a:rPr lang="en-GB"/>
              <a:t>look at things in different ways playing with ideas</a:t>
            </a:r>
            <a:endParaRPr/>
          </a:p>
          <a:p>
            <a:pPr indent="-381000" lvl="0" marL="457200" rtl="0" algn="l">
              <a:spcBef>
                <a:spcPts val="560"/>
              </a:spcBef>
              <a:spcAft>
                <a:spcPts val="0"/>
              </a:spcAft>
              <a:buSzPts val="2400"/>
              <a:buChar char="●"/>
            </a:pPr>
            <a:r>
              <a:rPr lang="en-GB"/>
              <a:t>Reason:</a:t>
            </a:r>
            <a:endParaRPr/>
          </a:p>
          <a:p>
            <a:pPr indent="-355600" lvl="1" marL="914400" rtl="0" algn="l">
              <a:spcBef>
                <a:spcPts val="400"/>
              </a:spcBef>
              <a:spcAft>
                <a:spcPts val="0"/>
              </a:spcAft>
              <a:buSzPts val="2000"/>
              <a:buChar char="○"/>
            </a:pPr>
            <a:r>
              <a:rPr lang="en-GB"/>
              <a:t>construct logical arguments</a:t>
            </a:r>
            <a:endParaRPr/>
          </a:p>
          <a:p>
            <a:pPr indent="-381000" lvl="0" marL="457200" rtl="0" algn="l">
              <a:spcBef>
                <a:spcPts val="560"/>
              </a:spcBef>
              <a:spcAft>
                <a:spcPts val="0"/>
              </a:spcAft>
              <a:buSzPts val="2400"/>
              <a:buChar char="●"/>
            </a:pPr>
            <a:r>
              <a:rPr lang="en-GB"/>
              <a:t>Capitalise: </a:t>
            </a:r>
            <a:endParaRPr/>
          </a:p>
          <a:p>
            <a:pPr indent="-355600" lvl="1" marL="914400" rtl="0" algn="l">
              <a:spcBef>
                <a:spcPts val="400"/>
              </a:spcBef>
              <a:spcAft>
                <a:spcPts val="0"/>
              </a:spcAft>
              <a:buSzPts val="2000"/>
              <a:buChar char="○"/>
            </a:pPr>
            <a:r>
              <a:rPr lang="en-GB"/>
              <a:t>on learning resources to help</a:t>
            </a:r>
            <a:endParaRPr/>
          </a:p>
        </p:txBody>
      </p:sp>
      <p:sp>
        <p:nvSpPr>
          <p:cNvPr id="194" name="Google Shape;194;p2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95" name="Google Shape;195;p28"/>
          <p:cNvSpPr txBox="1"/>
          <p:nvPr>
            <p:ph type="title"/>
          </p:nvPr>
        </p:nvSpPr>
        <p:spPr>
          <a:xfrm>
            <a:off x="146050" y="296863"/>
            <a:ext cx="8589900" cy="878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one we concentrate on: Cognitive Range</a:t>
            </a:r>
            <a:r>
              <a:rPr b="0" i="0" lang="en-GB" sz="2400" u="none" cap="none" strike="noStrike">
                <a:solidFill>
                  <a:srgbClr val="000090"/>
                </a:solidFill>
                <a:latin typeface="Calibri"/>
                <a:ea typeface="Calibri"/>
                <a:cs typeface="Calibri"/>
                <a:sym typeface="Calibri"/>
              </a:rPr>
              <a:t> </a:t>
            </a:r>
            <a:endParaRPr b="0" i="0" sz="2400" u="none" cap="none" strike="noStrike">
              <a:solidFill>
                <a:srgbClr val="000090"/>
              </a:solidFill>
              <a:latin typeface="Calibri"/>
              <a:ea typeface="Calibri"/>
              <a:cs typeface="Calibri"/>
              <a:sym typeface="Calibri"/>
            </a:endParaRPr>
          </a:p>
        </p:txBody>
      </p:sp>
      <p:sp>
        <p:nvSpPr>
          <p:cNvPr id="196" name="Google Shape;196;p28"/>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id="197" name="Google Shape;197;p28"/>
          <p:cNvPicPr preferRelativeResize="0"/>
          <p:nvPr/>
        </p:nvPicPr>
        <p:blipFill>
          <a:blip r:embed="rId3">
            <a:alphaModFix/>
          </a:blip>
          <a:stretch>
            <a:fillRect/>
          </a:stretch>
        </p:blipFill>
        <p:spPr>
          <a:xfrm>
            <a:off x="7436925" y="1228725"/>
            <a:ext cx="874875" cy="4161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0" st="0"/>
                                            </p:txEl>
                                          </p:spTgt>
                                        </p:tgtEl>
                                        <p:attrNameLst>
                                          <p:attrName>style.visibility</p:attrName>
                                        </p:attrNameLst>
                                      </p:cBhvr>
                                      <p:to>
                                        <p:strVal val="visible"/>
                                      </p:to>
                                    </p:set>
                                    <p:animEffect filter="fade" transition="in">
                                      <p:cBhvr>
                                        <p:cTn dur="1000"/>
                                        <p:tgtEl>
                                          <p:spTgt spid="1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1" st="1"/>
                                            </p:txEl>
                                          </p:spTgt>
                                        </p:tgtEl>
                                        <p:attrNameLst>
                                          <p:attrName>style.visibility</p:attrName>
                                        </p:attrNameLst>
                                      </p:cBhvr>
                                      <p:to>
                                        <p:strVal val="visible"/>
                                      </p:to>
                                    </p:set>
                                    <p:animEffect filter="fade" transition="in">
                                      <p:cBhvr>
                                        <p:cTn dur="1000"/>
                                        <p:tgtEl>
                                          <p:spTgt spid="19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2" st="2"/>
                                            </p:txEl>
                                          </p:spTgt>
                                        </p:tgtEl>
                                        <p:attrNameLst>
                                          <p:attrName>style.visibility</p:attrName>
                                        </p:attrNameLst>
                                      </p:cBhvr>
                                      <p:to>
                                        <p:strVal val="visible"/>
                                      </p:to>
                                    </p:set>
                                    <p:animEffect filter="fade" transition="in">
                                      <p:cBhvr>
                                        <p:cTn dur="1000"/>
                                        <p:tgtEl>
                                          <p:spTgt spid="19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3" st="3"/>
                                            </p:txEl>
                                          </p:spTgt>
                                        </p:tgtEl>
                                        <p:attrNameLst>
                                          <p:attrName>style.visibility</p:attrName>
                                        </p:attrNameLst>
                                      </p:cBhvr>
                                      <p:to>
                                        <p:strVal val="visible"/>
                                      </p:to>
                                    </p:set>
                                    <p:animEffect filter="fade" transition="in">
                                      <p:cBhvr>
                                        <p:cTn dur="1000"/>
                                        <p:tgtEl>
                                          <p:spTgt spid="19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4" st="4"/>
                                            </p:txEl>
                                          </p:spTgt>
                                        </p:tgtEl>
                                        <p:attrNameLst>
                                          <p:attrName>style.visibility</p:attrName>
                                        </p:attrNameLst>
                                      </p:cBhvr>
                                      <p:to>
                                        <p:strVal val="visible"/>
                                      </p:to>
                                    </p:set>
                                    <p:animEffect filter="fade" transition="in">
                                      <p:cBhvr>
                                        <p:cTn dur="1000"/>
                                        <p:tgtEl>
                                          <p:spTgt spid="19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5" st="5"/>
                                            </p:txEl>
                                          </p:spTgt>
                                        </p:tgtEl>
                                        <p:attrNameLst>
                                          <p:attrName>style.visibility</p:attrName>
                                        </p:attrNameLst>
                                      </p:cBhvr>
                                      <p:to>
                                        <p:strVal val="visible"/>
                                      </p:to>
                                    </p:set>
                                    <p:animEffect filter="fade" transition="in">
                                      <p:cBhvr>
                                        <p:cTn dur="1000"/>
                                        <p:tgtEl>
                                          <p:spTgt spid="19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6" st="6"/>
                                            </p:txEl>
                                          </p:spTgt>
                                        </p:tgtEl>
                                        <p:attrNameLst>
                                          <p:attrName>style.visibility</p:attrName>
                                        </p:attrNameLst>
                                      </p:cBhvr>
                                      <p:to>
                                        <p:strVal val="visible"/>
                                      </p:to>
                                    </p:set>
                                    <p:animEffect filter="fade" transition="in">
                                      <p:cBhvr>
                                        <p:cTn dur="1000"/>
                                        <p:tgtEl>
                                          <p:spTgt spid="19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7" st="7"/>
                                            </p:txEl>
                                          </p:spTgt>
                                        </p:tgtEl>
                                        <p:attrNameLst>
                                          <p:attrName>style.visibility</p:attrName>
                                        </p:attrNameLst>
                                      </p:cBhvr>
                                      <p:to>
                                        <p:strVal val="visible"/>
                                      </p:to>
                                    </p:set>
                                    <p:animEffect filter="fade" transition="in">
                                      <p:cBhvr>
                                        <p:cTn dur="1000"/>
                                        <p:tgtEl>
                                          <p:spTgt spid="19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8" st="8"/>
                                            </p:txEl>
                                          </p:spTgt>
                                        </p:tgtEl>
                                        <p:attrNameLst>
                                          <p:attrName>style.visibility</p:attrName>
                                        </p:attrNameLst>
                                      </p:cBhvr>
                                      <p:to>
                                        <p:strVal val="visible"/>
                                      </p:to>
                                    </p:set>
                                    <p:animEffect filter="fade" transition="in">
                                      <p:cBhvr>
                                        <p:cTn dur="1000"/>
                                        <p:tgtEl>
                                          <p:spTgt spid="19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3">
                                            <p:txEl>
                                              <p:pRg end="9" st="9"/>
                                            </p:txEl>
                                          </p:spTgt>
                                        </p:tgtEl>
                                        <p:attrNameLst>
                                          <p:attrName>style.visibility</p:attrName>
                                        </p:attrNameLst>
                                      </p:cBhvr>
                                      <p:to>
                                        <p:strVal val="visible"/>
                                      </p:to>
                                    </p:set>
                                    <p:animEffect filter="fade" transition="in">
                                      <p:cBhvr>
                                        <p:cTn dur="1000"/>
                                        <p:tgtEl>
                                          <p:spTgt spid="193">
                                            <p:txEl>
                                              <p:pRg end="9" st="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02" name="Shape 202"/>
        <p:cNvGrpSpPr/>
        <p:nvPr/>
      </p:nvGrpSpPr>
      <p:grpSpPr>
        <a:xfrm>
          <a:off x="0" y="0"/>
          <a:ext cx="0" cy="0"/>
          <a:chOff x="0" y="0"/>
          <a:chExt cx="0" cy="0"/>
        </a:xfrm>
      </p:grpSpPr>
      <p:sp>
        <p:nvSpPr>
          <p:cNvPr id="203" name="Google Shape;203;p29"/>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Unaware of purpose of questions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Afraid of asking questions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Happy with first answer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Perceive thinking as ‘hard work’ &amp; pull back from it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Doesn’t look for or see patterns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Keeps information in silos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Likes to keep rules; unadventurous, robotic</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Lacks spontaneity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Bound by inhibitions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Impulsive; jumps to conclusions</a:t>
            </a:r>
            <a:endParaRPr b="0" i="0" sz="2000" u="none" cap="none" strike="noStrike">
              <a:solidFill>
                <a:srgbClr val="3366FF"/>
              </a:solidFill>
              <a:latin typeface="Calibri"/>
              <a:ea typeface="Calibri"/>
              <a:cs typeface="Calibri"/>
              <a:sym typeface="Calibri"/>
            </a:endParaRPr>
          </a:p>
        </p:txBody>
      </p:sp>
      <p:sp>
        <p:nvSpPr>
          <p:cNvPr id="204" name="Google Shape;204;p2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05" name="Google Shape;205;p2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When cognitive range is missing</a:t>
            </a:r>
            <a:endParaRPr b="0" i="0" sz="3200" u="none" cap="none" strike="noStrike">
              <a:solidFill>
                <a:srgbClr val="000090"/>
              </a:solidFill>
              <a:latin typeface="Calibri"/>
              <a:ea typeface="Calibri"/>
              <a:cs typeface="Calibri"/>
              <a:sym typeface="Calibri"/>
            </a:endParaRPr>
          </a:p>
        </p:txBody>
      </p:sp>
      <p:pic>
        <p:nvPicPr>
          <p:cNvPr descr="Screen Shot 2015-08-26 at 13.43.37.png" id="206" name="Google Shape;206;p29"/>
          <p:cNvPicPr preferRelativeResize="0"/>
          <p:nvPr>
            <p:ph idx="2" type="body"/>
          </p:nvPr>
        </p:nvPicPr>
        <p:blipFill rotWithShape="1">
          <a:blip r:embed="rId3">
            <a:alphaModFix/>
          </a:blip>
          <a:srcRect b="0" l="11656" r="11656" t="0"/>
          <a:stretch/>
        </p:blipFill>
        <p:spPr>
          <a:xfrm>
            <a:off x="6838950" y="1228725"/>
            <a:ext cx="1926300" cy="40008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11" name="Shape 211"/>
        <p:cNvGrpSpPr/>
        <p:nvPr/>
      </p:nvGrpSpPr>
      <p:grpSpPr>
        <a:xfrm>
          <a:off x="0" y="0"/>
          <a:ext cx="0" cy="0"/>
          <a:chOff x="0" y="0"/>
          <a:chExt cx="0" cy="0"/>
        </a:xfrm>
      </p:grpSpPr>
      <p:sp>
        <p:nvSpPr>
          <p:cNvPr id="212" name="Google Shape;212;p30"/>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90000"/>
              </a:lnSpc>
              <a:spcBef>
                <a:spcPts val="560"/>
              </a:spcBef>
              <a:spcAft>
                <a:spcPts val="0"/>
              </a:spcAft>
              <a:buClr>
                <a:srgbClr val="3366FF"/>
              </a:buClr>
              <a:buSzPts val="2400"/>
              <a:buFont typeface="Noto Sans Symbols"/>
              <a:buNone/>
            </a:pPr>
            <a:r>
              <a:rPr b="0" i="0" lang="en-GB" sz="1665" u="none" cap="none" strike="noStrike">
                <a:solidFill>
                  <a:srgbClr val="FF00FF"/>
                </a:solidFill>
                <a:latin typeface="Calibri"/>
                <a:ea typeface="Calibri"/>
                <a:cs typeface="Calibri"/>
                <a:sym typeface="Calibri"/>
              </a:rPr>
              <a:t>Can you think of a student for each descriptor?</a:t>
            </a:r>
            <a:endParaRPr>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FF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rPr lang="en-GB" sz="1665">
                <a:solidFill>
                  <a:srgbClr val="FF00FF"/>
                </a:solidFill>
              </a:rPr>
              <a:t>Do you keep thinking of the same names?</a:t>
            </a:r>
            <a:endParaRPr>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0000FF"/>
              </a:solidFill>
              <a:latin typeface="Calibri"/>
              <a:ea typeface="Calibri"/>
              <a:cs typeface="Calibri"/>
              <a:sym typeface="Calibri"/>
            </a:endParaRPr>
          </a:p>
        </p:txBody>
      </p:sp>
      <p:sp>
        <p:nvSpPr>
          <p:cNvPr id="213" name="Google Shape;213;p30"/>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t/>
            </a:r>
            <a:endParaRPr b="0" i="0" sz="1900" u="none" cap="none" strike="noStrike">
              <a:solidFill>
                <a:srgbClr val="000090"/>
              </a:solidFill>
              <a:latin typeface="Calibri"/>
              <a:ea typeface="Calibri"/>
              <a:cs typeface="Calibri"/>
              <a:sym typeface="Calibri"/>
            </a:endParaRPr>
          </a:p>
        </p:txBody>
      </p:sp>
      <p:sp>
        <p:nvSpPr>
          <p:cNvPr id="214" name="Google Shape;214;p30"/>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Pages from BBL Autunm 18_Primary_AM-workbook_v4.5_Page_2.jpg" id="215" name="Google Shape;215;p30"/>
          <p:cNvPicPr preferRelativeResize="0"/>
          <p:nvPr/>
        </p:nvPicPr>
        <p:blipFill rotWithShape="1">
          <a:blip r:embed="rId3">
            <a:alphaModFix/>
          </a:blip>
          <a:srcRect b="0" l="0" r="0" t="0"/>
          <a:stretch/>
        </p:blipFill>
        <p:spPr>
          <a:xfrm>
            <a:off x="1116138" y="0"/>
            <a:ext cx="3639158"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20" name="Shape 220"/>
        <p:cNvGrpSpPr/>
        <p:nvPr/>
      </p:nvGrpSpPr>
      <p:grpSpPr>
        <a:xfrm>
          <a:off x="0" y="0"/>
          <a:ext cx="0" cy="0"/>
          <a:chOff x="0" y="0"/>
          <a:chExt cx="0" cy="0"/>
        </a:xfrm>
      </p:grpSpPr>
      <p:sp>
        <p:nvSpPr>
          <p:cNvPr id="221" name="Google Shape;221;p31"/>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rtl="0" algn="l">
              <a:spcBef>
                <a:spcPts val="560"/>
              </a:spcBef>
              <a:spcAft>
                <a:spcPts val="0"/>
              </a:spcAft>
              <a:buSzPts val="2400"/>
              <a:buChar char="●"/>
            </a:pPr>
            <a:r>
              <a:rPr lang="en-GB"/>
              <a:t>Interdependent:</a:t>
            </a:r>
            <a:endParaRPr/>
          </a:p>
          <a:p>
            <a:pPr indent="-355600" lvl="1" marL="914400" rtl="0" algn="l">
              <a:spcBef>
                <a:spcPts val="400"/>
              </a:spcBef>
              <a:spcAft>
                <a:spcPts val="0"/>
              </a:spcAft>
              <a:buSzPts val="2000"/>
              <a:buChar char="○"/>
            </a:pPr>
            <a:r>
              <a:rPr lang="en-GB"/>
              <a:t>Balances learning alone and with others</a:t>
            </a:r>
            <a:endParaRPr/>
          </a:p>
          <a:p>
            <a:pPr indent="-381000" lvl="0" marL="457200" rtl="0" algn="l">
              <a:spcBef>
                <a:spcPts val="560"/>
              </a:spcBef>
              <a:spcAft>
                <a:spcPts val="0"/>
              </a:spcAft>
              <a:buSzPts val="2400"/>
              <a:buChar char="●"/>
            </a:pPr>
            <a:r>
              <a:rPr lang="en-GB"/>
              <a:t>Collaborate:</a:t>
            </a:r>
            <a:endParaRPr/>
          </a:p>
          <a:p>
            <a:pPr indent="-355600" lvl="1" marL="914400" rtl="0" algn="l">
              <a:spcBef>
                <a:spcPts val="400"/>
              </a:spcBef>
              <a:spcAft>
                <a:spcPts val="0"/>
              </a:spcAft>
              <a:buSzPts val="2000"/>
              <a:buChar char="○"/>
            </a:pPr>
            <a:r>
              <a:rPr lang="en-GB"/>
              <a:t>Know how to learn with others</a:t>
            </a:r>
            <a:endParaRPr/>
          </a:p>
          <a:p>
            <a:pPr indent="-381000" lvl="0" marL="457200" rtl="0" algn="l">
              <a:spcBef>
                <a:spcPts val="560"/>
              </a:spcBef>
              <a:spcAft>
                <a:spcPts val="0"/>
              </a:spcAft>
              <a:buSzPts val="2400"/>
              <a:buChar char="●"/>
            </a:pPr>
            <a:r>
              <a:rPr lang="en-GB"/>
              <a:t>Empathise and Listen:</a:t>
            </a:r>
            <a:endParaRPr/>
          </a:p>
          <a:p>
            <a:pPr indent="-355600" lvl="1" marL="914400" rtl="0" algn="l">
              <a:spcBef>
                <a:spcPts val="400"/>
              </a:spcBef>
              <a:spcAft>
                <a:spcPts val="0"/>
              </a:spcAft>
              <a:buSzPts val="2000"/>
              <a:buChar char="○"/>
            </a:pPr>
            <a:r>
              <a:rPr lang="en-GB"/>
              <a:t>Get inside others’ minds</a:t>
            </a:r>
            <a:endParaRPr/>
          </a:p>
          <a:p>
            <a:pPr indent="-381000" lvl="0" marL="457200" rtl="0" algn="l">
              <a:spcBef>
                <a:spcPts val="560"/>
              </a:spcBef>
              <a:spcAft>
                <a:spcPts val="0"/>
              </a:spcAft>
              <a:buSzPts val="2400"/>
              <a:buChar char="●"/>
            </a:pPr>
            <a:r>
              <a:rPr lang="en-GB"/>
              <a:t>Imitate:</a:t>
            </a:r>
            <a:endParaRPr/>
          </a:p>
          <a:p>
            <a:pPr indent="-355600" lvl="1" marL="914400" rtl="0" algn="l">
              <a:spcBef>
                <a:spcPts val="400"/>
              </a:spcBef>
              <a:spcAft>
                <a:spcPts val="0"/>
              </a:spcAft>
              <a:buSzPts val="2000"/>
              <a:buChar char="○"/>
            </a:pPr>
            <a:r>
              <a:rPr lang="en-GB"/>
              <a:t>Pick up others’ thinking and ideas</a:t>
            </a:r>
            <a:endParaRPr/>
          </a:p>
        </p:txBody>
      </p:sp>
      <p:sp>
        <p:nvSpPr>
          <p:cNvPr id="222" name="Google Shape;222;p31"/>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23" name="Google Shape;223;p3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one we think just happens: Social Interaction</a:t>
            </a:r>
            <a:br>
              <a:rPr b="0" i="0" lang="en-GB" sz="2400" u="none" cap="none" strike="noStrike">
                <a:solidFill>
                  <a:srgbClr val="000090"/>
                </a:solidFill>
                <a:latin typeface="Calibri"/>
                <a:ea typeface="Calibri"/>
                <a:cs typeface="Calibri"/>
                <a:sym typeface="Calibri"/>
              </a:rPr>
            </a:br>
            <a:endParaRPr b="0" i="0" sz="2400" u="none" cap="none" strike="noStrike">
              <a:solidFill>
                <a:srgbClr val="000090"/>
              </a:solidFill>
              <a:latin typeface="Calibri"/>
              <a:ea typeface="Calibri"/>
              <a:cs typeface="Calibri"/>
              <a:sym typeface="Calibri"/>
            </a:endParaRPr>
          </a:p>
        </p:txBody>
      </p:sp>
      <p:sp>
        <p:nvSpPr>
          <p:cNvPr id="224" name="Google Shape;224;p31"/>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id="225" name="Google Shape;225;p31"/>
          <p:cNvPicPr preferRelativeResize="0"/>
          <p:nvPr/>
        </p:nvPicPr>
        <p:blipFill>
          <a:blip r:embed="rId3">
            <a:alphaModFix/>
          </a:blip>
          <a:stretch>
            <a:fillRect/>
          </a:stretch>
        </p:blipFill>
        <p:spPr>
          <a:xfrm>
            <a:off x="7370311" y="1228719"/>
            <a:ext cx="863575" cy="394085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animEffect filter="fade" transition="in">
                                      <p:cBhvr>
                                        <p:cTn dur="1000"/>
                                        <p:tgtEl>
                                          <p:spTgt spid="22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animEffect filter="fade" transition="in">
                                      <p:cBhvr>
                                        <p:cTn dur="1000"/>
                                        <p:tgtEl>
                                          <p:spTgt spid="22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2" st="2"/>
                                            </p:txEl>
                                          </p:spTgt>
                                        </p:tgtEl>
                                        <p:attrNameLst>
                                          <p:attrName>style.visibility</p:attrName>
                                        </p:attrNameLst>
                                      </p:cBhvr>
                                      <p:to>
                                        <p:strVal val="visible"/>
                                      </p:to>
                                    </p:set>
                                    <p:animEffect filter="fade" transition="in">
                                      <p:cBhvr>
                                        <p:cTn dur="1000"/>
                                        <p:tgtEl>
                                          <p:spTgt spid="22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3" st="3"/>
                                            </p:txEl>
                                          </p:spTgt>
                                        </p:tgtEl>
                                        <p:attrNameLst>
                                          <p:attrName>style.visibility</p:attrName>
                                        </p:attrNameLst>
                                      </p:cBhvr>
                                      <p:to>
                                        <p:strVal val="visible"/>
                                      </p:to>
                                    </p:set>
                                    <p:animEffect filter="fade" transition="in">
                                      <p:cBhvr>
                                        <p:cTn dur="1000"/>
                                        <p:tgtEl>
                                          <p:spTgt spid="22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4" st="4"/>
                                            </p:txEl>
                                          </p:spTgt>
                                        </p:tgtEl>
                                        <p:attrNameLst>
                                          <p:attrName>style.visibility</p:attrName>
                                        </p:attrNameLst>
                                      </p:cBhvr>
                                      <p:to>
                                        <p:strVal val="visible"/>
                                      </p:to>
                                    </p:set>
                                    <p:animEffect filter="fade" transition="in">
                                      <p:cBhvr>
                                        <p:cTn dur="1000"/>
                                        <p:tgtEl>
                                          <p:spTgt spid="22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5" st="5"/>
                                            </p:txEl>
                                          </p:spTgt>
                                        </p:tgtEl>
                                        <p:attrNameLst>
                                          <p:attrName>style.visibility</p:attrName>
                                        </p:attrNameLst>
                                      </p:cBhvr>
                                      <p:to>
                                        <p:strVal val="visible"/>
                                      </p:to>
                                    </p:set>
                                    <p:animEffect filter="fade" transition="in">
                                      <p:cBhvr>
                                        <p:cTn dur="1000"/>
                                        <p:tgtEl>
                                          <p:spTgt spid="22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6" st="6"/>
                                            </p:txEl>
                                          </p:spTgt>
                                        </p:tgtEl>
                                        <p:attrNameLst>
                                          <p:attrName>style.visibility</p:attrName>
                                        </p:attrNameLst>
                                      </p:cBhvr>
                                      <p:to>
                                        <p:strVal val="visible"/>
                                      </p:to>
                                    </p:set>
                                    <p:animEffect filter="fade" transition="in">
                                      <p:cBhvr>
                                        <p:cTn dur="1000"/>
                                        <p:tgtEl>
                                          <p:spTgt spid="22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1">
                                            <p:txEl>
                                              <p:pRg end="7" st="7"/>
                                            </p:txEl>
                                          </p:spTgt>
                                        </p:tgtEl>
                                        <p:attrNameLst>
                                          <p:attrName>style.visibility</p:attrName>
                                        </p:attrNameLst>
                                      </p:cBhvr>
                                      <p:to>
                                        <p:strVal val="visible"/>
                                      </p:to>
                                    </p:set>
                                    <p:animEffect filter="fade" transition="in">
                                      <p:cBhvr>
                                        <p:cTn dur="1000"/>
                                        <p:tgtEl>
                                          <p:spTgt spid="221">
                                            <p:txEl>
                                              <p:pRg end="7" st="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30" name="Shape 230"/>
        <p:cNvGrpSpPr/>
        <p:nvPr/>
      </p:nvGrpSpPr>
      <p:grpSpPr>
        <a:xfrm>
          <a:off x="0" y="0"/>
          <a:ext cx="0" cy="0"/>
          <a:chOff x="0" y="0"/>
          <a:chExt cx="0" cy="0"/>
        </a:xfrm>
      </p:grpSpPr>
      <p:sp>
        <p:nvSpPr>
          <p:cNvPr id="231" name="Google Shape;231;p32"/>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Socially underdeveloped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Unaware of others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Social loafers or job hogs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Inattentive to others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Their way is the only way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Feel isolated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Feel unloved</a:t>
            </a:r>
            <a:endParaRPr b="0" i="0" sz="2800" u="none" cap="none" strike="noStrike">
              <a:solidFill>
                <a:srgbClr val="3366FF"/>
              </a:solidFill>
              <a:latin typeface="Calibri"/>
              <a:ea typeface="Calibri"/>
              <a:cs typeface="Calibri"/>
              <a:sym typeface="Calibri"/>
            </a:endParaRPr>
          </a:p>
        </p:txBody>
      </p:sp>
      <p:sp>
        <p:nvSpPr>
          <p:cNvPr id="232" name="Google Shape;232;p32"/>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33" name="Google Shape;233;p3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When the social dimension is missing</a:t>
            </a:r>
            <a:endParaRPr b="0" i="0" sz="3200" u="none" cap="none" strike="noStrike">
              <a:solidFill>
                <a:srgbClr val="000090"/>
              </a:solidFill>
              <a:latin typeface="Calibri"/>
              <a:ea typeface="Calibri"/>
              <a:cs typeface="Calibri"/>
              <a:sym typeface="Calibri"/>
            </a:endParaRPr>
          </a:p>
        </p:txBody>
      </p:sp>
      <p:pic>
        <p:nvPicPr>
          <p:cNvPr descr="Screen Shot 2015-08-24 at 13.14.23.png" id="234" name="Google Shape;234;p32"/>
          <p:cNvPicPr preferRelativeResize="0"/>
          <p:nvPr>
            <p:ph idx="2" type="body"/>
          </p:nvPr>
        </p:nvPicPr>
        <p:blipFill rotWithShape="1">
          <a:blip r:embed="rId3">
            <a:alphaModFix/>
          </a:blip>
          <a:srcRect b="20428" l="0" r="0" t="20428"/>
          <a:stretch/>
        </p:blipFill>
        <p:spPr>
          <a:xfrm>
            <a:off x="6838950" y="1228725"/>
            <a:ext cx="1926300" cy="40008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39" name="Shape 239"/>
        <p:cNvGrpSpPr/>
        <p:nvPr/>
      </p:nvGrpSpPr>
      <p:grpSpPr>
        <a:xfrm>
          <a:off x="0" y="0"/>
          <a:ext cx="0" cy="0"/>
          <a:chOff x="0" y="0"/>
          <a:chExt cx="0" cy="0"/>
        </a:xfrm>
      </p:grpSpPr>
      <p:sp>
        <p:nvSpPr>
          <p:cNvPr id="240" name="Google Shape;240;p33"/>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100000"/>
              </a:lnSpc>
              <a:spcBef>
                <a:spcPts val="560"/>
              </a:spcBef>
              <a:spcAft>
                <a:spcPts val="0"/>
              </a:spcAft>
              <a:buClr>
                <a:srgbClr val="3366FF"/>
              </a:buClr>
              <a:buSzPts val="2400"/>
              <a:buFont typeface="Noto Sans Symbols"/>
              <a:buNone/>
            </a:pPr>
            <a:r>
              <a:rPr b="0" i="0" lang="en-GB" sz="1800" u="none" cap="none" strike="noStrike">
                <a:solidFill>
                  <a:srgbClr val="FF00FF"/>
                </a:solidFill>
                <a:latin typeface="Calibri"/>
                <a:ea typeface="Calibri"/>
                <a:cs typeface="Calibri"/>
                <a:sym typeface="Calibri"/>
              </a:rPr>
              <a:t>Can you think of a student for each descriptor.</a:t>
            </a:r>
            <a:endParaRPr b="0" i="0" sz="1800" u="none" cap="none" strike="noStrike">
              <a:solidFill>
                <a:srgbClr val="FF00FF"/>
              </a:solidFill>
              <a:latin typeface="Calibri"/>
              <a:ea typeface="Calibri"/>
              <a:cs typeface="Calibri"/>
              <a:sym typeface="Calibri"/>
            </a:endParaRPr>
          </a:p>
          <a:p>
            <a:pPr indent="0" lvl="0" marL="0" marR="0" rtl="0" algn="l">
              <a:lnSpc>
                <a:spcPct val="100000"/>
              </a:lnSpc>
              <a:spcBef>
                <a:spcPts val="560"/>
              </a:spcBef>
              <a:spcAft>
                <a:spcPts val="0"/>
              </a:spcAft>
              <a:buClr>
                <a:srgbClr val="3366FF"/>
              </a:buClr>
              <a:buSzPts val="2400"/>
              <a:buFont typeface="Noto Sans Symbols"/>
              <a:buNone/>
            </a:pPr>
            <a:r>
              <a:t/>
            </a:r>
            <a:endParaRPr>
              <a:solidFill>
                <a:srgbClr val="FF00FF"/>
              </a:solidFill>
            </a:endParaRPr>
          </a:p>
          <a:p>
            <a:pPr indent="0" lvl="0" marL="0" rtl="0" algn="l">
              <a:lnSpc>
                <a:spcPct val="90000"/>
              </a:lnSpc>
              <a:spcBef>
                <a:spcPts val="560"/>
              </a:spcBef>
              <a:spcAft>
                <a:spcPts val="0"/>
              </a:spcAft>
              <a:buClr>
                <a:srgbClr val="3366FF"/>
              </a:buClr>
              <a:buSzPts val="2400"/>
              <a:buFont typeface="Noto Sans Symbols"/>
              <a:buNone/>
            </a:pPr>
            <a:r>
              <a:rPr lang="en-GB" sz="1665">
                <a:solidFill>
                  <a:srgbClr val="FF00FF"/>
                </a:solidFill>
              </a:rPr>
              <a:t>Can you use names that you have not used previously?</a:t>
            </a:r>
            <a:endParaRPr>
              <a:solidFill>
                <a:srgbClr val="FF00FF"/>
              </a:solidFill>
            </a:endParaRPr>
          </a:p>
          <a:p>
            <a:pPr indent="0" lvl="0" marL="0" marR="0" rtl="0" algn="l">
              <a:lnSpc>
                <a:spcPct val="100000"/>
              </a:lnSpc>
              <a:spcBef>
                <a:spcPts val="560"/>
              </a:spcBef>
              <a:spcAft>
                <a:spcPts val="0"/>
              </a:spcAft>
              <a:buClr>
                <a:srgbClr val="3366FF"/>
              </a:buClr>
              <a:buSzPts val="2400"/>
              <a:buFont typeface="Noto Sans Symbols"/>
              <a:buNone/>
            </a:pPr>
            <a:r>
              <a:t/>
            </a:r>
            <a:endParaRPr b="0" i="0" sz="1800" u="none" cap="none" strike="noStrike">
              <a:solidFill>
                <a:srgbClr val="FF00FF"/>
              </a:solidFill>
              <a:latin typeface="Calibri"/>
              <a:ea typeface="Calibri"/>
              <a:cs typeface="Calibri"/>
              <a:sym typeface="Calibri"/>
            </a:endParaRPr>
          </a:p>
        </p:txBody>
      </p:sp>
      <p:sp>
        <p:nvSpPr>
          <p:cNvPr id="241" name="Google Shape;241;p33"/>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t/>
            </a:r>
            <a:endParaRPr b="0" i="0" sz="1900" u="none" cap="none" strike="noStrike">
              <a:solidFill>
                <a:srgbClr val="000090"/>
              </a:solidFill>
              <a:latin typeface="Calibri"/>
              <a:ea typeface="Calibri"/>
              <a:cs typeface="Calibri"/>
              <a:sym typeface="Calibri"/>
            </a:endParaRPr>
          </a:p>
        </p:txBody>
      </p:sp>
      <p:sp>
        <p:nvSpPr>
          <p:cNvPr id="242" name="Google Shape;242;p33"/>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Pages from BBL Autunm 18_Primary_AM-workbook_v4.5_Page_3.jpg" id="243" name="Google Shape;243;p33"/>
          <p:cNvPicPr preferRelativeResize="0"/>
          <p:nvPr/>
        </p:nvPicPr>
        <p:blipFill rotWithShape="1">
          <a:blip r:embed="rId3">
            <a:alphaModFix/>
          </a:blip>
          <a:srcRect b="0" l="0" r="0" t="0"/>
          <a:stretch/>
        </p:blipFill>
        <p:spPr>
          <a:xfrm>
            <a:off x="1185541" y="0"/>
            <a:ext cx="3639158"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48" name="Shape 248"/>
        <p:cNvGrpSpPr/>
        <p:nvPr/>
      </p:nvGrpSpPr>
      <p:grpSpPr>
        <a:xfrm>
          <a:off x="0" y="0"/>
          <a:ext cx="0" cy="0"/>
          <a:chOff x="0" y="0"/>
          <a:chExt cx="0" cy="0"/>
        </a:xfrm>
      </p:grpSpPr>
      <p:sp>
        <p:nvSpPr>
          <p:cNvPr id="249" name="Google Shape;249;p34"/>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Plan: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Work learning out in advance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Revise: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Monitor and adapt along the way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Distil:</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Draw out the lessons from experience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Learn about how they learn (Meta-learn):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Know themselves as a learner</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000" u="none" cap="none" strike="noStrike">
              <a:solidFill>
                <a:srgbClr val="000000"/>
              </a:solidFill>
              <a:latin typeface="Calibri"/>
              <a:ea typeface="Calibri"/>
              <a:cs typeface="Calibri"/>
              <a:sym typeface="Calibri"/>
            </a:endParaRPr>
          </a:p>
        </p:txBody>
      </p:sp>
      <p:sp>
        <p:nvSpPr>
          <p:cNvPr id="250" name="Google Shape;250;p34"/>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51" name="Google Shape;251;p3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one we tend to forget about altogether: Strategic Responsibility</a:t>
            </a:r>
            <a:endParaRPr b="0" i="0" sz="3200" u="none" cap="none" strike="noStrike">
              <a:solidFill>
                <a:srgbClr val="000090"/>
              </a:solidFill>
              <a:latin typeface="Calibri"/>
              <a:ea typeface="Calibri"/>
              <a:cs typeface="Calibri"/>
              <a:sym typeface="Calibri"/>
            </a:endParaRPr>
          </a:p>
        </p:txBody>
      </p:sp>
      <p:pic>
        <p:nvPicPr>
          <p:cNvPr id="252" name="Google Shape;252;p34"/>
          <p:cNvPicPr preferRelativeResize="0"/>
          <p:nvPr/>
        </p:nvPicPr>
        <p:blipFill>
          <a:blip r:embed="rId3">
            <a:alphaModFix/>
          </a:blip>
          <a:stretch>
            <a:fillRect/>
          </a:stretch>
        </p:blipFill>
        <p:spPr>
          <a:xfrm>
            <a:off x="7439376" y="1170000"/>
            <a:ext cx="921898" cy="4061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0" st="0"/>
                                            </p:txEl>
                                          </p:spTgt>
                                        </p:tgtEl>
                                        <p:attrNameLst>
                                          <p:attrName>style.visibility</p:attrName>
                                        </p:attrNameLst>
                                      </p:cBhvr>
                                      <p:to>
                                        <p:strVal val="visible"/>
                                      </p:to>
                                    </p:set>
                                    <p:animEffect filter="fade" transition="in">
                                      <p:cBhvr>
                                        <p:cTn dur="1000"/>
                                        <p:tgtEl>
                                          <p:spTgt spid="24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1" st="1"/>
                                            </p:txEl>
                                          </p:spTgt>
                                        </p:tgtEl>
                                        <p:attrNameLst>
                                          <p:attrName>style.visibility</p:attrName>
                                        </p:attrNameLst>
                                      </p:cBhvr>
                                      <p:to>
                                        <p:strVal val="visible"/>
                                      </p:to>
                                    </p:set>
                                    <p:animEffect filter="fade" transition="in">
                                      <p:cBhvr>
                                        <p:cTn dur="1000"/>
                                        <p:tgtEl>
                                          <p:spTgt spid="249">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2" st="2"/>
                                            </p:txEl>
                                          </p:spTgt>
                                        </p:tgtEl>
                                        <p:attrNameLst>
                                          <p:attrName>style.visibility</p:attrName>
                                        </p:attrNameLst>
                                      </p:cBhvr>
                                      <p:to>
                                        <p:strVal val="visible"/>
                                      </p:to>
                                    </p:set>
                                    <p:animEffect filter="fade" transition="in">
                                      <p:cBhvr>
                                        <p:cTn dur="1000"/>
                                        <p:tgtEl>
                                          <p:spTgt spid="249">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3" st="3"/>
                                            </p:txEl>
                                          </p:spTgt>
                                        </p:tgtEl>
                                        <p:attrNameLst>
                                          <p:attrName>style.visibility</p:attrName>
                                        </p:attrNameLst>
                                      </p:cBhvr>
                                      <p:to>
                                        <p:strVal val="visible"/>
                                      </p:to>
                                    </p:set>
                                    <p:animEffect filter="fade" transition="in">
                                      <p:cBhvr>
                                        <p:cTn dur="1000"/>
                                        <p:tgtEl>
                                          <p:spTgt spid="249">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4" st="4"/>
                                            </p:txEl>
                                          </p:spTgt>
                                        </p:tgtEl>
                                        <p:attrNameLst>
                                          <p:attrName>style.visibility</p:attrName>
                                        </p:attrNameLst>
                                      </p:cBhvr>
                                      <p:to>
                                        <p:strVal val="visible"/>
                                      </p:to>
                                    </p:set>
                                    <p:animEffect filter="fade" transition="in">
                                      <p:cBhvr>
                                        <p:cTn dur="1000"/>
                                        <p:tgtEl>
                                          <p:spTgt spid="249">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5" st="5"/>
                                            </p:txEl>
                                          </p:spTgt>
                                        </p:tgtEl>
                                        <p:attrNameLst>
                                          <p:attrName>style.visibility</p:attrName>
                                        </p:attrNameLst>
                                      </p:cBhvr>
                                      <p:to>
                                        <p:strVal val="visible"/>
                                      </p:to>
                                    </p:set>
                                    <p:animEffect filter="fade" transition="in">
                                      <p:cBhvr>
                                        <p:cTn dur="1000"/>
                                        <p:tgtEl>
                                          <p:spTgt spid="249">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6" st="6"/>
                                            </p:txEl>
                                          </p:spTgt>
                                        </p:tgtEl>
                                        <p:attrNameLst>
                                          <p:attrName>style.visibility</p:attrName>
                                        </p:attrNameLst>
                                      </p:cBhvr>
                                      <p:to>
                                        <p:strVal val="visible"/>
                                      </p:to>
                                    </p:set>
                                    <p:animEffect filter="fade" transition="in">
                                      <p:cBhvr>
                                        <p:cTn dur="1000"/>
                                        <p:tgtEl>
                                          <p:spTgt spid="249">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7" st="7"/>
                                            </p:txEl>
                                          </p:spTgt>
                                        </p:tgtEl>
                                        <p:attrNameLst>
                                          <p:attrName>style.visibility</p:attrName>
                                        </p:attrNameLst>
                                      </p:cBhvr>
                                      <p:to>
                                        <p:strVal val="visible"/>
                                      </p:to>
                                    </p:set>
                                    <p:animEffect filter="fade" transition="in">
                                      <p:cBhvr>
                                        <p:cTn dur="1000"/>
                                        <p:tgtEl>
                                          <p:spTgt spid="249">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xEl>
                                              <p:pRg end="8" st="8"/>
                                            </p:txEl>
                                          </p:spTgt>
                                        </p:tgtEl>
                                        <p:attrNameLst>
                                          <p:attrName>style.visibility</p:attrName>
                                        </p:attrNameLst>
                                      </p:cBhvr>
                                      <p:to>
                                        <p:strVal val="visible"/>
                                      </p:to>
                                    </p:set>
                                    <p:animEffect filter="fade" transition="in">
                                      <p:cBhvr>
                                        <p:cTn dur="1000"/>
                                        <p:tgtEl>
                                          <p:spTgt spid="249">
                                            <p:txEl>
                                              <p:pRg end="8" st="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57" name="Shape 257"/>
        <p:cNvGrpSpPr/>
        <p:nvPr/>
      </p:nvGrpSpPr>
      <p:grpSpPr>
        <a:xfrm>
          <a:off x="0" y="0"/>
          <a:ext cx="0" cy="0"/>
          <a:chOff x="0" y="0"/>
          <a:chExt cx="0" cy="0"/>
        </a:xfrm>
      </p:grpSpPr>
      <p:sp>
        <p:nvSpPr>
          <p:cNvPr id="258" name="Google Shape;258;p35"/>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Blurts out first things that come to mind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Unaware of themselves as a learner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Thinks learning just happens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Rarely plans anything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Doesn’t think about how they have done something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Little sense of ‘doing their best’</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Rarely changes tack – sticks to familiar</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Makes nothing of feedback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000" u="none" cap="none" strike="noStrike">
                <a:solidFill>
                  <a:srgbClr val="3366FF"/>
                </a:solidFill>
                <a:latin typeface="Calibri"/>
                <a:ea typeface="Calibri"/>
                <a:cs typeface="Calibri"/>
                <a:sym typeface="Calibri"/>
              </a:rPr>
              <a:t>Lack of interest in improving</a:t>
            </a:r>
            <a:endParaRPr/>
          </a:p>
        </p:txBody>
      </p:sp>
      <p:sp>
        <p:nvSpPr>
          <p:cNvPr id="259" name="Google Shape;259;p35"/>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60" name="Google Shape;260;p3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When strategic responsibility is missing</a:t>
            </a:r>
            <a:endParaRPr b="0" i="0" sz="3200" u="none" cap="none" strike="noStrike">
              <a:solidFill>
                <a:srgbClr val="000090"/>
              </a:solidFill>
              <a:latin typeface="Calibri"/>
              <a:ea typeface="Calibri"/>
              <a:cs typeface="Calibri"/>
              <a:sym typeface="Calibri"/>
            </a:endParaRPr>
          </a:p>
        </p:txBody>
      </p:sp>
      <p:pic>
        <p:nvPicPr>
          <p:cNvPr descr="download.jpg" id="261" name="Google Shape;261;p35"/>
          <p:cNvPicPr preferRelativeResize="0"/>
          <p:nvPr>
            <p:ph idx="2" type="body"/>
          </p:nvPr>
        </p:nvPicPr>
        <p:blipFill rotWithShape="1">
          <a:blip r:embed="rId3">
            <a:alphaModFix/>
          </a:blip>
          <a:srcRect b="0" l="33982" r="33985" t="0"/>
          <a:stretch/>
        </p:blipFill>
        <p:spPr>
          <a:xfrm>
            <a:off x="6838950" y="1228725"/>
            <a:ext cx="1926300" cy="40008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66" name="Shape 266"/>
        <p:cNvGrpSpPr/>
        <p:nvPr/>
      </p:nvGrpSpPr>
      <p:grpSpPr>
        <a:xfrm>
          <a:off x="0" y="0"/>
          <a:ext cx="0" cy="0"/>
          <a:chOff x="0" y="0"/>
          <a:chExt cx="0" cy="0"/>
        </a:xfrm>
      </p:grpSpPr>
      <p:sp>
        <p:nvSpPr>
          <p:cNvPr id="267" name="Google Shape;267;p36"/>
          <p:cNvSpPr txBox="1"/>
          <p:nvPr>
            <p:ph idx="1" type="body"/>
          </p:nvPr>
        </p:nvSpPr>
        <p:spPr>
          <a:xfrm>
            <a:off x="7010400" y="1775460"/>
            <a:ext cx="1981200" cy="2346900"/>
          </a:xfrm>
          <a:prstGeom prst="rect">
            <a:avLst/>
          </a:prstGeom>
          <a:noFill/>
          <a:ln>
            <a:noFill/>
          </a:ln>
        </p:spPr>
        <p:txBody>
          <a:bodyPr anchorCtr="0" anchor="t" bIns="45700" lIns="91425" spcFirstLastPara="1" rIns="91425" wrap="square" tIns="0">
            <a:noAutofit/>
          </a:bodyPr>
          <a:lstStyle/>
          <a:p>
            <a:pPr indent="0" lvl="0" marL="0" marR="0" rtl="0" algn="l">
              <a:lnSpc>
                <a:spcPct val="90000"/>
              </a:lnSpc>
              <a:spcBef>
                <a:spcPts val="560"/>
              </a:spcBef>
              <a:spcAft>
                <a:spcPts val="0"/>
              </a:spcAft>
              <a:buClr>
                <a:srgbClr val="3366FF"/>
              </a:buClr>
              <a:buSzPts val="2400"/>
              <a:buFont typeface="Noto Sans Symbols"/>
              <a:buNone/>
            </a:pPr>
            <a:r>
              <a:rPr b="0" i="0" lang="en-GB" sz="1665" u="none" cap="none" strike="noStrike">
                <a:solidFill>
                  <a:srgbClr val="FF00FF"/>
                </a:solidFill>
                <a:latin typeface="Calibri"/>
                <a:ea typeface="Calibri"/>
                <a:cs typeface="Calibri"/>
                <a:sym typeface="Calibri"/>
              </a:rPr>
              <a:t>Can you think of a student for each descriptor?</a:t>
            </a:r>
            <a:endParaRPr b="0" i="0" sz="1665" u="none" cap="none" strike="noStrike">
              <a:solidFill>
                <a:srgbClr val="FF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t/>
            </a:r>
            <a:endParaRPr sz="1665">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rPr lang="en-GB" sz="1665">
                <a:solidFill>
                  <a:srgbClr val="FF00FF"/>
                </a:solidFill>
              </a:rPr>
              <a:t>Where are you high attainers tending to appear - left hand side or right hand side?</a:t>
            </a:r>
            <a:endParaRPr sz="1665">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FF00FF"/>
              </a:solidFill>
              <a:latin typeface="Calibri"/>
              <a:ea typeface="Calibri"/>
              <a:cs typeface="Calibri"/>
              <a:sym typeface="Calibri"/>
            </a:endParaRPr>
          </a:p>
          <a:p>
            <a:pPr indent="0" lvl="0" marL="0" marR="0" rtl="0" algn="l">
              <a:lnSpc>
                <a:spcPct val="90000"/>
              </a:lnSpc>
              <a:spcBef>
                <a:spcPts val="560"/>
              </a:spcBef>
              <a:spcAft>
                <a:spcPts val="0"/>
              </a:spcAft>
              <a:buClr>
                <a:srgbClr val="3366FF"/>
              </a:buClr>
              <a:buSzPts val="2400"/>
              <a:buFont typeface="Noto Sans Symbols"/>
              <a:buNone/>
            </a:pPr>
            <a:r>
              <a:t/>
            </a:r>
            <a:endParaRPr>
              <a:solidFill>
                <a:srgbClr val="FF00FF"/>
              </a:solidFill>
            </a:endParaRPr>
          </a:p>
          <a:p>
            <a:pPr indent="0" lvl="0" marL="0" marR="0" rtl="0" algn="l">
              <a:lnSpc>
                <a:spcPct val="90000"/>
              </a:lnSpc>
              <a:spcBef>
                <a:spcPts val="560"/>
              </a:spcBef>
              <a:spcAft>
                <a:spcPts val="0"/>
              </a:spcAft>
              <a:buClr>
                <a:srgbClr val="3366FF"/>
              </a:buClr>
              <a:buSzPts val="2400"/>
              <a:buFont typeface="Noto Sans Symbols"/>
              <a:buNone/>
            </a:pPr>
            <a:r>
              <a:t/>
            </a:r>
            <a:endParaRPr b="0" i="0" sz="1665" u="none" cap="none" strike="noStrike">
              <a:solidFill>
                <a:srgbClr val="FF00FF"/>
              </a:solidFill>
              <a:latin typeface="Calibri"/>
              <a:ea typeface="Calibri"/>
              <a:cs typeface="Calibri"/>
              <a:sym typeface="Calibri"/>
            </a:endParaRPr>
          </a:p>
        </p:txBody>
      </p:sp>
      <p:sp>
        <p:nvSpPr>
          <p:cNvPr id="268" name="Google Shape;268;p36"/>
          <p:cNvSpPr txBox="1"/>
          <p:nvPr>
            <p:ph type="title"/>
          </p:nvPr>
        </p:nvSpPr>
        <p:spPr>
          <a:xfrm>
            <a:off x="7010400" y="125730"/>
            <a:ext cx="1981200" cy="1649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t/>
            </a:r>
            <a:endParaRPr b="0" i="0" sz="1900" u="none" cap="none" strike="noStrike">
              <a:solidFill>
                <a:srgbClr val="000090"/>
              </a:solidFill>
              <a:latin typeface="Calibri"/>
              <a:ea typeface="Calibri"/>
              <a:cs typeface="Calibri"/>
              <a:sym typeface="Calibri"/>
            </a:endParaRPr>
          </a:p>
        </p:txBody>
      </p:sp>
      <p:sp>
        <p:nvSpPr>
          <p:cNvPr id="269" name="Google Shape;269;p36"/>
          <p:cNvSpPr txBox="1"/>
          <p:nvPr>
            <p:ph idx="12" type="sldNum"/>
          </p:nvPr>
        </p:nvSpPr>
        <p:spPr>
          <a:xfrm>
            <a:off x="262102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Pages from BBL Autunm 18_Primary_AM-workbook_v4.5_Page_4.jpg" id="270" name="Google Shape;270;p36"/>
          <p:cNvPicPr preferRelativeResize="0"/>
          <p:nvPr/>
        </p:nvPicPr>
        <p:blipFill rotWithShape="1">
          <a:blip r:embed="rId3">
            <a:alphaModFix/>
          </a:blip>
          <a:srcRect b="0" l="0" r="0" t="0"/>
          <a:stretch/>
        </p:blipFill>
        <p:spPr>
          <a:xfrm>
            <a:off x="1372723" y="0"/>
            <a:ext cx="3639158" cy="51435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75" name="Shape 275"/>
        <p:cNvGrpSpPr/>
        <p:nvPr/>
      </p:nvGrpSpPr>
      <p:grpSpPr>
        <a:xfrm>
          <a:off x="0" y="0"/>
          <a:ext cx="0" cy="0"/>
          <a:chOff x="0" y="0"/>
          <a:chExt cx="0" cy="0"/>
        </a:xfrm>
      </p:grpSpPr>
      <p:sp>
        <p:nvSpPr>
          <p:cNvPr id="276" name="Google Shape;276;p37"/>
          <p:cNvSpPr txBox="1"/>
          <p:nvPr>
            <p:ph idx="1" type="subTitle"/>
          </p:nvPr>
        </p:nvSpPr>
        <p:spPr>
          <a:xfrm>
            <a:off x="6705603" y="17108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A making meaning activity</a:t>
            </a:r>
            <a:endParaRPr b="0" i="0" sz="1900" u="none" cap="none" strike="noStrike">
              <a:solidFill>
                <a:srgbClr val="FF00FF"/>
              </a:solidFill>
              <a:latin typeface="Calibri"/>
              <a:ea typeface="Calibri"/>
              <a:cs typeface="Calibri"/>
              <a:sym typeface="Calibri"/>
            </a:endParaRPr>
          </a:p>
        </p:txBody>
      </p:sp>
      <p:sp>
        <p:nvSpPr>
          <p:cNvPr id="277" name="Google Shape;277;p37"/>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Using </a:t>
            </a:r>
            <a:r>
              <a:rPr b="0" i="0" lang="en-GB" sz="4200" u="none" cap="none" strike="noStrike">
                <a:solidFill>
                  <a:srgbClr val="FF00FF"/>
                </a:solidFill>
                <a:latin typeface="Calibri"/>
                <a:ea typeface="Calibri"/>
                <a:cs typeface="Calibri"/>
                <a:sym typeface="Calibri"/>
              </a:rPr>
              <a:t>your</a:t>
            </a:r>
            <a:r>
              <a:rPr b="0" i="0" lang="en-GB" sz="4200" u="none" cap="none" strike="noStrike">
                <a:solidFill>
                  <a:srgbClr val="000090"/>
                </a:solidFill>
                <a:latin typeface="Calibri"/>
                <a:ea typeface="Calibri"/>
                <a:cs typeface="Calibri"/>
                <a:sym typeface="Calibri"/>
              </a:rPr>
              <a:t> learning power</a:t>
            </a:r>
            <a:endParaRPr b="0" i="0" sz="4200" u="none" cap="none" strike="noStrike">
              <a:solidFill>
                <a:srgbClr val="00009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82" name="Shape 282"/>
        <p:cNvGrpSpPr/>
        <p:nvPr/>
      </p:nvGrpSpPr>
      <p:grpSpPr>
        <a:xfrm>
          <a:off x="0" y="0"/>
          <a:ext cx="0" cy="0"/>
          <a:chOff x="0" y="0"/>
          <a:chExt cx="0" cy="0"/>
        </a:xfrm>
      </p:grpSpPr>
      <p:sp>
        <p:nvSpPr>
          <p:cNvPr id="283" name="Google Shape;283;p3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What’s happening here?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What learning skills are you using?</a:t>
            </a:r>
            <a:endParaRPr b="0" i="0" sz="2800" u="none" cap="none" strike="noStrike">
              <a:solidFill>
                <a:srgbClr val="3366FF"/>
              </a:solidFill>
              <a:latin typeface="Calibri"/>
              <a:ea typeface="Calibri"/>
              <a:cs typeface="Calibri"/>
              <a:sym typeface="Calibri"/>
            </a:endParaRPr>
          </a:p>
        </p:txBody>
      </p:sp>
      <p:sp>
        <p:nvSpPr>
          <p:cNvPr id="284" name="Google Shape;284;p3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85" name="Google Shape;285;p3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600" u="none" cap="none" strike="noStrike">
                <a:solidFill>
                  <a:srgbClr val="000090"/>
                </a:solidFill>
                <a:latin typeface="Calibri"/>
                <a:ea typeface="Calibri"/>
                <a:cs typeface="Calibri"/>
                <a:sym typeface="Calibri"/>
              </a:rPr>
              <a:t>Let’s experiment</a:t>
            </a:r>
            <a:r>
              <a:rPr lang="en-GB" sz="3600"/>
              <a:t>… </a:t>
            </a:r>
            <a:r>
              <a:rPr b="0" i="0" lang="en-GB" sz="3600" u="none" cap="none" strike="noStrike">
                <a:solidFill>
                  <a:srgbClr val="000090"/>
                </a:solidFill>
                <a:latin typeface="Calibri"/>
                <a:ea typeface="Calibri"/>
                <a:cs typeface="Calibri"/>
                <a:sym typeface="Calibri"/>
              </a:rPr>
              <a:t>How do you learn?</a:t>
            </a:r>
            <a:endParaRPr b="0" i="0" sz="3600" u="none" cap="none" strike="noStrike">
              <a:solidFill>
                <a:srgbClr val="000090"/>
              </a:solidFill>
              <a:latin typeface="Calibri"/>
              <a:ea typeface="Calibri"/>
              <a:cs typeface="Calibri"/>
              <a:sym typeface="Calibri"/>
            </a:endParaRPr>
          </a:p>
        </p:txBody>
      </p:sp>
      <p:sp>
        <p:nvSpPr>
          <p:cNvPr id="286" name="Google Shape;286;p38"/>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Calibri"/>
              <a:ea typeface="Calibri"/>
              <a:cs typeface="Calibri"/>
              <a:sym typeface="Calibri"/>
            </a:endParaRPr>
          </a:p>
        </p:txBody>
      </p:sp>
      <p:pic>
        <p:nvPicPr>
          <p:cNvPr descr="group.jpeg" id="287" name="Google Shape;287;p38"/>
          <p:cNvPicPr preferRelativeResize="0"/>
          <p:nvPr/>
        </p:nvPicPr>
        <p:blipFill rotWithShape="1">
          <a:blip r:embed="rId3">
            <a:alphaModFix/>
          </a:blip>
          <a:srcRect b="0" l="0" r="0" t="0"/>
          <a:stretch/>
        </p:blipFill>
        <p:spPr>
          <a:xfrm>
            <a:off x="7072313" y="1303338"/>
            <a:ext cx="1441608" cy="955833"/>
          </a:xfrm>
          <a:prstGeom prst="rect">
            <a:avLst/>
          </a:prstGeom>
          <a:noFill/>
          <a:ln>
            <a:noFill/>
          </a:ln>
        </p:spPr>
      </p:pic>
      <p:pic>
        <p:nvPicPr>
          <p:cNvPr descr="eye.png" id="288" name="Google Shape;288;p38"/>
          <p:cNvPicPr preferRelativeResize="0"/>
          <p:nvPr/>
        </p:nvPicPr>
        <p:blipFill rotWithShape="1">
          <a:blip r:embed="rId4">
            <a:alphaModFix/>
          </a:blip>
          <a:srcRect b="0" l="0" r="0" t="0"/>
          <a:stretch/>
        </p:blipFill>
        <p:spPr>
          <a:xfrm>
            <a:off x="7072313" y="2867025"/>
            <a:ext cx="1703070" cy="944404"/>
          </a:xfrm>
          <a:prstGeom prst="rect">
            <a:avLst/>
          </a:prstGeom>
          <a:noFill/>
          <a:ln>
            <a:noFill/>
          </a:ln>
        </p:spPr>
      </p:pic>
      <p:pic>
        <p:nvPicPr>
          <p:cNvPr descr="clock.png" id="289" name="Google Shape;289;p38"/>
          <p:cNvPicPr preferRelativeResize="0"/>
          <p:nvPr/>
        </p:nvPicPr>
        <p:blipFill rotWithShape="1">
          <a:blip r:embed="rId5">
            <a:alphaModFix/>
          </a:blip>
          <a:srcRect b="0" l="0" r="0" t="0"/>
          <a:stretch/>
        </p:blipFill>
        <p:spPr>
          <a:xfrm>
            <a:off x="7464425" y="4241800"/>
            <a:ext cx="948690" cy="94869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294" name="Shape 294"/>
        <p:cNvGrpSpPr/>
        <p:nvPr/>
      </p:nvGrpSpPr>
      <p:grpSpPr>
        <a:xfrm>
          <a:off x="0" y="0"/>
          <a:ext cx="0" cy="0"/>
          <a:chOff x="0" y="0"/>
          <a:chExt cx="0" cy="0"/>
        </a:xfrm>
      </p:grpSpPr>
      <p:sp>
        <p:nvSpPr>
          <p:cNvPr id="295" name="Google Shape;295;p39"/>
          <p:cNvSpPr txBox="1"/>
          <p:nvPr>
            <p:ph idx="1" type="body"/>
          </p:nvPr>
        </p:nvSpPr>
        <p:spPr>
          <a:xfrm>
            <a:off x="381822" y="1034079"/>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Groups of 4 or 5,</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3 people to tackle the challenge, others to observe</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Challenge – Can you sort the cartoon into a credible storyline?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Observers – which learning skills are being used to solve the challenge?</a:t>
            </a:r>
            <a:endParaRPr b="0" i="0" sz="2400" u="none" cap="none" strike="noStrike">
              <a:solidFill>
                <a:srgbClr val="3366FF"/>
              </a:solidFill>
              <a:latin typeface="Calibri"/>
              <a:ea typeface="Calibri"/>
              <a:cs typeface="Calibri"/>
              <a:sym typeface="Calibri"/>
            </a:endParaRPr>
          </a:p>
        </p:txBody>
      </p:sp>
      <p:sp>
        <p:nvSpPr>
          <p:cNvPr id="296" name="Google Shape;296;p39"/>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297" name="Google Shape;297;p3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do we do when we learn?</a:t>
            </a:r>
            <a:endParaRPr b="0" i="0" sz="3200" u="none" cap="none" strike="noStrike">
              <a:solidFill>
                <a:srgbClr val="000090"/>
              </a:solidFill>
              <a:latin typeface="Calibri"/>
              <a:ea typeface="Calibri"/>
              <a:cs typeface="Calibri"/>
              <a:sym typeface="Calibri"/>
            </a:endParaRPr>
          </a:p>
        </p:txBody>
      </p:sp>
      <p:pic>
        <p:nvPicPr>
          <p:cNvPr descr="image17.png" id="298" name="Google Shape;298;p39"/>
          <p:cNvPicPr preferRelativeResize="0"/>
          <p:nvPr>
            <p:ph idx="2" type="body"/>
          </p:nvPr>
        </p:nvPicPr>
        <p:blipFill rotWithShape="1">
          <a:blip r:embed="rId3">
            <a:alphaModFix/>
          </a:blip>
          <a:srcRect b="0" l="17896" r="17889" t="0"/>
          <a:stretch/>
        </p:blipFill>
        <p:spPr>
          <a:xfrm>
            <a:off x="6838950" y="1228725"/>
            <a:ext cx="1926300" cy="40008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02" name="Shape 302"/>
        <p:cNvGrpSpPr/>
        <p:nvPr/>
      </p:nvGrpSpPr>
      <p:grpSpPr>
        <a:xfrm>
          <a:off x="0" y="0"/>
          <a:ext cx="0" cy="0"/>
          <a:chOff x="0" y="0"/>
          <a:chExt cx="0" cy="0"/>
        </a:xfrm>
      </p:grpSpPr>
      <p:pic>
        <p:nvPicPr>
          <p:cNvPr descr="image77.png" id="303" name="Google Shape;303;p40"/>
          <p:cNvPicPr preferRelativeResize="0"/>
          <p:nvPr>
            <p:ph idx="1" type="body"/>
          </p:nvPr>
        </p:nvPicPr>
        <p:blipFill rotWithShape="1">
          <a:blip r:embed="rId3">
            <a:alphaModFix/>
          </a:blip>
          <a:srcRect b="0" l="-29928" r="-29944" t="0"/>
          <a:stretch/>
        </p:blipFill>
        <p:spPr>
          <a:xfrm>
            <a:off x="381822" y="1245098"/>
            <a:ext cx="6385500" cy="3986400"/>
          </a:xfrm>
          <a:prstGeom prst="rect">
            <a:avLst/>
          </a:prstGeom>
          <a:noFill/>
          <a:ln>
            <a:noFill/>
          </a:ln>
        </p:spPr>
      </p:pic>
      <p:sp>
        <p:nvSpPr>
          <p:cNvPr id="304" name="Google Shape;304;p40"/>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05" name="Google Shape;305;p4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Learning power rating wheel</a:t>
            </a:r>
            <a:endParaRPr b="0" i="0" sz="3200" u="none" cap="none" strike="noStrike">
              <a:solidFill>
                <a:srgbClr val="000090"/>
              </a:solidFill>
              <a:latin typeface="Calibri"/>
              <a:ea typeface="Calibri"/>
              <a:cs typeface="Calibri"/>
              <a:sym typeface="Calibri"/>
            </a:endParaRPr>
          </a:p>
        </p:txBody>
      </p:sp>
      <p:sp>
        <p:nvSpPr>
          <p:cNvPr id="306" name="Google Shape;306;p40"/>
          <p:cNvSpPr txBox="1"/>
          <p:nvPr>
            <p:ph idx="2" type="body"/>
          </p:nvPr>
        </p:nvSpPr>
        <p:spPr>
          <a:xfrm>
            <a:off x="6856413" y="322263"/>
            <a:ext cx="1927200" cy="40008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GB" sz="2000" u="none" cap="none" strike="noStrike">
                <a:solidFill>
                  <a:srgbClr val="FF00FF"/>
                </a:solidFill>
                <a:latin typeface="Calibri"/>
                <a:ea typeface="Calibri"/>
                <a:cs typeface="Calibri"/>
                <a:sym typeface="Calibri"/>
              </a:rPr>
              <a:t>Observe and record the extent to which learning behaviours are being used.</a:t>
            </a:r>
            <a:endParaRPr b="0" i="0" sz="2000" u="none" cap="none" strike="noStrike">
              <a:solidFill>
                <a:srgbClr val="FF00FF"/>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11" name="Shape 311"/>
        <p:cNvGrpSpPr/>
        <p:nvPr/>
      </p:nvGrpSpPr>
      <p:grpSpPr>
        <a:xfrm>
          <a:off x="0" y="0"/>
          <a:ext cx="0" cy="0"/>
          <a:chOff x="0" y="0"/>
          <a:chExt cx="0" cy="0"/>
        </a:xfrm>
      </p:grpSpPr>
      <p:pic>
        <p:nvPicPr>
          <p:cNvPr id="312" name="Google Shape;312;p41"/>
          <p:cNvPicPr preferRelativeResize="0"/>
          <p:nvPr>
            <p:ph idx="1" type="body"/>
          </p:nvPr>
        </p:nvPicPr>
        <p:blipFill rotWithShape="1">
          <a:blip r:embed="rId3">
            <a:alphaModFix/>
          </a:blip>
          <a:srcRect b="-16420" l="0" r="0" t="-16434"/>
          <a:stretch/>
        </p:blipFill>
        <p:spPr>
          <a:xfrm>
            <a:off x="643058" y="1337310"/>
            <a:ext cx="6018000" cy="3756900"/>
          </a:xfrm>
          <a:prstGeom prst="rect">
            <a:avLst/>
          </a:prstGeom>
          <a:noFill/>
          <a:ln>
            <a:noFill/>
          </a:ln>
        </p:spPr>
      </p:pic>
      <p:sp>
        <p:nvSpPr>
          <p:cNvPr id="313" name="Google Shape;313;p41"/>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14" name="Google Shape;314;p4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The original order . . </a:t>
            </a:r>
            <a:endParaRPr b="0" i="0" sz="3200" u="none" cap="none" strike="noStrike">
              <a:solidFill>
                <a:srgbClr val="000090"/>
              </a:solidFill>
              <a:latin typeface="Calibri"/>
              <a:ea typeface="Calibri"/>
              <a:cs typeface="Calibri"/>
              <a:sym typeface="Calibri"/>
            </a:endParaRPr>
          </a:p>
        </p:txBody>
      </p:sp>
      <p:pic>
        <p:nvPicPr>
          <p:cNvPr descr="image17.png" id="315" name="Google Shape;315;p41"/>
          <p:cNvPicPr preferRelativeResize="0"/>
          <p:nvPr>
            <p:ph idx="2" type="body"/>
          </p:nvPr>
        </p:nvPicPr>
        <p:blipFill rotWithShape="1">
          <a:blip r:embed="rId4">
            <a:alphaModFix/>
          </a:blip>
          <a:srcRect b="0" l="17896" r="17889" t="0"/>
          <a:stretch/>
        </p:blipFill>
        <p:spPr>
          <a:xfrm>
            <a:off x="6838950" y="1228725"/>
            <a:ext cx="1926300" cy="40008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20" name="Shape 320"/>
        <p:cNvGrpSpPr/>
        <p:nvPr/>
      </p:nvGrpSpPr>
      <p:grpSpPr>
        <a:xfrm>
          <a:off x="0" y="0"/>
          <a:ext cx="0" cy="0"/>
          <a:chOff x="0" y="0"/>
          <a:chExt cx="0" cy="0"/>
        </a:xfrm>
      </p:grpSpPr>
      <p:sp>
        <p:nvSpPr>
          <p:cNvPr id="321" name="Google Shape;321;p42"/>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228600" lvl="2" marL="1371600" marR="0" rtl="0" algn="l">
              <a:lnSpc>
                <a:spcPct val="80000"/>
              </a:lnSpc>
              <a:spcBef>
                <a:spcPts val="280"/>
              </a:spcBef>
              <a:spcAft>
                <a:spcPts val="0"/>
              </a:spcAft>
              <a:buClr>
                <a:srgbClr val="000000"/>
              </a:buClr>
              <a:buSzPts val="1400"/>
              <a:buFont typeface="Noto Sans Symbols"/>
              <a:buNone/>
            </a:pPr>
            <a:r>
              <a:t/>
            </a:r>
            <a:endParaRPr b="0" i="0" sz="2220" u="none" cap="none" strike="noStrike">
              <a:solidFill>
                <a:srgbClr val="000000"/>
              </a:solidFill>
              <a:latin typeface="Calibri"/>
              <a:ea typeface="Calibri"/>
              <a:cs typeface="Calibri"/>
              <a:sym typeface="Calibri"/>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It appears to be about a cartoon, but what’s really happening here?</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What are the task design features?</a:t>
            </a:r>
            <a:endParaRPr b="0" i="0" sz="2220" u="none" cap="none" strike="noStrike">
              <a:solidFill>
                <a:srgbClr val="3366FF"/>
              </a:solidFill>
              <a:latin typeface="Calibri"/>
              <a:ea typeface="Calibri"/>
              <a:cs typeface="Calibri"/>
              <a:sym typeface="Calibri"/>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Could you use this task design in your own curriculum?</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How might you do to adapt it to challenge the higher achievers?</a:t>
            </a:r>
            <a:endParaRPr b="0" i="0" sz="2220" u="none" cap="none" strike="noStrike">
              <a:solidFill>
                <a:srgbClr val="3366FF"/>
              </a:solidFill>
              <a:latin typeface="Calibri"/>
              <a:ea typeface="Calibri"/>
              <a:cs typeface="Calibri"/>
              <a:sym typeface="Calibri"/>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Which learning behaviours were you using...even unknowingly.</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Calibri"/>
                <a:ea typeface="Calibri"/>
                <a:cs typeface="Calibri"/>
                <a:sym typeface="Calibri"/>
              </a:rPr>
              <a:t>How might you use the Rating Wheel?</a:t>
            </a:r>
            <a:endParaRPr/>
          </a:p>
          <a:p>
            <a:pPr indent="0" lvl="0" marL="76200" marR="0" rtl="0" algn="l">
              <a:lnSpc>
                <a:spcPct val="80000"/>
              </a:lnSpc>
              <a:spcBef>
                <a:spcPts val="560"/>
              </a:spcBef>
              <a:spcAft>
                <a:spcPts val="0"/>
              </a:spcAft>
              <a:buClr>
                <a:srgbClr val="3366FF"/>
              </a:buClr>
              <a:buSzPts val="2400"/>
              <a:buFont typeface="Noto Sans Symbols"/>
              <a:buNone/>
            </a:pPr>
            <a:r>
              <a:t/>
            </a:r>
            <a:endParaRPr b="0" i="0" sz="2035" u="none" cap="none" strike="noStrike">
              <a:solidFill>
                <a:srgbClr val="3366FF"/>
              </a:solidFill>
              <a:latin typeface="Calibri"/>
              <a:ea typeface="Calibri"/>
              <a:cs typeface="Calibri"/>
              <a:sym typeface="Calibri"/>
            </a:endParaRPr>
          </a:p>
          <a:p>
            <a:pPr indent="-228600" lvl="0" marL="457200" marR="0" rtl="0" algn="l">
              <a:lnSpc>
                <a:spcPct val="80000"/>
              </a:lnSpc>
              <a:spcBef>
                <a:spcPts val="560"/>
              </a:spcBef>
              <a:spcAft>
                <a:spcPts val="0"/>
              </a:spcAft>
              <a:buClr>
                <a:srgbClr val="3366FF"/>
              </a:buClr>
              <a:buSzPts val="2400"/>
              <a:buFont typeface="Noto Sans Symbols"/>
              <a:buNone/>
            </a:pPr>
            <a:r>
              <a:t/>
            </a:r>
            <a:endParaRPr b="0" i="0" sz="2035" u="none" cap="none" strike="noStrike">
              <a:solidFill>
                <a:srgbClr val="3366FF"/>
              </a:solidFill>
              <a:latin typeface="Calibri"/>
              <a:ea typeface="Calibri"/>
              <a:cs typeface="Calibri"/>
              <a:sym typeface="Calibri"/>
            </a:endParaRPr>
          </a:p>
        </p:txBody>
      </p:sp>
      <p:sp>
        <p:nvSpPr>
          <p:cNvPr id="322" name="Google Shape;322;p42"/>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23" name="Google Shape;323;p4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What are the design features?</a:t>
            </a:r>
            <a:endParaRPr b="0" i="0" sz="3200" u="none" cap="none" strike="noStrike">
              <a:solidFill>
                <a:srgbClr val="000090"/>
              </a:solidFill>
              <a:latin typeface="Calibri"/>
              <a:ea typeface="Calibri"/>
              <a:cs typeface="Calibri"/>
              <a:sym typeface="Calibri"/>
            </a:endParaRPr>
          </a:p>
        </p:txBody>
      </p:sp>
      <p:pic>
        <p:nvPicPr>
          <p:cNvPr descr="image17.png" id="324" name="Google Shape;324;p42"/>
          <p:cNvPicPr preferRelativeResize="0"/>
          <p:nvPr>
            <p:ph idx="2" type="body"/>
          </p:nvPr>
        </p:nvPicPr>
        <p:blipFill rotWithShape="1">
          <a:blip r:embed="rId3">
            <a:alphaModFix/>
          </a:blip>
          <a:srcRect b="0" l="17896" r="17889" t="0"/>
          <a:stretch/>
        </p:blipFill>
        <p:spPr>
          <a:xfrm>
            <a:off x="6838950" y="1228725"/>
            <a:ext cx="1926300" cy="4000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28" name="Shape 328"/>
        <p:cNvGrpSpPr/>
        <p:nvPr/>
      </p:nvGrpSpPr>
      <p:grpSpPr>
        <a:xfrm>
          <a:off x="0" y="0"/>
          <a:ext cx="0" cy="0"/>
          <a:chOff x="0" y="0"/>
          <a:chExt cx="0" cy="0"/>
        </a:xfrm>
      </p:grpSpPr>
      <p:sp>
        <p:nvSpPr>
          <p:cNvPr id="329" name="Google Shape;329;p43"/>
          <p:cNvSpPr txBox="1"/>
          <p:nvPr>
            <p:ph idx="4294967295" type="title"/>
          </p:nvPr>
        </p:nvSpPr>
        <p:spPr>
          <a:xfrm>
            <a:off x="0" y="26988"/>
            <a:ext cx="9144000" cy="419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Learning: poles apart</a:t>
            </a:r>
            <a:endParaRPr b="0" i="0" sz="3200" u="none" cap="none" strike="noStrike">
              <a:solidFill>
                <a:srgbClr val="163B96"/>
              </a:solidFill>
              <a:latin typeface="Open Sans"/>
              <a:ea typeface="Open Sans"/>
              <a:cs typeface="Open Sans"/>
              <a:sym typeface="Open Sans"/>
            </a:endParaRPr>
          </a:p>
        </p:txBody>
      </p:sp>
      <p:graphicFrame>
        <p:nvGraphicFramePr>
          <p:cNvPr id="330" name="Google Shape;330;p43"/>
          <p:cNvGraphicFramePr/>
          <p:nvPr/>
        </p:nvGraphicFramePr>
        <p:xfrm>
          <a:off x="206375" y="695325"/>
          <a:ext cx="3000000" cy="3000000"/>
        </p:xfrm>
        <a:graphic>
          <a:graphicData uri="http://schemas.openxmlformats.org/drawingml/2006/table">
            <a:tbl>
              <a:tblPr>
                <a:noFill/>
                <a:tableStyleId>{4E37999C-B9BF-47D5-A788-9AFBBD725044}</a:tableStyleId>
              </a:tblPr>
              <a:tblGrid>
                <a:gridCol w="2400650"/>
                <a:gridCol w="445250"/>
                <a:gridCol w="3389250"/>
                <a:gridCol w="2551675"/>
              </a:tblGrid>
              <a:tr h="745275">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1" i="0" lang="en-GB" u="none" cap="none" strike="noStrike">
                          <a:solidFill>
                            <a:srgbClr val="000000"/>
                          </a:solidFill>
                          <a:latin typeface="Calibri"/>
                          <a:ea typeface="Calibri"/>
                          <a:cs typeface="Calibri"/>
                          <a:sym typeface="Calibri"/>
                        </a:rPr>
                        <a:t>Fragile</a:t>
                      </a:r>
                      <a:r>
                        <a:rPr b="0" i="0" lang="en-GB" u="none" cap="none" strike="noStrike">
                          <a:solidFill>
                            <a:srgbClr val="000000"/>
                          </a:solidFill>
                          <a:latin typeface="Calibri"/>
                          <a:ea typeface="Calibri"/>
                          <a:cs typeface="Calibri"/>
                          <a:sym typeface="Calibri"/>
                        </a:rPr>
                        <a:t>, dependent, </a:t>
                      </a:r>
                      <a:r>
                        <a:rPr b="1" i="0" lang="en-GB" u="none" cap="none" strike="noStrike">
                          <a:solidFill>
                            <a:srgbClr val="000000"/>
                          </a:solidFill>
                          <a:latin typeface="Calibri"/>
                          <a:ea typeface="Calibri"/>
                          <a:cs typeface="Calibri"/>
                          <a:sym typeface="Calibri"/>
                        </a:rPr>
                        <a:t>risk averse</a:t>
                      </a:r>
                      <a:r>
                        <a:rPr b="0" i="0" lang="en-GB" u="none" cap="none" strike="noStrike">
                          <a:solidFill>
                            <a:srgbClr val="000000"/>
                          </a:solidFill>
                          <a:latin typeface="Calibri"/>
                          <a:ea typeface="Calibri"/>
                          <a:cs typeface="Calibri"/>
                          <a:sym typeface="Calibri"/>
                        </a:rPr>
                        <a:t>, weak perseverance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0" i="0" lang="en-GB" u="none" cap="none" strike="noStrike">
                          <a:solidFill>
                            <a:srgbClr val="000000"/>
                          </a:solidFill>
                          <a:latin typeface="Calibri"/>
                          <a:ea typeface="Calibri"/>
                          <a:cs typeface="Calibri"/>
                          <a:sym typeface="Calibri"/>
                        </a:rPr>
                        <a:t>Absorbed, attentive, </a:t>
                      </a:r>
                      <a:r>
                        <a:rPr b="1" i="0" lang="en-GB" u="none" cap="none" strike="noStrike">
                          <a:solidFill>
                            <a:srgbClr val="000000"/>
                          </a:solidFill>
                          <a:latin typeface="Calibri"/>
                          <a:ea typeface="Calibri"/>
                          <a:cs typeface="Calibri"/>
                          <a:sym typeface="Calibri"/>
                        </a:rPr>
                        <a:t>hang in there </a:t>
                      </a:r>
                      <a:r>
                        <a:rPr b="0" i="0" lang="en-GB" u="none" cap="none" strike="noStrike">
                          <a:solidFill>
                            <a:srgbClr val="000000"/>
                          </a:solidFill>
                          <a:latin typeface="Calibri"/>
                          <a:ea typeface="Calibri"/>
                          <a:cs typeface="Calibri"/>
                          <a:sym typeface="Calibri"/>
                        </a:rPr>
                        <a:t>despite toughness, give it a go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6225">
                <a:tc gridSpan="4">
                  <a:txBody>
                    <a:bodyPr>
                      <a:noAutofit/>
                    </a:bodyPr>
                    <a:lstStyle/>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|_____________|_____________|_____________|_____________|</a:t>
                      </a:r>
                      <a:endParaRPr/>
                    </a:p>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Emotional engagement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745275">
                <a:tc gridSpan="2">
                  <a:txBody>
                    <a:bodyPr>
                      <a:noAutofit/>
                    </a:bodyPr>
                    <a:lstStyle/>
                    <a:p>
                      <a:pPr indent="0" lvl="0" marL="50800" marR="0" rtl="0" algn="l">
                        <a:lnSpc>
                          <a:spcPct val="100000"/>
                        </a:lnSpc>
                        <a:spcBef>
                          <a:spcPts val="0"/>
                        </a:spcBef>
                        <a:spcAft>
                          <a:spcPts val="0"/>
                        </a:spcAft>
                        <a:buClr>
                          <a:srgbClr val="000000"/>
                        </a:buClr>
                        <a:buSzPts val="1600"/>
                        <a:buFont typeface="Arial"/>
                        <a:buNone/>
                      </a:pPr>
                      <a:r>
                        <a:rPr b="1" i="0" lang="en-GB" u="none" cap="none" strike="noStrike">
                          <a:solidFill>
                            <a:srgbClr val="000000"/>
                          </a:solidFill>
                          <a:latin typeface="Calibri"/>
                          <a:ea typeface="Calibri"/>
                          <a:cs typeface="Calibri"/>
                          <a:sym typeface="Calibri"/>
                        </a:rPr>
                        <a:t>Rule bound</a:t>
                      </a:r>
                      <a:r>
                        <a:rPr b="0" i="0" lang="en-GB" u="none" cap="none" strike="noStrike">
                          <a:solidFill>
                            <a:srgbClr val="000000"/>
                          </a:solidFill>
                          <a:latin typeface="Calibri"/>
                          <a:ea typeface="Calibri"/>
                          <a:cs typeface="Calibri"/>
                          <a:sym typeface="Calibri"/>
                        </a:rPr>
                        <a:t>, like only tried and tested</a:t>
                      </a:r>
                      <a:r>
                        <a:rPr b="1" i="0" lang="en-GB" u="none" cap="none" strike="noStrike">
                          <a:solidFill>
                            <a:srgbClr val="000000"/>
                          </a:solidFill>
                          <a:latin typeface="Calibri"/>
                          <a:ea typeface="Calibri"/>
                          <a:cs typeface="Calibri"/>
                          <a:sym typeface="Calibri"/>
                        </a:rPr>
                        <a:t>, fragmented </a:t>
                      </a:r>
                      <a:r>
                        <a:rPr b="0" i="0" lang="en-GB" u="none" cap="none" strike="noStrike">
                          <a:solidFill>
                            <a:srgbClr val="000000"/>
                          </a:solidFill>
                          <a:latin typeface="Calibri"/>
                          <a:ea typeface="Calibri"/>
                          <a:cs typeface="Calibri"/>
                          <a:sym typeface="Calibri"/>
                        </a:rPr>
                        <a:t>info</a:t>
                      </a:r>
                      <a:r>
                        <a:rPr b="1" i="0" lang="en-GB" u="none" cap="none" strike="noStrike">
                          <a:solidFill>
                            <a:srgbClr val="000000"/>
                          </a:solidFill>
                          <a:latin typeface="Calibri"/>
                          <a:ea typeface="Calibri"/>
                          <a:cs typeface="Calibri"/>
                          <a:sym typeface="Calibri"/>
                        </a:rPr>
                        <a:t>, passive, </a:t>
                      </a:r>
                      <a:r>
                        <a:rPr b="0" i="0" lang="en-GB" u="none" cap="none" strike="noStrike">
                          <a:solidFill>
                            <a:srgbClr val="000000"/>
                          </a:solidFill>
                          <a:latin typeface="Calibri"/>
                          <a:ea typeface="Calibri"/>
                          <a:cs typeface="Calibri"/>
                          <a:sym typeface="Calibri"/>
                        </a:rPr>
                        <a:t>uncritical</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1" i="0" lang="en-GB" u="none" cap="none" strike="noStrike">
                          <a:solidFill>
                            <a:srgbClr val="000000"/>
                          </a:solidFill>
                          <a:latin typeface="Calibri"/>
                          <a:ea typeface="Calibri"/>
                          <a:cs typeface="Calibri"/>
                          <a:sym typeface="Calibri"/>
                        </a:rPr>
                        <a:t>Curious,</a:t>
                      </a:r>
                      <a:r>
                        <a:rPr b="0" i="0" lang="en-GB" u="none" cap="none" strike="noStrike">
                          <a:solidFill>
                            <a:srgbClr val="000000"/>
                          </a:solidFill>
                          <a:latin typeface="Calibri"/>
                          <a:ea typeface="Calibri"/>
                          <a:cs typeface="Calibri"/>
                          <a:sym typeface="Calibri"/>
                        </a:rPr>
                        <a:t> rich understandings, i</a:t>
                      </a:r>
                      <a:r>
                        <a:rPr b="1" i="0" lang="en-GB" u="none" cap="none" strike="noStrike">
                          <a:solidFill>
                            <a:srgbClr val="000000"/>
                          </a:solidFill>
                          <a:latin typeface="Calibri"/>
                          <a:ea typeface="Calibri"/>
                          <a:cs typeface="Calibri"/>
                          <a:sym typeface="Calibri"/>
                        </a:rPr>
                        <a:t>maginative</a:t>
                      </a:r>
                      <a:r>
                        <a:rPr b="0" i="0" lang="en-GB" u="none" cap="none" strike="noStrike">
                          <a:solidFill>
                            <a:srgbClr val="000000"/>
                          </a:solidFill>
                          <a:latin typeface="Calibri"/>
                          <a:ea typeface="Calibri"/>
                          <a:cs typeface="Calibri"/>
                          <a:sym typeface="Calibri"/>
                        </a:rPr>
                        <a:t>, logical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86225">
                <a:tc gridSpan="4">
                  <a:txBody>
                    <a:bodyPr>
                      <a:noAutofit/>
                    </a:bodyPr>
                    <a:lstStyle/>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|_____________|_____________|_____________|_____________|</a:t>
                      </a:r>
                      <a:endParaRPr/>
                    </a:p>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Cognitive range</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745275">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0" i="0" lang="en-GB" u="none" cap="none" strike="noStrike">
                          <a:solidFill>
                            <a:srgbClr val="000000"/>
                          </a:solidFill>
                          <a:latin typeface="Calibri"/>
                          <a:ea typeface="Calibri"/>
                          <a:cs typeface="Calibri"/>
                          <a:sym typeface="Calibri"/>
                        </a:rPr>
                        <a:t>Isolated and </a:t>
                      </a:r>
                      <a:r>
                        <a:rPr b="1" i="0" lang="en-GB" u="none" cap="none" strike="noStrike">
                          <a:solidFill>
                            <a:srgbClr val="000000"/>
                          </a:solidFill>
                          <a:latin typeface="Calibri"/>
                          <a:ea typeface="Calibri"/>
                          <a:cs typeface="Calibri"/>
                          <a:sym typeface="Calibri"/>
                        </a:rPr>
                        <a:t>dependent</a:t>
                      </a:r>
                      <a:r>
                        <a:rPr b="0" i="0" lang="en-GB" u="none" cap="none" strike="noStrike">
                          <a:solidFill>
                            <a:srgbClr val="000000"/>
                          </a:solidFill>
                          <a:latin typeface="Calibri"/>
                          <a:ea typeface="Calibri"/>
                          <a:cs typeface="Calibri"/>
                          <a:sym typeface="Calibri"/>
                        </a:rPr>
                        <a:t>, lack of engagement with others.</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1" i="0" lang="en-GB" u="none" cap="none" strike="noStrike">
                          <a:solidFill>
                            <a:srgbClr val="000000"/>
                          </a:solidFill>
                          <a:latin typeface="Calibri"/>
                          <a:ea typeface="Calibri"/>
                          <a:cs typeface="Calibri"/>
                          <a:sym typeface="Calibri"/>
                        </a:rPr>
                        <a:t>Collaborative,</a:t>
                      </a:r>
                      <a:r>
                        <a:rPr b="0" i="0" lang="en-GB" u="none" cap="none" strike="noStrike">
                          <a:solidFill>
                            <a:srgbClr val="000000"/>
                          </a:solidFill>
                          <a:latin typeface="Calibri"/>
                          <a:ea typeface="Calibri"/>
                          <a:cs typeface="Calibri"/>
                          <a:sym typeface="Calibri"/>
                        </a:rPr>
                        <a:t> listen empathise, Learn with and from others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332125">
                <a:tc gridSpan="4">
                  <a:txBody>
                    <a:bodyPr>
                      <a:noAutofit/>
                    </a:bodyPr>
                    <a:lstStyle/>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|_____________|_____________|_____________|_____________|</a:t>
                      </a:r>
                      <a:endParaRPr/>
                    </a:p>
                    <a:p>
                      <a:pPr indent="0" lvl="0" marL="50800" marR="0" rtl="0" algn="ctr">
                        <a:lnSpc>
                          <a:spcPct val="100000"/>
                        </a:lnSpc>
                        <a:spcBef>
                          <a:spcPts val="0"/>
                        </a:spcBef>
                        <a:spcAft>
                          <a:spcPts val="0"/>
                        </a:spcAft>
                        <a:buClr>
                          <a:srgbClr val="000000"/>
                        </a:buClr>
                        <a:buSzPts val="1400"/>
                        <a:buFont typeface="Arial"/>
                        <a:buNone/>
                      </a:pPr>
                      <a:r>
                        <a:rPr b="1" i="0" lang="en-GB" u="none" cap="none" strike="noStrike">
                          <a:solidFill>
                            <a:srgbClr val="000000"/>
                          </a:solidFill>
                          <a:latin typeface="Calibri"/>
                          <a:ea typeface="Calibri"/>
                          <a:cs typeface="Calibri"/>
                          <a:sym typeface="Calibri"/>
                        </a:rPr>
                        <a:t>Social interaction</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791450">
                <a:tc gridSpan="2">
                  <a:txBody>
                    <a:bodyPr>
                      <a:noAutofit/>
                    </a:bodyPr>
                    <a:lstStyle/>
                    <a:p>
                      <a:pPr indent="0" lvl="0" marL="50800" marR="0" rtl="0" algn="l">
                        <a:lnSpc>
                          <a:spcPct val="100000"/>
                        </a:lnSpc>
                        <a:spcBef>
                          <a:spcPts val="0"/>
                        </a:spcBef>
                        <a:spcAft>
                          <a:spcPts val="0"/>
                        </a:spcAft>
                        <a:buClr>
                          <a:srgbClr val="000000"/>
                        </a:buClr>
                        <a:buSzPts val="1600"/>
                        <a:buFont typeface="Arial"/>
                        <a:buNone/>
                      </a:pPr>
                      <a:r>
                        <a:rPr b="0" i="0" lang="en-GB" u="none" cap="none" strike="noStrike">
                          <a:solidFill>
                            <a:srgbClr val="000000"/>
                          </a:solidFill>
                          <a:latin typeface="Calibri"/>
                          <a:ea typeface="Calibri"/>
                          <a:cs typeface="Calibri"/>
                          <a:sym typeface="Calibri"/>
                        </a:rPr>
                        <a:t>Little self awareness, </a:t>
                      </a:r>
                      <a:r>
                        <a:rPr b="1" i="0" lang="en-GB" u="none" cap="none" strike="noStrike">
                          <a:solidFill>
                            <a:srgbClr val="000000"/>
                          </a:solidFill>
                          <a:latin typeface="Calibri"/>
                          <a:ea typeface="Calibri"/>
                          <a:cs typeface="Calibri"/>
                          <a:sym typeface="Calibri"/>
                        </a:rPr>
                        <a:t>robotic, </a:t>
                      </a:r>
                      <a:r>
                        <a:rPr b="0" i="0" lang="en-GB" u="none" cap="none" strike="noStrike">
                          <a:solidFill>
                            <a:srgbClr val="000000"/>
                          </a:solidFill>
                          <a:latin typeface="Calibri"/>
                          <a:ea typeface="Calibri"/>
                          <a:cs typeface="Calibri"/>
                          <a:sym typeface="Calibri"/>
                        </a:rPr>
                        <a:t>can’t explain reasons for what/why they do things</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a:txBody>
                    <a:bodyPr>
                      <a:noAutofit/>
                    </a:bodyPr>
                    <a:lstStyle/>
                    <a:p>
                      <a:pPr indent="0" lvl="0" marL="0" marR="0" rtl="0" algn="l">
                        <a:lnSpc>
                          <a:spcPct val="100000"/>
                        </a:lnSpc>
                        <a:spcBef>
                          <a:spcPts val="0"/>
                        </a:spcBef>
                        <a:spcAft>
                          <a:spcPts val="0"/>
                        </a:spcAft>
                        <a:buClr>
                          <a:srgbClr val="000000"/>
                        </a:buClr>
                        <a:buSzPts val="1600"/>
                        <a:buFont typeface="Arial"/>
                        <a:buNone/>
                      </a:pPr>
                      <a:r>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50800" marR="0" rtl="0" algn="l">
                        <a:lnSpc>
                          <a:spcPct val="100000"/>
                        </a:lnSpc>
                        <a:spcBef>
                          <a:spcPts val="0"/>
                        </a:spcBef>
                        <a:spcAft>
                          <a:spcPts val="0"/>
                        </a:spcAft>
                        <a:buClr>
                          <a:srgbClr val="000000"/>
                        </a:buClr>
                        <a:buSzPts val="1600"/>
                        <a:buFont typeface="Arial"/>
                        <a:buNone/>
                      </a:pPr>
                      <a:r>
                        <a:rPr b="0" i="0" lang="en-GB" u="none" cap="none" strike="noStrike">
                          <a:solidFill>
                            <a:srgbClr val="000000"/>
                          </a:solidFill>
                          <a:latin typeface="Calibri"/>
                          <a:ea typeface="Calibri"/>
                          <a:cs typeface="Calibri"/>
                          <a:sym typeface="Calibri"/>
                        </a:rPr>
                        <a:t>Plan, revise, </a:t>
                      </a:r>
                      <a:r>
                        <a:rPr b="1" i="0" lang="en-GB" u="none" cap="none" strike="noStrike">
                          <a:solidFill>
                            <a:srgbClr val="000000"/>
                          </a:solidFill>
                          <a:latin typeface="Calibri"/>
                          <a:ea typeface="Calibri"/>
                          <a:cs typeface="Calibri"/>
                          <a:sym typeface="Calibri"/>
                        </a:rPr>
                        <a:t>know themselves as learners.</a:t>
                      </a:r>
                      <a:r>
                        <a:rPr b="0" i="0" lang="en-GB" u="none" cap="none" strike="noStrike">
                          <a:solidFill>
                            <a:srgbClr val="000000"/>
                          </a:solidFill>
                          <a:latin typeface="Calibri"/>
                          <a:ea typeface="Calibri"/>
                          <a:cs typeface="Calibri"/>
                          <a:sym typeface="Calibri"/>
                        </a:rPr>
                        <a:t> Like to take responsibility for own learning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09775">
                <a:tc gridSpan="4">
                  <a:txBody>
                    <a:bodyPr>
                      <a:noAutofit/>
                    </a:bodyPr>
                    <a:lstStyle/>
                    <a:p>
                      <a:pPr indent="0" lvl="0" marL="50800" marR="0" rtl="0" algn="ctr">
                        <a:lnSpc>
                          <a:spcPct val="100000"/>
                        </a:lnSpc>
                        <a:spcBef>
                          <a:spcPts val="0"/>
                        </a:spcBef>
                        <a:spcAft>
                          <a:spcPts val="0"/>
                        </a:spcAft>
                        <a:buClr>
                          <a:srgbClr val="000000"/>
                        </a:buClr>
                        <a:buSzPts val="1300"/>
                        <a:buFont typeface="Arial"/>
                        <a:buNone/>
                      </a:pPr>
                      <a:r>
                        <a:rPr b="1" i="0" lang="en-GB" u="none" cap="none" strike="noStrike">
                          <a:solidFill>
                            <a:srgbClr val="000000"/>
                          </a:solidFill>
                          <a:latin typeface="Calibri"/>
                          <a:ea typeface="Calibri"/>
                          <a:cs typeface="Calibri"/>
                          <a:sym typeface="Calibri"/>
                        </a:rPr>
                        <a:t>|_____________|_____________|_____________|_____________|</a:t>
                      </a:r>
                      <a:endParaRPr/>
                    </a:p>
                    <a:p>
                      <a:pPr indent="0" lvl="0" marL="50800" marR="0" rtl="0" algn="ctr">
                        <a:lnSpc>
                          <a:spcPct val="100000"/>
                        </a:lnSpc>
                        <a:spcBef>
                          <a:spcPts val="0"/>
                        </a:spcBef>
                        <a:spcAft>
                          <a:spcPts val="0"/>
                        </a:spcAft>
                        <a:buClr>
                          <a:srgbClr val="000000"/>
                        </a:buClr>
                        <a:buSzPts val="1300"/>
                        <a:buFont typeface="Arial"/>
                        <a:buNone/>
                      </a:pPr>
                      <a:r>
                        <a:rPr b="1" i="0" lang="en-GB" u="none" cap="none" strike="noStrike">
                          <a:solidFill>
                            <a:srgbClr val="000000"/>
                          </a:solidFill>
                          <a:latin typeface="Calibri"/>
                          <a:ea typeface="Calibri"/>
                          <a:cs typeface="Calibri"/>
                          <a:sym typeface="Calibri"/>
                        </a:rPr>
                        <a:t>Strategic responsibility </a:t>
                      </a:r>
                      <a:endParaRPr b="0" i="0" u="none" cap="none" strike="noStrike">
                        <a:solidFill>
                          <a:srgbClr val="000000"/>
                        </a:solidFill>
                        <a:latin typeface="Helvetica Neue"/>
                        <a:ea typeface="Helvetica Neue"/>
                        <a:cs typeface="Helvetica Neue"/>
                        <a:sym typeface="Helvetica Neue"/>
                      </a:endParaRPr>
                    </a:p>
                  </a:txBody>
                  <a:tcPr marT="29750" marB="29750" marR="32975" marL="3297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0000">
                        <a:alpha val="0"/>
                      </a:srgbClr>
                    </a:solidFill>
                  </a:tcPr>
                </a:tc>
                <a:tc hMerge="1"/>
                <a:tc hMerge="1"/>
                <a:tc hMerge="1"/>
              </a:tr>
            </a:tbl>
          </a:graphicData>
        </a:graphic>
      </p:graphicFrame>
      <p:pic>
        <p:nvPicPr>
          <p:cNvPr descr="image37.png" id="331" name="Google Shape;331;p43"/>
          <p:cNvPicPr preferRelativeResize="0"/>
          <p:nvPr/>
        </p:nvPicPr>
        <p:blipFill rotWithShape="1">
          <a:blip r:embed="rId3">
            <a:alphaModFix/>
          </a:blip>
          <a:srcRect b="0" l="0" r="0" t="0"/>
          <a:stretch/>
        </p:blipFill>
        <p:spPr>
          <a:xfrm>
            <a:off x="2790825" y="784225"/>
            <a:ext cx="877888" cy="750888"/>
          </a:xfrm>
          <a:prstGeom prst="rect">
            <a:avLst/>
          </a:prstGeom>
          <a:noFill/>
          <a:ln>
            <a:noFill/>
          </a:ln>
        </p:spPr>
      </p:pic>
      <p:pic>
        <p:nvPicPr>
          <p:cNvPr descr="image38.png" id="332" name="Google Shape;332;p43"/>
          <p:cNvPicPr preferRelativeResize="0"/>
          <p:nvPr/>
        </p:nvPicPr>
        <p:blipFill rotWithShape="1">
          <a:blip r:embed="rId4">
            <a:alphaModFix/>
          </a:blip>
          <a:srcRect b="0" l="0" r="0" t="0"/>
          <a:stretch/>
        </p:blipFill>
        <p:spPr>
          <a:xfrm>
            <a:off x="5545138" y="1997075"/>
            <a:ext cx="890587" cy="760413"/>
          </a:xfrm>
          <a:prstGeom prst="rect">
            <a:avLst/>
          </a:prstGeom>
          <a:noFill/>
          <a:ln>
            <a:noFill/>
          </a:ln>
        </p:spPr>
      </p:pic>
      <p:pic>
        <p:nvPicPr>
          <p:cNvPr descr="image39.png" id="333" name="Google Shape;333;p43"/>
          <p:cNvPicPr preferRelativeResize="0"/>
          <p:nvPr/>
        </p:nvPicPr>
        <p:blipFill rotWithShape="1">
          <a:blip r:embed="rId5">
            <a:alphaModFix/>
          </a:blip>
          <a:srcRect b="0" l="0" r="0" t="0"/>
          <a:stretch/>
        </p:blipFill>
        <p:spPr>
          <a:xfrm>
            <a:off x="2790825" y="3200400"/>
            <a:ext cx="877888" cy="757238"/>
          </a:xfrm>
          <a:prstGeom prst="rect">
            <a:avLst/>
          </a:prstGeom>
          <a:noFill/>
          <a:ln>
            <a:noFill/>
          </a:ln>
        </p:spPr>
      </p:pic>
      <p:pic>
        <p:nvPicPr>
          <p:cNvPr descr="image40.png" id="334" name="Google Shape;334;p43"/>
          <p:cNvPicPr preferRelativeResize="0"/>
          <p:nvPr/>
        </p:nvPicPr>
        <p:blipFill rotWithShape="1">
          <a:blip r:embed="rId6">
            <a:alphaModFix/>
          </a:blip>
          <a:srcRect b="0" l="0" r="0" t="0"/>
          <a:stretch/>
        </p:blipFill>
        <p:spPr>
          <a:xfrm>
            <a:off x="4094163" y="4565650"/>
            <a:ext cx="890587" cy="7588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39" name="Shape 339"/>
        <p:cNvGrpSpPr/>
        <p:nvPr/>
      </p:nvGrpSpPr>
      <p:grpSpPr>
        <a:xfrm>
          <a:off x="0" y="0"/>
          <a:ext cx="0" cy="0"/>
          <a:chOff x="0" y="0"/>
          <a:chExt cx="0" cy="0"/>
        </a:xfrm>
      </p:grpSpPr>
      <p:sp>
        <p:nvSpPr>
          <p:cNvPr id="340" name="Google Shape;340;p44"/>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FF00FF"/>
              </a:buClr>
              <a:buSzPts val="2400"/>
              <a:buFont typeface="Noto Sans Symbols"/>
              <a:buChar char="●"/>
            </a:pPr>
            <a:r>
              <a:rPr b="0" i="0" lang="en-GB" sz="2800" u="none" cap="none" strike="noStrike">
                <a:solidFill>
                  <a:srgbClr val="FF00FF"/>
                </a:solidFill>
                <a:latin typeface="Calibri"/>
                <a:ea typeface="Calibri"/>
                <a:cs typeface="Calibri"/>
                <a:sym typeface="Calibri"/>
              </a:rPr>
              <a:t>because they begin to see how to take control of their learning behaviours..</a:t>
            </a:r>
            <a:endParaRPr>
              <a:solidFill>
                <a:srgbClr val="FF00FF"/>
              </a:solidFill>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have a learning language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they talk about how they do it, how it feels, learning together, getting better at it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develop self-awareness as a learner across each domain...thinking, feeling, managing, relating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can take control of their learning...if you let them</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Calibri"/>
                <a:ea typeface="Calibri"/>
                <a:cs typeface="Calibri"/>
                <a:sym typeface="Calibri"/>
              </a:rPr>
              <a:t>Consciously develop their learning behaviours...they become better learners</a:t>
            </a:r>
            <a:endParaRPr b="0" i="0" sz="2000" u="none" cap="none" strike="noStrike">
              <a:solidFill>
                <a:srgbClr val="000000"/>
              </a:solidFill>
              <a:latin typeface="Calibri"/>
              <a:ea typeface="Calibri"/>
              <a:cs typeface="Calibri"/>
              <a:sym typeface="Calibri"/>
            </a:endParaRPr>
          </a:p>
        </p:txBody>
      </p:sp>
      <p:sp>
        <p:nvSpPr>
          <p:cNvPr id="341" name="Google Shape;341;p44"/>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342" name="Google Shape;342;p4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Why learning powered learners are different...</a:t>
            </a:r>
            <a:endParaRPr b="0" i="0" sz="3200" u="none" cap="none" strike="noStrike">
              <a:solidFill>
                <a:srgbClr val="000090"/>
              </a:solidFill>
              <a:latin typeface="Calibri"/>
              <a:ea typeface="Calibri"/>
              <a:cs typeface="Calibri"/>
              <a:sym typeface="Calibri"/>
            </a:endParaRPr>
          </a:p>
        </p:txBody>
      </p:sp>
      <p:pic>
        <p:nvPicPr>
          <p:cNvPr descr="kids.jpg" id="343" name="Google Shape;343;p44"/>
          <p:cNvPicPr preferRelativeResize="0"/>
          <p:nvPr>
            <p:ph idx="2" type="body"/>
          </p:nvPr>
        </p:nvPicPr>
        <p:blipFill rotWithShape="1">
          <a:blip r:embed="rId3">
            <a:alphaModFix/>
          </a:blip>
          <a:srcRect b="10043" l="0" r="0" t="10051"/>
          <a:stretch/>
        </p:blipFill>
        <p:spPr>
          <a:xfrm>
            <a:off x="6838950" y="1228725"/>
            <a:ext cx="1926300" cy="40008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48" name="Shape 348"/>
        <p:cNvGrpSpPr/>
        <p:nvPr/>
      </p:nvGrpSpPr>
      <p:grpSpPr>
        <a:xfrm>
          <a:off x="0" y="0"/>
          <a:ext cx="0" cy="0"/>
          <a:chOff x="0" y="0"/>
          <a:chExt cx="0" cy="0"/>
        </a:xfrm>
      </p:grpSpPr>
      <p:sp>
        <p:nvSpPr>
          <p:cNvPr id="349" name="Google Shape;349;p45"/>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Pupils talk about their learning power</a:t>
            </a:r>
            <a:endParaRPr b="0" i="0" sz="3200" u="none" cap="none" strike="noStrike">
              <a:solidFill>
                <a:srgbClr val="000090"/>
              </a:solidFill>
              <a:latin typeface="Calibri"/>
              <a:ea typeface="Calibri"/>
              <a:cs typeface="Calibri"/>
              <a:sym typeface="Calibri"/>
            </a:endParaRPr>
          </a:p>
        </p:txBody>
      </p:sp>
      <p:sp>
        <p:nvSpPr>
          <p:cNvPr id="350" name="Google Shape;350;p45"/>
          <p:cNvSpPr txBox="1"/>
          <p:nvPr>
            <p:ph idx="12" type="sldNum"/>
          </p:nvPr>
        </p:nvSpPr>
        <p:spPr>
          <a:xfrm>
            <a:off x="2647975" y="54116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351" name="Google Shape;351;p45" title="What helps you learn?">
            <a:hlinkClick r:id="rId3"/>
          </p:cNvPr>
          <p:cNvPicPr preferRelativeResize="0"/>
          <p:nvPr/>
        </p:nvPicPr>
        <p:blipFill>
          <a:blip r:embed="rId4">
            <a:alphaModFix/>
          </a:blip>
          <a:stretch>
            <a:fillRect/>
          </a:stretch>
        </p:blipFill>
        <p:spPr>
          <a:xfrm>
            <a:off x="23250" y="1327500"/>
            <a:ext cx="4407974" cy="3305988"/>
          </a:xfrm>
          <a:prstGeom prst="rect">
            <a:avLst/>
          </a:prstGeom>
          <a:noFill/>
          <a:ln>
            <a:noFill/>
          </a:ln>
        </p:spPr>
      </p:pic>
      <p:pic>
        <p:nvPicPr>
          <p:cNvPr id="352" name="Google Shape;352;p45" title="What makes a good Learner?">
            <a:hlinkClick r:id="rId5"/>
          </p:cNvPr>
          <p:cNvPicPr preferRelativeResize="0"/>
          <p:nvPr/>
        </p:nvPicPr>
        <p:blipFill>
          <a:blip r:embed="rId6">
            <a:alphaModFix/>
          </a:blip>
          <a:stretch>
            <a:fillRect/>
          </a:stretch>
        </p:blipFill>
        <p:spPr>
          <a:xfrm>
            <a:off x="4583628" y="1327500"/>
            <a:ext cx="4407972" cy="330597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