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showSpecialPlsOnTitleSld="0">
  <p:sldMasterIdLst>
    <p:sldMasterId id="2147483656"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Lst>
  <p:sldSz cy="5715000" cx="9144000"/>
  <p:notesSz cx="6858000" cy="9144000"/>
  <p:embeddedFontLst>
    <p:embeddedFont>
      <p:font typeface="Candara"/>
      <p:regular r:id="rId49"/>
      <p:bold r:id="rId50"/>
      <p:italic r:id="rId51"/>
      <p:boldItalic r:id="rId52"/>
    </p:embeddedFont>
    <p:embeddedFont>
      <p:font typeface="Helvetica Neue"/>
      <p:regular r:id="rId53"/>
      <p:bold r:id="rId54"/>
      <p:italic r:id="rId55"/>
      <p:boldItalic r:id="rId56"/>
    </p:embeddedFont>
    <p:embeddedFont>
      <p:font typeface="Open Sans"/>
      <p:regular r:id="rId57"/>
      <p:bold r:id="rId58"/>
      <p:italic r:id="rId59"/>
      <p:boldItalic r:id="rId6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551">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tableStyles.xml><?xml version="1.0" encoding="utf-8"?>
<a:tblStyleLst xmlns:a="http://schemas.openxmlformats.org/drawingml/2006/main" xmlns:r="http://schemas.openxmlformats.org/officeDocument/2006/relationships" def="{457F57AE-BDD1-4FAC-B95F-30F26EB27318}">
  <a:tblStyle styleId="{457F57AE-BDD1-4FAC-B95F-30F26EB27318}"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551"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font" Target="fonts/Candara-regular.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60" Type="http://schemas.openxmlformats.org/officeDocument/2006/relationships/font" Target="fonts/OpenSans-boldItalic.fntdata"/><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font" Target="fonts/Candara-italic.fntdata"/><Relationship Id="rId50" Type="http://schemas.openxmlformats.org/officeDocument/2006/relationships/font" Target="fonts/Candara-bold.fntdata"/><Relationship Id="rId53" Type="http://schemas.openxmlformats.org/officeDocument/2006/relationships/font" Target="fonts/HelveticaNeue-regular.fntdata"/><Relationship Id="rId52" Type="http://schemas.openxmlformats.org/officeDocument/2006/relationships/font" Target="fonts/Candara-boldItalic.fntdata"/><Relationship Id="rId11" Type="http://schemas.openxmlformats.org/officeDocument/2006/relationships/slide" Target="slides/slide5.xml"/><Relationship Id="rId55" Type="http://schemas.openxmlformats.org/officeDocument/2006/relationships/font" Target="fonts/HelveticaNeue-italic.fntdata"/><Relationship Id="rId10" Type="http://schemas.openxmlformats.org/officeDocument/2006/relationships/slide" Target="slides/slide4.xml"/><Relationship Id="rId54" Type="http://schemas.openxmlformats.org/officeDocument/2006/relationships/font" Target="fonts/HelveticaNeue-bold.fntdata"/><Relationship Id="rId13" Type="http://schemas.openxmlformats.org/officeDocument/2006/relationships/slide" Target="slides/slide7.xml"/><Relationship Id="rId57" Type="http://schemas.openxmlformats.org/officeDocument/2006/relationships/font" Target="fonts/OpenSans-regular.fntdata"/><Relationship Id="rId12" Type="http://schemas.openxmlformats.org/officeDocument/2006/relationships/slide" Target="slides/slide6.xml"/><Relationship Id="rId56" Type="http://schemas.openxmlformats.org/officeDocument/2006/relationships/font" Target="fonts/HelveticaNeue-boldItalic.fntdata"/><Relationship Id="rId15" Type="http://schemas.openxmlformats.org/officeDocument/2006/relationships/slide" Target="slides/slide9.xml"/><Relationship Id="rId59" Type="http://schemas.openxmlformats.org/officeDocument/2006/relationships/font" Target="fonts/OpenSans-italic.fntdata"/><Relationship Id="rId14" Type="http://schemas.openxmlformats.org/officeDocument/2006/relationships/slide" Target="slides/slide8.xml"/><Relationship Id="rId58" Type="http://schemas.openxmlformats.org/officeDocument/2006/relationships/font" Target="fonts/OpenSans-bold.fntdata"/><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lstStyle>
            <a:lvl1pPr lvl="0" marR="0" rtl="0" algn="l">
              <a:lnSpc>
                <a:spcPct val="100000"/>
              </a:lnSpc>
              <a:spcBef>
                <a:spcPts val="0"/>
              </a:spcBef>
              <a:spcAft>
                <a:spcPts val="0"/>
              </a:spcAft>
              <a:buSzPts val="1400"/>
              <a:buNone/>
              <a:defRPr b="0" i="0" sz="12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lstStyle>
            <a:lvl1pPr lvl="0" marR="0" rtl="0" algn="r">
              <a:lnSpc>
                <a:spcPct val="100000"/>
              </a:lnSpc>
              <a:spcBef>
                <a:spcPts val="0"/>
              </a:spcBef>
              <a:spcAft>
                <a:spcPts val="0"/>
              </a:spcAft>
              <a:buSzPts val="1400"/>
              <a:buNone/>
              <a:defRPr b="0" i="0" sz="12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5" name="Google Shape;5;n"/>
          <p:cNvSpPr/>
          <p:nvPr>
            <p:ph idx="3"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lstStyle>
            <a:lvl1pPr lvl="0" marR="0" rtl="0" algn="l">
              <a:lnSpc>
                <a:spcPct val="100000"/>
              </a:lnSpc>
              <a:spcBef>
                <a:spcPts val="0"/>
              </a:spcBef>
              <a:spcAft>
                <a:spcPts val="0"/>
              </a:spcAft>
              <a:buSzPts val="1400"/>
              <a:buNone/>
              <a:defRPr b="0" i="0" sz="12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www.visiblethinkingpz.org/VisibleThinking_html_files/03_ThinkingRoutines/03c_Core_routines/SeeThinkWonder/SeeThinkWonder_Routine.html" TargetMode="Externa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www.jamesnottingham.co.uk/learning-pit/" TargetMode="External"/><Relationship Id="rId3" Type="http://schemas.openxmlformats.org/officeDocument/2006/relationships/hyperlink" Target="http://www.jamesnottingham.co.uk/learning-pit/" TargetMode="Externa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7" name="Shape 47"/>
        <p:cNvGrpSpPr/>
        <p:nvPr/>
      </p:nvGrpSpPr>
      <p:grpSpPr>
        <a:xfrm>
          <a:off x="0" y="0"/>
          <a:ext cx="0" cy="0"/>
          <a:chOff x="0" y="0"/>
          <a:chExt cx="0" cy="0"/>
        </a:xfrm>
      </p:grpSpPr>
      <p:sp>
        <p:nvSpPr>
          <p:cNvPr id="48" name="Google Shape;48;g40b700ac35_0_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 name="Google Shape;49;g40b700ac35_0_0: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4" name="Shape 54"/>
        <p:cNvGrpSpPr/>
        <p:nvPr/>
      </p:nvGrpSpPr>
      <p:grpSpPr>
        <a:xfrm>
          <a:off x="0" y="0"/>
          <a:ext cx="0" cy="0"/>
          <a:chOff x="0" y="0"/>
          <a:chExt cx="0" cy="0"/>
        </a:xfrm>
      </p:grpSpPr>
      <p:sp>
        <p:nvSpPr>
          <p:cNvPr id="55" name="Google Shape;55;g40b700ac35_0_7: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6" name="Google Shape;56;g40b700ac35_0_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b="1" lang="en-GB"/>
              <a:t>The threads that link these 10 slides together:</a:t>
            </a:r>
            <a:endParaRPr b="1"/>
          </a:p>
          <a:p>
            <a:pPr indent="0" lvl="0" marL="0" rtl="0" algn="l">
              <a:lnSpc>
                <a:spcPct val="115000"/>
              </a:lnSpc>
              <a:spcBef>
                <a:spcPts val="0"/>
              </a:spcBef>
              <a:spcAft>
                <a:spcPts val="0"/>
              </a:spcAft>
              <a:buSzPts val="1100"/>
              <a:buNone/>
            </a:pPr>
            <a:r>
              <a:rPr b="1" lang="en-GB"/>
              <a:t>​Classroom culture is a key aspect in developing effective learning behaviours</a:t>
            </a:r>
            <a:endParaRPr b="1"/>
          </a:p>
          <a:p>
            <a:pPr indent="0" lvl="0" marL="0" rtl="0" algn="l">
              <a:lnSpc>
                <a:spcPct val="115000"/>
              </a:lnSpc>
              <a:spcBef>
                <a:spcPts val="0"/>
              </a:spcBef>
              <a:spcAft>
                <a:spcPts val="0"/>
              </a:spcAft>
              <a:buSzPts val="1100"/>
              <a:buNone/>
            </a:pPr>
            <a:r>
              <a:rPr b="1" lang="en-GB"/>
              <a:t>Classroom culture has 4 dimensions - the relationships; what is talked about; how learning is constructed; what is celebrated.</a:t>
            </a:r>
            <a:endParaRPr b="1"/>
          </a:p>
          <a:p>
            <a:pPr indent="0" lvl="0" marL="0" rtl="0" algn="l">
              <a:lnSpc>
                <a:spcPct val="115000"/>
              </a:lnSpc>
              <a:spcBef>
                <a:spcPts val="0"/>
              </a:spcBef>
              <a:spcAft>
                <a:spcPts val="0"/>
              </a:spcAft>
              <a:buClr>
                <a:schemeClr val="dk1"/>
              </a:buClr>
              <a:buSzPts val="1100"/>
              <a:buFont typeface="Arial"/>
              <a:buNone/>
            </a:pPr>
            <a:r>
              <a:rPr b="1" lang="en-GB"/>
              <a:t>‘Good’ teaching does not necessarily foster effective learning habits</a:t>
            </a:r>
            <a:endParaRPr b="1"/>
          </a:p>
          <a:p>
            <a:pPr indent="0" lvl="0" marL="0" rtl="0" algn="l">
              <a:lnSpc>
                <a:spcPct val="115000"/>
              </a:lnSpc>
              <a:spcBef>
                <a:spcPts val="0"/>
              </a:spcBef>
              <a:spcAft>
                <a:spcPts val="0"/>
              </a:spcAft>
              <a:buClr>
                <a:schemeClr val="dk1"/>
              </a:buClr>
              <a:buSzPts val="1100"/>
              <a:buFont typeface="Arial"/>
              <a:buNone/>
            </a:pPr>
            <a:r>
              <a:rPr b="1" lang="en-GB"/>
              <a:t>​</a:t>
            </a:r>
            <a:endParaRPr b="1"/>
          </a:p>
          <a:p>
            <a:pPr indent="0" lvl="0" marL="0" rtl="0" algn="l">
              <a:lnSpc>
                <a:spcPct val="115000"/>
              </a:lnSpc>
              <a:spcBef>
                <a:spcPts val="0"/>
              </a:spcBef>
              <a:spcAft>
                <a:spcPts val="0"/>
              </a:spcAft>
              <a:buSzPts val="1100"/>
              <a:buNone/>
            </a:pPr>
            <a:r>
              <a:rPr b="1" lang="en-GB"/>
              <a:t>Aim of the discussion: </a:t>
            </a:r>
            <a:r>
              <a:rPr lang="en-GB"/>
              <a:t>To consider/explore the importance of classroom culture in creating the conditions within which learning can flourish.</a:t>
            </a:r>
            <a:endParaRPr/>
          </a:p>
          <a:p>
            <a:pPr indent="0" lvl="0" marL="0" rtl="0" algn="l">
              <a:lnSpc>
                <a:spcPct val="115000"/>
              </a:lnSpc>
              <a:spcBef>
                <a:spcPts val="0"/>
              </a:spcBef>
              <a:spcAft>
                <a:spcPts val="0"/>
              </a:spcAft>
              <a:buClr>
                <a:schemeClr val="dk1"/>
              </a:buClr>
              <a:buSzPts val="1100"/>
              <a:buFont typeface="Arial"/>
              <a:buNone/>
            </a:pPr>
            <a:r>
              <a:t/>
            </a:r>
            <a:endParaRPr/>
          </a:p>
          <a:p>
            <a:pPr indent="0" lvl="0" marL="0" rtl="0" algn="l">
              <a:lnSpc>
                <a:spcPct val="115000"/>
              </a:lnSpc>
              <a:spcBef>
                <a:spcPts val="0"/>
              </a:spcBef>
              <a:spcAft>
                <a:spcPts val="0"/>
              </a:spcAft>
              <a:buClr>
                <a:schemeClr val="dk1"/>
              </a:buClr>
              <a:buSzPts val="1100"/>
              <a:buFont typeface="Arial"/>
              <a:buNone/>
            </a:pPr>
            <a:r>
              <a:rPr b="1" lang="en-GB"/>
              <a:t>Objectives:</a:t>
            </a:r>
            <a:r>
              <a:rPr lang="en-GB"/>
              <a:t> By the end of the discussion participants will have:</a:t>
            </a:r>
            <a:endParaRPr/>
          </a:p>
          <a:p>
            <a:pPr indent="0" lvl="0" marL="0" rtl="0" algn="l">
              <a:lnSpc>
                <a:spcPct val="115000"/>
              </a:lnSpc>
              <a:spcBef>
                <a:spcPts val="0"/>
              </a:spcBef>
              <a:spcAft>
                <a:spcPts val="0"/>
              </a:spcAft>
              <a:buSzPts val="1100"/>
              <a:buNone/>
            </a:pPr>
            <a:r>
              <a:rPr lang="en-GB"/>
              <a:t>Considered their existing classroom culture using Culture Tool 1;</a:t>
            </a:r>
            <a:endParaRPr/>
          </a:p>
          <a:p>
            <a:pPr indent="0" lvl="0" marL="0" rtl="0" algn="l">
              <a:lnSpc>
                <a:spcPct val="115000"/>
              </a:lnSpc>
              <a:spcBef>
                <a:spcPts val="0"/>
              </a:spcBef>
              <a:spcAft>
                <a:spcPts val="0"/>
              </a:spcAft>
              <a:buSzPts val="1100"/>
              <a:buNone/>
            </a:pPr>
            <a:r>
              <a:rPr lang="en-GB"/>
              <a:t>Explored the second key model of Building Learning Power - the Teachers’ Palette;</a:t>
            </a:r>
            <a:endParaRPr/>
          </a:p>
          <a:p>
            <a:pPr indent="0" lvl="0" marL="0" rtl="0" algn="l">
              <a:lnSpc>
                <a:spcPct val="115000"/>
              </a:lnSpc>
              <a:spcBef>
                <a:spcPts val="0"/>
              </a:spcBef>
              <a:spcAft>
                <a:spcPts val="0"/>
              </a:spcAft>
              <a:buSzPts val="1100"/>
              <a:buNone/>
            </a:pPr>
            <a:r>
              <a:rPr lang="en-GB"/>
              <a:t>Explored the nature of a Learning Focused classroom culture using Culture Tool 2;</a:t>
            </a:r>
            <a:endParaRPr/>
          </a:p>
          <a:p>
            <a:pPr indent="0" lvl="0" marL="0" rtl="0" algn="l">
              <a:lnSpc>
                <a:spcPct val="115000"/>
              </a:lnSpc>
              <a:spcBef>
                <a:spcPts val="0"/>
              </a:spcBef>
              <a:spcAft>
                <a:spcPts val="0"/>
              </a:spcAft>
              <a:buSzPts val="1100"/>
              <a:buNone/>
            </a:pPr>
            <a:r>
              <a:rPr lang="en-GB"/>
              <a:t>Discussed the teacher’s contribution to creating learning focused classrooms.</a:t>
            </a:r>
            <a:endParaRPr/>
          </a:p>
          <a:p>
            <a:pPr indent="0" lvl="0" marL="0" marR="0" rtl="0" algn="l">
              <a:spcBef>
                <a:spcPts val="0"/>
              </a:spcBef>
              <a:spcAft>
                <a:spcPts val="0"/>
              </a:spcAft>
              <a:buNone/>
            </a:pPr>
            <a:r>
              <a:t/>
            </a:r>
            <a:endParaRPr/>
          </a:p>
        </p:txBody>
      </p:sp>
      <p:sp>
        <p:nvSpPr>
          <p:cNvPr id="57" name="Google Shape;57;g40b700ac35_0_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Clr>
                <a:schemeClr val="dk1"/>
              </a:buClr>
              <a:buSzPts val="1200"/>
              <a:buFont typeface="Calibri"/>
              <a:buNone/>
            </a:pPr>
            <a:fld id="{00000000-1234-1234-1234-123412341234}" type="slidenum">
              <a:rPr b="0" i="0" lang="en-GB"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2" name="Shape 62"/>
        <p:cNvGrpSpPr/>
        <p:nvPr/>
      </p:nvGrpSpPr>
      <p:grpSpPr>
        <a:xfrm>
          <a:off x="0" y="0"/>
          <a:ext cx="0" cy="0"/>
          <a:chOff x="0" y="0"/>
          <a:chExt cx="0" cy="0"/>
        </a:xfrm>
      </p:grpSpPr>
      <p:sp>
        <p:nvSpPr>
          <p:cNvPr id="63" name="Google Shape;63;g40b700ac35_0_15: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4" name="Google Shape;64;g40b700ac35_0_1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0" lang="en-GB" sz="1200" u="none" cap="none" strike="noStrike">
                <a:solidFill>
                  <a:srgbClr val="000000"/>
                </a:solidFill>
              </a:rPr>
              <a:t>The Key message(s): </a:t>
            </a:r>
            <a:r>
              <a:rPr i="0" lang="en-GB" sz="1200" u="none" cap="none" strike="noStrike">
                <a:solidFill>
                  <a:srgbClr val="444444"/>
                </a:solidFill>
              </a:rPr>
              <a:t>​</a:t>
            </a:r>
            <a:endParaRPr i="0" sz="1200" u="none" cap="none" strike="noStrike">
              <a:solidFill>
                <a:srgbClr val="444444"/>
              </a:solidFill>
            </a:endParaRPr>
          </a:p>
          <a:p>
            <a:pPr indent="0" lvl="0" marL="0" marR="0" rtl="0" algn="l">
              <a:spcBef>
                <a:spcPts val="0"/>
              </a:spcBef>
              <a:spcAft>
                <a:spcPts val="0"/>
              </a:spcAft>
              <a:buNone/>
            </a:pPr>
            <a:r>
              <a:rPr i="0" lang="en-GB" sz="1200" u="none" cap="none" strike="noStrike">
                <a:solidFill>
                  <a:srgbClr val="444444"/>
                </a:solidFill>
              </a:rPr>
              <a:t>​</a:t>
            </a:r>
            <a:endParaRPr i="0" sz="1200" u="none" cap="none" strike="noStrike">
              <a:solidFill>
                <a:srgbClr val="444444"/>
              </a:solidFill>
            </a:endParaRPr>
          </a:p>
          <a:p>
            <a:pPr indent="0" lvl="0" marL="0" marR="0" rtl="0" algn="l">
              <a:spcBef>
                <a:spcPts val="0"/>
              </a:spcBef>
              <a:spcAft>
                <a:spcPts val="0"/>
              </a:spcAft>
              <a:buNone/>
            </a:pPr>
            <a:r>
              <a:rPr b="1" i="0" lang="en-GB" sz="1200" u="none" cap="none" strike="noStrike">
                <a:solidFill>
                  <a:srgbClr val="000000"/>
                </a:solidFill>
              </a:rPr>
              <a:t>How teachers behave impacts on how students are as learners</a:t>
            </a:r>
            <a:r>
              <a:rPr i="0" lang="en-GB" sz="1200" u="none" cap="none" strike="noStrike">
                <a:solidFill>
                  <a:srgbClr val="444444"/>
                </a:solidFill>
              </a:rPr>
              <a:t>​</a:t>
            </a:r>
            <a:endParaRPr i="0" sz="1200" u="none" cap="none" strike="noStrike">
              <a:solidFill>
                <a:srgbClr val="444444"/>
              </a:solidFill>
            </a:endParaRPr>
          </a:p>
          <a:p>
            <a:pPr indent="0" lvl="0" marL="0" marR="0" rtl="0" algn="l">
              <a:spcBef>
                <a:spcPts val="0"/>
              </a:spcBef>
              <a:spcAft>
                <a:spcPts val="0"/>
              </a:spcAft>
              <a:buNone/>
            </a:pPr>
            <a:r>
              <a:rPr i="0" lang="en-GB" sz="1200" u="none" cap="none" strike="noStrike">
                <a:solidFill>
                  <a:srgbClr val="444444"/>
                </a:solidFill>
              </a:rPr>
              <a:t>​</a:t>
            </a:r>
            <a:endParaRPr i="0" sz="1200" u="none" cap="none" strike="noStrike">
              <a:solidFill>
                <a:srgbClr val="444444"/>
              </a:solidFill>
            </a:endParaRPr>
          </a:p>
          <a:p>
            <a:pPr indent="0" lvl="0" marL="0" marR="0" rtl="0" algn="l">
              <a:spcBef>
                <a:spcPts val="0"/>
              </a:spcBef>
              <a:spcAft>
                <a:spcPts val="0"/>
              </a:spcAft>
              <a:buNone/>
            </a:pPr>
            <a:r>
              <a:rPr b="1" i="0" lang="en-GB" sz="1200" u="none" cap="none" strike="noStrike">
                <a:solidFill>
                  <a:srgbClr val="000000"/>
                </a:solidFill>
              </a:rPr>
              <a:t>Detail:</a:t>
            </a:r>
            <a:r>
              <a:rPr i="0" lang="en-GB" sz="1200" u="none" cap="none" strike="noStrike">
                <a:solidFill>
                  <a:srgbClr val="444444"/>
                </a:solidFill>
              </a:rPr>
              <a:t>​</a:t>
            </a:r>
            <a:endParaRPr i="0" sz="1200" u="none" cap="none" strike="noStrike">
              <a:solidFill>
                <a:srgbClr val="444444"/>
              </a:solidFill>
            </a:endParaRPr>
          </a:p>
          <a:p>
            <a:pPr indent="0" lvl="0" marL="0" marR="0" rtl="0" algn="l">
              <a:spcBef>
                <a:spcPts val="0"/>
              </a:spcBef>
              <a:spcAft>
                <a:spcPts val="0"/>
              </a:spcAft>
              <a:buNone/>
            </a:pPr>
            <a:r>
              <a:rPr i="0" lang="en-GB" sz="1200" u="none" cap="none" strike="noStrike">
                <a:solidFill>
                  <a:srgbClr val="000000"/>
                </a:solidFill>
              </a:rPr>
              <a:t>Another Poles apart diagram, this time looking at teaching behaviours. In the left hand column, competent teaching behaviours that focus on the efficient delivery of curriculum content, and in the right hand column the teaching behaviours of the teacher who is delivering curriculum content and, at the same time, building better learners.</a:t>
            </a:r>
            <a:r>
              <a:rPr i="0" lang="en-GB" sz="1200" u="none" cap="none" strike="noStrike">
                <a:solidFill>
                  <a:srgbClr val="444444"/>
                </a:solidFill>
              </a:rPr>
              <a:t>​</a:t>
            </a:r>
            <a:endParaRPr i="0" sz="1200" u="none" cap="none" strike="noStrike">
              <a:solidFill>
                <a:srgbClr val="444444"/>
              </a:solidFill>
            </a:endParaRPr>
          </a:p>
          <a:p>
            <a:pPr indent="0" lvl="0" marL="0" marR="0" rtl="0" algn="l">
              <a:spcBef>
                <a:spcPts val="0"/>
              </a:spcBef>
              <a:spcAft>
                <a:spcPts val="0"/>
              </a:spcAft>
              <a:buNone/>
            </a:pPr>
            <a:r>
              <a:rPr i="0" lang="en-GB" sz="1200" u="none" cap="none" strike="noStrike">
                <a:solidFill>
                  <a:srgbClr val="444444"/>
                </a:solidFill>
              </a:rPr>
              <a:t>​</a:t>
            </a:r>
            <a:endParaRPr i="0" sz="1200" u="none" cap="none" strike="noStrike">
              <a:solidFill>
                <a:srgbClr val="444444"/>
              </a:solidFill>
            </a:endParaRPr>
          </a:p>
          <a:p>
            <a:pPr indent="0" lvl="0" marL="0" marR="0" rtl="0" algn="l">
              <a:spcBef>
                <a:spcPts val="0"/>
              </a:spcBef>
              <a:spcAft>
                <a:spcPts val="0"/>
              </a:spcAft>
              <a:buNone/>
            </a:pPr>
            <a:r>
              <a:rPr b="1" i="0" lang="en-GB" sz="1200" u="none" cap="none" strike="noStrike">
                <a:solidFill>
                  <a:srgbClr val="000000"/>
                </a:solidFill>
              </a:rPr>
              <a:t>Key Points</a:t>
            </a:r>
            <a:r>
              <a:rPr i="0" lang="en-GB" sz="1200" u="none" cap="none" strike="noStrike">
                <a:solidFill>
                  <a:srgbClr val="444444"/>
                </a:solidFill>
              </a:rPr>
              <a:t>​</a:t>
            </a:r>
            <a:endParaRPr i="0" sz="1200" u="none" cap="none" strike="noStrike">
              <a:solidFill>
                <a:srgbClr val="444444"/>
              </a:solidFill>
            </a:endParaRPr>
          </a:p>
          <a:p>
            <a:pPr indent="0" lvl="0" marL="0" marR="0" rtl="0" algn="l">
              <a:spcBef>
                <a:spcPts val="0"/>
              </a:spcBef>
              <a:spcAft>
                <a:spcPts val="0"/>
              </a:spcAft>
              <a:buNone/>
            </a:pPr>
            <a:r>
              <a:rPr i="0" lang="en-GB" sz="1200" u="none" cap="none" strike="noStrike">
                <a:solidFill>
                  <a:srgbClr val="000000"/>
                </a:solidFill>
              </a:rPr>
              <a:t>This slide suggests the change teachers need to make.</a:t>
            </a:r>
            <a:r>
              <a:rPr i="0" lang="en-GB" sz="1200" u="none" cap="none" strike="noStrike">
                <a:solidFill>
                  <a:srgbClr val="444444"/>
                </a:solidFill>
              </a:rPr>
              <a:t>​</a:t>
            </a:r>
            <a:endParaRPr i="0" sz="1200" u="none" cap="none" strike="noStrike">
              <a:solidFill>
                <a:srgbClr val="444444"/>
              </a:solidFill>
            </a:endParaRPr>
          </a:p>
          <a:p>
            <a:pPr indent="0" lvl="0" marL="0" marR="0" rtl="0" algn="l">
              <a:spcBef>
                <a:spcPts val="0"/>
              </a:spcBef>
              <a:spcAft>
                <a:spcPts val="0"/>
              </a:spcAft>
              <a:buNone/>
            </a:pPr>
            <a:r>
              <a:rPr i="0" lang="en-GB" sz="1200" u="none" cap="none" strike="noStrike">
                <a:solidFill>
                  <a:srgbClr val="000000"/>
                </a:solidFill>
              </a:rPr>
              <a:t>The left side depicts a perfectly good enough teacher but there is still a gap between how a good teacher works, where their emphasis lies, and the learning coach type teacher that developing learning power demands</a:t>
            </a:r>
            <a:r>
              <a:rPr i="0" lang="en-GB" sz="1200" u="none" cap="none" strike="noStrike">
                <a:solidFill>
                  <a:srgbClr val="444444"/>
                </a:solidFill>
              </a:rPr>
              <a:t>​</a:t>
            </a:r>
            <a:endParaRPr i="0" sz="1200" u="none" cap="none" strike="noStrike">
              <a:solidFill>
                <a:srgbClr val="444444"/>
              </a:solidFill>
            </a:endParaRPr>
          </a:p>
          <a:p>
            <a:pPr indent="0" lvl="0" marL="0" marR="0" rtl="0" algn="l">
              <a:spcBef>
                <a:spcPts val="0"/>
              </a:spcBef>
              <a:spcAft>
                <a:spcPts val="0"/>
              </a:spcAft>
              <a:buNone/>
            </a:pPr>
            <a:r>
              <a:rPr i="0" lang="en-GB" sz="1200" u="none" cap="none" strike="noStrike">
                <a:solidFill>
                  <a:srgbClr val="000000"/>
                </a:solidFill>
              </a:rPr>
              <a:t>Use this slide to orchestrate a discussion about the shift needed.</a:t>
            </a:r>
            <a:r>
              <a:rPr i="0" lang="en-GB" sz="1200" u="none" cap="none" strike="noStrike">
                <a:solidFill>
                  <a:srgbClr val="444444"/>
                </a:solidFill>
              </a:rPr>
              <a:t>​</a:t>
            </a:r>
            <a:endParaRPr i="0" sz="1200" u="none" cap="none" strike="noStrike">
              <a:solidFill>
                <a:srgbClr val="444444"/>
              </a:solidFill>
            </a:endParaRPr>
          </a:p>
          <a:p>
            <a:pPr indent="0" lvl="0" marL="0" marR="0" rtl="0" algn="l">
              <a:spcBef>
                <a:spcPts val="0"/>
              </a:spcBef>
              <a:spcAft>
                <a:spcPts val="0"/>
              </a:spcAft>
              <a:buNone/>
            </a:pPr>
            <a:r>
              <a:rPr i="0" lang="en-GB" sz="1200" u="none" cap="none" strike="noStrike">
                <a:solidFill>
                  <a:srgbClr val="444444"/>
                </a:solidFill>
              </a:rPr>
              <a:t>​</a:t>
            </a:r>
            <a:endParaRPr i="0" sz="1200" u="none" cap="none" strike="noStrike">
              <a:solidFill>
                <a:srgbClr val="444444"/>
              </a:solidFill>
            </a:endParaRPr>
          </a:p>
          <a:p>
            <a:pPr indent="0" lvl="0" marL="0" marR="0" rtl="0" algn="l">
              <a:spcBef>
                <a:spcPts val="0"/>
              </a:spcBef>
              <a:spcAft>
                <a:spcPts val="0"/>
              </a:spcAft>
              <a:buNone/>
            </a:pPr>
            <a:r>
              <a:rPr i="0" lang="en-GB" sz="1200" u="none" cap="none" strike="noStrike">
                <a:solidFill>
                  <a:srgbClr val="000000"/>
                </a:solidFill>
              </a:rPr>
              <a:t>Note that the 4 dimensions are Relating, Constructing, Talking and Celebrating. These are the dimensions that are picked up later in the Teachers’ Palette and the culture diagram.</a:t>
            </a:r>
            <a:r>
              <a:rPr i="0" lang="en-GB" sz="1200" u="none" cap="none" strike="noStrike">
                <a:solidFill>
                  <a:srgbClr val="444444"/>
                </a:solidFill>
              </a:rPr>
              <a:t>​</a:t>
            </a:r>
            <a:endParaRPr i="0" sz="1200" u="none" cap="none" strike="noStrike">
              <a:solidFill>
                <a:srgbClr val="444444"/>
              </a:solidFill>
            </a:endParaRPr>
          </a:p>
          <a:p>
            <a:pPr indent="0" lvl="0" marL="0" marR="0" rtl="0" algn="l">
              <a:lnSpc>
                <a:spcPct val="90000"/>
              </a:lnSpc>
              <a:spcBef>
                <a:spcPts val="0"/>
              </a:spcBef>
              <a:spcAft>
                <a:spcPts val="0"/>
              </a:spcAft>
              <a:buClr>
                <a:schemeClr val="dk1"/>
              </a:buClr>
              <a:buSzPts val="1200"/>
              <a:buFont typeface="Calibri"/>
              <a:buNone/>
            </a:pPr>
            <a:r>
              <a:t/>
            </a:r>
            <a:endParaRPr b="1" i="0" sz="1200" u="none" cap="none" strike="noStrike">
              <a:solidFill>
                <a:srgbClr val="000000"/>
              </a:solidFill>
            </a:endParaRPr>
          </a:p>
          <a:p>
            <a:pPr indent="0" lvl="0" marL="0" marR="0" rtl="0" algn="l">
              <a:lnSpc>
                <a:spcPct val="9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2" name="Shape 72"/>
        <p:cNvGrpSpPr/>
        <p:nvPr/>
      </p:nvGrpSpPr>
      <p:grpSpPr>
        <a:xfrm>
          <a:off x="0" y="0"/>
          <a:ext cx="0" cy="0"/>
          <a:chOff x="0" y="0"/>
          <a:chExt cx="0" cy="0"/>
        </a:xfrm>
      </p:grpSpPr>
      <p:sp>
        <p:nvSpPr>
          <p:cNvPr id="73" name="Google Shape;73;g40b700ac35_0_24: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4" name="Google Shape;74;g40b700ac35_0_2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Font typeface="Arial"/>
              <a:buNone/>
            </a:pPr>
            <a:r>
              <a:rPr b="1" lang="en-GB"/>
              <a:t>The Key message(s): </a:t>
            </a:r>
            <a:r>
              <a:rPr lang="en-GB">
                <a:solidFill>
                  <a:srgbClr val="444444"/>
                </a:solidFill>
              </a:rPr>
              <a:t>​</a:t>
            </a:r>
            <a:endParaRPr>
              <a:solidFill>
                <a:srgbClr val="444444"/>
              </a:solidFill>
            </a:endParaRPr>
          </a:p>
          <a:p>
            <a:pPr indent="0" lvl="0" marL="0" rtl="0" algn="l">
              <a:spcBef>
                <a:spcPts val="0"/>
              </a:spcBef>
              <a:spcAft>
                <a:spcPts val="0"/>
              </a:spcAft>
              <a:buClr>
                <a:schemeClr val="dk1"/>
              </a:buClr>
              <a:buFont typeface="Arial"/>
              <a:buNone/>
            </a:pPr>
            <a:r>
              <a:rPr lang="en-GB">
                <a:solidFill>
                  <a:srgbClr val="444444"/>
                </a:solidFill>
              </a:rPr>
              <a:t>​</a:t>
            </a:r>
            <a:endParaRPr>
              <a:solidFill>
                <a:srgbClr val="444444"/>
              </a:solidFill>
            </a:endParaRPr>
          </a:p>
          <a:p>
            <a:pPr indent="0" lvl="0" marL="0" rtl="0" algn="l">
              <a:spcBef>
                <a:spcPts val="0"/>
              </a:spcBef>
              <a:spcAft>
                <a:spcPts val="0"/>
              </a:spcAft>
              <a:buClr>
                <a:schemeClr val="dk1"/>
              </a:buClr>
              <a:buFont typeface="Arial"/>
              <a:buNone/>
            </a:pPr>
            <a:r>
              <a:rPr b="1" lang="en-GB"/>
              <a:t>There are three different types of classroom culture.</a:t>
            </a:r>
            <a:endParaRPr>
              <a:solidFill>
                <a:srgbClr val="444444"/>
              </a:solidFill>
            </a:endParaRPr>
          </a:p>
          <a:p>
            <a:pPr indent="0" lvl="0" marL="0" rtl="0" algn="l">
              <a:spcBef>
                <a:spcPts val="0"/>
              </a:spcBef>
              <a:spcAft>
                <a:spcPts val="0"/>
              </a:spcAft>
              <a:buClr>
                <a:schemeClr val="dk1"/>
              </a:buClr>
              <a:buFont typeface="Arial"/>
              <a:buNone/>
            </a:pPr>
            <a:r>
              <a:rPr lang="en-GB">
                <a:solidFill>
                  <a:srgbClr val="444444"/>
                </a:solidFill>
              </a:rPr>
              <a:t>​</a:t>
            </a:r>
            <a:endParaRPr>
              <a:solidFill>
                <a:srgbClr val="444444"/>
              </a:solidFill>
            </a:endParaRPr>
          </a:p>
          <a:p>
            <a:pPr indent="0" lvl="0" marL="0" rtl="0" algn="l">
              <a:spcBef>
                <a:spcPts val="0"/>
              </a:spcBef>
              <a:spcAft>
                <a:spcPts val="0"/>
              </a:spcAft>
              <a:buClr>
                <a:schemeClr val="dk1"/>
              </a:buClr>
              <a:buFont typeface="Arial"/>
              <a:buNone/>
            </a:pPr>
            <a:r>
              <a:rPr b="1" lang="en-GB"/>
              <a:t>Detail:</a:t>
            </a:r>
            <a:r>
              <a:rPr lang="en-GB">
                <a:solidFill>
                  <a:srgbClr val="444444"/>
                </a:solidFill>
              </a:rPr>
              <a:t>​</a:t>
            </a:r>
            <a:endParaRPr>
              <a:solidFill>
                <a:srgbClr val="444444"/>
              </a:solidFill>
            </a:endParaRPr>
          </a:p>
          <a:p>
            <a:pPr indent="0" lvl="0" marL="0" rtl="0" algn="l">
              <a:spcBef>
                <a:spcPts val="0"/>
              </a:spcBef>
              <a:spcAft>
                <a:spcPts val="0"/>
              </a:spcAft>
              <a:buClr>
                <a:schemeClr val="dk1"/>
              </a:buClr>
              <a:buFont typeface="Arial"/>
              <a:buNone/>
            </a:pPr>
            <a:r>
              <a:rPr lang="en-GB"/>
              <a:t>This is the first of two Culture tools.</a:t>
            </a:r>
            <a:endParaRPr>
              <a:solidFill>
                <a:srgbClr val="444444"/>
              </a:solidFill>
            </a:endParaRPr>
          </a:p>
          <a:p>
            <a:pPr indent="0" lvl="0" marL="0" rtl="0" algn="l">
              <a:spcBef>
                <a:spcPts val="0"/>
              </a:spcBef>
              <a:spcAft>
                <a:spcPts val="0"/>
              </a:spcAft>
              <a:buClr>
                <a:schemeClr val="dk1"/>
              </a:buClr>
              <a:buFont typeface="Arial"/>
              <a:buNone/>
            </a:pPr>
            <a:r>
              <a:rPr lang="en-GB">
                <a:solidFill>
                  <a:srgbClr val="444444"/>
                </a:solidFill>
              </a:rPr>
              <a:t>​</a:t>
            </a:r>
            <a:endParaRPr>
              <a:solidFill>
                <a:srgbClr val="444444"/>
              </a:solidFill>
            </a:endParaRPr>
          </a:p>
          <a:p>
            <a:pPr indent="0" lvl="0" marL="0" rtl="0" algn="l">
              <a:spcBef>
                <a:spcPts val="0"/>
              </a:spcBef>
              <a:spcAft>
                <a:spcPts val="0"/>
              </a:spcAft>
              <a:buNone/>
            </a:pPr>
            <a:r>
              <a:rPr b="1" lang="en-GB"/>
              <a:t>Key Points</a:t>
            </a:r>
            <a:r>
              <a:rPr lang="en-GB">
                <a:solidFill>
                  <a:srgbClr val="444444"/>
                </a:solidFill>
              </a:rPr>
              <a:t>​</a:t>
            </a:r>
            <a:endParaRPr>
              <a:solidFill>
                <a:srgbClr val="444444"/>
              </a:solidFill>
            </a:endParaRPr>
          </a:p>
          <a:p>
            <a:pPr indent="0" lvl="0" marL="0" rtl="0" algn="l">
              <a:spcBef>
                <a:spcPts val="0"/>
              </a:spcBef>
              <a:spcAft>
                <a:spcPts val="0"/>
              </a:spcAft>
              <a:buNone/>
            </a:pPr>
            <a:r>
              <a:rPr lang="en-GB">
                <a:solidFill>
                  <a:srgbClr val="444444"/>
                </a:solidFill>
              </a:rPr>
              <a:t>Classrooms tend to be either teacher focused, learner focused or learning focused.</a:t>
            </a:r>
            <a:endParaRPr>
              <a:solidFill>
                <a:srgbClr val="444444"/>
              </a:solidFill>
            </a:endParaRPr>
          </a:p>
          <a:p>
            <a:pPr indent="0" lvl="0" marL="0" rtl="0" algn="l">
              <a:spcBef>
                <a:spcPts val="0"/>
              </a:spcBef>
              <a:spcAft>
                <a:spcPts val="0"/>
              </a:spcAft>
              <a:buClr>
                <a:schemeClr val="dk1"/>
              </a:buClr>
              <a:buFont typeface="Arial"/>
              <a:buNone/>
            </a:pPr>
            <a:r>
              <a:rPr lang="en-GB">
                <a:solidFill>
                  <a:srgbClr val="444444"/>
                </a:solidFill>
                <a:latin typeface="Arial"/>
                <a:ea typeface="Arial"/>
                <a:cs typeface="Arial"/>
                <a:sym typeface="Arial"/>
              </a:rPr>
              <a:t>.</a:t>
            </a:r>
            <a:endParaRPr>
              <a:solidFill>
                <a:srgbClr val="444444"/>
              </a:solidFill>
              <a:latin typeface="Arial"/>
              <a:ea typeface="Arial"/>
              <a:cs typeface="Arial"/>
              <a:sym typeface="Arial"/>
            </a:endParaRPr>
          </a:p>
          <a:p>
            <a:pPr indent="0" lvl="0" marL="0" marR="0" rtl="0" algn="l">
              <a:spcBef>
                <a:spcPts val="0"/>
              </a:spcBef>
              <a:spcAft>
                <a:spcPts val="0"/>
              </a:spcAft>
              <a:buNone/>
            </a:pPr>
            <a:r>
              <a:t/>
            </a:r>
            <a:endParaRPr/>
          </a:p>
        </p:txBody>
      </p:sp>
      <p:sp>
        <p:nvSpPr>
          <p:cNvPr id="75" name="Google Shape;75;g40b700ac35_0_2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GB"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5" name="Shape 85"/>
        <p:cNvGrpSpPr/>
        <p:nvPr/>
      </p:nvGrpSpPr>
      <p:grpSpPr>
        <a:xfrm>
          <a:off x="0" y="0"/>
          <a:ext cx="0" cy="0"/>
          <a:chOff x="0" y="0"/>
          <a:chExt cx="0" cy="0"/>
        </a:xfrm>
      </p:grpSpPr>
      <p:sp>
        <p:nvSpPr>
          <p:cNvPr id="86" name="Google Shape;86;g40b700ac35_0_3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Clr>
                <a:schemeClr val="dk1"/>
              </a:buClr>
              <a:buFont typeface="Arial"/>
              <a:buNone/>
            </a:pPr>
            <a:r>
              <a:rPr b="1" lang="en-GB"/>
              <a:t>The Key message(s): </a:t>
            </a:r>
            <a:r>
              <a:rPr lang="en-GB">
                <a:solidFill>
                  <a:srgbClr val="444444"/>
                </a:solidFill>
              </a:rPr>
              <a:t>​</a:t>
            </a:r>
            <a:endParaRPr>
              <a:solidFill>
                <a:srgbClr val="444444"/>
              </a:solidFill>
            </a:endParaRPr>
          </a:p>
          <a:p>
            <a:pPr indent="0" lvl="0" marL="0" rtl="0" algn="l">
              <a:spcBef>
                <a:spcPts val="0"/>
              </a:spcBef>
              <a:spcAft>
                <a:spcPts val="0"/>
              </a:spcAft>
              <a:buClr>
                <a:schemeClr val="dk1"/>
              </a:buClr>
              <a:buFont typeface="Arial"/>
              <a:buNone/>
            </a:pPr>
            <a:r>
              <a:rPr lang="en-GB">
                <a:solidFill>
                  <a:srgbClr val="444444"/>
                </a:solidFill>
              </a:rPr>
              <a:t>​</a:t>
            </a:r>
            <a:endParaRPr>
              <a:solidFill>
                <a:srgbClr val="444444"/>
              </a:solidFill>
            </a:endParaRPr>
          </a:p>
          <a:p>
            <a:pPr indent="0" lvl="0" marL="0" rtl="0" algn="l">
              <a:spcBef>
                <a:spcPts val="0"/>
              </a:spcBef>
              <a:spcAft>
                <a:spcPts val="0"/>
              </a:spcAft>
              <a:buClr>
                <a:schemeClr val="dk1"/>
              </a:buClr>
              <a:buFont typeface="Arial"/>
              <a:buNone/>
            </a:pPr>
            <a:r>
              <a:rPr b="1" lang="en-GB"/>
              <a:t>There are three different types of classroom culture.</a:t>
            </a:r>
            <a:endParaRPr>
              <a:solidFill>
                <a:srgbClr val="444444"/>
              </a:solidFill>
            </a:endParaRPr>
          </a:p>
          <a:p>
            <a:pPr indent="0" lvl="0" marL="0" rtl="0" algn="l">
              <a:spcBef>
                <a:spcPts val="0"/>
              </a:spcBef>
              <a:spcAft>
                <a:spcPts val="0"/>
              </a:spcAft>
              <a:buClr>
                <a:schemeClr val="dk1"/>
              </a:buClr>
              <a:buFont typeface="Arial"/>
              <a:buNone/>
            </a:pPr>
            <a:r>
              <a:rPr lang="en-GB">
                <a:solidFill>
                  <a:srgbClr val="444444"/>
                </a:solidFill>
              </a:rPr>
              <a:t>​</a:t>
            </a:r>
            <a:endParaRPr>
              <a:solidFill>
                <a:srgbClr val="444444"/>
              </a:solidFill>
            </a:endParaRPr>
          </a:p>
          <a:p>
            <a:pPr indent="0" lvl="0" marL="0" rtl="0" algn="l">
              <a:spcBef>
                <a:spcPts val="0"/>
              </a:spcBef>
              <a:spcAft>
                <a:spcPts val="0"/>
              </a:spcAft>
              <a:buClr>
                <a:schemeClr val="dk1"/>
              </a:buClr>
              <a:buFont typeface="Arial"/>
              <a:buNone/>
            </a:pPr>
            <a:r>
              <a:rPr b="1" lang="en-GB"/>
              <a:t>Detail:</a:t>
            </a:r>
            <a:r>
              <a:rPr lang="en-GB">
                <a:solidFill>
                  <a:srgbClr val="444444"/>
                </a:solidFill>
              </a:rPr>
              <a:t>​</a:t>
            </a:r>
            <a:endParaRPr>
              <a:solidFill>
                <a:srgbClr val="444444"/>
              </a:solidFill>
            </a:endParaRPr>
          </a:p>
          <a:p>
            <a:pPr indent="0" lvl="0" marL="0" rtl="0" algn="l">
              <a:spcBef>
                <a:spcPts val="0"/>
              </a:spcBef>
              <a:spcAft>
                <a:spcPts val="0"/>
              </a:spcAft>
              <a:buClr>
                <a:schemeClr val="dk1"/>
              </a:buClr>
              <a:buFont typeface="Arial"/>
              <a:buNone/>
            </a:pPr>
            <a:r>
              <a:rPr lang="en-GB"/>
              <a:t>Self reflection activity - where is your classroom culture now?</a:t>
            </a:r>
            <a:endParaRPr>
              <a:solidFill>
                <a:srgbClr val="444444"/>
              </a:solidFill>
            </a:endParaRPr>
          </a:p>
          <a:p>
            <a:pPr indent="0" lvl="0" marL="0" rtl="0" algn="l">
              <a:spcBef>
                <a:spcPts val="0"/>
              </a:spcBef>
              <a:spcAft>
                <a:spcPts val="0"/>
              </a:spcAft>
              <a:buClr>
                <a:schemeClr val="dk1"/>
              </a:buClr>
              <a:buFont typeface="Arial"/>
              <a:buNone/>
            </a:pPr>
            <a:r>
              <a:rPr lang="en-GB">
                <a:solidFill>
                  <a:srgbClr val="444444"/>
                </a:solidFill>
                <a:latin typeface="Arial"/>
                <a:ea typeface="Arial"/>
                <a:cs typeface="Arial"/>
                <a:sym typeface="Arial"/>
              </a:rPr>
              <a:t>​</a:t>
            </a:r>
            <a:endParaRPr>
              <a:solidFill>
                <a:srgbClr val="444444"/>
              </a:solidFill>
            </a:endParaRPr>
          </a:p>
          <a:p>
            <a:pPr indent="0" lvl="0" marL="0" rtl="0" algn="l">
              <a:spcBef>
                <a:spcPts val="0"/>
              </a:spcBef>
              <a:spcAft>
                <a:spcPts val="0"/>
              </a:spcAft>
              <a:buClr>
                <a:schemeClr val="dk1"/>
              </a:buClr>
              <a:buFont typeface="Arial"/>
              <a:buNone/>
            </a:pPr>
            <a:r>
              <a:rPr b="1" lang="en-GB">
                <a:latin typeface="Arial"/>
                <a:ea typeface="Arial"/>
                <a:cs typeface="Arial"/>
                <a:sym typeface="Arial"/>
              </a:rPr>
              <a:t>Key Points</a:t>
            </a:r>
            <a:r>
              <a:rPr lang="en-GB">
                <a:solidFill>
                  <a:srgbClr val="444444"/>
                </a:solidFill>
                <a:latin typeface="Arial"/>
                <a:ea typeface="Arial"/>
                <a:cs typeface="Arial"/>
                <a:sym typeface="Arial"/>
              </a:rPr>
              <a:t>​</a:t>
            </a:r>
            <a:endParaRPr>
              <a:solidFill>
                <a:srgbClr val="444444"/>
              </a:solidFill>
              <a:latin typeface="Arial"/>
              <a:ea typeface="Arial"/>
              <a:cs typeface="Arial"/>
              <a:sym typeface="Arial"/>
            </a:endParaRPr>
          </a:p>
          <a:p>
            <a:pPr indent="0" lvl="0" marL="0" rtl="0" algn="l">
              <a:spcBef>
                <a:spcPts val="0"/>
              </a:spcBef>
              <a:spcAft>
                <a:spcPts val="0"/>
              </a:spcAft>
              <a:buNone/>
            </a:pPr>
            <a:r>
              <a:rPr lang="en-GB">
                <a:solidFill>
                  <a:srgbClr val="444444"/>
                </a:solidFill>
              </a:rPr>
              <a:t>Tick/highlight all aspects that you consider to be a regular feature in your classroom.</a:t>
            </a:r>
            <a:endParaRPr>
              <a:solidFill>
                <a:srgbClr val="444444"/>
              </a:solidFill>
            </a:endParaRPr>
          </a:p>
          <a:p>
            <a:pPr indent="0" lvl="0" marL="0" rtl="0" algn="l">
              <a:spcBef>
                <a:spcPts val="0"/>
              </a:spcBef>
              <a:spcAft>
                <a:spcPts val="0"/>
              </a:spcAft>
              <a:buNone/>
            </a:pPr>
            <a:r>
              <a:rPr lang="en-GB">
                <a:solidFill>
                  <a:srgbClr val="444444"/>
                </a:solidFill>
              </a:rPr>
              <a:t>Try to avoid suggesting that teacher focused is bad and learning focused is good. Surely there are some aspects of teacher focused that will be present in all classrooms, to a greater or lesser extent, no matter how learner/learning focused?</a:t>
            </a:r>
            <a:endParaRPr>
              <a:solidFill>
                <a:srgbClr val="444444"/>
              </a:solidFill>
            </a:endParaRPr>
          </a:p>
          <a:p>
            <a:pPr indent="0" lvl="0" marL="0" rtl="0" algn="l">
              <a:spcBef>
                <a:spcPts val="0"/>
              </a:spcBef>
              <a:spcAft>
                <a:spcPts val="0"/>
              </a:spcAft>
              <a:buNone/>
            </a:pPr>
            <a:r>
              <a:t/>
            </a:r>
            <a:endParaRPr>
              <a:solidFill>
                <a:srgbClr val="444444"/>
              </a:solidFill>
            </a:endParaRPr>
          </a:p>
          <a:p>
            <a:pPr indent="0" lvl="0" marL="0" rtl="0" algn="l">
              <a:spcBef>
                <a:spcPts val="0"/>
              </a:spcBef>
              <a:spcAft>
                <a:spcPts val="0"/>
              </a:spcAft>
              <a:buNone/>
            </a:pPr>
            <a:r>
              <a:rPr lang="en-GB">
                <a:solidFill>
                  <a:srgbClr val="444444"/>
                </a:solidFill>
              </a:rPr>
              <a:t>This model, the Culture Tool 1, is rooted in the work of Chris Watkins of the London Institute. He argues that it is not possible for a classroom to become learning focused unless there are a good number of learner focused features already in place. In other words, classroom culture cannot jump from ‘panel 1’ to ‘panel 3’ without first developing ‘panel 2’ characteristics. The key differences, he argues, between panels 1 and 2 are that in panel 2 learners are more active participators, learning becomes an increasingly shared responsibility, and collaborative learning is in greater evidence.</a:t>
            </a:r>
            <a:endParaRPr>
              <a:solidFill>
                <a:srgbClr val="444444"/>
              </a:solidFill>
            </a:endParaRPr>
          </a:p>
          <a:p>
            <a:pPr indent="0" lvl="0" marL="0" rtl="0" algn="l">
              <a:spcBef>
                <a:spcPts val="0"/>
              </a:spcBef>
              <a:spcAft>
                <a:spcPts val="0"/>
              </a:spcAft>
              <a:buNone/>
            </a:pPr>
            <a:r>
              <a:t/>
            </a:r>
            <a:endParaRPr>
              <a:solidFill>
                <a:srgbClr val="444444"/>
              </a:solidFill>
            </a:endParaRPr>
          </a:p>
          <a:p>
            <a:pPr indent="0" lvl="0" marL="0" rtl="0" algn="l">
              <a:spcBef>
                <a:spcPts val="0"/>
              </a:spcBef>
              <a:spcAft>
                <a:spcPts val="0"/>
              </a:spcAft>
              <a:buClr>
                <a:schemeClr val="dk1"/>
              </a:buClr>
              <a:buFont typeface="Arial"/>
              <a:buNone/>
            </a:pPr>
            <a:r>
              <a:rPr lang="en-GB">
                <a:solidFill>
                  <a:srgbClr val="444444"/>
                </a:solidFill>
              </a:rPr>
              <a:t>Experience tells us that classroom culture frequently becomes more like panel 1 as examinations loom into view. Early years practitioners frequently describe a learning focused culture to us, but worryingly this seems to evaporate in the face of ‘schooling’..</a:t>
            </a:r>
            <a:endParaRPr>
              <a:solidFill>
                <a:srgbClr val="444444"/>
              </a:solidFill>
            </a:endParaRPr>
          </a:p>
          <a:p>
            <a:pPr indent="0" lvl="0" marL="0" rtl="0" algn="l">
              <a:spcBef>
                <a:spcPts val="0"/>
              </a:spcBef>
              <a:spcAft>
                <a:spcPts val="0"/>
              </a:spcAft>
              <a:buNone/>
            </a:pPr>
            <a:r>
              <a:t/>
            </a:r>
            <a:endParaRPr/>
          </a:p>
        </p:txBody>
      </p:sp>
      <p:sp>
        <p:nvSpPr>
          <p:cNvPr id="87" name="Google Shape;87;g40b700ac35_0_37: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4" name="Shape 94"/>
        <p:cNvGrpSpPr/>
        <p:nvPr/>
      </p:nvGrpSpPr>
      <p:grpSpPr>
        <a:xfrm>
          <a:off x="0" y="0"/>
          <a:ext cx="0" cy="0"/>
          <a:chOff x="0" y="0"/>
          <a:chExt cx="0" cy="0"/>
        </a:xfrm>
      </p:grpSpPr>
      <p:sp>
        <p:nvSpPr>
          <p:cNvPr id="95" name="Google Shape;95;g40b700ac35_0_4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Clr>
                <a:schemeClr val="dk1"/>
              </a:buClr>
              <a:buFont typeface="Arial"/>
              <a:buNone/>
            </a:pPr>
            <a:r>
              <a:rPr b="1" lang="en-GB"/>
              <a:t>The Key message(s): </a:t>
            </a:r>
            <a:r>
              <a:rPr lang="en-GB">
                <a:solidFill>
                  <a:srgbClr val="444444"/>
                </a:solidFill>
              </a:rPr>
              <a:t>​</a:t>
            </a:r>
            <a:endParaRPr>
              <a:solidFill>
                <a:srgbClr val="444444"/>
              </a:solidFill>
            </a:endParaRPr>
          </a:p>
          <a:p>
            <a:pPr indent="0" lvl="0" marL="0" rtl="0" algn="l">
              <a:spcBef>
                <a:spcPts val="0"/>
              </a:spcBef>
              <a:spcAft>
                <a:spcPts val="0"/>
              </a:spcAft>
              <a:buClr>
                <a:schemeClr val="dk1"/>
              </a:buClr>
              <a:buFont typeface="Arial"/>
              <a:buNone/>
            </a:pPr>
            <a:r>
              <a:rPr lang="en-GB">
                <a:solidFill>
                  <a:srgbClr val="444444"/>
                </a:solidFill>
              </a:rPr>
              <a:t>​</a:t>
            </a:r>
            <a:endParaRPr>
              <a:solidFill>
                <a:srgbClr val="444444"/>
              </a:solidFill>
            </a:endParaRPr>
          </a:p>
          <a:p>
            <a:pPr indent="0" lvl="0" marL="0" rtl="0" algn="l">
              <a:spcBef>
                <a:spcPts val="0"/>
              </a:spcBef>
              <a:spcAft>
                <a:spcPts val="0"/>
              </a:spcAft>
              <a:buClr>
                <a:schemeClr val="dk1"/>
              </a:buClr>
              <a:buFont typeface="Arial"/>
              <a:buNone/>
            </a:pPr>
            <a:r>
              <a:rPr b="1" lang="en-GB"/>
              <a:t>There are already examples of learner focused and learning focused practice in school that I could emulate</a:t>
            </a:r>
            <a:endParaRPr>
              <a:solidFill>
                <a:srgbClr val="444444"/>
              </a:solidFill>
            </a:endParaRPr>
          </a:p>
          <a:p>
            <a:pPr indent="0" lvl="0" marL="0" rtl="0" algn="l">
              <a:spcBef>
                <a:spcPts val="0"/>
              </a:spcBef>
              <a:spcAft>
                <a:spcPts val="0"/>
              </a:spcAft>
              <a:buClr>
                <a:schemeClr val="dk1"/>
              </a:buClr>
              <a:buFont typeface="Arial"/>
              <a:buNone/>
            </a:pPr>
            <a:r>
              <a:rPr lang="en-GB">
                <a:solidFill>
                  <a:srgbClr val="444444"/>
                </a:solidFill>
              </a:rPr>
              <a:t>​</a:t>
            </a:r>
            <a:endParaRPr>
              <a:solidFill>
                <a:srgbClr val="444444"/>
              </a:solidFill>
            </a:endParaRPr>
          </a:p>
          <a:p>
            <a:pPr indent="0" lvl="0" marL="0" rtl="0" algn="l">
              <a:spcBef>
                <a:spcPts val="0"/>
              </a:spcBef>
              <a:spcAft>
                <a:spcPts val="0"/>
              </a:spcAft>
              <a:buClr>
                <a:schemeClr val="dk1"/>
              </a:buClr>
              <a:buFont typeface="Arial"/>
              <a:buNone/>
            </a:pPr>
            <a:r>
              <a:rPr b="1" lang="en-GB"/>
              <a:t>Detail:</a:t>
            </a:r>
            <a:r>
              <a:rPr lang="en-GB">
                <a:solidFill>
                  <a:srgbClr val="444444"/>
                </a:solidFill>
              </a:rPr>
              <a:t>​</a:t>
            </a:r>
            <a:endParaRPr>
              <a:solidFill>
                <a:srgbClr val="444444"/>
              </a:solidFill>
            </a:endParaRPr>
          </a:p>
          <a:p>
            <a:pPr indent="0" lvl="0" marL="0" rtl="0" algn="l">
              <a:spcBef>
                <a:spcPts val="0"/>
              </a:spcBef>
              <a:spcAft>
                <a:spcPts val="0"/>
              </a:spcAft>
              <a:buClr>
                <a:schemeClr val="dk1"/>
              </a:buClr>
              <a:buSzPts val="1100"/>
              <a:buFont typeface="Arial"/>
              <a:buNone/>
            </a:pPr>
            <a:r>
              <a:rPr lang="en-GB"/>
              <a:t>What does your colleague already do in panel 2 or panel 3 that you might like to try?</a:t>
            </a:r>
            <a:endParaRPr>
              <a:solidFill>
                <a:srgbClr val="444444"/>
              </a:solidFill>
            </a:endParaRPr>
          </a:p>
          <a:p>
            <a:pPr indent="0" lvl="0" marL="0" rtl="0" algn="l">
              <a:spcBef>
                <a:spcPts val="0"/>
              </a:spcBef>
              <a:spcAft>
                <a:spcPts val="0"/>
              </a:spcAft>
              <a:buClr>
                <a:schemeClr val="dk1"/>
              </a:buClr>
              <a:buSzPts val="1100"/>
              <a:buFont typeface="Arial"/>
              <a:buNone/>
            </a:pPr>
            <a:r>
              <a:rPr lang="en-GB">
                <a:solidFill>
                  <a:srgbClr val="444444"/>
                </a:solidFill>
              </a:rPr>
              <a:t>[​If your culture is predominantly panel 1, look for panel 2 ideas. If it is mostly panel 2, look for panel 3 ideas.]</a:t>
            </a:r>
            <a:endParaRPr>
              <a:solidFill>
                <a:srgbClr val="444444"/>
              </a:solidFill>
            </a:endParaRPr>
          </a:p>
          <a:p>
            <a:pPr indent="0" lvl="0" marL="0" rtl="0" algn="l">
              <a:spcBef>
                <a:spcPts val="0"/>
              </a:spcBef>
              <a:spcAft>
                <a:spcPts val="0"/>
              </a:spcAft>
              <a:buClr>
                <a:schemeClr val="dk1"/>
              </a:buClr>
              <a:buFont typeface="Arial"/>
              <a:buNone/>
            </a:pPr>
            <a:r>
              <a:rPr lang="en-GB">
                <a:solidFill>
                  <a:srgbClr val="444444"/>
                </a:solidFill>
              </a:rPr>
              <a:t>​</a:t>
            </a:r>
            <a:endParaRPr>
              <a:solidFill>
                <a:srgbClr val="444444"/>
              </a:solidFill>
            </a:endParaRPr>
          </a:p>
          <a:p>
            <a:pPr indent="0" lvl="0" marL="0" rtl="0" algn="l">
              <a:spcBef>
                <a:spcPts val="0"/>
              </a:spcBef>
              <a:spcAft>
                <a:spcPts val="0"/>
              </a:spcAft>
              <a:buClr>
                <a:schemeClr val="dk1"/>
              </a:buClr>
              <a:buFont typeface="Arial"/>
              <a:buNone/>
            </a:pPr>
            <a:r>
              <a:rPr b="1" lang="en-GB"/>
              <a:t>Key Points</a:t>
            </a:r>
            <a:r>
              <a:rPr lang="en-GB">
                <a:solidFill>
                  <a:srgbClr val="444444"/>
                </a:solidFill>
              </a:rPr>
              <a:t>​</a:t>
            </a:r>
            <a:endParaRPr>
              <a:solidFill>
                <a:srgbClr val="444444"/>
              </a:solidFill>
            </a:endParaRPr>
          </a:p>
          <a:p>
            <a:pPr indent="0" lvl="0" marL="0" rtl="0" algn="l">
              <a:spcBef>
                <a:spcPts val="0"/>
              </a:spcBef>
              <a:spcAft>
                <a:spcPts val="0"/>
              </a:spcAft>
              <a:buNone/>
            </a:pPr>
            <a:r>
              <a:rPr lang="en-GB">
                <a:solidFill>
                  <a:srgbClr val="444444"/>
                </a:solidFill>
              </a:rPr>
              <a:t>We already have examples of learner and learning focused activities in our school;</a:t>
            </a:r>
            <a:endParaRPr>
              <a:solidFill>
                <a:srgbClr val="444444"/>
              </a:solidFill>
            </a:endParaRPr>
          </a:p>
          <a:p>
            <a:pPr indent="0" lvl="0" marL="0" rtl="0" algn="l">
              <a:spcBef>
                <a:spcPts val="0"/>
              </a:spcBef>
              <a:spcAft>
                <a:spcPts val="0"/>
              </a:spcAft>
              <a:buNone/>
            </a:pPr>
            <a:r>
              <a:rPr lang="en-GB">
                <a:solidFill>
                  <a:srgbClr val="444444"/>
                </a:solidFill>
              </a:rPr>
              <a:t>How can we share best practice more widely?</a:t>
            </a:r>
            <a:endParaRPr>
              <a:solidFill>
                <a:srgbClr val="444444"/>
              </a:solidFill>
            </a:endParaRPr>
          </a:p>
          <a:p>
            <a:pPr indent="0" lvl="0" marL="0" rtl="0" algn="l">
              <a:spcBef>
                <a:spcPts val="0"/>
              </a:spcBef>
              <a:spcAft>
                <a:spcPts val="0"/>
              </a:spcAft>
              <a:buClr>
                <a:schemeClr val="dk1"/>
              </a:buClr>
              <a:buFont typeface="Arial"/>
              <a:buNone/>
            </a:pPr>
            <a:r>
              <a:t/>
            </a:r>
            <a:endParaRPr>
              <a:solidFill>
                <a:srgbClr val="444444"/>
              </a:solidFill>
              <a:latin typeface="Arial"/>
              <a:ea typeface="Arial"/>
              <a:cs typeface="Arial"/>
              <a:sym typeface="Arial"/>
            </a:endParaRPr>
          </a:p>
          <a:p>
            <a:pPr indent="0" lvl="0" marL="0" rtl="0" algn="l">
              <a:spcBef>
                <a:spcPts val="0"/>
              </a:spcBef>
              <a:spcAft>
                <a:spcPts val="0"/>
              </a:spcAft>
              <a:buNone/>
            </a:pPr>
            <a:r>
              <a:t/>
            </a:r>
            <a:endParaRPr/>
          </a:p>
        </p:txBody>
      </p:sp>
      <p:sp>
        <p:nvSpPr>
          <p:cNvPr id="96" name="Google Shape;96;g40b700ac35_0_46: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3" name="Shape 103"/>
        <p:cNvGrpSpPr/>
        <p:nvPr/>
      </p:nvGrpSpPr>
      <p:grpSpPr>
        <a:xfrm>
          <a:off x="0" y="0"/>
          <a:ext cx="0" cy="0"/>
          <a:chOff x="0" y="0"/>
          <a:chExt cx="0" cy="0"/>
        </a:xfrm>
      </p:grpSpPr>
      <p:sp>
        <p:nvSpPr>
          <p:cNvPr id="104" name="Google Shape;104;g40b700ac35_0_55: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5" name="Google Shape;105;g40b700ac35_0_5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1200"/>
              <a:buFont typeface="Calibri"/>
              <a:buNone/>
            </a:pPr>
            <a:r>
              <a:rPr b="1" lang="en-GB"/>
              <a:t>The Key message(s) on this slide: </a:t>
            </a:r>
            <a:endParaRPr/>
          </a:p>
          <a:p>
            <a:pPr indent="0" lvl="0" marL="0" rtl="0" algn="l">
              <a:spcBef>
                <a:spcPts val="0"/>
              </a:spcBef>
              <a:spcAft>
                <a:spcPts val="0"/>
              </a:spcAft>
              <a:buClr>
                <a:schemeClr val="dk1"/>
              </a:buClr>
              <a:buSzPts val="1200"/>
              <a:buFont typeface="Calibri"/>
              <a:buNone/>
            </a:pPr>
            <a:r>
              <a:t/>
            </a:r>
            <a:endParaRPr b="1"/>
          </a:p>
          <a:p>
            <a:pPr indent="0" lvl="0" marL="0" rtl="0" algn="l">
              <a:spcBef>
                <a:spcPts val="0"/>
              </a:spcBef>
              <a:spcAft>
                <a:spcPts val="0"/>
              </a:spcAft>
              <a:buClr>
                <a:schemeClr val="dk1"/>
              </a:buClr>
              <a:buSzPts val="1200"/>
              <a:buFont typeface="Calibri"/>
              <a:buNone/>
            </a:pPr>
            <a:r>
              <a:rPr b="1" lang="en-GB"/>
              <a:t>The 4 aspects of classroom culture - Relating; Talking; Constructing; Celebrating - in the form of the second Building Learning Power model – the Teachers’ Palette</a:t>
            </a:r>
            <a:endParaRPr/>
          </a:p>
          <a:p>
            <a:pPr indent="0" lvl="0" marL="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Clr>
                <a:schemeClr val="dk1"/>
              </a:buClr>
              <a:buSzPts val="1200"/>
              <a:buFont typeface="Calibri"/>
              <a:buNone/>
            </a:pPr>
            <a:r>
              <a:rPr b="1" lang="en-GB"/>
              <a:t>Detail:</a:t>
            </a:r>
            <a:endParaRPr/>
          </a:p>
          <a:p>
            <a:pPr indent="0" lvl="0" marL="0" rtl="0" algn="l">
              <a:spcBef>
                <a:spcPts val="0"/>
              </a:spcBef>
              <a:spcAft>
                <a:spcPts val="0"/>
              </a:spcAft>
              <a:buClr>
                <a:schemeClr val="dk1"/>
              </a:buClr>
              <a:buFont typeface="Arial"/>
              <a:buNone/>
            </a:pPr>
            <a:r>
              <a:t/>
            </a:r>
            <a:endParaRPr/>
          </a:p>
          <a:p>
            <a:pPr indent="0" lvl="0" marL="0" marR="0" rtl="0" algn="l">
              <a:lnSpc>
                <a:spcPct val="90000"/>
              </a:lnSpc>
              <a:spcBef>
                <a:spcPts val="0"/>
              </a:spcBef>
              <a:spcAft>
                <a:spcPts val="0"/>
              </a:spcAft>
              <a:buClr>
                <a:srgbClr val="000000"/>
              </a:buClr>
              <a:buSzPts val="1200"/>
              <a:buFont typeface="Calibri"/>
              <a:buNone/>
            </a:pPr>
            <a:r>
              <a:rPr lang="en-GB"/>
              <a:t>Along with The Supple Learning Mind, it is the other key model in Building Better Learners.</a:t>
            </a:r>
            <a:endParaRPr/>
          </a:p>
          <a:p>
            <a:pPr indent="0" lvl="0" marL="0" marR="0" rtl="0" algn="l">
              <a:spcBef>
                <a:spcPts val="0"/>
              </a:spcBef>
              <a:spcAft>
                <a:spcPts val="0"/>
              </a:spcAft>
              <a:buNone/>
            </a:pPr>
            <a:r>
              <a:rPr lang="en-GB"/>
              <a:t>There are 4 dimensions of classroom culture that need to be addressed:</a:t>
            </a:r>
            <a:endParaRPr/>
          </a:p>
          <a:p>
            <a:pPr indent="0" lvl="0" marL="0" marR="0" rtl="0" algn="l">
              <a:spcBef>
                <a:spcPts val="0"/>
              </a:spcBef>
              <a:spcAft>
                <a:spcPts val="0"/>
              </a:spcAft>
              <a:buClr>
                <a:schemeClr val="dk1"/>
              </a:buClr>
              <a:buSzPts val="1100"/>
              <a:buFont typeface="Arial"/>
              <a:buNone/>
            </a:pPr>
            <a:r>
              <a:rPr b="1" lang="en-GB"/>
              <a:t>1) Relating for learning – making learning a shared responsibility:</a:t>
            </a:r>
            <a:r>
              <a:rPr lang="en-GB"/>
              <a:t> the changing roles and responsibilities of teachers and learners, where </a:t>
            </a:r>
            <a:r>
              <a:rPr b="1" lang="en-GB"/>
              <a:t>learning becomes a shared responsibility</a:t>
            </a:r>
            <a:r>
              <a:rPr lang="en-GB"/>
              <a:t>. Students are given more responsibility for their own learning, the role of the teacher changes from ‘the sage on the stage’ to ‘the guide by your side’; the role of the student moves from ‘passenger’ to ‘crew’ and ultimately ‘pilots of their own learning’;</a:t>
            </a:r>
            <a:endParaRPr/>
          </a:p>
          <a:p>
            <a:pPr indent="0" lvl="0" marL="0" marR="0" rtl="0" algn="l">
              <a:spcBef>
                <a:spcPts val="0"/>
              </a:spcBef>
              <a:spcAft>
                <a:spcPts val="0"/>
              </a:spcAft>
              <a:buClr>
                <a:schemeClr val="dk1"/>
              </a:buClr>
              <a:buSzPts val="1100"/>
              <a:buFont typeface="Arial"/>
              <a:buNone/>
            </a:pPr>
            <a:r>
              <a:rPr b="1" lang="en-GB"/>
              <a:t>2) Talking for learning – making learning the object of conversation: </a:t>
            </a:r>
            <a:r>
              <a:rPr lang="en-GB"/>
              <a:t>the sort of language content and style to enhance learning, making learning the object of conversation. The way we express ourselves in the classroom creates a </a:t>
            </a:r>
            <a:r>
              <a:rPr b="1" lang="en-GB"/>
              <a:t>powerful linguistic environment</a:t>
            </a:r>
            <a:r>
              <a:rPr lang="en-GB"/>
              <a:t> that teaches young people the best of what we know about learning. The language of learning helps students to discuss, understand, and </a:t>
            </a:r>
            <a:r>
              <a:rPr b="1" lang="en-GB"/>
              <a:t>become conscious of using their learning behaviours;</a:t>
            </a:r>
            <a:endParaRPr b="1"/>
          </a:p>
          <a:p>
            <a:pPr indent="0" lvl="0" marL="0" marR="0" rtl="0" algn="l">
              <a:spcBef>
                <a:spcPts val="0"/>
              </a:spcBef>
              <a:spcAft>
                <a:spcPts val="0"/>
              </a:spcAft>
              <a:buClr>
                <a:schemeClr val="dk1"/>
              </a:buClr>
              <a:buSzPts val="1100"/>
              <a:buFont typeface="Arial"/>
              <a:buNone/>
            </a:pPr>
            <a:r>
              <a:rPr b="1" lang="en-GB"/>
              <a:t>3) Constructing learning – making learning the object of learning:</a:t>
            </a:r>
            <a:r>
              <a:rPr lang="en-GB"/>
              <a:t> activities and classroom routines feed learning habits and learning becomes the object of learning. Learning challenging activities are designed to </a:t>
            </a:r>
            <a:r>
              <a:rPr b="1" lang="en-GB"/>
              <a:t>enable students to understand</a:t>
            </a:r>
            <a:r>
              <a:rPr lang="en-GB"/>
              <a:t> both the content and the process of learning. They do this by having a dual focus – to explore content </a:t>
            </a:r>
            <a:r>
              <a:rPr b="1" lang="en-GB"/>
              <a:t>and</a:t>
            </a:r>
            <a:r>
              <a:rPr lang="en-GB"/>
              <a:t> stretch students’ use of their learning behaviours. There is a strong underpinning of not just ‘doing’ learning but </a:t>
            </a:r>
            <a:r>
              <a:rPr b="1" lang="en-GB"/>
              <a:t>reviewing and reflecting</a:t>
            </a:r>
            <a:r>
              <a:rPr lang="en-GB"/>
              <a:t> on the process in order to make meaning and apply it elsewhere;</a:t>
            </a:r>
            <a:endParaRPr/>
          </a:p>
          <a:p>
            <a:pPr indent="0" lvl="0" marL="0" marR="0" rtl="0" algn="l">
              <a:spcBef>
                <a:spcPts val="0"/>
              </a:spcBef>
              <a:spcAft>
                <a:spcPts val="0"/>
              </a:spcAft>
              <a:buClr>
                <a:schemeClr val="dk1"/>
              </a:buClr>
              <a:buSzPts val="1100"/>
              <a:buFont typeface="Arial"/>
              <a:buNone/>
            </a:pPr>
            <a:r>
              <a:rPr b="1" lang="en-GB"/>
              <a:t>4) Celebrating learning – making learning the object of attention:</a:t>
            </a:r>
            <a:r>
              <a:rPr lang="en-GB"/>
              <a:t> the outward signs of the values that underpin the culture, making learning the object of attention. In this dimension </a:t>
            </a:r>
            <a:r>
              <a:rPr b="1" lang="en-GB"/>
              <a:t>common notions of classroom learning are flipped or re-defined -</a:t>
            </a:r>
            <a:r>
              <a:rPr lang="en-GB"/>
              <a:t> being stuck is seen as interesting and mistakes valuable. Effort, questioning and taking risks are recognised, attended to, acknowledged and praised. These and the recognition of the development of learning habits serve to make visible and public the underlying values of the learning friendly environment.</a:t>
            </a:r>
            <a:endParaRPr/>
          </a:p>
          <a:p>
            <a:pPr indent="0" lvl="0" marL="0" marR="0" rtl="0" algn="l">
              <a:spcBef>
                <a:spcPts val="0"/>
              </a:spcBef>
              <a:spcAft>
                <a:spcPts val="0"/>
              </a:spcAft>
              <a:buNone/>
            </a:pPr>
            <a:r>
              <a:t/>
            </a:r>
            <a:endParaRPr/>
          </a:p>
        </p:txBody>
      </p:sp>
      <p:sp>
        <p:nvSpPr>
          <p:cNvPr id="106" name="Google Shape;106;g40b700ac35_0_5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GB"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2" name="Shape 112"/>
        <p:cNvGrpSpPr/>
        <p:nvPr/>
      </p:nvGrpSpPr>
      <p:grpSpPr>
        <a:xfrm>
          <a:off x="0" y="0"/>
          <a:ext cx="0" cy="0"/>
          <a:chOff x="0" y="0"/>
          <a:chExt cx="0" cy="0"/>
        </a:xfrm>
      </p:grpSpPr>
      <p:sp>
        <p:nvSpPr>
          <p:cNvPr id="113" name="Google Shape;113;g40b700ac35_0_64: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4" name="Google Shape;114;g40b700ac35_0_6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0" lang="en-GB" sz="1200" u="none" cap="none" strike="noStrike">
                <a:solidFill>
                  <a:srgbClr val="000000"/>
                </a:solidFill>
                <a:latin typeface="Calibri"/>
                <a:ea typeface="Calibri"/>
                <a:cs typeface="Calibri"/>
                <a:sym typeface="Calibri"/>
              </a:rPr>
              <a:t>The Key message(s) on this slide: </a:t>
            </a:r>
            <a:r>
              <a:rPr b="0" i="0" lang="en-GB" sz="1200" u="none" cap="none" strike="noStrike">
                <a:solidFill>
                  <a:srgbClr val="444444"/>
                </a:solidFill>
                <a:latin typeface="Calibri"/>
                <a:ea typeface="Calibri"/>
                <a:cs typeface="Calibri"/>
                <a:sym typeface="Calibri"/>
              </a:rPr>
              <a:t>​</a:t>
            </a:r>
            <a:endParaRPr b="0" i="0" sz="1200" u="none" cap="none" strike="noStrike">
              <a:solidFill>
                <a:srgbClr val="444444"/>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rgbClr val="444444"/>
                </a:solidFill>
                <a:latin typeface="Calibri"/>
                <a:ea typeface="Calibri"/>
                <a:cs typeface="Calibri"/>
                <a:sym typeface="Calibri"/>
              </a:rPr>
              <a:t>​</a:t>
            </a:r>
            <a:endParaRPr b="0" i="0" sz="1200" u="none" cap="none" strike="noStrike">
              <a:solidFill>
                <a:srgbClr val="444444"/>
              </a:solidFill>
              <a:latin typeface="Calibri"/>
              <a:ea typeface="Calibri"/>
              <a:cs typeface="Calibri"/>
              <a:sym typeface="Calibri"/>
            </a:endParaRPr>
          </a:p>
          <a:p>
            <a:pPr indent="0" lvl="0" marL="0" marR="0" rtl="0" algn="l">
              <a:spcBef>
                <a:spcPts val="0"/>
              </a:spcBef>
              <a:spcAft>
                <a:spcPts val="0"/>
              </a:spcAft>
              <a:buNone/>
            </a:pPr>
            <a:r>
              <a:rPr b="1" i="0" lang="en-GB" sz="1200" u="none" cap="none" strike="noStrike">
                <a:solidFill>
                  <a:srgbClr val="000000"/>
                </a:solidFill>
                <a:latin typeface="Calibri"/>
                <a:ea typeface="Calibri"/>
                <a:cs typeface="Calibri"/>
                <a:sym typeface="Calibri"/>
              </a:rPr>
              <a:t>The role of teachers has to change</a:t>
            </a:r>
            <a:r>
              <a:rPr b="0" i="0" lang="en-GB" sz="1200" u="none" cap="none" strike="noStrike">
                <a:solidFill>
                  <a:srgbClr val="444444"/>
                </a:solidFill>
                <a:latin typeface="Calibri"/>
                <a:ea typeface="Calibri"/>
                <a:cs typeface="Calibri"/>
                <a:sym typeface="Calibri"/>
              </a:rPr>
              <a:t>​</a:t>
            </a:r>
            <a:endParaRPr b="0" i="0" sz="1200" u="none" cap="none" strike="noStrike">
              <a:solidFill>
                <a:srgbClr val="444444"/>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rgbClr val="444444"/>
                </a:solidFill>
                <a:latin typeface="Calibri"/>
                <a:ea typeface="Calibri"/>
                <a:cs typeface="Calibri"/>
                <a:sym typeface="Calibri"/>
              </a:rPr>
              <a:t>​</a:t>
            </a:r>
            <a:endParaRPr b="0" i="0" sz="1200" u="none" cap="none" strike="noStrike">
              <a:solidFill>
                <a:srgbClr val="444444"/>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rgbClr val="444444"/>
                </a:solidFill>
                <a:latin typeface="Calibri"/>
                <a:ea typeface="Calibri"/>
                <a:cs typeface="Calibri"/>
                <a:sym typeface="Calibri"/>
              </a:rPr>
              <a:t>​</a:t>
            </a:r>
            <a:endParaRPr b="0" i="0" sz="1200" u="none" cap="none" strike="noStrike">
              <a:solidFill>
                <a:srgbClr val="444444"/>
              </a:solidFill>
              <a:latin typeface="Calibri"/>
              <a:ea typeface="Calibri"/>
              <a:cs typeface="Calibri"/>
              <a:sym typeface="Calibri"/>
            </a:endParaRPr>
          </a:p>
          <a:p>
            <a:pPr indent="0" lvl="0" marL="0" marR="0" rtl="0" algn="l">
              <a:spcBef>
                <a:spcPts val="0"/>
              </a:spcBef>
              <a:spcAft>
                <a:spcPts val="0"/>
              </a:spcAft>
              <a:buNone/>
            </a:pPr>
            <a:r>
              <a:rPr b="1" i="0" lang="en-GB" sz="1200" u="none" cap="none" strike="noStrike">
                <a:solidFill>
                  <a:srgbClr val="000000"/>
                </a:solidFill>
                <a:latin typeface="Calibri"/>
                <a:ea typeface="Calibri"/>
                <a:cs typeface="Calibri"/>
                <a:sym typeface="Calibri"/>
              </a:rPr>
              <a:t>Key Points</a:t>
            </a:r>
            <a:r>
              <a:rPr b="0" i="0" lang="en-GB" sz="1200" u="none" cap="none" strike="noStrike">
                <a:solidFill>
                  <a:srgbClr val="444444"/>
                </a:solidFill>
                <a:latin typeface="Calibri"/>
                <a:ea typeface="Calibri"/>
                <a:cs typeface="Calibri"/>
                <a:sym typeface="Calibri"/>
              </a:rPr>
              <a:t>​</a:t>
            </a:r>
            <a:endParaRPr b="0" i="0" sz="1200" u="none" cap="none" strike="noStrike">
              <a:solidFill>
                <a:srgbClr val="444444"/>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rgbClr val="000000"/>
                </a:solidFill>
                <a:latin typeface="Calibri"/>
                <a:ea typeface="Calibri"/>
                <a:cs typeface="Calibri"/>
                <a:sym typeface="Calibri"/>
              </a:rPr>
              <a:t>How do teachers build pupils learning power?</a:t>
            </a:r>
            <a:r>
              <a:rPr b="0" i="0" lang="en-GB" sz="1200" u="none" cap="none" strike="noStrike">
                <a:solidFill>
                  <a:srgbClr val="444444"/>
                </a:solidFill>
                <a:latin typeface="Calibri"/>
                <a:ea typeface="Calibri"/>
                <a:cs typeface="Calibri"/>
                <a:sym typeface="Calibri"/>
              </a:rPr>
              <a:t>​</a:t>
            </a:r>
            <a:endParaRPr b="0" i="0" sz="1200" u="none" cap="none" strike="noStrike">
              <a:solidFill>
                <a:srgbClr val="444444"/>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rgbClr val="000000"/>
                </a:solidFill>
                <a:latin typeface="Calibri"/>
                <a:ea typeface="Calibri"/>
                <a:cs typeface="Calibri"/>
                <a:sym typeface="Calibri"/>
              </a:rPr>
              <a:t>Key - making pupils aware of the learning tools THEY command</a:t>
            </a:r>
            <a:r>
              <a:rPr b="0" i="0" lang="en-GB" sz="1200" u="none" cap="none" strike="noStrike">
                <a:solidFill>
                  <a:srgbClr val="444444"/>
                </a:solidFill>
                <a:latin typeface="Calibri"/>
                <a:ea typeface="Calibri"/>
                <a:cs typeface="Calibri"/>
                <a:sym typeface="Calibri"/>
              </a:rPr>
              <a:t>​</a:t>
            </a:r>
            <a:endParaRPr b="0" i="0" sz="1200" u="none" cap="none" strike="noStrike">
              <a:solidFill>
                <a:srgbClr val="444444"/>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rgbClr val="000000"/>
                </a:solidFill>
                <a:latin typeface="Calibri"/>
                <a:ea typeface="Calibri"/>
                <a:cs typeface="Calibri"/>
                <a:sym typeface="Calibri"/>
              </a:rPr>
              <a:t>Developing language, designing tasks, structuring the environment.</a:t>
            </a:r>
            <a:r>
              <a:rPr b="0" i="0" lang="en-GB" sz="1200" u="none" cap="none" strike="noStrike">
                <a:solidFill>
                  <a:srgbClr val="444444"/>
                </a:solidFill>
                <a:latin typeface="Calibri"/>
                <a:ea typeface="Calibri"/>
                <a:cs typeface="Calibri"/>
                <a:sym typeface="Calibri"/>
              </a:rPr>
              <a:t>​</a:t>
            </a:r>
            <a:endParaRPr b="0" i="0" sz="1200" u="none" cap="none" strike="noStrike">
              <a:solidFill>
                <a:srgbClr val="444444"/>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rgbClr val="000000"/>
                </a:solidFill>
                <a:latin typeface="Calibri"/>
                <a:ea typeface="Calibri"/>
                <a:cs typeface="Calibri"/>
                <a:sym typeface="Calibri"/>
              </a:rPr>
              <a:t>Turning themselves into a learning coach </a:t>
            </a:r>
            <a:r>
              <a:rPr b="0" i="0" lang="en-GB" sz="1200" u="none" cap="none" strike="noStrike">
                <a:solidFill>
                  <a:srgbClr val="444444"/>
                </a:solidFill>
                <a:latin typeface="Calibri"/>
                <a:ea typeface="Calibri"/>
                <a:cs typeface="Calibri"/>
                <a:sym typeface="Calibri"/>
              </a:rPr>
              <a:t>​</a:t>
            </a:r>
            <a:endParaRPr b="0" i="0" sz="1200" u="none" cap="none" strike="noStrike">
              <a:solidFill>
                <a:srgbClr val="444444"/>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rgbClr val="444444"/>
                </a:solidFill>
                <a:latin typeface="Calibri"/>
                <a:ea typeface="Calibri"/>
                <a:cs typeface="Calibri"/>
                <a:sym typeface="Calibri"/>
              </a:rPr>
              <a:t>​</a:t>
            </a:r>
            <a:endParaRPr b="0" i="0" sz="1200" u="none" cap="none" strike="noStrike">
              <a:solidFill>
                <a:srgbClr val="444444"/>
              </a:solidFill>
              <a:latin typeface="Calibri"/>
              <a:ea typeface="Calibri"/>
              <a:cs typeface="Calibri"/>
              <a:sym typeface="Calibri"/>
            </a:endParaRPr>
          </a:p>
          <a:p>
            <a:pPr indent="0" lvl="0" marL="0" marR="0" rtl="0" algn="l">
              <a:spcBef>
                <a:spcPts val="0"/>
              </a:spcBef>
              <a:spcAft>
                <a:spcPts val="0"/>
              </a:spcAft>
              <a:buNone/>
            </a:pPr>
            <a:r>
              <a:rPr b="1" i="0" lang="en-GB" sz="1200" u="none" cap="none" strike="noStrike">
                <a:solidFill>
                  <a:srgbClr val="000000"/>
                </a:solidFill>
                <a:latin typeface="Calibri"/>
                <a:ea typeface="Calibri"/>
                <a:cs typeface="Calibri"/>
                <a:sym typeface="Calibri"/>
              </a:rPr>
              <a:t>Background notes</a:t>
            </a:r>
            <a:r>
              <a:rPr b="0" i="0" lang="en-GB" sz="1200" u="none" cap="none" strike="noStrike">
                <a:solidFill>
                  <a:srgbClr val="444444"/>
                </a:solidFill>
                <a:latin typeface="Calibri"/>
                <a:ea typeface="Calibri"/>
                <a:cs typeface="Calibri"/>
                <a:sym typeface="Calibri"/>
              </a:rPr>
              <a:t>​</a:t>
            </a:r>
            <a:endParaRPr b="0" i="0" sz="1200" u="none" cap="none" strike="noStrike">
              <a:solidFill>
                <a:srgbClr val="444444"/>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rgbClr val="000000"/>
                </a:solidFill>
                <a:latin typeface="Calibri"/>
                <a:ea typeface="Calibri"/>
                <a:cs typeface="Calibri"/>
                <a:sym typeface="Calibri"/>
              </a:rPr>
              <a:t>This slide  gives a broad rundown on the change in role/job in hand.</a:t>
            </a:r>
            <a:r>
              <a:rPr b="0" i="0" lang="en-GB" sz="1200" u="none" cap="none" strike="noStrike">
                <a:solidFill>
                  <a:srgbClr val="444444"/>
                </a:solidFill>
                <a:latin typeface="Calibri"/>
                <a:ea typeface="Calibri"/>
                <a:cs typeface="Calibri"/>
                <a:sym typeface="Calibri"/>
              </a:rPr>
              <a:t>​</a:t>
            </a:r>
            <a:endParaRPr b="0" i="0" sz="1200" u="none" cap="none" strike="noStrike">
              <a:solidFill>
                <a:srgbClr val="444444"/>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rgbClr val="000000"/>
                </a:solidFill>
                <a:latin typeface="Calibri"/>
                <a:ea typeface="Calibri"/>
                <a:cs typeface="Calibri"/>
                <a:sym typeface="Calibri"/>
              </a:rPr>
              <a:t>It concentrates on the role of the teacher who is charged with creating a learning environment where children understand their learning capacities and are enabled to stretch them. (Remember this includes emotional, social, cognitive and strategic capacities.) </a:t>
            </a:r>
            <a:r>
              <a:rPr b="0" i="0" lang="en-GB" sz="1200" u="none" cap="none" strike="noStrike">
                <a:solidFill>
                  <a:srgbClr val="444444"/>
                </a:solidFill>
                <a:latin typeface="Calibri"/>
                <a:ea typeface="Calibri"/>
                <a:cs typeface="Calibri"/>
                <a:sym typeface="Calibri"/>
              </a:rPr>
              <a:t>​</a:t>
            </a:r>
            <a:endParaRPr b="0" i="0" sz="1200" u="none" cap="none" strike="noStrike">
              <a:solidFill>
                <a:srgbClr val="444444"/>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rgbClr val="000000"/>
                </a:solidFill>
                <a:latin typeface="Calibri"/>
                <a:ea typeface="Calibri"/>
                <a:cs typeface="Calibri"/>
                <a:sym typeface="Calibri"/>
              </a:rPr>
              <a:t>The teacher becomes a learning power coach: orchestrating the language, the activities including assessment, and the set-up of the classroom to ensure children have continuing opportunities to develop the learning habits that underpin all the subject disciplines.</a:t>
            </a:r>
            <a:r>
              <a:rPr b="0" i="0" lang="en-GB" sz="1200" u="none" cap="none" strike="noStrike">
                <a:solidFill>
                  <a:srgbClr val="444444"/>
                </a:solidFill>
                <a:latin typeface="Calibri"/>
                <a:ea typeface="Calibri"/>
                <a:cs typeface="Calibri"/>
                <a:sym typeface="Calibri"/>
              </a:rPr>
              <a:t>​</a:t>
            </a:r>
            <a:endParaRPr b="0" i="0" sz="1200" u="none" cap="none" strike="noStrike">
              <a:solidFill>
                <a:srgbClr val="444444"/>
              </a:solidFill>
              <a:latin typeface="Calibri"/>
              <a:ea typeface="Calibri"/>
              <a:cs typeface="Calibri"/>
              <a:sym typeface="Calibri"/>
            </a:endParaRPr>
          </a:p>
        </p:txBody>
      </p:sp>
      <p:sp>
        <p:nvSpPr>
          <p:cNvPr id="115" name="Google Shape;115;g40b700ac35_0_6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GB"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1" name="Shape 121"/>
        <p:cNvGrpSpPr/>
        <p:nvPr/>
      </p:nvGrpSpPr>
      <p:grpSpPr>
        <a:xfrm>
          <a:off x="0" y="0"/>
          <a:ext cx="0" cy="0"/>
          <a:chOff x="0" y="0"/>
          <a:chExt cx="0" cy="0"/>
        </a:xfrm>
      </p:grpSpPr>
      <p:sp>
        <p:nvSpPr>
          <p:cNvPr id="122" name="Google Shape;122;g40b700ac35_0_73: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23" name="Google Shape;123;g40b700ac35_0_7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0" lang="en-GB" sz="1200" u="none" cap="none" strike="noStrike">
                <a:solidFill>
                  <a:srgbClr val="000000"/>
                </a:solidFill>
                <a:latin typeface="Calibri"/>
                <a:ea typeface="Calibri"/>
                <a:cs typeface="Calibri"/>
                <a:sym typeface="Calibri"/>
              </a:rPr>
              <a:t>The Key message(s) on this slide: </a:t>
            </a:r>
            <a:r>
              <a:rPr b="0" i="0" lang="en-GB" sz="1200" u="none" cap="none" strike="noStrike">
                <a:solidFill>
                  <a:srgbClr val="444444"/>
                </a:solidFill>
                <a:latin typeface="Calibri"/>
                <a:ea typeface="Calibri"/>
                <a:cs typeface="Calibri"/>
                <a:sym typeface="Calibri"/>
              </a:rPr>
              <a:t>​</a:t>
            </a:r>
            <a:endParaRPr b="0" i="0" sz="1200" u="none" cap="none" strike="noStrike">
              <a:solidFill>
                <a:srgbClr val="444444"/>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rgbClr val="444444"/>
                </a:solidFill>
                <a:latin typeface="Calibri"/>
                <a:ea typeface="Calibri"/>
                <a:cs typeface="Calibri"/>
                <a:sym typeface="Calibri"/>
              </a:rPr>
              <a:t>​</a:t>
            </a:r>
            <a:endParaRPr b="0" i="0" sz="1200" u="none" cap="none" strike="noStrike">
              <a:solidFill>
                <a:srgbClr val="444444"/>
              </a:solidFill>
              <a:latin typeface="Calibri"/>
              <a:ea typeface="Calibri"/>
              <a:cs typeface="Calibri"/>
              <a:sym typeface="Calibri"/>
            </a:endParaRPr>
          </a:p>
          <a:p>
            <a:pPr indent="0" lvl="0" marL="0" marR="0" rtl="0" algn="l">
              <a:spcBef>
                <a:spcPts val="0"/>
              </a:spcBef>
              <a:spcAft>
                <a:spcPts val="0"/>
              </a:spcAft>
              <a:buNone/>
            </a:pPr>
            <a:r>
              <a:rPr b="1" i="0" lang="en-GB" sz="1200" u="none" cap="none" strike="noStrike">
                <a:solidFill>
                  <a:srgbClr val="000000"/>
                </a:solidFill>
                <a:latin typeface="Calibri"/>
                <a:ea typeface="Calibri"/>
                <a:cs typeface="Calibri"/>
                <a:sym typeface="Calibri"/>
              </a:rPr>
              <a:t>Putting some flesh on the bones of the previous slide</a:t>
            </a:r>
            <a:r>
              <a:rPr b="0" i="0" lang="en-GB" sz="1200" u="none" cap="none" strike="noStrike">
                <a:solidFill>
                  <a:srgbClr val="444444"/>
                </a:solidFill>
                <a:latin typeface="Calibri"/>
                <a:ea typeface="Calibri"/>
                <a:cs typeface="Calibri"/>
                <a:sym typeface="Calibri"/>
              </a:rPr>
              <a:t>​</a:t>
            </a:r>
            <a:endParaRPr b="0" i="0" sz="1200" u="none" cap="none" strike="noStrike">
              <a:solidFill>
                <a:srgbClr val="444444"/>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rgbClr val="444444"/>
                </a:solidFill>
                <a:latin typeface="Calibri"/>
                <a:ea typeface="Calibri"/>
                <a:cs typeface="Calibri"/>
                <a:sym typeface="Calibri"/>
              </a:rPr>
              <a:t>​</a:t>
            </a:r>
            <a:endParaRPr b="0" i="0" sz="1200" u="none" cap="none" strike="noStrike">
              <a:solidFill>
                <a:srgbClr val="444444"/>
              </a:solidFill>
              <a:latin typeface="Calibri"/>
              <a:ea typeface="Calibri"/>
              <a:cs typeface="Calibri"/>
              <a:sym typeface="Calibri"/>
            </a:endParaRPr>
          </a:p>
          <a:p>
            <a:pPr indent="0" lvl="0" marL="0" marR="0" rtl="0" algn="l">
              <a:spcBef>
                <a:spcPts val="0"/>
              </a:spcBef>
              <a:spcAft>
                <a:spcPts val="0"/>
              </a:spcAft>
              <a:buNone/>
            </a:pPr>
            <a:r>
              <a:rPr b="1" i="0" lang="en-GB" sz="1200" u="none" cap="none" strike="noStrike">
                <a:solidFill>
                  <a:srgbClr val="000000"/>
                </a:solidFill>
                <a:latin typeface="Calibri"/>
                <a:ea typeface="Calibri"/>
                <a:cs typeface="Calibri"/>
                <a:sym typeface="Calibri"/>
              </a:rPr>
              <a:t>Detail:</a:t>
            </a:r>
            <a:r>
              <a:rPr b="0" i="0" lang="en-GB" sz="1200" u="none" cap="none" strike="noStrike">
                <a:solidFill>
                  <a:srgbClr val="444444"/>
                </a:solidFill>
                <a:latin typeface="Calibri"/>
                <a:ea typeface="Calibri"/>
                <a:cs typeface="Calibri"/>
                <a:sym typeface="Calibri"/>
              </a:rPr>
              <a:t>​</a:t>
            </a:r>
            <a:endParaRPr b="0" i="0" sz="1200" u="none" cap="none" strike="noStrike">
              <a:solidFill>
                <a:srgbClr val="444444"/>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rgbClr val="444444"/>
                </a:solidFill>
                <a:latin typeface="Calibri"/>
                <a:ea typeface="Calibri"/>
                <a:cs typeface="Calibri"/>
                <a:sym typeface="Calibri"/>
              </a:rPr>
              <a:t>​</a:t>
            </a:r>
            <a:endParaRPr b="0" i="0" sz="1200" u="none" cap="none" strike="noStrike">
              <a:solidFill>
                <a:srgbClr val="444444"/>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rgbClr val="000000"/>
                </a:solidFill>
                <a:latin typeface="Calibri"/>
                <a:ea typeface="Calibri"/>
                <a:cs typeface="Calibri"/>
                <a:sym typeface="Calibri"/>
              </a:rPr>
              <a:t>Talk through the central ovals only</a:t>
            </a:r>
            <a:r>
              <a:rPr b="0" i="0" lang="en-GB" sz="1200" u="none" cap="none" strike="noStrike">
                <a:solidFill>
                  <a:srgbClr val="444444"/>
                </a:solidFill>
                <a:latin typeface="Calibri"/>
                <a:ea typeface="Calibri"/>
                <a:cs typeface="Calibri"/>
                <a:sym typeface="Calibri"/>
              </a:rPr>
              <a:t>​</a:t>
            </a:r>
            <a:endParaRPr b="0" i="0" sz="1200" u="none" cap="none" strike="noStrike">
              <a:solidFill>
                <a:srgbClr val="444444"/>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rgbClr val="444444"/>
                </a:solidFill>
                <a:latin typeface="Calibri"/>
                <a:ea typeface="Calibri"/>
                <a:cs typeface="Calibri"/>
                <a:sym typeface="Calibri"/>
              </a:rPr>
              <a:t>​</a:t>
            </a:r>
            <a:endParaRPr b="0" i="0" sz="1200" u="none" cap="none" strike="noStrike">
              <a:solidFill>
                <a:srgbClr val="444444"/>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rgbClr val="000000"/>
                </a:solidFill>
                <a:latin typeface="Calibri"/>
                <a:ea typeface="Calibri"/>
                <a:cs typeface="Calibri"/>
                <a:sym typeface="Calibri"/>
              </a:rPr>
              <a:t>The 4 shifts in making a learning friendly culture</a:t>
            </a:r>
            <a:r>
              <a:rPr b="0" i="0" lang="en-GB" sz="1200" u="none" cap="none" strike="noStrike">
                <a:solidFill>
                  <a:srgbClr val="444444"/>
                </a:solidFill>
                <a:latin typeface="Calibri"/>
                <a:ea typeface="Calibri"/>
                <a:cs typeface="Calibri"/>
                <a:sym typeface="Calibri"/>
              </a:rPr>
              <a:t>​</a:t>
            </a:r>
            <a:endParaRPr b="0" i="0" sz="1200" u="none" cap="none" strike="noStrike">
              <a:solidFill>
                <a:srgbClr val="444444"/>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rgbClr val="444444"/>
                </a:solidFill>
                <a:latin typeface="Calibri"/>
                <a:ea typeface="Calibri"/>
                <a:cs typeface="Calibri"/>
                <a:sym typeface="Calibri"/>
              </a:rPr>
              <a:t>​</a:t>
            </a:r>
            <a:endParaRPr b="0" i="0" sz="1200" u="none" cap="none" strike="noStrike">
              <a:solidFill>
                <a:srgbClr val="444444"/>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rgbClr val="000000"/>
                </a:solidFill>
                <a:latin typeface="Calibri"/>
                <a:ea typeface="Calibri"/>
                <a:cs typeface="Calibri"/>
                <a:sym typeface="Calibri"/>
              </a:rPr>
              <a:t>The roles people play...Relating</a:t>
            </a:r>
            <a:r>
              <a:rPr b="0" i="0" lang="en-GB" sz="1200" u="none" cap="none" strike="noStrike">
                <a:solidFill>
                  <a:srgbClr val="444444"/>
                </a:solidFill>
                <a:latin typeface="Calibri"/>
                <a:ea typeface="Calibri"/>
                <a:cs typeface="Calibri"/>
                <a:sym typeface="Calibri"/>
              </a:rPr>
              <a:t>​</a:t>
            </a:r>
            <a:endParaRPr b="0" i="0" sz="1200" u="none" cap="none" strike="noStrike">
              <a:solidFill>
                <a:srgbClr val="444444"/>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rgbClr val="000000"/>
                </a:solidFill>
                <a:latin typeface="Calibri"/>
                <a:ea typeface="Calibri"/>
                <a:cs typeface="Calibri"/>
                <a:sym typeface="Calibri"/>
              </a:rPr>
              <a:t>The learning talk....language of learning</a:t>
            </a:r>
            <a:r>
              <a:rPr b="0" i="0" lang="en-GB" sz="1200" u="none" cap="none" strike="noStrike">
                <a:solidFill>
                  <a:srgbClr val="444444"/>
                </a:solidFill>
                <a:latin typeface="Calibri"/>
                <a:ea typeface="Calibri"/>
                <a:cs typeface="Calibri"/>
                <a:sym typeface="Calibri"/>
              </a:rPr>
              <a:t>​</a:t>
            </a:r>
            <a:endParaRPr b="0" i="0" sz="1200" u="none" cap="none" strike="noStrike">
              <a:solidFill>
                <a:srgbClr val="444444"/>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rgbClr val="000000"/>
                </a:solidFill>
                <a:latin typeface="Calibri"/>
                <a:ea typeface="Calibri"/>
                <a:cs typeface="Calibri"/>
                <a:sym typeface="Calibri"/>
              </a:rPr>
              <a:t>The process of learning...constructing  learning </a:t>
            </a:r>
            <a:r>
              <a:rPr b="0" i="0" lang="en-GB" sz="1200" u="none" cap="none" strike="noStrike">
                <a:solidFill>
                  <a:srgbClr val="444444"/>
                </a:solidFill>
                <a:latin typeface="Calibri"/>
                <a:ea typeface="Calibri"/>
                <a:cs typeface="Calibri"/>
                <a:sym typeface="Calibri"/>
              </a:rPr>
              <a:t>​</a:t>
            </a:r>
            <a:endParaRPr b="0" i="0" sz="1200" u="none" cap="none" strike="noStrike">
              <a:solidFill>
                <a:srgbClr val="444444"/>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rgbClr val="000000"/>
                </a:solidFill>
                <a:latin typeface="Calibri"/>
                <a:ea typeface="Calibri"/>
                <a:cs typeface="Calibri"/>
                <a:sym typeface="Calibri"/>
              </a:rPr>
              <a:t>The values of the classroom, what is celebrated, recognised, attended to.</a:t>
            </a:r>
            <a:r>
              <a:rPr b="0" i="0" lang="en-GB" sz="1200" u="none" cap="none" strike="noStrike">
                <a:solidFill>
                  <a:srgbClr val="444444"/>
                </a:solidFill>
                <a:latin typeface="Calibri"/>
                <a:ea typeface="Calibri"/>
                <a:cs typeface="Calibri"/>
                <a:sym typeface="Calibri"/>
              </a:rPr>
              <a:t>​</a:t>
            </a:r>
            <a:endParaRPr b="0" i="0" sz="1200" u="none" cap="none" strike="noStrike">
              <a:solidFill>
                <a:srgbClr val="444444"/>
              </a:solidFill>
              <a:latin typeface="Calibri"/>
              <a:ea typeface="Calibri"/>
              <a:cs typeface="Calibri"/>
              <a:sym typeface="Calibri"/>
            </a:endParaRPr>
          </a:p>
          <a:p>
            <a:pPr indent="0" lvl="0" marL="0" marR="0" rtl="0" algn="l">
              <a:lnSpc>
                <a:spcPct val="9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Talk through the central ovals</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The 4 shifts in making a learning friendly culture</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The roles people play...Relating</a:t>
            </a:r>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The learning talk....language of learning</a:t>
            </a:r>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The process of learning...constructing  learning </a:t>
            </a:r>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The values of the classroom, what is celebrated, recognised, attended to.</a:t>
            </a:r>
            <a:endParaRPr/>
          </a:p>
        </p:txBody>
      </p:sp>
      <p:sp>
        <p:nvSpPr>
          <p:cNvPr id="124" name="Google Shape;124;g40b700ac35_0_7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GB"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0" name="Shape 130"/>
        <p:cNvGrpSpPr/>
        <p:nvPr/>
      </p:nvGrpSpPr>
      <p:grpSpPr>
        <a:xfrm>
          <a:off x="0" y="0"/>
          <a:ext cx="0" cy="0"/>
          <a:chOff x="0" y="0"/>
          <a:chExt cx="0" cy="0"/>
        </a:xfrm>
      </p:grpSpPr>
      <p:sp>
        <p:nvSpPr>
          <p:cNvPr id="131" name="Google Shape;131;g40b700ac35_0_81: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2" name="Google Shape;132;g40b700ac35_0_8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0" lang="en-GB" sz="1200" u="none" cap="none" strike="noStrike">
                <a:solidFill>
                  <a:srgbClr val="000000"/>
                </a:solidFill>
                <a:latin typeface="Calibri"/>
                <a:ea typeface="Calibri"/>
                <a:cs typeface="Calibri"/>
                <a:sym typeface="Calibri"/>
              </a:rPr>
              <a:t>The Key message(s) on this slide: </a:t>
            </a:r>
            <a:r>
              <a:rPr b="0" i="0" lang="en-GB" sz="1200" u="none" cap="none" strike="noStrike">
                <a:solidFill>
                  <a:srgbClr val="444444"/>
                </a:solidFill>
                <a:latin typeface="Calibri"/>
                <a:ea typeface="Calibri"/>
                <a:cs typeface="Calibri"/>
                <a:sym typeface="Calibri"/>
              </a:rPr>
              <a:t>​</a:t>
            </a:r>
            <a:endParaRPr b="0" i="0" sz="1200" u="none" cap="none" strike="noStrike">
              <a:solidFill>
                <a:srgbClr val="444444"/>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rgbClr val="444444"/>
                </a:solidFill>
                <a:latin typeface="Calibri"/>
                <a:ea typeface="Calibri"/>
                <a:cs typeface="Calibri"/>
                <a:sym typeface="Calibri"/>
              </a:rPr>
              <a:t>​</a:t>
            </a:r>
            <a:endParaRPr b="0" i="0" sz="1200" u="none" cap="none" strike="noStrike">
              <a:solidFill>
                <a:srgbClr val="444444"/>
              </a:solidFill>
              <a:latin typeface="Calibri"/>
              <a:ea typeface="Calibri"/>
              <a:cs typeface="Calibri"/>
              <a:sym typeface="Calibri"/>
            </a:endParaRPr>
          </a:p>
          <a:p>
            <a:pPr indent="0" lvl="0" marL="0" marR="0" rtl="0" algn="l">
              <a:spcBef>
                <a:spcPts val="0"/>
              </a:spcBef>
              <a:spcAft>
                <a:spcPts val="0"/>
              </a:spcAft>
              <a:buNone/>
            </a:pPr>
            <a:r>
              <a:rPr b="1" i="0" lang="en-GB" sz="1200" u="none" cap="none" strike="noStrike">
                <a:solidFill>
                  <a:srgbClr val="000000"/>
                </a:solidFill>
                <a:latin typeface="Calibri"/>
                <a:ea typeface="Calibri"/>
                <a:cs typeface="Calibri"/>
                <a:sym typeface="Calibri"/>
              </a:rPr>
              <a:t>Teachers change the means in order to achieve the desired outcomes for learners</a:t>
            </a:r>
            <a:r>
              <a:rPr b="0" i="0" lang="en-GB" sz="1200" u="none" cap="none" strike="noStrike">
                <a:solidFill>
                  <a:srgbClr val="444444"/>
                </a:solidFill>
                <a:latin typeface="Calibri"/>
                <a:ea typeface="Calibri"/>
                <a:cs typeface="Calibri"/>
                <a:sym typeface="Calibri"/>
              </a:rPr>
              <a:t>​</a:t>
            </a:r>
            <a:endParaRPr b="0" i="0" sz="1200" u="none" cap="none" strike="noStrike">
              <a:solidFill>
                <a:srgbClr val="444444"/>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rgbClr val="444444"/>
                </a:solidFill>
                <a:latin typeface="Calibri"/>
                <a:ea typeface="Calibri"/>
                <a:cs typeface="Calibri"/>
                <a:sym typeface="Calibri"/>
              </a:rPr>
              <a:t>​</a:t>
            </a:r>
            <a:endParaRPr b="0" i="0" sz="1200" u="none" cap="none" strike="noStrike">
              <a:solidFill>
                <a:srgbClr val="444444"/>
              </a:solidFill>
              <a:latin typeface="Calibri"/>
              <a:ea typeface="Calibri"/>
              <a:cs typeface="Calibri"/>
              <a:sym typeface="Calibri"/>
            </a:endParaRPr>
          </a:p>
          <a:p>
            <a:pPr indent="0" lvl="0" marL="0" marR="0" rtl="0" algn="l">
              <a:spcBef>
                <a:spcPts val="0"/>
              </a:spcBef>
              <a:spcAft>
                <a:spcPts val="0"/>
              </a:spcAft>
              <a:buNone/>
            </a:pPr>
            <a:r>
              <a:rPr b="1" i="0" lang="en-GB" sz="1200" u="none" cap="none" strike="noStrike">
                <a:solidFill>
                  <a:srgbClr val="000000"/>
                </a:solidFill>
                <a:latin typeface="Calibri"/>
                <a:ea typeface="Calibri"/>
                <a:cs typeface="Calibri"/>
                <a:sym typeface="Calibri"/>
              </a:rPr>
              <a:t>Detail:</a:t>
            </a:r>
            <a:r>
              <a:rPr b="0" i="0" lang="en-GB" sz="1200" u="none" cap="none" strike="noStrike">
                <a:solidFill>
                  <a:srgbClr val="444444"/>
                </a:solidFill>
                <a:latin typeface="Calibri"/>
                <a:ea typeface="Calibri"/>
                <a:cs typeface="Calibri"/>
                <a:sym typeface="Calibri"/>
              </a:rPr>
              <a:t>​</a:t>
            </a:r>
            <a:endParaRPr b="0" i="0" sz="1200" u="none" cap="none" strike="noStrike">
              <a:solidFill>
                <a:srgbClr val="444444"/>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rgbClr val="444444"/>
                </a:solidFill>
                <a:latin typeface="Calibri"/>
                <a:ea typeface="Calibri"/>
                <a:cs typeface="Calibri"/>
                <a:sym typeface="Calibri"/>
              </a:rPr>
              <a:t>​</a:t>
            </a:r>
            <a:endParaRPr b="0" i="0" sz="1200" u="none" cap="none" strike="noStrike">
              <a:solidFill>
                <a:srgbClr val="444444"/>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rgbClr val="000000"/>
                </a:solidFill>
                <a:latin typeface="Calibri"/>
                <a:ea typeface="Calibri"/>
                <a:cs typeface="Calibri"/>
                <a:sym typeface="Calibri"/>
              </a:rPr>
              <a:t>The shift in culture that needs to be achieved </a:t>
            </a:r>
            <a:r>
              <a:rPr b="0" i="0" lang="en-GB" sz="1200" u="none" cap="none" strike="noStrike">
                <a:solidFill>
                  <a:srgbClr val="444444"/>
                </a:solidFill>
                <a:latin typeface="Calibri"/>
                <a:ea typeface="Calibri"/>
                <a:cs typeface="Calibri"/>
                <a:sym typeface="Calibri"/>
              </a:rPr>
              <a:t>​</a:t>
            </a:r>
            <a:endParaRPr b="0" i="0" sz="1200" u="none" cap="none" strike="noStrike">
              <a:solidFill>
                <a:srgbClr val="444444"/>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rgbClr val="444444"/>
                </a:solidFill>
                <a:latin typeface="Calibri"/>
                <a:ea typeface="Calibri"/>
                <a:cs typeface="Calibri"/>
                <a:sym typeface="Calibri"/>
              </a:rPr>
              <a:t>​</a:t>
            </a:r>
            <a:endParaRPr b="0" i="0" sz="1200" u="none" cap="none" strike="noStrike">
              <a:solidFill>
                <a:srgbClr val="444444"/>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rgbClr val="000000"/>
                </a:solidFill>
                <a:latin typeface="Calibri"/>
                <a:ea typeface="Calibri"/>
                <a:cs typeface="Calibri"/>
                <a:sym typeface="Calibri"/>
              </a:rPr>
              <a:t>Talk through the outputs/ends for learners...which of these would you </a:t>
            </a:r>
            <a:r>
              <a:rPr b="1" i="0" lang="en-GB" sz="1200" u="none" cap="none" strike="noStrike">
                <a:solidFill>
                  <a:srgbClr val="000000"/>
                </a:solidFill>
                <a:latin typeface="Calibri"/>
                <a:ea typeface="Calibri"/>
                <a:cs typeface="Calibri"/>
                <a:sym typeface="Calibri"/>
              </a:rPr>
              <a:t>not want</a:t>
            </a:r>
            <a:r>
              <a:rPr b="0" i="0" lang="en-GB" sz="1200" u="none" cap="none" strike="noStrike">
                <a:solidFill>
                  <a:srgbClr val="000000"/>
                </a:solidFill>
                <a:latin typeface="Calibri"/>
                <a:ea typeface="Calibri"/>
                <a:cs typeface="Calibri"/>
                <a:sym typeface="Calibri"/>
              </a:rPr>
              <a:t>?</a:t>
            </a:r>
            <a:r>
              <a:rPr b="0" i="0" lang="en-GB" sz="1200" u="none" cap="none" strike="noStrike">
                <a:solidFill>
                  <a:srgbClr val="444444"/>
                </a:solidFill>
                <a:latin typeface="Calibri"/>
                <a:ea typeface="Calibri"/>
                <a:cs typeface="Calibri"/>
                <a:sym typeface="Calibri"/>
              </a:rPr>
              <a:t>​</a:t>
            </a:r>
            <a:endParaRPr b="0" i="0" sz="1200" u="none" cap="none" strike="noStrike">
              <a:solidFill>
                <a:srgbClr val="444444"/>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rgbClr val="000000"/>
                </a:solidFill>
                <a:latin typeface="Calibri"/>
                <a:ea typeface="Calibri"/>
                <a:cs typeface="Calibri"/>
                <a:sym typeface="Calibri"/>
              </a:rPr>
              <a:t>Which of these are NOT important in the modern world?</a:t>
            </a:r>
            <a:r>
              <a:rPr b="0" i="0" lang="en-GB" sz="1200" u="none" cap="none" strike="noStrike">
                <a:solidFill>
                  <a:srgbClr val="444444"/>
                </a:solidFill>
                <a:latin typeface="Calibri"/>
                <a:ea typeface="Calibri"/>
                <a:cs typeface="Calibri"/>
                <a:sym typeface="Calibri"/>
              </a:rPr>
              <a:t>​</a:t>
            </a:r>
            <a:endParaRPr b="0" i="0" sz="1200" u="none" cap="none" strike="noStrike">
              <a:solidFill>
                <a:srgbClr val="444444"/>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rgbClr val="444444"/>
                </a:solidFill>
                <a:latin typeface="Calibri"/>
                <a:ea typeface="Calibri"/>
                <a:cs typeface="Calibri"/>
                <a:sym typeface="Calibri"/>
              </a:rPr>
              <a:t>​</a:t>
            </a:r>
            <a:endParaRPr b="0" i="0" sz="1200" u="none" cap="none" strike="noStrike">
              <a:solidFill>
                <a:srgbClr val="444444"/>
              </a:solidFill>
              <a:latin typeface="Calibri"/>
              <a:ea typeface="Calibri"/>
              <a:cs typeface="Calibri"/>
              <a:sym typeface="Calibri"/>
            </a:endParaRPr>
          </a:p>
        </p:txBody>
      </p:sp>
      <p:sp>
        <p:nvSpPr>
          <p:cNvPr id="133" name="Google Shape;133;g40b700ac35_0_8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GB"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0" name="Shape 140"/>
        <p:cNvGrpSpPr/>
        <p:nvPr/>
      </p:nvGrpSpPr>
      <p:grpSpPr>
        <a:xfrm>
          <a:off x="0" y="0"/>
          <a:ext cx="0" cy="0"/>
          <a:chOff x="0" y="0"/>
          <a:chExt cx="0" cy="0"/>
        </a:xfrm>
      </p:grpSpPr>
      <p:sp>
        <p:nvSpPr>
          <p:cNvPr id="141" name="Google Shape;141;g40b700ac35_0_91: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2" name="Google Shape;142;g40b700ac35_0_9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0" lang="en-GB" sz="1200" u="none" cap="none" strike="noStrike">
                <a:solidFill>
                  <a:srgbClr val="000000"/>
                </a:solidFill>
                <a:latin typeface="Calibri"/>
                <a:ea typeface="Calibri"/>
                <a:cs typeface="Calibri"/>
                <a:sym typeface="Calibri"/>
              </a:rPr>
              <a:t>The Key message(s) on this slide: </a:t>
            </a:r>
            <a:r>
              <a:rPr b="0" i="0" lang="en-GB" sz="1200" u="none" cap="none" strike="noStrike">
                <a:solidFill>
                  <a:srgbClr val="444444"/>
                </a:solidFill>
                <a:latin typeface="Calibri"/>
                <a:ea typeface="Calibri"/>
                <a:cs typeface="Calibri"/>
                <a:sym typeface="Calibri"/>
              </a:rPr>
              <a:t>​</a:t>
            </a:r>
            <a:endParaRPr b="0" i="0" sz="1200" u="none" cap="none" strike="noStrike">
              <a:solidFill>
                <a:srgbClr val="444444"/>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rgbClr val="444444"/>
                </a:solidFill>
                <a:latin typeface="Calibri"/>
                <a:ea typeface="Calibri"/>
                <a:cs typeface="Calibri"/>
                <a:sym typeface="Calibri"/>
              </a:rPr>
              <a:t>​</a:t>
            </a:r>
            <a:endParaRPr b="0" i="0" sz="1200" u="none" cap="none" strike="noStrike">
              <a:solidFill>
                <a:srgbClr val="444444"/>
              </a:solidFill>
              <a:latin typeface="Calibri"/>
              <a:ea typeface="Calibri"/>
              <a:cs typeface="Calibri"/>
              <a:sym typeface="Calibri"/>
            </a:endParaRPr>
          </a:p>
          <a:p>
            <a:pPr indent="0" lvl="0" marL="0" marR="0" rtl="0" algn="l">
              <a:spcBef>
                <a:spcPts val="0"/>
              </a:spcBef>
              <a:spcAft>
                <a:spcPts val="0"/>
              </a:spcAft>
              <a:buNone/>
            </a:pPr>
            <a:r>
              <a:rPr b="1" i="0" lang="en-GB" sz="1200" u="none" cap="none" strike="noStrike">
                <a:solidFill>
                  <a:srgbClr val="000000"/>
                </a:solidFill>
                <a:latin typeface="Calibri"/>
                <a:ea typeface="Calibri"/>
                <a:cs typeface="Calibri"/>
                <a:sym typeface="Calibri"/>
              </a:rPr>
              <a:t>This is how teachers behave to create a learning focused culture</a:t>
            </a:r>
            <a:r>
              <a:rPr b="0" i="0" lang="en-GB" sz="1200" u="none" cap="none" strike="noStrike">
                <a:solidFill>
                  <a:srgbClr val="444444"/>
                </a:solidFill>
                <a:latin typeface="Calibri"/>
                <a:ea typeface="Calibri"/>
                <a:cs typeface="Calibri"/>
                <a:sym typeface="Calibri"/>
              </a:rPr>
              <a:t>​</a:t>
            </a:r>
            <a:endParaRPr b="0" i="0" sz="1200" u="none" cap="none" strike="noStrike">
              <a:solidFill>
                <a:srgbClr val="444444"/>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rgbClr val="444444"/>
                </a:solidFill>
                <a:latin typeface="Calibri"/>
                <a:ea typeface="Calibri"/>
                <a:cs typeface="Calibri"/>
                <a:sym typeface="Calibri"/>
              </a:rPr>
              <a:t>​</a:t>
            </a:r>
            <a:endParaRPr b="0" i="0" sz="1200" u="none" cap="none" strike="noStrike">
              <a:solidFill>
                <a:srgbClr val="444444"/>
              </a:solidFill>
              <a:latin typeface="Calibri"/>
              <a:ea typeface="Calibri"/>
              <a:cs typeface="Calibri"/>
              <a:sym typeface="Calibri"/>
            </a:endParaRPr>
          </a:p>
          <a:p>
            <a:pPr indent="0" lvl="0" marL="0" marR="0" rtl="0" algn="l">
              <a:spcBef>
                <a:spcPts val="0"/>
              </a:spcBef>
              <a:spcAft>
                <a:spcPts val="0"/>
              </a:spcAft>
              <a:buNone/>
            </a:pPr>
            <a:r>
              <a:rPr b="1" i="0" lang="en-GB" sz="1200" u="none" cap="none" strike="noStrike">
                <a:solidFill>
                  <a:srgbClr val="000000"/>
                </a:solidFill>
                <a:latin typeface="Calibri"/>
                <a:ea typeface="Calibri"/>
                <a:cs typeface="Calibri"/>
                <a:sym typeface="Calibri"/>
              </a:rPr>
              <a:t>Detail:</a:t>
            </a:r>
            <a:r>
              <a:rPr b="0" i="0" lang="en-GB" sz="1200" u="none" cap="none" strike="noStrike">
                <a:solidFill>
                  <a:srgbClr val="444444"/>
                </a:solidFill>
                <a:latin typeface="Calibri"/>
                <a:ea typeface="Calibri"/>
                <a:cs typeface="Calibri"/>
                <a:sym typeface="Calibri"/>
              </a:rPr>
              <a:t>​</a:t>
            </a:r>
            <a:endParaRPr b="0" i="0" sz="1200" u="none" cap="none" strike="noStrike">
              <a:solidFill>
                <a:srgbClr val="444444"/>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rgbClr val="444444"/>
                </a:solidFill>
                <a:latin typeface="Calibri"/>
                <a:ea typeface="Calibri"/>
                <a:cs typeface="Calibri"/>
                <a:sym typeface="Calibri"/>
              </a:rPr>
              <a:t>​</a:t>
            </a:r>
            <a:endParaRPr b="0" i="0" sz="1200" u="none" cap="none" strike="noStrike">
              <a:solidFill>
                <a:srgbClr val="444444"/>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rgbClr val="000000"/>
                </a:solidFill>
                <a:latin typeface="Calibri"/>
                <a:ea typeface="Calibri"/>
                <a:cs typeface="Calibri"/>
                <a:sym typeface="Calibri"/>
              </a:rPr>
              <a:t>Talk through briefly the inputs from teachers.</a:t>
            </a:r>
            <a:r>
              <a:rPr b="0" i="0" lang="en-GB" sz="1200" u="none" cap="none" strike="noStrike">
                <a:solidFill>
                  <a:srgbClr val="444444"/>
                </a:solidFill>
                <a:latin typeface="Calibri"/>
                <a:ea typeface="Calibri"/>
                <a:cs typeface="Calibri"/>
                <a:sym typeface="Calibri"/>
              </a:rPr>
              <a:t>​</a:t>
            </a:r>
            <a:endParaRPr b="0" i="0" sz="1200" u="none" cap="none" strike="noStrike">
              <a:solidFill>
                <a:srgbClr val="444444"/>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rgbClr val="444444"/>
                </a:solidFill>
                <a:latin typeface="Calibri"/>
                <a:ea typeface="Calibri"/>
                <a:cs typeface="Calibri"/>
                <a:sym typeface="Calibri"/>
              </a:rPr>
              <a:t>​</a:t>
            </a:r>
            <a:endParaRPr b="0" i="0" sz="1200" u="none" cap="none" strike="noStrike">
              <a:solidFill>
                <a:srgbClr val="444444"/>
              </a:solidFill>
              <a:latin typeface="Calibri"/>
              <a:ea typeface="Calibri"/>
              <a:cs typeface="Calibri"/>
              <a:sym typeface="Calibri"/>
            </a:endParaRPr>
          </a:p>
          <a:p>
            <a:pPr indent="0" lvl="0" marL="0" marR="0" rtl="0" algn="l">
              <a:spcBef>
                <a:spcPts val="0"/>
              </a:spcBef>
              <a:spcAft>
                <a:spcPts val="0"/>
              </a:spcAft>
              <a:buNone/>
            </a:pPr>
            <a:r>
              <a:rPr b="1" i="0" lang="en-GB" sz="1200" u="none" cap="none" strike="noStrike">
                <a:solidFill>
                  <a:srgbClr val="000000"/>
                </a:solidFill>
                <a:latin typeface="Calibri"/>
                <a:ea typeface="Calibri"/>
                <a:cs typeface="Calibri"/>
                <a:sym typeface="Calibri"/>
              </a:rPr>
              <a:t>RELATING</a:t>
            </a:r>
            <a:r>
              <a:rPr b="0" i="0" lang="en-GB" sz="1200" u="none" cap="none" strike="noStrike">
                <a:solidFill>
                  <a:srgbClr val="444444"/>
                </a:solidFill>
                <a:latin typeface="Calibri"/>
                <a:ea typeface="Calibri"/>
                <a:cs typeface="Calibri"/>
                <a:sym typeface="Calibri"/>
              </a:rPr>
              <a:t>​</a:t>
            </a:r>
            <a:endParaRPr b="0" i="0" sz="1200" u="none" cap="none" strike="noStrike">
              <a:solidFill>
                <a:srgbClr val="444444"/>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rgbClr val="000000"/>
                </a:solidFill>
                <a:latin typeface="Calibri"/>
                <a:ea typeface="Calibri"/>
                <a:cs typeface="Calibri"/>
                <a:sym typeface="Calibri"/>
              </a:rPr>
              <a:t>Modelling learning – walking the talk, being a learner yourself. If teachers can’t be bothered to do it, why should students?</a:t>
            </a:r>
            <a:r>
              <a:rPr b="0" i="0" lang="en-GB" sz="1200" u="none" cap="none" strike="noStrike">
                <a:solidFill>
                  <a:srgbClr val="444444"/>
                </a:solidFill>
                <a:latin typeface="Calibri"/>
                <a:ea typeface="Calibri"/>
                <a:cs typeface="Calibri"/>
                <a:sym typeface="Calibri"/>
              </a:rPr>
              <a:t>​</a:t>
            </a:r>
            <a:endParaRPr b="0" i="0" sz="1200" u="none" cap="none" strike="noStrike">
              <a:solidFill>
                <a:srgbClr val="444444"/>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rgbClr val="000000"/>
                </a:solidFill>
                <a:latin typeface="Calibri"/>
                <a:ea typeface="Calibri"/>
                <a:cs typeface="Calibri"/>
                <a:sym typeface="Calibri"/>
              </a:rPr>
              <a:t>Devolving responsibility – shifting the emphasis towards learners taking increasing responsibility for their own development</a:t>
            </a:r>
            <a:r>
              <a:rPr b="0" i="0" lang="en-GB" sz="1200" u="none" cap="none" strike="noStrike">
                <a:solidFill>
                  <a:srgbClr val="444444"/>
                </a:solidFill>
                <a:latin typeface="Calibri"/>
                <a:ea typeface="Calibri"/>
                <a:cs typeface="Calibri"/>
                <a:sym typeface="Calibri"/>
              </a:rPr>
              <a:t>​</a:t>
            </a:r>
            <a:endParaRPr b="0" i="0" sz="1200" u="none" cap="none" strike="noStrike">
              <a:solidFill>
                <a:srgbClr val="444444"/>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rgbClr val="000000"/>
                </a:solidFill>
                <a:latin typeface="Calibri"/>
                <a:ea typeface="Calibri"/>
                <a:cs typeface="Calibri"/>
                <a:sym typeface="Calibri"/>
              </a:rPr>
              <a:t>Coaching approaches – moving away from ‘teacher telling’ mode whenever possible</a:t>
            </a:r>
            <a:r>
              <a:rPr b="0" i="0" lang="en-GB" sz="1200" u="none" cap="none" strike="noStrike">
                <a:solidFill>
                  <a:srgbClr val="444444"/>
                </a:solidFill>
                <a:latin typeface="Calibri"/>
                <a:ea typeface="Calibri"/>
                <a:cs typeface="Calibri"/>
                <a:sym typeface="Calibri"/>
              </a:rPr>
              <a:t>​</a:t>
            </a:r>
            <a:endParaRPr b="0" i="0" sz="1200" u="none" cap="none" strike="noStrike">
              <a:solidFill>
                <a:srgbClr val="444444"/>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rgbClr val="444444"/>
                </a:solidFill>
                <a:latin typeface="Calibri"/>
                <a:ea typeface="Calibri"/>
                <a:cs typeface="Calibri"/>
                <a:sym typeface="Calibri"/>
              </a:rPr>
              <a:t>​</a:t>
            </a:r>
            <a:endParaRPr b="0" i="0" sz="1200" u="none" cap="none" strike="noStrike">
              <a:solidFill>
                <a:srgbClr val="444444"/>
              </a:solidFill>
              <a:latin typeface="Calibri"/>
              <a:ea typeface="Calibri"/>
              <a:cs typeface="Calibri"/>
              <a:sym typeface="Calibri"/>
            </a:endParaRPr>
          </a:p>
          <a:p>
            <a:pPr indent="0" lvl="0" marL="0" marR="0" rtl="0" algn="l">
              <a:spcBef>
                <a:spcPts val="0"/>
              </a:spcBef>
              <a:spcAft>
                <a:spcPts val="0"/>
              </a:spcAft>
              <a:buNone/>
            </a:pPr>
            <a:r>
              <a:rPr b="1" i="0" lang="en-GB" sz="1200" u="none" cap="none" strike="noStrike">
                <a:solidFill>
                  <a:srgbClr val="000000"/>
                </a:solidFill>
                <a:latin typeface="Calibri"/>
                <a:ea typeface="Calibri"/>
                <a:cs typeface="Calibri"/>
                <a:sym typeface="Calibri"/>
              </a:rPr>
              <a:t>TALKING</a:t>
            </a:r>
            <a:r>
              <a:rPr b="0" i="0" lang="en-GB" sz="1200" u="none" cap="none" strike="noStrike">
                <a:solidFill>
                  <a:srgbClr val="444444"/>
                </a:solidFill>
                <a:latin typeface="Calibri"/>
                <a:ea typeface="Calibri"/>
                <a:cs typeface="Calibri"/>
                <a:sym typeface="Calibri"/>
              </a:rPr>
              <a:t>​</a:t>
            </a:r>
            <a:endParaRPr b="0" i="0" sz="1200" u="none" cap="none" strike="noStrike">
              <a:solidFill>
                <a:srgbClr val="444444"/>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rgbClr val="000000"/>
                </a:solidFill>
                <a:latin typeface="Calibri"/>
                <a:ea typeface="Calibri"/>
                <a:cs typeface="Calibri"/>
                <a:sym typeface="Calibri"/>
              </a:rPr>
              <a:t>Exploring learning as a process – finding time to talk about learning and how it works</a:t>
            </a:r>
            <a:r>
              <a:rPr b="0" i="0" lang="en-GB" sz="1200" u="none" cap="none" strike="noStrike">
                <a:solidFill>
                  <a:srgbClr val="444444"/>
                </a:solidFill>
                <a:latin typeface="Calibri"/>
                <a:ea typeface="Calibri"/>
                <a:cs typeface="Calibri"/>
                <a:sym typeface="Calibri"/>
              </a:rPr>
              <a:t>​</a:t>
            </a:r>
            <a:endParaRPr b="0" i="0" sz="1200" u="none" cap="none" strike="noStrike">
              <a:solidFill>
                <a:srgbClr val="444444"/>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rgbClr val="000000"/>
                </a:solidFill>
                <a:latin typeface="Calibri"/>
                <a:ea typeface="Calibri"/>
                <a:cs typeface="Calibri"/>
                <a:sym typeface="Calibri"/>
              </a:rPr>
              <a:t>Developing a language for learning – teacher talk uses the school’s learning language, nuanced by the school’s understanding of progression.</a:t>
            </a:r>
            <a:r>
              <a:rPr b="0" i="0" lang="en-GB" sz="1200" u="none" cap="none" strike="noStrike">
                <a:solidFill>
                  <a:srgbClr val="444444"/>
                </a:solidFill>
                <a:latin typeface="Calibri"/>
                <a:ea typeface="Calibri"/>
                <a:cs typeface="Calibri"/>
                <a:sym typeface="Calibri"/>
              </a:rPr>
              <a:t>​</a:t>
            </a:r>
            <a:endParaRPr b="0" i="0" sz="1200" u="none" cap="none" strike="noStrike">
              <a:solidFill>
                <a:srgbClr val="444444"/>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rgbClr val="000000"/>
                </a:solidFill>
                <a:latin typeface="Calibri"/>
                <a:ea typeface="Calibri"/>
                <a:cs typeface="Calibri"/>
                <a:sym typeface="Calibri"/>
              </a:rPr>
              <a:t>Nudging learning forward – catching students employing positive learning behaviours and commenting on them, orally and in writing</a:t>
            </a:r>
            <a:r>
              <a:rPr b="0" i="0" lang="en-GB" sz="1200" u="none" cap="none" strike="noStrike">
                <a:solidFill>
                  <a:srgbClr val="444444"/>
                </a:solidFill>
                <a:latin typeface="Calibri"/>
                <a:ea typeface="Calibri"/>
                <a:cs typeface="Calibri"/>
                <a:sym typeface="Calibri"/>
              </a:rPr>
              <a:t>​</a:t>
            </a:r>
            <a:endParaRPr b="0" i="0" sz="1200" u="none" cap="none" strike="noStrike">
              <a:solidFill>
                <a:srgbClr val="444444"/>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rgbClr val="444444"/>
                </a:solidFill>
                <a:latin typeface="Calibri"/>
                <a:ea typeface="Calibri"/>
                <a:cs typeface="Calibri"/>
                <a:sym typeface="Calibri"/>
              </a:rPr>
              <a:t>​</a:t>
            </a:r>
            <a:endParaRPr b="0" i="0" sz="1200" u="none" cap="none" strike="noStrike">
              <a:solidFill>
                <a:srgbClr val="444444"/>
              </a:solidFill>
              <a:latin typeface="Calibri"/>
              <a:ea typeface="Calibri"/>
              <a:cs typeface="Calibri"/>
              <a:sym typeface="Calibri"/>
            </a:endParaRPr>
          </a:p>
          <a:p>
            <a:pPr indent="0" lvl="0" marL="0" marR="0" rtl="0" algn="l">
              <a:spcBef>
                <a:spcPts val="0"/>
              </a:spcBef>
              <a:spcAft>
                <a:spcPts val="0"/>
              </a:spcAft>
              <a:buNone/>
            </a:pPr>
            <a:r>
              <a:rPr b="1" i="0" lang="en-GB" sz="1200" u="none" cap="none" strike="noStrike">
                <a:solidFill>
                  <a:srgbClr val="000000"/>
                </a:solidFill>
                <a:latin typeface="Calibri"/>
                <a:ea typeface="Calibri"/>
                <a:cs typeface="Calibri"/>
                <a:sym typeface="Calibri"/>
              </a:rPr>
              <a:t>CONSTRUCTING</a:t>
            </a:r>
            <a:r>
              <a:rPr b="0" i="0" lang="en-GB" sz="1200" u="none" cap="none" strike="noStrike">
                <a:solidFill>
                  <a:srgbClr val="444444"/>
                </a:solidFill>
                <a:latin typeface="Calibri"/>
                <a:ea typeface="Calibri"/>
                <a:cs typeface="Calibri"/>
                <a:sym typeface="Calibri"/>
              </a:rPr>
              <a:t>​</a:t>
            </a:r>
            <a:endParaRPr b="0" i="0" sz="1200" u="none" cap="none" strike="noStrike">
              <a:solidFill>
                <a:srgbClr val="444444"/>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rgbClr val="000000"/>
                </a:solidFill>
                <a:latin typeface="Calibri"/>
                <a:ea typeface="Calibri"/>
                <a:cs typeface="Calibri"/>
                <a:sym typeface="Calibri"/>
              </a:rPr>
              <a:t>Reflective model for learning – reflection on content </a:t>
            </a:r>
            <a:r>
              <a:rPr b="0" i="1" lang="en-GB" sz="1200" u="none" cap="none" strike="noStrike">
                <a:solidFill>
                  <a:srgbClr val="000000"/>
                </a:solidFill>
                <a:latin typeface="Calibri"/>
                <a:ea typeface="Calibri"/>
                <a:cs typeface="Calibri"/>
                <a:sym typeface="Calibri"/>
              </a:rPr>
              <a:t>and</a:t>
            </a:r>
            <a:r>
              <a:rPr b="0" i="0" lang="en-GB" sz="1200" u="none" cap="none" strike="noStrike">
                <a:solidFill>
                  <a:srgbClr val="000000"/>
                </a:solidFill>
                <a:latin typeface="Calibri"/>
                <a:ea typeface="Calibri"/>
                <a:cs typeface="Calibri"/>
                <a:sym typeface="Calibri"/>
              </a:rPr>
              <a:t> reflection on learning behaviours is routinely built into lessons</a:t>
            </a:r>
            <a:r>
              <a:rPr b="0" i="0" lang="en-GB" sz="1200" u="none" cap="none" strike="noStrike">
                <a:solidFill>
                  <a:srgbClr val="444444"/>
                </a:solidFill>
                <a:latin typeface="Calibri"/>
                <a:ea typeface="Calibri"/>
                <a:cs typeface="Calibri"/>
                <a:sym typeface="Calibri"/>
              </a:rPr>
              <a:t>​</a:t>
            </a:r>
            <a:endParaRPr b="0" i="0" sz="1200" u="none" cap="none" strike="noStrike">
              <a:solidFill>
                <a:srgbClr val="444444"/>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rgbClr val="000000"/>
                </a:solidFill>
                <a:latin typeface="Calibri"/>
                <a:ea typeface="Calibri"/>
                <a:cs typeface="Calibri"/>
                <a:sym typeface="Calibri"/>
              </a:rPr>
              <a:t>Linking content with learning behaviours – lessons are designed intentionally to deliver content and to exercise learning behaviours, and students are made aware of both</a:t>
            </a:r>
            <a:r>
              <a:rPr b="0" i="0" lang="en-GB" sz="1200" u="none" cap="none" strike="noStrike">
                <a:solidFill>
                  <a:srgbClr val="444444"/>
                </a:solidFill>
                <a:latin typeface="Calibri"/>
                <a:ea typeface="Calibri"/>
                <a:cs typeface="Calibri"/>
                <a:sym typeface="Calibri"/>
              </a:rPr>
              <a:t>​</a:t>
            </a:r>
            <a:endParaRPr b="0" i="0" sz="1200" u="none" cap="none" strike="noStrike">
              <a:solidFill>
                <a:srgbClr val="444444"/>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rgbClr val="000000"/>
                </a:solidFill>
                <a:latin typeface="Calibri"/>
                <a:ea typeface="Calibri"/>
                <a:cs typeface="Calibri"/>
                <a:sym typeface="Calibri"/>
              </a:rPr>
              <a:t>Rich, challenging activities – increasingly open-ended activities are designed to engage, to stretch and to challenge </a:t>
            </a:r>
            <a:r>
              <a:rPr b="0" i="0" lang="en-GB" sz="1200" u="none" cap="none" strike="noStrike">
                <a:solidFill>
                  <a:srgbClr val="444444"/>
                </a:solidFill>
                <a:latin typeface="Calibri"/>
                <a:ea typeface="Calibri"/>
                <a:cs typeface="Calibri"/>
                <a:sym typeface="Calibri"/>
              </a:rPr>
              <a:t>​</a:t>
            </a:r>
            <a:endParaRPr b="0" i="0" sz="1200" u="none" cap="none" strike="noStrike">
              <a:solidFill>
                <a:srgbClr val="444444"/>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rgbClr val="444444"/>
                </a:solidFill>
                <a:latin typeface="Calibri"/>
                <a:ea typeface="Calibri"/>
                <a:cs typeface="Calibri"/>
                <a:sym typeface="Calibri"/>
              </a:rPr>
              <a:t>​</a:t>
            </a:r>
            <a:endParaRPr b="0" i="0" sz="1200" u="none" cap="none" strike="noStrike">
              <a:solidFill>
                <a:srgbClr val="444444"/>
              </a:solidFill>
              <a:latin typeface="Calibri"/>
              <a:ea typeface="Calibri"/>
              <a:cs typeface="Calibri"/>
              <a:sym typeface="Calibri"/>
            </a:endParaRPr>
          </a:p>
          <a:p>
            <a:pPr indent="0" lvl="0" marL="0" marR="0" rtl="0" algn="l">
              <a:spcBef>
                <a:spcPts val="0"/>
              </a:spcBef>
              <a:spcAft>
                <a:spcPts val="0"/>
              </a:spcAft>
              <a:buNone/>
            </a:pPr>
            <a:r>
              <a:rPr b="1" i="0" lang="en-GB" sz="1200" u="none" cap="none" strike="noStrike">
                <a:solidFill>
                  <a:srgbClr val="000000"/>
                </a:solidFill>
                <a:latin typeface="Calibri"/>
                <a:ea typeface="Calibri"/>
                <a:cs typeface="Calibri"/>
                <a:sym typeface="Calibri"/>
              </a:rPr>
              <a:t>CELEBRATING</a:t>
            </a:r>
            <a:r>
              <a:rPr b="0" i="0" lang="en-GB" sz="1200" u="none" cap="none" strike="noStrike">
                <a:solidFill>
                  <a:srgbClr val="444444"/>
                </a:solidFill>
                <a:latin typeface="Calibri"/>
                <a:ea typeface="Calibri"/>
                <a:cs typeface="Calibri"/>
                <a:sym typeface="Calibri"/>
              </a:rPr>
              <a:t>​</a:t>
            </a:r>
            <a:endParaRPr b="0" i="0" sz="1200" u="none" cap="none" strike="noStrike">
              <a:solidFill>
                <a:srgbClr val="444444"/>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rgbClr val="000000"/>
                </a:solidFill>
                <a:latin typeface="Calibri"/>
                <a:ea typeface="Calibri"/>
                <a:cs typeface="Calibri"/>
                <a:sym typeface="Calibri"/>
              </a:rPr>
              <a:t>Growing learning habits – finding ways to track, record and celebrate learning behaviour growth,</a:t>
            </a:r>
            <a:r>
              <a:rPr b="0" i="0" lang="en-GB" sz="1200" u="none" cap="none" strike="noStrike">
                <a:solidFill>
                  <a:srgbClr val="444444"/>
                </a:solidFill>
                <a:latin typeface="Calibri"/>
                <a:ea typeface="Calibri"/>
                <a:cs typeface="Calibri"/>
                <a:sym typeface="Calibri"/>
              </a:rPr>
              <a:t>​</a:t>
            </a:r>
            <a:endParaRPr b="0" i="0" sz="1200" u="none" cap="none" strike="noStrike">
              <a:solidFill>
                <a:srgbClr val="444444"/>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rgbClr val="000000"/>
                </a:solidFill>
                <a:latin typeface="Calibri"/>
                <a:ea typeface="Calibri"/>
                <a:cs typeface="Calibri"/>
                <a:sym typeface="Calibri"/>
              </a:rPr>
              <a:t>Redefining failure – turning the lens around: mistakes become learning opportunities; difficulty is when learning happens; asking questions shows curiosity, not a lack of intelligence. </a:t>
            </a:r>
            <a:r>
              <a:rPr b="0" i="0" lang="en-GB" sz="1200" u="none" cap="none" strike="noStrike">
                <a:solidFill>
                  <a:srgbClr val="444444"/>
                </a:solidFill>
                <a:latin typeface="Calibri"/>
                <a:ea typeface="Calibri"/>
                <a:cs typeface="Calibri"/>
                <a:sym typeface="Calibri"/>
              </a:rPr>
              <a:t>​</a:t>
            </a:r>
            <a:endParaRPr b="0" i="0" sz="1200" u="none" cap="none" strike="noStrike">
              <a:solidFill>
                <a:srgbClr val="444444"/>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rgbClr val="000000"/>
                </a:solidFill>
                <a:latin typeface="Calibri"/>
                <a:ea typeface="Calibri"/>
                <a:cs typeface="Calibri"/>
                <a:sym typeface="Calibri"/>
              </a:rPr>
              <a:t>Learning on display – the process of learning (as opposed to the finished outcomes of learning) are on display. Annotated work in progress, first attempts, revisions, failed lines of enquiry, leading, of course, to the finished article.</a:t>
            </a:r>
            <a:r>
              <a:rPr b="0" i="0" lang="en-GB" sz="1200" u="none" cap="none" strike="noStrike">
                <a:solidFill>
                  <a:srgbClr val="444444"/>
                </a:solidFill>
                <a:latin typeface="Calibri"/>
                <a:ea typeface="Calibri"/>
                <a:cs typeface="Calibri"/>
                <a:sym typeface="Calibri"/>
              </a:rPr>
              <a:t>​</a:t>
            </a:r>
            <a:endParaRPr b="0" i="0" sz="1200" u="none" cap="none" strike="noStrike">
              <a:solidFill>
                <a:srgbClr val="444444"/>
              </a:solidFill>
              <a:latin typeface="Calibri"/>
              <a:ea typeface="Calibri"/>
              <a:cs typeface="Calibri"/>
              <a:sym typeface="Calibri"/>
            </a:endParaRPr>
          </a:p>
        </p:txBody>
      </p:sp>
      <p:sp>
        <p:nvSpPr>
          <p:cNvPr id="143" name="Google Shape;143;g40b700ac35_0_9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GB"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0" name="Shape 150"/>
        <p:cNvGrpSpPr/>
        <p:nvPr/>
      </p:nvGrpSpPr>
      <p:grpSpPr>
        <a:xfrm>
          <a:off x="0" y="0"/>
          <a:ext cx="0" cy="0"/>
          <a:chOff x="0" y="0"/>
          <a:chExt cx="0" cy="0"/>
        </a:xfrm>
      </p:grpSpPr>
      <p:sp>
        <p:nvSpPr>
          <p:cNvPr id="151" name="Google Shape;151;g40b700ac35_0_101: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2" name="Google Shape;152;g40b700ac35_0_10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Key message(s) on this slide: </a:t>
            </a:r>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There is evidence that high quality teaching </a:t>
            </a:r>
            <a:r>
              <a:rPr b="1" i="1" lang="en-GB" sz="1200" u="none" cap="none" strike="noStrike">
                <a:solidFill>
                  <a:srgbClr val="000000"/>
                </a:solidFill>
                <a:latin typeface="Calibri"/>
                <a:ea typeface="Calibri"/>
                <a:cs typeface="Calibri"/>
                <a:sym typeface="Calibri"/>
              </a:rPr>
              <a:t>alone</a:t>
            </a:r>
            <a:r>
              <a:rPr b="1" i="0" lang="en-GB" sz="1200" u="none" cap="none" strike="noStrike">
                <a:solidFill>
                  <a:srgbClr val="000000"/>
                </a:solidFill>
                <a:latin typeface="Calibri"/>
                <a:ea typeface="Calibri"/>
                <a:cs typeface="Calibri"/>
                <a:sym typeface="Calibri"/>
              </a:rPr>
              <a:t> does nothing in terms of improving learning dispositions, </a:t>
            </a:r>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0" i="0" lang="en-GB" sz="1200" u="none" cap="none" strike="noStrike">
                <a:solidFill>
                  <a:srgbClr val="000000"/>
                </a:solidFill>
                <a:latin typeface="Calibri"/>
                <a:ea typeface="Calibri"/>
                <a:cs typeface="Calibri"/>
                <a:sym typeface="Calibri"/>
              </a:rPr>
              <a:t>This is a key slide. There are many teachers who believe that because their teaching is effective in enabling their students to do well in examinations, then they are also effective in building better learners, that somehow examination success implies that learning behaviours must be improving. </a:t>
            </a:r>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0" i="0" lang="en-GB" sz="1200" u="none" cap="none" strike="noStrike">
                <a:solidFill>
                  <a:srgbClr val="000000"/>
                </a:solidFill>
                <a:latin typeface="Calibri"/>
                <a:ea typeface="Calibri"/>
                <a:cs typeface="Calibri"/>
                <a:sym typeface="Calibri"/>
              </a:rPr>
              <a:t>It is a seductive line of reasoning, often used as an excuse for </a:t>
            </a:r>
            <a:r>
              <a:rPr b="1" i="1" lang="en-GB" sz="1200" u="none" cap="none" strike="noStrike">
                <a:solidFill>
                  <a:srgbClr val="000000"/>
                </a:solidFill>
                <a:latin typeface="Calibri"/>
                <a:ea typeface="Calibri"/>
                <a:cs typeface="Calibri"/>
                <a:sym typeface="Calibri"/>
              </a:rPr>
              <a:t>not</a:t>
            </a:r>
            <a:r>
              <a:rPr b="0" i="0" lang="en-GB" sz="1200" u="none" cap="none" strike="noStrike">
                <a:solidFill>
                  <a:srgbClr val="000000"/>
                </a:solidFill>
                <a:latin typeface="Calibri"/>
                <a:ea typeface="Calibri"/>
                <a:cs typeface="Calibri"/>
                <a:sym typeface="Calibri"/>
              </a:rPr>
              <a:t> engaging with Building Better Learners.</a:t>
            </a:r>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0" i="0" lang="en-GB" sz="1200" u="none" cap="none" strike="noStrike">
                <a:solidFill>
                  <a:srgbClr val="000000"/>
                </a:solidFill>
                <a:latin typeface="Calibri"/>
                <a:ea typeface="Calibri"/>
                <a:cs typeface="Calibri"/>
                <a:sym typeface="Calibri"/>
              </a:rPr>
              <a:t>Hattie indicates that research does not support this. Just because achievement is high, learning behaviours are not necessarily improving. Learning behaviours improve because teachers intervene in order to improve them – they will not necessarily improve if left to chance.</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153" name="Google Shape;153;g40b700ac35_0_10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GB"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1" name="Shape 161"/>
        <p:cNvGrpSpPr/>
        <p:nvPr/>
      </p:nvGrpSpPr>
      <p:grpSpPr>
        <a:xfrm>
          <a:off x="0" y="0"/>
          <a:ext cx="0" cy="0"/>
          <a:chOff x="0" y="0"/>
          <a:chExt cx="0" cy="0"/>
        </a:xfrm>
      </p:grpSpPr>
      <p:sp>
        <p:nvSpPr>
          <p:cNvPr id="162" name="Google Shape;162;g40b700ac35_0_112: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3" name="Google Shape;163;g40b700ac35_0_11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Calibri"/>
              <a:buNone/>
            </a:pPr>
            <a:r>
              <a:t/>
            </a:r>
            <a:endParaRPr b="1" i="0" sz="1200" u="none" cap="none" strike="noStrike">
              <a:solidFill>
                <a:srgbClr val="000000"/>
              </a:solidFill>
            </a:endParaRPr>
          </a:p>
          <a:p>
            <a:pPr indent="0" lvl="0" marL="0" marR="0" rtl="0" algn="l">
              <a:lnSpc>
                <a:spcPct val="100000"/>
              </a:lnSpc>
              <a:spcBef>
                <a:spcPts val="0"/>
              </a:spcBef>
              <a:spcAft>
                <a:spcPts val="0"/>
              </a:spcAft>
              <a:buClr>
                <a:srgbClr val="000000"/>
              </a:buClr>
              <a:buSzPts val="1200"/>
              <a:buFont typeface="Calibri"/>
              <a:buNone/>
            </a:pPr>
            <a:r>
              <a:t/>
            </a:r>
            <a:endParaRPr b="1">
              <a:solidFill>
                <a:srgbClr val="000000"/>
              </a:solidFill>
            </a:endParaRPr>
          </a:p>
          <a:p>
            <a:pPr indent="0" lvl="0" marL="0" rtl="0" algn="l">
              <a:lnSpc>
                <a:spcPct val="115000"/>
              </a:lnSpc>
              <a:spcBef>
                <a:spcPts val="0"/>
              </a:spcBef>
              <a:spcAft>
                <a:spcPts val="0"/>
              </a:spcAft>
              <a:buClr>
                <a:schemeClr val="dk1"/>
              </a:buClr>
              <a:buSzPts val="1100"/>
              <a:buFont typeface="Arial"/>
              <a:buNone/>
            </a:pPr>
            <a:r>
              <a:rPr b="1" lang="en-GB"/>
              <a:t>The threads that link the remainder of these slides together:</a:t>
            </a:r>
            <a:endParaRPr b="1"/>
          </a:p>
          <a:p>
            <a:pPr indent="0" lvl="0" marL="0" rtl="0" algn="l">
              <a:lnSpc>
                <a:spcPct val="115000"/>
              </a:lnSpc>
              <a:spcBef>
                <a:spcPts val="0"/>
              </a:spcBef>
              <a:spcAft>
                <a:spcPts val="0"/>
              </a:spcAft>
              <a:buClr>
                <a:schemeClr val="dk1"/>
              </a:buClr>
              <a:buSzPts val="1100"/>
              <a:buFont typeface="Arial"/>
              <a:buNone/>
            </a:pPr>
            <a:r>
              <a:rPr b="1" lang="en-GB"/>
              <a:t>Teaching ideas to develop the 4 dimensions of the culture shift;</a:t>
            </a:r>
            <a:endParaRPr b="1"/>
          </a:p>
          <a:p>
            <a:pPr indent="0" lvl="0" marL="0" rtl="0" algn="l">
              <a:lnSpc>
                <a:spcPct val="115000"/>
              </a:lnSpc>
              <a:spcBef>
                <a:spcPts val="0"/>
              </a:spcBef>
              <a:spcAft>
                <a:spcPts val="0"/>
              </a:spcAft>
              <a:buClr>
                <a:schemeClr val="dk1"/>
              </a:buClr>
              <a:buSzPts val="1100"/>
              <a:buFont typeface="Arial"/>
              <a:buNone/>
            </a:pPr>
            <a:r>
              <a:rPr b="1" lang="en-GB"/>
              <a:t>The slides address the question - So, what might I do differently in my classroom?</a:t>
            </a:r>
            <a:endParaRPr b="1"/>
          </a:p>
          <a:p>
            <a:pPr indent="0" lvl="0" marL="0" rtl="0" algn="l">
              <a:lnSpc>
                <a:spcPct val="115000"/>
              </a:lnSpc>
              <a:spcBef>
                <a:spcPts val="0"/>
              </a:spcBef>
              <a:spcAft>
                <a:spcPts val="0"/>
              </a:spcAft>
              <a:buClr>
                <a:schemeClr val="dk1"/>
              </a:buClr>
              <a:buSzPts val="1100"/>
              <a:buFont typeface="Arial"/>
              <a:buNone/>
            </a:pPr>
            <a:r>
              <a:rPr b="1" lang="en-GB"/>
              <a:t>​</a:t>
            </a:r>
            <a:endParaRPr b="1"/>
          </a:p>
          <a:p>
            <a:pPr indent="0" lvl="0" marL="0" rtl="0" algn="l">
              <a:lnSpc>
                <a:spcPct val="115000"/>
              </a:lnSpc>
              <a:spcBef>
                <a:spcPts val="0"/>
              </a:spcBef>
              <a:spcAft>
                <a:spcPts val="0"/>
              </a:spcAft>
              <a:buClr>
                <a:schemeClr val="dk1"/>
              </a:buClr>
              <a:buSzPts val="1100"/>
              <a:buFont typeface="Arial"/>
              <a:buNone/>
            </a:pPr>
            <a:r>
              <a:rPr b="1" lang="en-GB"/>
              <a:t>Aim of the discussion: </a:t>
            </a:r>
            <a:r>
              <a:rPr lang="en-GB"/>
              <a:t>To consider/explore teaching ideas that support the 4 culture shifts.</a:t>
            </a:r>
            <a:endParaRPr/>
          </a:p>
          <a:p>
            <a:pPr indent="0" lvl="0" marL="0" rtl="0" algn="l">
              <a:lnSpc>
                <a:spcPct val="115000"/>
              </a:lnSpc>
              <a:spcBef>
                <a:spcPts val="0"/>
              </a:spcBef>
              <a:spcAft>
                <a:spcPts val="0"/>
              </a:spcAft>
              <a:buClr>
                <a:schemeClr val="dk1"/>
              </a:buClr>
              <a:buSzPts val="1100"/>
              <a:buFont typeface="Arial"/>
              <a:buNone/>
            </a:pPr>
            <a:r>
              <a:t/>
            </a:r>
            <a:endParaRPr/>
          </a:p>
          <a:p>
            <a:pPr indent="0" lvl="0" marL="0" rtl="0" algn="l">
              <a:lnSpc>
                <a:spcPct val="115000"/>
              </a:lnSpc>
              <a:spcBef>
                <a:spcPts val="0"/>
              </a:spcBef>
              <a:spcAft>
                <a:spcPts val="0"/>
              </a:spcAft>
              <a:buClr>
                <a:schemeClr val="dk1"/>
              </a:buClr>
              <a:buSzPts val="1100"/>
              <a:buFont typeface="Arial"/>
              <a:buNone/>
            </a:pPr>
            <a:r>
              <a:rPr b="1" lang="en-GB"/>
              <a:t>Objectives:</a:t>
            </a:r>
            <a:r>
              <a:rPr lang="en-GB"/>
              <a:t> By the end of the discussion participants will have:</a:t>
            </a:r>
            <a:endParaRPr b="1">
              <a:solidFill>
                <a:srgbClr val="000000"/>
              </a:solidFill>
            </a:endParaRPr>
          </a:p>
          <a:p>
            <a:pPr indent="0" lvl="0" marL="0" marR="0" rtl="0" algn="l">
              <a:lnSpc>
                <a:spcPct val="100000"/>
              </a:lnSpc>
              <a:spcBef>
                <a:spcPts val="0"/>
              </a:spcBef>
              <a:spcAft>
                <a:spcPts val="0"/>
              </a:spcAft>
              <a:buClr>
                <a:srgbClr val="000000"/>
              </a:buClr>
              <a:buSzPts val="1200"/>
              <a:buFont typeface="Calibri"/>
              <a:buNone/>
            </a:pPr>
            <a:r>
              <a:rPr lang="en-GB">
                <a:solidFill>
                  <a:srgbClr val="000000"/>
                </a:solidFill>
              </a:rPr>
              <a:t>Considered a range of ideas for classroom practice in relation to the 4 aspects of the Culture Tool 2</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164" name="Google Shape;164;g40b700ac35_0_11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GB"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9" name="Shape 169"/>
        <p:cNvGrpSpPr/>
        <p:nvPr/>
      </p:nvGrpSpPr>
      <p:grpSpPr>
        <a:xfrm>
          <a:off x="0" y="0"/>
          <a:ext cx="0" cy="0"/>
          <a:chOff x="0" y="0"/>
          <a:chExt cx="0" cy="0"/>
        </a:xfrm>
      </p:grpSpPr>
      <p:sp>
        <p:nvSpPr>
          <p:cNvPr id="170" name="Google Shape;170;g40b700ac35_0_120: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71" name="Google Shape;171;g40b700ac35_0_12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Key message(s) on this slide: </a:t>
            </a:r>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Unhooking</a:t>
            </a:r>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Now putting the concepts into practice in the classroom.</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Some suggestions about how teachers can make a start on putting learning first in the classroom.</a:t>
            </a:r>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The key here is </a:t>
            </a:r>
            <a:r>
              <a:rPr b="1" i="0" lang="en-GB" sz="1200" u="none" cap="none" strike="noStrike">
                <a:solidFill>
                  <a:schemeClr val="dk1"/>
                </a:solidFill>
                <a:latin typeface="Calibri"/>
                <a:ea typeface="Calibri"/>
                <a:cs typeface="Calibri"/>
                <a:sym typeface="Calibri"/>
              </a:rPr>
              <a:t>UNHOOKING </a:t>
            </a:r>
            <a:r>
              <a:rPr b="0" i="0" lang="en-GB" sz="1200" u="none" cap="none" strike="noStrike">
                <a:solidFill>
                  <a:schemeClr val="dk1"/>
                </a:solidFill>
                <a:latin typeface="Calibri"/>
                <a:ea typeface="Calibri"/>
                <a:cs typeface="Calibri"/>
                <a:sym typeface="Calibri"/>
              </a:rPr>
              <a:t>the dependence of the learner from the teacher.</a:t>
            </a:r>
            <a:endParaRPr b="1" i="0" sz="1200" u="none" cap="none" strike="noStrike">
              <a:solidFill>
                <a:schemeClr val="dk1"/>
              </a:solidFill>
              <a:latin typeface="Calibri"/>
              <a:ea typeface="Calibri"/>
              <a:cs typeface="Calibri"/>
              <a:sym typeface="Calibri"/>
            </a:endParaRPr>
          </a:p>
        </p:txBody>
      </p:sp>
      <p:sp>
        <p:nvSpPr>
          <p:cNvPr id="172" name="Google Shape;172;g40b700ac35_0_12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GB" sz="1200">
                <a:solidFill>
                  <a:schemeClr val="dk1"/>
                </a:solidFill>
                <a:latin typeface="Candara"/>
                <a:ea typeface="Candara"/>
                <a:cs typeface="Candara"/>
                <a:sym typeface="Candara"/>
              </a:rPr>
              <a:t>‹#›</a:t>
            </a:fld>
            <a:endParaRPr sz="1200">
              <a:solidFill>
                <a:schemeClr val="dk1"/>
              </a:solidFill>
              <a:latin typeface="Candara"/>
              <a:ea typeface="Candara"/>
              <a:cs typeface="Candara"/>
              <a:sym typeface="Candara"/>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9" name="Shape 179"/>
        <p:cNvGrpSpPr/>
        <p:nvPr/>
      </p:nvGrpSpPr>
      <p:grpSpPr>
        <a:xfrm>
          <a:off x="0" y="0"/>
          <a:ext cx="0" cy="0"/>
          <a:chOff x="0" y="0"/>
          <a:chExt cx="0" cy="0"/>
        </a:xfrm>
      </p:grpSpPr>
      <p:sp>
        <p:nvSpPr>
          <p:cNvPr id="180" name="Google Shape;180;g421683a093_2_5: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421683a093_2_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1200"/>
              <a:buFont typeface="Calibri"/>
              <a:buNone/>
            </a:pPr>
            <a:r>
              <a:rPr b="1" lang="en-GB"/>
              <a:t>The Key message(s) on this slide: </a:t>
            </a:r>
            <a:endParaRPr/>
          </a:p>
          <a:p>
            <a:pPr indent="0" lvl="0" marL="0" rtl="0" algn="l">
              <a:spcBef>
                <a:spcPts val="0"/>
              </a:spcBef>
              <a:spcAft>
                <a:spcPts val="0"/>
              </a:spcAft>
              <a:buNone/>
            </a:pPr>
            <a:r>
              <a:t/>
            </a:r>
            <a:endParaRPr b="1"/>
          </a:p>
          <a:p>
            <a:pPr indent="0" lvl="0" marL="0" rtl="0" algn="l">
              <a:spcBef>
                <a:spcPts val="0"/>
              </a:spcBef>
              <a:spcAft>
                <a:spcPts val="0"/>
              </a:spcAft>
              <a:buNone/>
            </a:pPr>
            <a:r>
              <a:rPr b="1" lang="en-GB"/>
              <a:t>A structured way of encouraging students to ask questions and build the curriculum around those questions</a:t>
            </a:r>
            <a:endParaRPr b="1"/>
          </a:p>
          <a:p>
            <a:pPr indent="0" lvl="0" marL="0" rtl="0" algn="l">
              <a:spcBef>
                <a:spcPts val="0"/>
              </a:spcBef>
              <a:spcAft>
                <a:spcPts val="0"/>
              </a:spcAft>
              <a:buNone/>
            </a:pPr>
            <a:r>
              <a:t/>
            </a:r>
            <a:endParaRPr b="1"/>
          </a:p>
          <a:p>
            <a:pPr indent="0" lvl="0" marL="0" rtl="0" algn="l">
              <a:spcBef>
                <a:spcPts val="0"/>
              </a:spcBef>
              <a:spcAft>
                <a:spcPts val="0"/>
              </a:spcAft>
              <a:buNone/>
            </a:pPr>
            <a:r>
              <a:rPr b="1" lang="en-GB"/>
              <a:t>Detail:</a:t>
            </a:r>
            <a:endParaRPr b="1"/>
          </a:p>
          <a:p>
            <a:pPr indent="0" lvl="0" marL="0" rtl="0" algn="l">
              <a:spcBef>
                <a:spcPts val="0"/>
              </a:spcBef>
              <a:spcAft>
                <a:spcPts val="0"/>
              </a:spcAft>
              <a:buNone/>
            </a:pPr>
            <a:r>
              <a:t/>
            </a:r>
            <a:endParaRPr b="1"/>
          </a:p>
          <a:p>
            <a:pPr indent="0" lvl="0" marL="0" rtl="0" algn="l">
              <a:spcBef>
                <a:spcPts val="0"/>
              </a:spcBef>
              <a:spcAft>
                <a:spcPts val="0"/>
              </a:spcAft>
              <a:buNone/>
            </a:pPr>
            <a:r>
              <a:rPr lang="en-GB"/>
              <a:t>Students do some research / reading in advance of exploring a topic in class. </a:t>
            </a:r>
            <a:endParaRPr/>
          </a:p>
          <a:p>
            <a:pPr indent="0" lvl="0" marL="0" rtl="0" algn="l">
              <a:spcBef>
                <a:spcPts val="0"/>
              </a:spcBef>
              <a:spcAft>
                <a:spcPts val="0"/>
              </a:spcAft>
              <a:buNone/>
            </a:pPr>
            <a:r>
              <a:rPr lang="en-GB"/>
              <a:t>Their job is to pre-digest the material and to arrive with one question they wish to ask.</a:t>
            </a:r>
            <a:endParaRPr/>
          </a:p>
          <a:p>
            <a:pPr indent="0" lvl="0" marL="0" rtl="0" algn="l">
              <a:spcBef>
                <a:spcPts val="0"/>
              </a:spcBef>
              <a:spcAft>
                <a:spcPts val="0"/>
              </a:spcAft>
              <a:buNone/>
            </a:pPr>
            <a:r>
              <a:rPr lang="en-GB"/>
              <a:t>It might be about something that is puzzling them, something that they want to find out . . . . .</a:t>
            </a:r>
            <a:endParaRPr/>
          </a:p>
          <a:p>
            <a:pPr indent="0" lvl="0" marL="0" rtl="0" algn="l">
              <a:spcBef>
                <a:spcPts val="0"/>
              </a:spcBef>
              <a:spcAft>
                <a:spcPts val="0"/>
              </a:spcAft>
              <a:buNone/>
            </a:pPr>
            <a:r>
              <a:rPr lang="en-GB"/>
              <a:t>The class now has 25 or so questions</a:t>
            </a:r>
            <a:endParaRPr/>
          </a:p>
          <a:p>
            <a:pPr indent="0" lvl="0" marL="0" rtl="0" algn="l">
              <a:spcBef>
                <a:spcPts val="0"/>
              </a:spcBef>
              <a:spcAft>
                <a:spcPts val="0"/>
              </a:spcAft>
              <a:buNone/>
            </a:pPr>
            <a:r>
              <a:rPr lang="en-GB"/>
              <a:t>Remove any duplicates</a:t>
            </a:r>
            <a:endParaRPr/>
          </a:p>
          <a:p>
            <a:pPr indent="0" lvl="0" marL="0" rtl="0" algn="l">
              <a:spcBef>
                <a:spcPts val="0"/>
              </a:spcBef>
              <a:spcAft>
                <a:spcPts val="0"/>
              </a:spcAft>
              <a:buNone/>
            </a:pPr>
            <a:r>
              <a:rPr lang="en-GB"/>
              <a:t>Add a couple of your own if they have missed a key idea out</a:t>
            </a:r>
            <a:endParaRPr/>
          </a:p>
          <a:p>
            <a:pPr indent="0" lvl="0" marL="0" rtl="0" algn="l">
              <a:spcBef>
                <a:spcPts val="0"/>
              </a:spcBef>
              <a:spcAft>
                <a:spcPts val="0"/>
              </a:spcAft>
              <a:buNone/>
            </a:pPr>
            <a:r>
              <a:rPr lang="en-GB"/>
              <a:t>Ask yourself - </a:t>
            </a:r>
            <a:endParaRPr/>
          </a:p>
          <a:p>
            <a:pPr indent="-317500" lvl="0" marL="457200" rtl="0" algn="l">
              <a:spcBef>
                <a:spcPts val="0"/>
              </a:spcBef>
              <a:spcAft>
                <a:spcPts val="0"/>
              </a:spcAft>
              <a:buSzPts val="1400"/>
              <a:buChar char="●"/>
            </a:pPr>
            <a:r>
              <a:rPr lang="en-GB"/>
              <a:t>Which questions would have been answered anyway by the upcoming curriculum?</a:t>
            </a:r>
            <a:endParaRPr/>
          </a:p>
          <a:p>
            <a:pPr indent="-317500" lvl="0" marL="457200" rtl="0" algn="l">
              <a:spcBef>
                <a:spcPts val="0"/>
              </a:spcBef>
              <a:spcAft>
                <a:spcPts val="0"/>
              </a:spcAft>
              <a:buSzPts val="1400"/>
              <a:buChar char="●"/>
            </a:pPr>
            <a:r>
              <a:rPr lang="en-GB"/>
              <a:t>Which could be included with a slight tweak?</a:t>
            </a:r>
            <a:endParaRPr/>
          </a:p>
          <a:p>
            <a:pPr indent="-317500" lvl="0" marL="457200" rtl="0" algn="l">
              <a:spcBef>
                <a:spcPts val="0"/>
              </a:spcBef>
              <a:spcAft>
                <a:spcPts val="0"/>
              </a:spcAft>
              <a:buSzPts val="1400"/>
              <a:buChar char="●"/>
            </a:pPr>
            <a:r>
              <a:rPr lang="en-GB"/>
              <a:t>Which questions do you not know the answer to? (This is the extension task!)   </a:t>
            </a:r>
            <a:endParaRPr/>
          </a:p>
          <a:p>
            <a:pPr indent="0" lvl="0" marL="0" rtl="0" algn="l">
              <a:spcBef>
                <a:spcPts val="0"/>
              </a:spcBef>
              <a:spcAft>
                <a:spcPts val="0"/>
              </a:spcAft>
              <a:buNone/>
            </a:pPr>
            <a:r>
              <a:rPr lang="en-GB"/>
              <a:t>Start your teaching</a:t>
            </a:r>
            <a:endParaRPr/>
          </a:p>
          <a:p>
            <a:pPr indent="0" lvl="0" marL="0" rtl="0" algn="l">
              <a:spcBef>
                <a:spcPts val="0"/>
              </a:spcBef>
              <a:spcAft>
                <a:spcPts val="0"/>
              </a:spcAft>
              <a:buNone/>
            </a:pPr>
            <a:r>
              <a:rPr lang="en-GB"/>
              <a:t>A week or so later open up the basket. Which have we answered ? Have any new questions emerged?</a:t>
            </a:r>
            <a:endParaRPr/>
          </a:p>
          <a:p>
            <a:pPr indent="0" lvl="0" marL="0" rtl="0" algn="l">
              <a:spcBef>
                <a:spcPts val="0"/>
              </a:spcBef>
              <a:spcAft>
                <a:spcPts val="0"/>
              </a:spcAft>
              <a:buNone/>
            </a:pPr>
            <a:r>
              <a:rPr lang="en-GB"/>
              <a:t>Early completers get given the extension task to research</a:t>
            </a:r>
            <a:endParaRPr/>
          </a:p>
          <a:p>
            <a:pPr indent="0" lvl="0" marL="0" rtl="0" algn="l">
              <a:spcBef>
                <a:spcPts val="0"/>
              </a:spcBef>
              <a:spcAft>
                <a:spcPts val="0"/>
              </a:spcAft>
              <a:buNone/>
            </a:pPr>
            <a:r>
              <a:rPr lang="en-GB"/>
              <a:t>Towards the end of the topic, get the questions out and add the answers - it is now a revision pack of FAQ’s for the topic.</a:t>
            </a:r>
            <a:endParaRPr/>
          </a:p>
          <a:p>
            <a:pPr indent="0" lvl="0" marL="0" rtl="0" algn="l">
              <a:spcBef>
                <a:spcPts val="0"/>
              </a:spcBef>
              <a:spcAft>
                <a:spcPts val="0"/>
              </a:spcAft>
              <a:buNone/>
            </a:pPr>
            <a:r>
              <a:t/>
            </a:r>
            <a:endParaRPr/>
          </a:p>
        </p:txBody>
      </p:sp>
      <p:sp>
        <p:nvSpPr>
          <p:cNvPr id="182" name="Google Shape;182;g421683a093_2_5: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0" name="Shape 190"/>
        <p:cNvGrpSpPr/>
        <p:nvPr/>
      </p:nvGrpSpPr>
      <p:grpSpPr>
        <a:xfrm>
          <a:off x="0" y="0"/>
          <a:ext cx="0" cy="0"/>
          <a:chOff x="0" y="0"/>
          <a:chExt cx="0" cy="0"/>
        </a:xfrm>
      </p:grpSpPr>
      <p:sp>
        <p:nvSpPr>
          <p:cNvPr id="191" name="Google Shape;191;g421683a093_2_21: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p:spPr>
      </p:sp>
      <p:sp>
        <p:nvSpPr>
          <p:cNvPr id="192" name="Google Shape;192;g421683a093_2_2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1100"/>
              <a:buFont typeface="Arial"/>
              <a:buNone/>
            </a:pPr>
            <a:r>
              <a:rPr b="1" lang="en-GB"/>
              <a:t>The Key message(s) on this slide: </a:t>
            </a:r>
            <a:endParaRPr/>
          </a:p>
          <a:p>
            <a:pPr indent="0" lvl="0" marL="0" rtl="0" algn="l">
              <a:spcBef>
                <a:spcPts val="0"/>
              </a:spcBef>
              <a:spcAft>
                <a:spcPts val="0"/>
              </a:spcAft>
              <a:buClr>
                <a:schemeClr val="dk1"/>
              </a:buClr>
              <a:buSzPts val="1100"/>
              <a:buFont typeface="Arial"/>
              <a:buNone/>
            </a:pPr>
            <a:r>
              <a:t/>
            </a:r>
            <a:endParaRPr b="1"/>
          </a:p>
          <a:p>
            <a:pPr indent="0" lvl="0" marL="0" rtl="0" algn="l">
              <a:spcBef>
                <a:spcPts val="0"/>
              </a:spcBef>
              <a:spcAft>
                <a:spcPts val="0"/>
              </a:spcAft>
              <a:buClr>
                <a:schemeClr val="dk1"/>
              </a:buClr>
              <a:buSzPts val="1100"/>
              <a:buFont typeface="Arial"/>
              <a:buNone/>
            </a:pPr>
            <a:r>
              <a:rPr b="1" lang="en-GB"/>
              <a:t>See, Think Wonder is a visible thinking routine. The intention is that it is used </a:t>
            </a:r>
            <a:r>
              <a:rPr b="1" i="1" lang="en-GB"/>
              <a:t>routinely</a:t>
            </a:r>
            <a:r>
              <a:rPr b="1" lang="en-GB"/>
              <a:t> to explore a situation. The routine requires students to notice, to think and frame a question about what they have noticed.</a:t>
            </a:r>
            <a:endParaRPr b="1"/>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rPr b="1" lang="en-GB"/>
              <a:t>Detail:</a:t>
            </a:r>
            <a:endParaRPr b="1"/>
          </a:p>
          <a:p>
            <a:pPr indent="0" lvl="0" marL="0" rtl="0" algn="l">
              <a:spcBef>
                <a:spcPts val="0"/>
              </a:spcBef>
              <a:spcAft>
                <a:spcPts val="0"/>
              </a:spcAft>
              <a:buNone/>
            </a:pPr>
            <a:r>
              <a:t/>
            </a:r>
            <a:endParaRPr b="1"/>
          </a:p>
          <a:p>
            <a:pPr indent="-304800" lvl="0" marL="457200" rtl="0" algn="l">
              <a:lnSpc>
                <a:spcPct val="115000"/>
              </a:lnSpc>
              <a:spcBef>
                <a:spcPts val="0"/>
              </a:spcBef>
              <a:spcAft>
                <a:spcPts val="0"/>
              </a:spcAft>
              <a:buClr>
                <a:srgbClr val="333333"/>
              </a:buClr>
              <a:buSzPts val="1200"/>
              <a:buFont typeface="Open Sans"/>
              <a:buChar char="●"/>
            </a:pPr>
            <a:r>
              <a:rPr lang="en-GB">
                <a:solidFill>
                  <a:srgbClr val="333333"/>
                </a:solidFill>
              </a:rPr>
              <a:t>Invite students to make an observation (</a:t>
            </a:r>
            <a:r>
              <a:rPr b="1" lang="en-GB">
                <a:solidFill>
                  <a:srgbClr val="333333"/>
                </a:solidFill>
              </a:rPr>
              <a:t>see</a:t>
            </a:r>
            <a:r>
              <a:rPr lang="en-GB">
                <a:solidFill>
                  <a:srgbClr val="333333"/>
                </a:solidFill>
              </a:rPr>
              <a:t>) about an object (artwork, image, artifact) or topic.</a:t>
            </a:r>
            <a:endParaRPr>
              <a:solidFill>
                <a:srgbClr val="333333"/>
              </a:solidFill>
            </a:endParaRPr>
          </a:p>
          <a:p>
            <a:pPr indent="-304800" lvl="0" marL="457200" rtl="0" algn="l">
              <a:lnSpc>
                <a:spcPct val="115000"/>
              </a:lnSpc>
              <a:spcBef>
                <a:spcPts val="0"/>
              </a:spcBef>
              <a:spcAft>
                <a:spcPts val="0"/>
              </a:spcAft>
              <a:buClr>
                <a:srgbClr val="333333"/>
              </a:buClr>
              <a:buSzPts val="1200"/>
              <a:buFont typeface="Open Sans"/>
              <a:buChar char="●"/>
            </a:pPr>
            <a:r>
              <a:rPr lang="en-GB">
                <a:solidFill>
                  <a:srgbClr val="333333"/>
                </a:solidFill>
              </a:rPr>
              <a:t>Follow up with what they </a:t>
            </a:r>
            <a:r>
              <a:rPr b="1" lang="en-GB">
                <a:solidFill>
                  <a:srgbClr val="333333"/>
                </a:solidFill>
              </a:rPr>
              <a:t>think</a:t>
            </a:r>
            <a:r>
              <a:rPr lang="en-GB">
                <a:solidFill>
                  <a:srgbClr val="333333"/>
                </a:solidFill>
              </a:rPr>
              <a:t> might be going on. Encourage backing up their interpretation with reasons.</a:t>
            </a:r>
            <a:endParaRPr>
              <a:solidFill>
                <a:srgbClr val="333333"/>
              </a:solidFill>
            </a:endParaRPr>
          </a:p>
          <a:p>
            <a:pPr indent="-304800" lvl="0" marL="457200" rtl="0" algn="l">
              <a:lnSpc>
                <a:spcPct val="115000"/>
              </a:lnSpc>
              <a:spcBef>
                <a:spcPts val="0"/>
              </a:spcBef>
              <a:spcAft>
                <a:spcPts val="0"/>
              </a:spcAft>
              <a:buClr>
                <a:srgbClr val="333333"/>
              </a:buClr>
              <a:buSzPts val="1200"/>
              <a:buFont typeface="Open Sans"/>
              <a:buChar char="●"/>
            </a:pPr>
            <a:r>
              <a:rPr lang="en-GB">
                <a:solidFill>
                  <a:srgbClr val="333333"/>
                </a:solidFill>
              </a:rPr>
              <a:t>Ask students to think about what this makes them </a:t>
            </a:r>
            <a:r>
              <a:rPr b="1" lang="en-GB">
                <a:solidFill>
                  <a:srgbClr val="333333"/>
                </a:solidFill>
              </a:rPr>
              <a:t>wonder</a:t>
            </a:r>
            <a:r>
              <a:rPr lang="en-GB">
                <a:solidFill>
                  <a:srgbClr val="333333"/>
                </a:solidFill>
              </a:rPr>
              <a:t> about the object or topic.</a:t>
            </a:r>
            <a:endParaRPr>
              <a:solidFill>
                <a:srgbClr val="333333"/>
              </a:solidFill>
            </a:endParaRPr>
          </a:p>
          <a:p>
            <a:pPr indent="-304800" lvl="0" marL="457200" rtl="0" algn="l">
              <a:lnSpc>
                <a:spcPct val="115000"/>
              </a:lnSpc>
              <a:spcBef>
                <a:spcPts val="0"/>
              </a:spcBef>
              <a:spcAft>
                <a:spcPts val="0"/>
              </a:spcAft>
              <a:buClr>
                <a:srgbClr val="333333"/>
              </a:buClr>
              <a:buSzPts val="1200"/>
              <a:buFont typeface="Calibri"/>
              <a:buChar char="●"/>
            </a:pPr>
            <a:r>
              <a:rPr lang="en-GB">
                <a:solidFill>
                  <a:srgbClr val="333333"/>
                </a:solidFill>
              </a:rPr>
              <a:t>The routine works best when a student responds by using the three stems together at the same time, i.e., “I see…, I think…, I wonder…”. If not you need to scaffold each response with a follow up question for the next stem.</a:t>
            </a:r>
            <a:endParaRPr>
              <a:solidFill>
                <a:srgbClr val="333333"/>
              </a:solidFill>
            </a:endParaRPr>
          </a:p>
          <a:p>
            <a:pPr indent="0" lvl="0" marL="0" rtl="0" algn="l">
              <a:lnSpc>
                <a:spcPct val="150000"/>
              </a:lnSpc>
              <a:spcBef>
                <a:spcPts val="1100"/>
              </a:spcBef>
              <a:spcAft>
                <a:spcPts val="0"/>
              </a:spcAft>
              <a:buNone/>
            </a:pPr>
            <a:r>
              <a:rPr lang="en-GB">
                <a:solidFill>
                  <a:srgbClr val="333333"/>
                </a:solidFill>
              </a:rPr>
              <a:t>This routine encourages careful observations and thoughtful interpretations. It helps stimulate curiosity and sets the stage for inquiry. Use it at the beginning of a new unit to motivate student interest. Try it with an object that connects to a topic during the unit of study. Use the routine with an interesting object near the end of a unit to encourage students to further apply their new knowledge and ideas. Go to </a:t>
            </a:r>
            <a:r>
              <a:rPr lang="en-GB" u="sng">
                <a:solidFill>
                  <a:srgbClr val="1E73BE"/>
                </a:solidFill>
                <a:hlinkClick r:id="rId2"/>
              </a:rPr>
              <a:t>visiblethinkingpz.org</a:t>
            </a:r>
            <a:r>
              <a:rPr lang="en-GB">
                <a:solidFill>
                  <a:srgbClr val="333333"/>
                </a:solidFill>
              </a:rPr>
              <a:t> for more examples and information about think routines</a:t>
            </a:r>
            <a:endParaRPr>
              <a:solidFill>
                <a:srgbClr val="333333"/>
              </a:solidFill>
            </a:endParaRPr>
          </a:p>
          <a:p>
            <a:pPr indent="0" lvl="0" marL="0" rtl="0" algn="l">
              <a:spcBef>
                <a:spcPts val="800"/>
              </a:spcBef>
              <a:spcAft>
                <a:spcPts val="0"/>
              </a:spcAft>
              <a:buClr>
                <a:schemeClr val="dk1"/>
              </a:buClr>
              <a:buSzPts val="1100"/>
              <a:buFont typeface="Arial"/>
              <a:buNone/>
            </a:pPr>
            <a:r>
              <a:t/>
            </a:r>
            <a:endParaRPr b="1"/>
          </a:p>
        </p:txBody>
      </p:sp>
      <p:sp>
        <p:nvSpPr>
          <p:cNvPr id="193" name="Google Shape;193;g421683a093_2_21: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0" name="Shape 200"/>
        <p:cNvGrpSpPr/>
        <p:nvPr/>
      </p:nvGrpSpPr>
      <p:grpSpPr>
        <a:xfrm>
          <a:off x="0" y="0"/>
          <a:ext cx="0" cy="0"/>
          <a:chOff x="0" y="0"/>
          <a:chExt cx="0" cy="0"/>
        </a:xfrm>
      </p:grpSpPr>
      <p:sp>
        <p:nvSpPr>
          <p:cNvPr id="201" name="Google Shape;201;g421683a093_2_29: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p:spPr>
      </p:sp>
      <p:sp>
        <p:nvSpPr>
          <p:cNvPr id="202" name="Google Shape;202;g421683a093_2_2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1100"/>
              <a:buFont typeface="Arial"/>
              <a:buNone/>
            </a:pPr>
            <a:r>
              <a:rPr b="1" lang="en-GB"/>
              <a:t>The Key message(s) on this slide: </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GB"/>
              <a:t>Students can monitor different aspects of their own learning</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rPr b="1" lang="en-GB"/>
              <a:t>Detail:</a:t>
            </a:r>
            <a:endParaRPr b="1"/>
          </a:p>
          <a:p>
            <a:pPr indent="0" lvl="0" marL="0" rtl="0" algn="l">
              <a:spcBef>
                <a:spcPts val="0"/>
              </a:spcBef>
              <a:spcAft>
                <a:spcPts val="0"/>
              </a:spcAft>
              <a:buNone/>
            </a:pPr>
            <a:r>
              <a:t/>
            </a:r>
            <a:endParaRPr b="1"/>
          </a:p>
          <a:p>
            <a:pPr indent="0" lvl="0" marL="0" rtl="0" algn="l">
              <a:spcBef>
                <a:spcPts val="0"/>
              </a:spcBef>
              <a:spcAft>
                <a:spcPts val="0"/>
              </a:spcAft>
              <a:buNone/>
            </a:pPr>
            <a:r>
              <a:rPr b="1" lang="en-GB"/>
              <a:t>Many schools have red/yellow/green pages in their planners - a hangover from AfL.</a:t>
            </a:r>
            <a:endParaRPr b="1"/>
          </a:p>
          <a:p>
            <a:pPr indent="0" lvl="0" marL="0" rtl="0" algn="l">
              <a:spcBef>
                <a:spcPts val="0"/>
              </a:spcBef>
              <a:spcAft>
                <a:spcPts val="0"/>
              </a:spcAft>
              <a:buNone/>
            </a:pPr>
            <a:r>
              <a:rPr b="1" lang="en-GB"/>
              <a:t>Students display the colour that reflects where they are in terms of what is being monitored.</a:t>
            </a:r>
            <a:endParaRPr b="1"/>
          </a:p>
          <a:p>
            <a:pPr indent="0" lvl="0" marL="0" rtl="0" algn="l">
              <a:spcBef>
                <a:spcPts val="0"/>
              </a:spcBef>
              <a:spcAft>
                <a:spcPts val="0"/>
              </a:spcAft>
              <a:buNone/>
            </a:pPr>
            <a:r>
              <a:rPr b="1" lang="en-GB"/>
              <a:t>They could monitor how hard they are finding it - </a:t>
            </a:r>
            <a:endParaRPr b="1"/>
          </a:p>
          <a:p>
            <a:pPr indent="0" lvl="0" marL="0" rtl="0" algn="l">
              <a:spcBef>
                <a:spcPts val="0"/>
              </a:spcBef>
              <a:spcAft>
                <a:spcPts val="0"/>
              </a:spcAft>
              <a:buNone/>
            </a:pPr>
            <a:r>
              <a:rPr b="1" lang="en-GB"/>
              <a:t>Red = too hard, Yellow = tricky but do-able, Green = too easy.</a:t>
            </a:r>
            <a:endParaRPr b="1"/>
          </a:p>
          <a:p>
            <a:pPr indent="0" lvl="0" marL="0" rtl="0" algn="l">
              <a:spcBef>
                <a:spcPts val="0"/>
              </a:spcBef>
              <a:spcAft>
                <a:spcPts val="0"/>
              </a:spcAft>
              <a:buNone/>
            </a:pPr>
            <a:r>
              <a:rPr b="1" lang="en-GB"/>
              <a:t>Teacher supports the Reds, challenges the Greens, and leaves the Yellows alone. </a:t>
            </a:r>
            <a:endParaRPr b="1"/>
          </a:p>
          <a:p>
            <a:pPr indent="0" lvl="0" marL="0" rtl="0" algn="l">
              <a:spcBef>
                <a:spcPts val="0"/>
              </a:spcBef>
              <a:spcAft>
                <a:spcPts val="0"/>
              </a:spcAft>
              <a:buNone/>
            </a:pPr>
            <a:r>
              <a:rPr b="1" lang="en-GB"/>
              <a:t>The ideal classroom is full of yellow students.</a:t>
            </a:r>
            <a:endParaRPr b="1"/>
          </a:p>
          <a:p>
            <a:pPr indent="0" lvl="0" marL="0" rtl="0" algn="l">
              <a:spcBef>
                <a:spcPts val="0"/>
              </a:spcBef>
              <a:spcAft>
                <a:spcPts val="0"/>
              </a:spcAft>
              <a:buNone/>
            </a:pPr>
            <a:r>
              <a:t/>
            </a:r>
            <a:endParaRPr b="1"/>
          </a:p>
          <a:p>
            <a:pPr indent="0" lvl="0" marL="0" rtl="0" algn="l">
              <a:spcBef>
                <a:spcPts val="0"/>
              </a:spcBef>
              <a:spcAft>
                <a:spcPts val="0"/>
              </a:spcAft>
              <a:buNone/>
            </a:pPr>
            <a:r>
              <a:rPr b="1" lang="en-GB"/>
              <a:t>Red students could seek help from Yellow or Green students.</a:t>
            </a:r>
            <a:endParaRPr b="1"/>
          </a:p>
          <a:p>
            <a:pPr indent="0" lvl="0" marL="0" rtl="0" algn="l">
              <a:spcBef>
                <a:spcPts val="0"/>
              </a:spcBef>
              <a:spcAft>
                <a:spcPts val="0"/>
              </a:spcAft>
              <a:buNone/>
            </a:pPr>
            <a:r>
              <a:t/>
            </a:r>
            <a:endParaRPr b="1"/>
          </a:p>
          <a:p>
            <a:pPr indent="0" lvl="0" marL="0" rtl="0" algn="l">
              <a:spcBef>
                <a:spcPts val="0"/>
              </a:spcBef>
              <a:spcAft>
                <a:spcPts val="0"/>
              </a:spcAft>
              <a:buClr>
                <a:schemeClr val="dk1"/>
              </a:buClr>
              <a:buSzPts val="1100"/>
              <a:buFont typeface="Arial"/>
              <a:buNone/>
            </a:pPr>
            <a:r>
              <a:rPr b="1" lang="en-GB"/>
              <a:t>  </a:t>
            </a:r>
            <a:endParaRPr b="1"/>
          </a:p>
        </p:txBody>
      </p:sp>
      <p:sp>
        <p:nvSpPr>
          <p:cNvPr id="203" name="Google Shape;203;g421683a093_2_29: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0" name="Shape 210"/>
        <p:cNvGrpSpPr/>
        <p:nvPr/>
      </p:nvGrpSpPr>
      <p:grpSpPr>
        <a:xfrm>
          <a:off x="0" y="0"/>
          <a:ext cx="0" cy="0"/>
          <a:chOff x="0" y="0"/>
          <a:chExt cx="0" cy="0"/>
        </a:xfrm>
      </p:grpSpPr>
      <p:sp>
        <p:nvSpPr>
          <p:cNvPr id="211" name="Google Shape;211;g421683a093_2_45: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p:spPr>
      </p:sp>
      <p:sp>
        <p:nvSpPr>
          <p:cNvPr id="212" name="Google Shape;212;g421683a093_2_4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1100"/>
              <a:buFont typeface="Arial"/>
              <a:buNone/>
            </a:pPr>
            <a:r>
              <a:rPr b="1" lang="en-GB"/>
              <a:t>The Key message(s) on this slide: </a:t>
            </a:r>
            <a:endParaRPr/>
          </a:p>
          <a:p>
            <a:pPr indent="0" lvl="0" marL="0" rtl="0" algn="l">
              <a:spcBef>
                <a:spcPts val="0"/>
              </a:spcBef>
              <a:spcAft>
                <a:spcPts val="0"/>
              </a:spcAft>
              <a:buClr>
                <a:schemeClr val="dk1"/>
              </a:buClr>
              <a:buSzPts val="1100"/>
              <a:buFont typeface="Arial"/>
              <a:buNone/>
            </a:pPr>
            <a:r>
              <a:t/>
            </a:r>
            <a:endParaRPr b="1"/>
          </a:p>
          <a:p>
            <a:pPr indent="0" lvl="0" marL="0" rtl="0" algn="l">
              <a:spcBef>
                <a:spcPts val="0"/>
              </a:spcBef>
              <a:spcAft>
                <a:spcPts val="0"/>
              </a:spcAft>
              <a:buClr>
                <a:schemeClr val="dk1"/>
              </a:buClr>
              <a:buSzPts val="1100"/>
              <a:buFont typeface="Arial"/>
              <a:buNone/>
            </a:pPr>
            <a:r>
              <a:rPr b="1" lang="en-GB"/>
              <a:t>Provide checklists to help students to structure the monitoring of their own learning.</a:t>
            </a:r>
            <a:endParaRPr b="1"/>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rPr b="1" lang="en-GB"/>
              <a:t>Detail:</a:t>
            </a:r>
            <a:endParaRPr b="1"/>
          </a:p>
          <a:p>
            <a:pPr indent="0" lvl="0" marL="0" rtl="0" algn="l">
              <a:spcBef>
                <a:spcPts val="0"/>
              </a:spcBef>
              <a:spcAft>
                <a:spcPts val="0"/>
              </a:spcAft>
              <a:buNone/>
            </a:pPr>
            <a:r>
              <a:t/>
            </a:r>
            <a:endParaRPr b="1"/>
          </a:p>
          <a:p>
            <a:pPr indent="-317500" lvl="0" marL="457200" rtl="0" algn="l">
              <a:lnSpc>
                <a:spcPct val="150000"/>
              </a:lnSpc>
              <a:spcBef>
                <a:spcPts val="0"/>
              </a:spcBef>
              <a:spcAft>
                <a:spcPts val="0"/>
              </a:spcAft>
              <a:buClr>
                <a:srgbClr val="000000"/>
              </a:buClr>
              <a:buSzPts val="1400"/>
              <a:buChar char="●"/>
            </a:pPr>
            <a:r>
              <a:rPr lang="en-GB">
                <a:solidFill>
                  <a:srgbClr val="000000"/>
                </a:solidFill>
              </a:rPr>
              <a:t>Help students to monitor and check their own work</a:t>
            </a:r>
            <a:endParaRPr>
              <a:solidFill>
                <a:srgbClr val="000000"/>
              </a:solidFill>
              <a:highlight>
                <a:srgbClr val="FFFFFF"/>
              </a:highlight>
            </a:endParaRPr>
          </a:p>
          <a:p>
            <a:pPr indent="-317500" lvl="0" marL="457200" rtl="0" algn="l">
              <a:lnSpc>
                <a:spcPct val="150000"/>
              </a:lnSpc>
              <a:spcBef>
                <a:spcPts val="0"/>
              </a:spcBef>
              <a:spcAft>
                <a:spcPts val="0"/>
              </a:spcAft>
              <a:buClr>
                <a:srgbClr val="000000"/>
              </a:buClr>
              <a:buSzPts val="1400"/>
              <a:buChar char="●"/>
            </a:pPr>
            <a:r>
              <a:rPr lang="en-GB">
                <a:solidFill>
                  <a:srgbClr val="000000"/>
                </a:solidFill>
                <a:highlight>
                  <a:srgbClr val="FFFFFF"/>
                </a:highlight>
              </a:rPr>
              <a:t>Construct checklists with students itemising the important things to check before they consider something is finished.</a:t>
            </a:r>
            <a:endParaRPr>
              <a:solidFill>
                <a:srgbClr val="000000"/>
              </a:solidFill>
              <a:highlight>
                <a:srgbClr val="FFFFFF"/>
              </a:highlight>
            </a:endParaRPr>
          </a:p>
          <a:p>
            <a:pPr indent="-317500" lvl="0" marL="457200" rtl="0" algn="l">
              <a:lnSpc>
                <a:spcPct val="150000"/>
              </a:lnSpc>
              <a:spcBef>
                <a:spcPts val="0"/>
              </a:spcBef>
              <a:spcAft>
                <a:spcPts val="0"/>
              </a:spcAft>
              <a:buClr>
                <a:srgbClr val="333333"/>
              </a:buClr>
              <a:buSzPts val="1400"/>
              <a:buChar char="●"/>
            </a:pPr>
            <a:r>
              <a:rPr lang="en-GB">
                <a:solidFill>
                  <a:srgbClr val="333333"/>
                </a:solidFill>
                <a:highlight>
                  <a:srgbClr val="FFFFFF"/>
                </a:highlight>
              </a:rPr>
              <a:t> Use such checklists as they work through something, and use it again as a final check before they submit work for assessment.</a:t>
            </a:r>
            <a:endParaRPr>
              <a:solidFill>
                <a:srgbClr val="000000"/>
              </a:solidFill>
              <a:highlight>
                <a:srgbClr val="FFFFFF"/>
              </a:highlight>
            </a:endParaRPr>
          </a:p>
          <a:p>
            <a:pPr indent="-317500" lvl="0" marL="457200" rtl="0" algn="l">
              <a:lnSpc>
                <a:spcPct val="150000"/>
              </a:lnSpc>
              <a:spcBef>
                <a:spcPts val="0"/>
              </a:spcBef>
              <a:spcAft>
                <a:spcPts val="0"/>
              </a:spcAft>
              <a:buClr>
                <a:srgbClr val="000000"/>
              </a:buClr>
              <a:buSzPts val="1400"/>
              <a:buChar char="●"/>
            </a:pPr>
            <a:r>
              <a:rPr lang="en-GB">
                <a:solidFill>
                  <a:srgbClr val="000000"/>
                </a:solidFill>
                <a:highlight>
                  <a:srgbClr val="FFFFFF"/>
                </a:highlight>
              </a:rPr>
              <a:t>How we relate to standards of excellence, quality, and correctness is key.  </a:t>
            </a:r>
            <a:r>
              <a:rPr b="1" lang="en-GB">
                <a:solidFill>
                  <a:srgbClr val="000000"/>
                </a:solidFill>
                <a:highlight>
                  <a:srgbClr val="FFFFFF"/>
                </a:highlight>
              </a:rPr>
              <a:t>It is about developing a sense of standards; a view of what’s good, bad or indifferent.</a:t>
            </a:r>
            <a:r>
              <a:rPr lang="en-GB">
                <a:solidFill>
                  <a:srgbClr val="000000"/>
                </a:solidFill>
                <a:highlight>
                  <a:srgbClr val="FFFFFF"/>
                </a:highlight>
              </a:rPr>
              <a:t> Initially students </a:t>
            </a:r>
            <a:r>
              <a:rPr i="1" lang="en-GB">
                <a:solidFill>
                  <a:srgbClr val="000000"/>
                </a:solidFill>
                <a:highlight>
                  <a:srgbClr val="FFFFFF"/>
                </a:highlight>
              </a:rPr>
              <a:t>accept what they are told</a:t>
            </a:r>
            <a:r>
              <a:rPr lang="en-GB">
                <a:solidFill>
                  <a:srgbClr val="000000"/>
                </a:solidFill>
                <a:highlight>
                  <a:srgbClr val="FFFFFF"/>
                </a:highlight>
              </a:rPr>
              <a:t> by teachers about what something needs to look like, be like, feel like. But with support and encouragement students are able to begin to think for themselves about what makes something good and eventually </a:t>
            </a:r>
            <a:r>
              <a:rPr i="1" lang="en-GB">
                <a:solidFill>
                  <a:srgbClr val="000000"/>
                </a:solidFill>
                <a:highlight>
                  <a:srgbClr val="FFFFFF"/>
                </a:highlight>
              </a:rPr>
              <a:t>determine their own standards</a:t>
            </a:r>
            <a:r>
              <a:rPr lang="en-GB">
                <a:solidFill>
                  <a:srgbClr val="000000"/>
                </a:solidFill>
                <a:highlight>
                  <a:srgbClr val="FFFFFF"/>
                </a:highlight>
              </a:rPr>
              <a:t>.ecklists as they work through something, and use it again as a final check before they submit work for assessment.</a:t>
            </a:r>
            <a:endParaRPr>
              <a:solidFill>
                <a:srgbClr val="000000"/>
              </a:solidFill>
              <a:highlight>
                <a:srgbClr val="FFFFFF"/>
              </a:highlight>
            </a:endParaRPr>
          </a:p>
          <a:p>
            <a:pPr indent="0" lvl="0" marL="0" rtl="0" algn="l">
              <a:spcBef>
                <a:spcPts val="800"/>
              </a:spcBef>
              <a:spcAft>
                <a:spcPts val="0"/>
              </a:spcAft>
              <a:buClr>
                <a:schemeClr val="dk1"/>
              </a:buClr>
              <a:buSzPts val="1100"/>
              <a:buFont typeface="Arial"/>
              <a:buNone/>
            </a:pPr>
            <a:r>
              <a:t/>
            </a:r>
            <a:endParaRPr b="1"/>
          </a:p>
        </p:txBody>
      </p:sp>
      <p:sp>
        <p:nvSpPr>
          <p:cNvPr id="213" name="Google Shape;213;g421683a093_2_45: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1" name="Shape 221"/>
        <p:cNvGrpSpPr/>
        <p:nvPr/>
      </p:nvGrpSpPr>
      <p:grpSpPr>
        <a:xfrm>
          <a:off x="0" y="0"/>
          <a:ext cx="0" cy="0"/>
          <a:chOff x="0" y="0"/>
          <a:chExt cx="0" cy="0"/>
        </a:xfrm>
      </p:grpSpPr>
      <p:sp>
        <p:nvSpPr>
          <p:cNvPr id="222" name="Google Shape;222;g40b700ac35_0_161: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223" name="Google Shape;223;g40b700ac35_0_16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None/>
            </a:pPr>
            <a:r>
              <a:rPr b="1" lang="en-GB"/>
              <a:t>The Key message(s) on this slide: </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GB"/>
              <a:t>Devise strategies for getting themselves unstuck so that they can try something </a:t>
            </a:r>
            <a:r>
              <a:rPr b="1" i="1" lang="en-GB"/>
              <a:t>before</a:t>
            </a:r>
            <a:r>
              <a:rPr b="1" lang="en-GB"/>
              <a:t> turn to you for help</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GB"/>
              <a:t>Detail:</a:t>
            </a:r>
            <a:endParaRPr/>
          </a:p>
          <a:p>
            <a:pPr indent="-342900" lvl="0" marL="342900" marR="0" rtl="0" algn="l">
              <a:spcBef>
                <a:spcPts val="0"/>
              </a:spcBef>
              <a:spcAft>
                <a:spcPts val="0"/>
              </a:spcAft>
              <a:buClr>
                <a:schemeClr val="dk1"/>
              </a:buClr>
              <a:buSzPts val="1200"/>
              <a:buFont typeface="Arial"/>
              <a:buChar char="•"/>
            </a:pPr>
            <a:r>
              <a:rPr b="0" i="0" lang="en-GB" sz="1200" u="none" cap="none" strike="noStrike">
                <a:solidFill>
                  <a:schemeClr val="dk1"/>
                </a:solidFill>
                <a:latin typeface="Calibri"/>
                <a:ea typeface="Calibri"/>
                <a:cs typeface="Calibri"/>
                <a:sym typeface="Calibri"/>
              </a:rPr>
              <a:t>First quick win</a:t>
            </a:r>
            <a:endParaRPr/>
          </a:p>
          <a:p>
            <a:pPr indent="-342900" lvl="0" marL="342900" marR="0" rtl="0" algn="l">
              <a:spcBef>
                <a:spcPts val="0"/>
              </a:spcBef>
              <a:spcAft>
                <a:spcPts val="0"/>
              </a:spcAft>
              <a:buClr>
                <a:schemeClr val="dk1"/>
              </a:buClr>
              <a:buSzPts val="1200"/>
              <a:buFont typeface="Arial"/>
              <a:buChar char="•"/>
            </a:pPr>
            <a:r>
              <a:rPr b="0" i="0" lang="en-GB" sz="1200" u="none" cap="none" strike="noStrike">
                <a:solidFill>
                  <a:schemeClr val="dk1"/>
                </a:solidFill>
                <a:latin typeface="Calibri"/>
                <a:ea typeface="Calibri"/>
                <a:cs typeface="Calibri"/>
                <a:sym typeface="Calibri"/>
              </a:rPr>
              <a:t>Stuck poster - what to do when stuck</a:t>
            </a:r>
            <a:endParaRPr/>
          </a:p>
          <a:p>
            <a:pPr indent="-342900" lvl="0" marL="342900" marR="0" rtl="0" algn="l">
              <a:spcBef>
                <a:spcPts val="0"/>
              </a:spcBef>
              <a:spcAft>
                <a:spcPts val="0"/>
              </a:spcAft>
              <a:buClr>
                <a:schemeClr val="dk1"/>
              </a:buClr>
              <a:buSzPts val="1200"/>
              <a:buFont typeface="Arial"/>
              <a:buChar char="•"/>
            </a:pPr>
            <a:r>
              <a:rPr b="0" i="0" lang="en-GB" sz="1200" u="none" cap="none" strike="noStrike">
                <a:solidFill>
                  <a:schemeClr val="dk1"/>
                </a:solidFill>
                <a:latin typeface="Calibri"/>
                <a:ea typeface="Calibri"/>
                <a:cs typeface="Calibri"/>
                <a:sym typeface="Calibri"/>
              </a:rPr>
              <a:t>Collect </a:t>
            </a:r>
            <a:r>
              <a:rPr lang="en-GB"/>
              <a:t>students’</a:t>
            </a:r>
            <a:r>
              <a:rPr b="0" i="0" lang="en-GB" sz="1200" u="none" cap="none" strike="noStrike">
                <a:solidFill>
                  <a:schemeClr val="dk1"/>
                </a:solidFill>
                <a:latin typeface="Calibri"/>
                <a:ea typeface="Calibri"/>
                <a:cs typeface="Calibri"/>
                <a:sym typeface="Calibri"/>
              </a:rPr>
              <a:t> ideas</a:t>
            </a:r>
            <a:endParaRPr/>
          </a:p>
          <a:p>
            <a:pPr indent="-342900" lvl="0" marL="342900" marR="0" rtl="0" algn="l">
              <a:spcBef>
                <a:spcPts val="0"/>
              </a:spcBef>
              <a:spcAft>
                <a:spcPts val="0"/>
              </a:spcAft>
              <a:buClr>
                <a:schemeClr val="dk1"/>
              </a:buClr>
              <a:buSzPts val="1200"/>
              <a:buFont typeface="Arial"/>
              <a:buChar char="•"/>
            </a:pPr>
            <a:r>
              <a:rPr b="0" i="0" lang="en-GB" sz="1200" u="none" cap="none" strike="noStrike">
                <a:solidFill>
                  <a:schemeClr val="dk1"/>
                </a:solidFill>
                <a:latin typeface="Calibri"/>
                <a:ea typeface="Calibri"/>
                <a:cs typeface="Calibri"/>
                <a:sym typeface="Calibri"/>
              </a:rPr>
              <a:t>Builds </a:t>
            </a:r>
            <a:r>
              <a:rPr lang="en-GB"/>
              <a:t>engagement and makes students more self-reliant</a:t>
            </a:r>
            <a:endParaRPr/>
          </a:p>
          <a:p>
            <a:pPr indent="-95250" lvl="0" marL="228600" marR="0" rtl="0" algn="l">
              <a:spcBef>
                <a:spcPts val="500"/>
              </a:spcBef>
              <a:spcAft>
                <a:spcPts val="0"/>
              </a:spcAft>
              <a:buClr>
                <a:schemeClr val="dk1"/>
              </a:buClr>
              <a:buSzPts val="1200"/>
              <a:buFont typeface="Arial"/>
              <a:buNone/>
            </a:pPr>
            <a:r>
              <a:t/>
            </a:r>
            <a:endParaRPr b="0" i="0" sz="1200" u="none" cap="none" strike="noStrike">
              <a:solidFill>
                <a:schemeClr val="dk1"/>
              </a:solidFill>
              <a:latin typeface="Avenir"/>
              <a:ea typeface="Avenir"/>
              <a:cs typeface="Avenir"/>
              <a:sym typeface="Aveni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9" name="Shape 229"/>
        <p:cNvGrpSpPr/>
        <p:nvPr/>
      </p:nvGrpSpPr>
      <p:grpSpPr>
        <a:xfrm>
          <a:off x="0" y="0"/>
          <a:ext cx="0" cy="0"/>
          <a:chOff x="0" y="0"/>
          <a:chExt cx="0" cy="0"/>
        </a:xfrm>
      </p:grpSpPr>
      <p:sp>
        <p:nvSpPr>
          <p:cNvPr id="230" name="Google Shape;230;g40b700ac35_0_183: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1" name="Google Shape;231;g40b700ac35_0_18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Key message(s) on this slide: </a:t>
            </a:r>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lang="en-GB">
                <a:solidFill>
                  <a:srgbClr val="000000"/>
                </a:solidFill>
              </a:rPr>
              <a:t>Stuck is ok. It is the point when learning really begins, not when it finishes.</a:t>
            </a:r>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0" lvl="0" marL="0" marR="0" rtl="0" algn="l">
              <a:spcBef>
                <a:spcPts val="0"/>
              </a:spcBef>
              <a:spcAft>
                <a:spcPts val="0"/>
              </a:spcAft>
              <a:buNone/>
            </a:pPr>
            <a:r>
              <a:t/>
            </a:r>
            <a:endParaRPr/>
          </a:p>
          <a:p>
            <a:pPr indent="0" lvl="0" marL="0" marR="0" rtl="0" algn="l">
              <a:spcBef>
                <a:spcPts val="0"/>
              </a:spcBef>
              <a:spcAft>
                <a:spcPts val="0"/>
              </a:spcAft>
              <a:buNone/>
            </a:pPr>
            <a:r>
              <a:rPr lang="en-GB"/>
              <a:t>The big idea here is ‘I’m stuck </a:t>
            </a:r>
            <a:r>
              <a:rPr i="1" lang="en-GB"/>
              <a:t>because</a:t>
            </a:r>
            <a:r>
              <a:rPr lang="en-GB"/>
              <a:t>’.</a:t>
            </a:r>
            <a:endParaRPr/>
          </a:p>
          <a:p>
            <a:pPr indent="0" lvl="0" marL="0" marR="0" rtl="0" algn="l">
              <a:spcBef>
                <a:spcPts val="0"/>
              </a:spcBef>
              <a:spcAft>
                <a:spcPts val="0"/>
              </a:spcAft>
              <a:buNone/>
            </a:pPr>
            <a:r>
              <a:rPr lang="en-GB"/>
              <a:t>Once students’ can say why they are stuck, the ‘why’ often suggests a course of action.</a:t>
            </a:r>
            <a:endParaRPr/>
          </a:p>
          <a:p>
            <a:pPr indent="0" lvl="0" marL="0" marR="0" rtl="0" algn="l">
              <a:spcBef>
                <a:spcPts val="0"/>
              </a:spcBef>
              <a:spcAft>
                <a:spcPts val="0"/>
              </a:spcAft>
              <a:buNone/>
            </a:pPr>
            <a:r>
              <a:rPr lang="en-GB"/>
              <a:t>I’m stuck because I don’t know what this word means - get a dictionary</a:t>
            </a:r>
            <a:endParaRPr/>
          </a:p>
          <a:p>
            <a:pPr indent="0" lvl="0" marL="0" marR="0" rtl="0" algn="l">
              <a:spcBef>
                <a:spcPts val="0"/>
              </a:spcBef>
              <a:spcAft>
                <a:spcPts val="0"/>
              </a:spcAft>
              <a:buNone/>
            </a:pPr>
            <a:r>
              <a:rPr lang="en-GB"/>
              <a:t>I’m stuck because I don’t know what to do next - what might you do next?</a:t>
            </a:r>
            <a:endParaRPr/>
          </a:p>
          <a:p>
            <a:pPr indent="0" lvl="0" marL="0" marR="0" rtl="0" algn="l">
              <a:spcBef>
                <a:spcPts val="0"/>
              </a:spcBef>
              <a:spcAft>
                <a:spcPts val="0"/>
              </a:spcAft>
              <a:buNone/>
            </a:pPr>
            <a:r>
              <a:rPr lang="en-GB"/>
              <a:t>I’m stuck because it is not working - what else could you try?</a:t>
            </a:r>
            <a:endParaRPr/>
          </a:p>
        </p:txBody>
      </p:sp>
      <p:sp>
        <p:nvSpPr>
          <p:cNvPr id="232" name="Google Shape;232;g40b700ac35_0_18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GB"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9" name="Shape 239"/>
        <p:cNvGrpSpPr/>
        <p:nvPr/>
      </p:nvGrpSpPr>
      <p:grpSpPr>
        <a:xfrm>
          <a:off x="0" y="0"/>
          <a:ext cx="0" cy="0"/>
          <a:chOff x="0" y="0"/>
          <a:chExt cx="0" cy="0"/>
        </a:xfrm>
      </p:grpSpPr>
      <p:sp>
        <p:nvSpPr>
          <p:cNvPr id="240" name="Google Shape;240;g40b700ac35_0_192: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241" name="Google Shape;241;g40b700ac35_0_19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Calibri"/>
              <a:buNone/>
            </a:pPr>
            <a:r>
              <a:t/>
            </a:r>
            <a:endParaRPr/>
          </a:p>
          <a:p>
            <a:pPr indent="0" lvl="0" marL="0" marR="0" rtl="0" algn="l">
              <a:spcBef>
                <a:spcPts val="0"/>
              </a:spcBef>
              <a:spcAft>
                <a:spcPts val="0"/>
              </a:spcAft>
              <a:buNone/>
            </a:pPr>
            <a:r>
              <a:rPr lang="en-GB"/>
              <a:t>The second cultural shift - making learning the object of conversation.</a:t>
            </a:r>
            <a:endParaRPr/>
          </a:p>
          <a:p>
            <a:pPr indent="0" lvl="0" marL="0" marR="0" rtl="0" algn="l">
              <a:spcBef>
                <a:spcPts val="0"/>
              </a:spcBef>
              <a:spcAft>
                <a:spcPts val="0"/>
              </a:spcAft>
              <a:buNone/>
            </a:pPr>
            <a:r>
              <a:t/>
            </a:r>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Developing the learning language.</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Teacher talk and written feedback important here.</a:t>
            </a:r>
            <a:endParaRPr/>
          </a:p>
        </p:txBody>
      </p:sp>
      <p:sp>
        <p:nvSpPr>
          <p:cNvPr id="242" name="Google Shape;242;g40b700ac35_0_19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GB" sz="1200">
                <a:solidFill>
                  <a:schemeClr val="dk1"/>
                </a:solidFill>
                <a:latin typeface="Candara"/>
                <a:ea typeface="Candara"/>
                <a:cs typeface="Candara"/>
                <a:sym typeface="Candara"/>
              </a:rPr>
              <a:t>‹#›</a:t>
            </a:fld>
            <a:endParaRPr sz="1200">
              <a:solidFill>
                <a:schemeClr val="dk1"/>
              </a:solidFill>
              <a:latin typeface="Candara"/>
              <a:ea typeface="Candara"/>
              <a:cs typeface="Candara"/>
              <a:sym typeface="Candara"/>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9" name="Shape 249"/>
        <p:cNvGrpSpPr/>
        <p:nvPr/>
      </p:nvGrpSpPr>
      <p:grpSpPr>
        <a:xfrm>
          <a:off x="0" y="0"/>
          <a:ext cx="0" cy="0"/>
          <a:chOff x="0" y="0"/>
          <a:chExt cx="0" cy="0"/>
        </a:xfrm>
      </p:grpSpPr>
      <p:sp>
        <p:nvSpPr>
          <p:cNvPr id="250" name="Google Shape;250;g40b700ac35_0_210: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251" name="Google Shape;251;g40b700ac35_0_21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1200"/>
              <a:buFont typeface="Calibri"/>
              <a:buNone/>
            </a:pPr>
            <a:r>
              <a:rPr b="1" lang="en-GB"/>
              <a:t>The Key message(s) on this slide: </a:t>
            </a:r>
            <a:endParaRPr/>
          </a:p>
          <a:p>
            <a:pPr indent="0" lvl="0" marL="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Clr>
                <a:schemeClr val="dk1"/>
              </a:buClr>
              <a:buSzPts val="1200"/>
              <a:buFont typeface="Calibri"/>
              <a:buNone/>
            </a:pPr>
            <a:r>
              <a:rPr b="1" lang="en-GB"/>
              <a:t>Students find it helpful to have visual ‘hooks’ to support their thinking/understanding</a:t>
            </a:r>
            <a:endParaRPr/>
          </a:p>
          <a:p>
            <a:pPr indent="0" lvl="0" marL="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Clr>
                <a:schemeClr val="dk1"/>
              </a:buClr>
              <a:buSzPts val="1200"/>
              <a:buFont typeface="Calibri"/>
              <a:buNone/>
            </a:pPr>
            <a:r>
              <a:rPr b="1" lang="en-GB"/>
              <a:t>Detail:</a:t>
            </a:r>
            <a:endParaRPr>
              <a:latin typeface="Avenir"/>
              <a:ea typeface="Avenir"/>
              <a:cs typeface="Avenir"/>
              <a:sym typeface="Avenir"/>
            </a:endParaRPr>
          </a:p>
          <a:p>
            <a:pPr indent="0" lvl="0" marL="342900" marR="0" rtl="0" algn="l">
              <a:spcBef>
                <a:spcPts val="0"/>
              </a:spcBef>
              <a:spcAft>
                <a:spcPts val="0"/>
              </a:spcAft>
              <a:buNone/>
            </a:pPr>
            <a:r>
              <a:t/>
            </a:r>
            <a:endParaRPr>
              <a:latin typeface="Avenir"/>
              <a:ea typeface="Avenir"/>
              <a:cs typeface="Avenir"/>
              <a:sym typeface="Avenir"/>
            </a:endParaRPr>
          </a:p>
          <a:p>
            <a:pPr indent="-342900" lvl="0" marL="342900" marR="0" rtl="0" algn="l">
              <a:spcBef>
                <a:spcPts val="0"/>
              </a:spcBef>
              <a:spcAft>
                <a:spcPts val="0"/>
              </a:spcAft>
              <a:buClr>
                <a:schemeClr val="dk1"/>
              </a:buClr>
              <a:buSzPts val="1200"/>
              <a:buFont typeface="Avenir"/>
              <a:buChar char="•"/>
            </a:pPr>
            <a:r>
              <a:rPr b="0" i="0" lang="en-GB" sz="1200" u="none" cap="none" strike="noStrike">
                <a:solidFill>
                  <a:schemeClr val="dk1"/>
                </a:solidFill>
                <a:latin typeface="Avenir"/>
                <a:ea typeface="Avenir"/>
                <a:cs typeface="Avenir"/>
                <a:sym typeface="Avenir"/>
              </a:rPr>
              <a:t>An example from </a:t>
            </a:r>
            <a:r>
              <a:rPr lang="en-GB">
                <a:latin typeface="Avenir"/>
                <a:ea typeface="Avenir"/>
                <a:cs typeface="Avenir"/>
                <a:sym typeface="Avenir"/>
              </a:rPr>
              <a:t>a</a:t>
            </a:r>
            <a:r>
              <a:rPr b="0" i="0" lang="en-GB" sz="1200" u="none" cap="none" strike="noStrike">
                <a:solidFill>
                  <a:schemeClr val="dk1"/>
                </a:solidFill>
                <a:latin typeface="Avenir"/>
                <a:ea typeface="Avenir"/>
                <a:cs typeface="Avenir"/>
                <a:sym typeface="Avenir"/>
              </a:rPr>
              <a:t> school in Milton Keynes of icons for each capacity</a:t>
            </a:r>
            <a:endParaRPr/>
          </a:p>
          <a:p>
            <a:pPr indent="-342900" lvl="0" marL="342900" marR="0" rtl="0" algn="l">
              <a:spcBef>
                <a:spcPts val="0"/>
              </a:spcBef>
              <a:spcAft>
                <a:spcPts val="0"/>
              </a:spcAft>
              <a:buClr>
                <a:schemeClr val="dk1"/>
              </a:buClr>
              <a:buSzPts val="1200"/>
              <a:buFont typeface="Avenir"/>
              <a:buChar char="•"/>
            </a:pPr>
            <a:r>
              <a:rPr b="0" i="0" lang="en-GB" sz="1200" u="none" cap="none" strike="noStrike">
                <a:solidFill>
                  <a:schemeClr val="dk1"/>
                </a:solidFill>
                <a:latin typeface="Avenir"/>
                <a:ea typeface="Avenir"/>
                <a:cs typeface="Avenir"/>
                <a:sym typeface="Avenir"/>
              </a:rPr>
              <a:t>Pictures are from Clip Art</a:t>
            </a:r>
            <a:endParaRPr/>
          </a:p>
          <a:p>
            <a:pPr indent="-342900" lvl="0" marL="342900" marR="0" rtl="0" algn="l">
              <a:spcBef>
                <a:spcPts val="0"/>
              </a:spcBef>
              <a:spcAft>
                <a:spcPts val="0"/>
              </a:spcAft>
              <a:buClr>
                <a:schemeClr val="dk1"/>
              </a:buClr>
              <a:buSzPts val="1200"/>
              <a:buFont typeface="Avenir"/>
              <a:buChar char="•"/>
            </a:pPr>
            <a:r>
              <a:rPr b="0" i="0" lang="en-GB" sz="1200" u="none" cap="none" strike="noStrike">
                <a:solidFill>
                  <a:schemeClr val="dk1"/>
                </a:solidFill>
                <a:latin typeface="Avenir"/>
                <a:ea typeface="Avenir"/>
                <a:cs typeface="Avenir"/>
                <a:sym typeface="Avenir"/>
              </a:rPr>
              <a:t>Some schools use animals. e.g Emperor penguin to illustrate interdependence - spider for perseverance etc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7" name="Shape 257"/>
        <p:cNvGrpSpPr/>
        <p:nvPr/>
      </p:nvGrpSpPr>
      <p:grpSpPr>
        <a:xfrm>
          <a:off x="0" y="0"/>
          <a:ext cx="0" cy="0"/>
          <a:chOff x="0" y="0"/>
          <a:chExt cx="0" cy="0"/>
        </a:xfrm>
      </p:grpSpPr>
      <p:sp>
        <p:nvSpPr>
          <p:cNvPr id="258" name="Google Shape;258;g421683a093_2_77: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p:spPr>
      </p:sp>
      <p:sp>
        <p:nvSpPr>
          <p:cNvPr id="259" name="Google Shape;259;g421683a093_2_7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1100"/>
              <a:buFont typeface="Arial"/>
              <a:buNone/>
            </a:pPr>
            <a:r>
              <a:rPr b="1" lang="en-GB"/>
              <a:t>The Key message(s) on this slide: </a:t>
            </a:r>
            <a:endParaRPr/>
          </a:p>
          <a:p>
            <a:pPr indent="0" lvl="0" marL="0" rtl="0" algn="l">
              <a:spcBef>
                <a:spcPts val="0"/>
              </a:spcBef>
              <a:spcAft>
                <a:spcPts val="0"/>
              </a:spcAft>
              <a:buClr>
                <a:schemeClr val="dk1"/>
              </a:buClr>
              <a:buSzPts val="1100"/>
              <a:buFont typeface="Arial"/>
              <a:buNone/>
            </a:pPr>
            <a:r>
              <a:t/>
            </a:r>
            <a:endParaRPr b="1"/>
          </a:p>
          <a:p>
            <a:pPr indent="0" lvl="0" marL="0" rtl="0" algn="l">
              <a:spcBef>
                <a:spcPts val="0"/>
              </a:spcBef>
              <a:spcAft>
                <a:spcPts val="0"/>
              </a:spcAft>
              <a:buClr>
                <a:schemeClr val="dk1"/>
              </a:buClr>
              <a:buSzPts val="1100"/>
              <a:buFont typeface="Arial"/>
              <a:buNone/>
            </a:pPr>
            <a:r>
              <a:rPr b="1" lang="en-GB"/>
              <a:t>Explore the learning behaviours of characters that the students know</a:t>
            </a:r>
            <a:endParaRPr b="1"/>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rPr b="1" lang="en-GB"/>
              <a:t>Detail:</a:t>
            </a:r>
            <a:endParaRPr b="1"/>
          </a:p>
          <a:p>
            <a:pPr indent="0" lvl="0" marL="0" rtl="0" algn="l">
              <a:spcBef>
                <a:spcPts val="0"/>
              </a:spcBef>
              <a:spcAft>
                <a:spcPts val="0"/>
              </a:spcAft>
              <a:buNone/>
            </a:pPr>
            <a:r>
              <a:t/>
            </a:r>
            <a:endParaRPr b="1"/>
          </a:p>
          <a:p>
            <a:pPr indent="0" lvl="0" marL="0" rtl="0" algn="l">
              <a:spcBef>
                <a:spcPts val="0"/>
              </a:spcBef>
              <a:spcAft>
                <a:spcPts val="0"/>
              </a:spcAft>
              <a:buNone/>
            </a:pPr>
            <a:r>
              <a:rPr lang="en-GB"/>
              <a:t>The ‘character’ could be real or fictional, known to them or simply a ‘personality’.</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Consider David Beckham. How did he achieve success?</a:t>
            </a:r>
            <a:endParaRPr/>
          </a:p>
          <a:p>
            <a:pPr indent="-317500" lvl="0" marL="457200" rtl="0" algn="l">
              <a:spcBef>
                <a:spcPts val="0"/>
              </a:spcBef>
              <a:spcAft>
                <a:spcPts val="0"/>
              </a:spcAft>
              <a:buSzPts val="1400"/>
              <a:buChar char="●"/>
            </a:pPr>
            <a:r>
              <a:rPr lang="en-GB"/>
              <a:t>Talented, yes, but also very perseverant in practising his skills;</a:t>
            </a:r>
            <a:endParaRPr/>
          </a:p>
          <a:p>
            <a:pPr indent="-317500" lvl="0" marL="457200" rtl="0" algn="l">
              <a:spcBef>
                <a:spcPts val="0"/>
              </a:spcBef>
              <a:spcAft>
                <a:spcPts val="0"/>
              </a:spcAft>
              <a:buSzPts val="1400"/>
              <a:buChar char="●"/>
            </a:pPr>
            <a:r>
              <a:rPr lang="en-GB"/>
              <a:t>Team player with high levels of interdependence;</a:t>
            </a:r>
            <a:endParaRPr/>
          </a:p>
          <a:p>
            <a:pPr indent="-317500" lvl="0" marL="457200" rtl="0" algn="l">
              <a:spcBef>
                <a:spcPts val="0"/>
              </a:spcBef>
              <a:spcAft>
                <a:spcPts val="0"/>
              </a:spcAft>
              <a:buSzPts val="1400"/>
              <a:buChar char="●"/>
            </a:pPr>
            <a:r>
              <a:rPr lang="en-GB"/>
              <a:t>Strategic, thinks ahead;</a:t>
            </a:r>
            <a:endParaRPr/>
          </a:p>
          <a:p>
            <a:pPr indent="-317500" lvl="0" marL="457200" rtl="0" algn="l">
              <a:spcBef>
                <a:spcPts val="0"/>
              </a:spcBef>
              <a:spcAft>
                <a:spcPts val="0"/>
              </a:spcAft>
              <a:buSzPts val="1400"/>
              <a:buChar char="●"/>
            </a:pPr>
            <a:r>
              <a:rPr lang="en-GB"/>
              <a:t>Prepared to change tack if strategy is not working.</a:t>
            </a:r>
            <a:endParaRPr/>
          </a:p>
          <a:p>
            <a:pPr indent="-317500" lvl="0" marL="457200" rtl="0" algn="l">
              <a:spcBef>
                <a:spcPts val="0"/>
              </a:spcBef>
              <a:spcAft>
                <a:spcPts val="0"/>
              </a:spcAft>
              <a:buSzPts val="1400"/>
              <a:buChar char="●"/>
            </a:pPr>
            <a:r>
              <a:rPr lang="en-GB"/>
              <a:t>And so on . . . </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But the ‘character’ could just as easily have been Shrek, the Queen,  . . . .  </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t/>
            </a:r>
            <a:endParaRPr b="1"/>
          </a:p>
        </p:txBody>
      </p:sp>
      <p:sp>
        <p:nvSpPr>
          <p:cNvPr id="260" name="Google Shape;260;g421683a093_2_77: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8" name="Shape 268"/>
        <p:cNvGrpSpPr/>
        <p:nvPr/>
      </p:nvGrpSpPr>
      <p:grpSpPr>
        <a:xfrm>
          <a:off x="0" y="0"/>
          <a:ext cx="0" cy="0"/>
          <a:chOff x="0" y="0"/>
          <a:chExt cx="0" cy="0"/>
        </a:xfrm>
      </p:grpSpPr>
      <p:sp>
        <p:nvSpPr>
          <p:cNvPr id="269" name="Google Shape;269;g421683a093_2_85: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p:spPr>
      </p:sp>
      <p:sp>
        <p:nvSpPr>
          <p:cNvPr id="270" name="Google Shape;270;g421683a093_2_8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1100"/>
              <a:buFont typeface="Arial"/>
              <a:buNone/>
            </a:pPr>
            <a:r>
              <a:rPr b="1" lang="en-GB"/>
              <a:t>The Key message(s) on this slide: </a:t>
            </a:r>
            <a:endParaRPr/>
          </a:p>
          <a:p>
            <a:pPr indent="0" lvl="0" marL="0" rtl="0" algn="l">
              <a:spcBef>
                <a:spcPts val="0"/>
              </a:spcBef>
              <a:spcAft>
                <a:spcPts val="0"/>
              </a:spcAft>
              <a:buClr>
                <a:schemeClr val="dk1"/>
              </a:buClr>
              <a:buSzPts val="1100"/>
              <a:buFont typeface="Arial"/>
              <a:buNone/>
            </a:pPr>
            <a:r>
              <a:t/>
            </a:r>
            <a:endParaRPr b="1"/>
          </a:p>
          <a:p>
            <a:pPr indent="0" lvl="0" marL="0" rtl="0" algn="l">
              <a:spcBef>
                <a:spcPts val="0"/>
              </a:spcBef>
              <a:spcAft>
                <a:spcPts val="0"/>
              </a:spcAft>
              <a:buClr>
                <a:schemeClr val="dk1"/>
              </a:buClr>
              <a:buSzPts val="1100"/>
              <a:buFont typeface="Arial"/>
              <a:buNone/>
            </a:pPr>
            <a:r>
              <a:rPr b="1" lang="en-GB"/>
              <a:t>What is talked about in classrooms gives a strong message about what the teacher believes is important.</a:t>
            </a:r>
            <a:endParaRPr b="1"/>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rPr b="1" lang="en-GB"/>
              <a:t>Detail:</a:t>
            </a:r>
            <a:endParaRPr b="1"/>
          </a:p>
          <a:p>
            <a:pPr indent="0" lvl="0" marL="0" rtl="0" algn="l">
              <a:spcBef>
                <a:spcPts val="0"/>
              </a:spcBef>
              <a:spcAft>
                <a:spcPts val="0"/>
              </a:spcAft>
              <a:buNone/>
            </a:pPr>
            <a:r>
              <a:t/>
            </a:r>
            <a:endParaRPr/>
          </a:p>
          <a:p>
            <a:pPr indent="0" lvl="0" marL="0" rtl="0" algn="l">
              <a:spcBef>
                <a:spcPts val="0"/>
              </a:spcBef>
              <a:spcAft>
                <a:spcPts val="0"/>
              </a:spcAft>
              <a:buNone/>
            </a:pPr>
            <a:r>
              <a:rPr lang="en-GB"/>
              <a:t>Reflect on your own classroom:</a:t>
            </a:r>
            <a:endParaRPr/>
          </a:p>
          <a:p>
            <a:pPr indent="0" lvl="0" marL="0" rtl="0" algn="l">
              <a:spcBef>
                <a:spcPts val="0"/>
              </a:spcBef>
              <a:spcAft>
                <a:spcPts val="0"/>
              </a:spcAft>
              <a:buNone/>
            </a:pPr>
            <a:r>
              <a:rPr lang="en-GB"/>
              <a:t>If you could replay what you say during a typical lesson, what would you hear?</a:t>
            </a:r>
            <a:endParaRPr/>
          </a:p>
          <a:p>
            <a:pPr indent="0" lvl="0" marL="0" rtl="0" algn="l">
              <a:spcBef>
                <a:spcPts val="0"/>
              </a:spcBef>
              <a:spcAft>
                <a:spcPts val="0"/>
              </a:spcAft>
              <a:buNone/>
            </a:pPr>
            <a:r>
              <a:rPr lang="en-GB"/>
              <a:t>How much of your talk concerns </a:t>
            </a:r>
            <a:r>
              <a:rPr b="1" i="1" lang="en-GB"/>
              <a:t>what</a:t>
            </a:r>
            <a:r>
              <a:rPr lang="en-GB"/>
              <a:t> students are learning?</a:t>
            </a:r>
            <a:endParaRPr/>
          </a:p>
          <a:p>
            <a:pPr indent="0" lvl="0" marL="0" rtl="0" algn="l">
              <a:spcBef>
                <a:spcPts val="0"/>
              </a:spcBef>
              <a:spcAft>
                <a:spcPts val="0"/>
              </a:spcAft>
              <a:buNone/>
            </a:pPr>
            <a:r>
              <a:rPr lang="en-GB"/>
              <a:t>How much of your talk concerns </a:t>
            </a:r>
            <a:r>
              <a:rPr b="1" i="1" lang="en-GB"/>
              <a:t>how</a:t>
            </a:r>
            <a:r>
              <a:rPr lang="en-GB"/>
              <a:t> they are learning?</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GB"/>
              <a:t>What message are you giving your students about the relative importance of content acquisition and of understanding the process of learning?</a:t>
            </a:r>
            <a:endParaRPr/>
          </a:p>
        </p:txBody>
      </p:sp>
      <p:sp>
        <p:nvSpPr>
          <p:cNvPr id="271" name="Google Shape;271;g421683a093_2_85: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8" name="Shape 278"/>
        <p:cNvGrpSpPr/>
        <p:nvPr/>
      </p:nvGrpSpPr>
      <p:grpSpPr>
        <a:xfrm>
          <a:off x="0" y="0"/>
          <a:ext cx="0" cy="0"/>
          <a:chOff x="0" y="0"/>
          <a:chExt cx="0" cy="0"/>
        </a:xfrm>
      </p:grpSpPr>
      <p:sp>
        <p:nvSpPr>
          <p:cNvPr id="279" name="Google Shape;279;g421683a093_2_93: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p:spPr>
      </p:sp>
      <p:sp>
        <p:nvSpPr>
          <p:cNvPr id="280" name="Google Shape;280;g421683a093_2_9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1100"/>
              <a:buFont typeface="Arial"/>
              <a:buNone/>
            </a:pPr>
            <a:r>
              <a:rPr b="1" lang="en-GB"/>
              <a:t>The Key message(s) on this slide: </a:t>
            </a:r>
            <a:endParaRPr/>
          </a:p>
          <a:p>
            <a:pPr indent="0" lvl="0" marL="0" rtl="0" algn="l">
              <a:spcBef>
                <a:spcPts val="0"/>
              </a:spcBef>
              <a:spcAft>
                <a:spcPts val="0"/>
              </a:spcAft>
              <a:buClr>
                <a:schemeClr val="dk1"/>
              </a:buClr>
              <a:buSzPts val="1100"/>
              <a:buFont typeface="Arial"/>
              <a:buNone/>
            </a:pPr>
            <a:r>
              <a:t/>
            </a:r>
            <a:endParaRPr b="1"/>
          </a:p>
          <a:p>
            <a:pPr indent="0" lvl="0" marL="0" rtl="0" algn="l">
              <a:spcBef>
                <a:spcPts val="0"/>
              </a:spcBef>
              <a:spcAft>
                <a:spcPts val="0"/>
              </a:spcAft>
              <a:buClr>
                <a:schemeClr val="dk1"/>
              </a:buClr>
              <a:buSzPts val="1100"/>
              <a:buFont typeface="Arial"/>
              <a:buNone/>
            </a:pPr>
            <a:r>
              <a:rPr b="1" lang="en-GB"/>
              <a:t>How teachers talk impacts on how students think</a:t>
            </a:r>
            <a:endParaRPr b="1"/>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rPr b="1" lang="en-GB"/>
              <a:t>Detail:</a:t>
            </a:r>
            <a:endParaRPr b="1"/>
          </a:p>
          <a:p>
            <a:pPr indent="0" lvl="0" marL="0" rtl="0" algn="l">
              <a:spcBef>
                <a:spcPts val="0"/>
              </a:spcBef>
              <a:spcAft>
                <a:spcPts val="0"/>
              </a:spcAft>
              <a:buNone/>
            </a:pPr>
            <a:r>
              <a:t/>
            </a:r>
            <a:endParaRPr b="1"/>
          </a:p>
          <a:p>
            <a:pPr indent="0" lvl="0" marL="0" rtl="0" algn="l">
              <a:spcBef>
                <a:spcPts val="0"/>
              </a:spcBef>
              <a:spcAft>
                <a:spcPts val="0"/>
              </a:spcAft>
              <a:buNone/>
            </a:pPr>
            <a:r>
              <a:rPr lang="en-GB"/>
              <a:t>Teachers who talk the language of certainty, who use ‘is’ language, reduce students to being memorisers of their wisdom. </a:t>
            </a:r>
            <a:endParaRPr/>
          </a:p>
          <a:p>
            <a:pPr indent="0" lvl="0" marL="0" rtl="0" algn="l">
              <a:spcBef>
                <a:spcPts val="0"/>
              </a:spcBef>
              <a:spcAft>
                <a:spcPts val="0"/>
              </a:spcAft>
              <a:buNone/>
            </a:pPr>
            <a:r>
              <a:rPr lang="en-GB"/>
              <a:t>Whereas teachers who use ‘could be’ language, who say things like ‘it might be’ or ‘how else . . ‘ or ‘what if’ open up possibilities for exploration and enquiry.</a:t>
            </a:r>
            <a:endParaRPr/>
          </a:p>
          <a:p>
            <a:pPr indent="0" lvl="0" marL="0" rtl="0" algn="l">
              <a:spcBef>
                <a:spcPts val="0"/>
              </a:spcBef>
              <a:spcAft>
                <a:spcPts val="0"/>
              </a:spcAft>
              <a:buNone/>
            </a:pPr>
            <a:r>
              <a:rPr lang="en-GB"/>
              <a:t>Research shows that the former leads to short-term retention of ‘facts’, while the latter leads to deeper understanding and longer term retention of ‘facts’.</a:t>
            </a:r>
            <a:endParaRPr/>
          </a:p>
          <a:p>
            <a:pPr indent="0" lvl="0" marL="0" rtl="0" algn="l">
              <a:spcBef>
                <a:spcPts val="0"/>
              </a:spcBef>
              <a:spcAft>
                <a:spcPts val="0"/>
              </a:spcAft>
              <a:buNone/>
            </a:pPr>
            <a:r>
              <a:t/>
            </a:r>
            <a:endParaRPr b="1"/>
          </a:p>
          <a:p>
            <a:pPr indent="0" lvl="0" marL="0" rtl="0" algn="l">
              <a:spcBef>
                <a:spcPts val="0"/>
              </a:spcBef>
              <a:spcAft>
                <a:spcPts val="0"/>
              </a:spcAft>
              <a:buClr>
                <a:schemeClr val="dk1"/>
              </a:buClr>
              <a:buSzPts val="1100"/>
              <a:buFont typeface="Arial"/>
              <a:buNone/>
            </a:pPr>
            <a:r>
              <a:t/>
            </a:r>
            <a:endParaRPr b="1"/>
          </a:p>
        </p:txBody>
      </p:sp>
      <p:sp>
        <p:nvSpPr>
          <p:cNvPr id="281" name="Google Shape;281;g421683a093_2_93: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9" name="Shape 289"/>
        <p:cNvGrpSpPr/>
        <p:nvPr/>
      </p:nvGrpSpPr>
      <p:grpSpPr>
        <a:xfrm>
          <a:off x="0" y="0"/>
          <a:ext cx="0" cy="0"/>
          <a:chOff x="0" y="0"/>
          <a:chExt cx="0" cy="0"/>
        </a:xfrm>
      </p:grpSpPr>
      <p:sp>
        <p:nvSpPr>
          <p:cNvPr id="290" name="Google Shape;290;g40b700ac35_0_250: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cap="flat" cmpd="sng" w="9525">
            <a:solidFill>
              <a:srgbClr val="000000"/>
            </a:solidFill>
            <a:prstDash val="solid"/>
            <a:miter lim="800000"/>
            <a:headEnd len="sm" w="sm" type="none"/>
            <a:tailEnd len="sm" w="sm" type="none"/>
          </a:ln>
        </p:spPr>
      </p:sp>
      <p:sp>
        <p:nvSpPr>
          <p:cNvPr id="291" name="Google Shape;291;g40b700ac35_0_250: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None/>
            </a:pPr>
            <a:r>
              <a:rPr b="1" lang="en-GB"/>
              <a:t>The Key message(s) on this slide: </a:t>
            </a:r>
            <a:endParaRPr/>
          </a:p>
          <a:p>
            <a:pPr indent="0" lvl="0" marL="342900" rtl="0" algn="l">
              <a:spcBef>
                <a:spcPts val="0"/>
              </a:spcBef>
              <a:spcAft>
                <a:spcPts val="0"/>
              </a:spcAft>
              <a:buNone/>
            </a:pPr>
            <a:r>
              <a:t/>
            </a:r>
            <a:endParaRPr b="1"/>
          </a:p>
          <a:p>
            <a:pPr indent="0" lvl="0" marL="0" rtl="0" algn="l">
              <a:spcBef>
                <a:spcPts val="0"/>
              </a:spcBef>
              <a:spcAft>
                <a:spcPts val="0"/>
              </a:spcAft>
              <a:buNone/>
            </a:pPr>
            <a:r>
              <a:rPr b="1" lang="en-GB"/>
              <a:t>Written feedback should include feedback on learning behaviours</a:t>
            </a:r>
            <a:endParaRPr b="1"/>
          </a:p>
          <a:p>
            <a:pPr indent="0" lvl="0" marL="342900" rtl="0" algn="l">
              <a:spcBef>
                <a:spcPts val="0"/>
              </a:spcBef>
              <a:spcAft>
                <a:spcPts val="0"/>
              </a:spcAft>
              <a:buNone/>
            </a:pPr>
            <a:r>
              <a:t/>
            </a:r>
            <a:endParaRPr/>
          </a:p>
          <a:p>
            <a:pPr indent="0" lvl="0" marL="0" marR="0" rtl="0" algn="l">
              <a:spcBef>
                <a:spcPts val="0"/>
              </a:spcBef>
              <a:spcAft>
                <a:spcPts val="0"/>
              </a:spcAft>
              <a:buNone/>
            </a:pPr>
            <a:r>
              <a:rPr b="1" lang="en-GB"/>
              <a:t>Detail:</a:t>
            </a:r>
            <a:endParaRPr b="1"/>
          </a:p>
          <a:p>
            <a:pPr indent="0" lvl="0" marL="342900" marR="0" rtl="0" algn="l">
              <a:spcBef>
                <a:spcPts val="0"/>
              </a:spcBef>
              <a:spcAft>
                <a:spcPts val="0"/>
              </a:spcAft>
              <a:buNone/>
            </a:pPr>
            <a:r>
              <a:t/>
            </a:r>
            <a:endParaRPr b="1"/>
          </a:p>
          <a:p>
            <a:pPr indent="0" lvl="0" marL="0" marR="0" rtl="0" algn="l">
              <a:spcBef>
                <a:spcPts val="0"/>
              </a:spcBef>
              <a:spcAft>
                <a:spcPts val="0"/>
              </a:spcAft>
              <a:buNone/>
            </a:pPr>
            <a:r>
              <a:rPr b="1" i="0" lang="en-GB" sz="1200" u="none" cap="none" strike="noStrike">
                <a:solidFill>
                  <a:schemeClr val="dk1"/>
                </a:solidFill>
                <a:latin typeface="Calibri"/>
                <a:ea typeface="Calibri"/>
                <a:cs typeface="Calibri"/>
                <a:sym typeface="Calibri"/>
              </a:rPr>
              <a:t>Moving on to written feedback now.</a:t>
            </a:r>
            <a:endParaRPr/>
          </a:p>
          <a:p>
            <a:pPr indent="-266700" lvl="0" marL="342900" marR="0" rtl="0" algn="l">
              <a:spcBef>
                <a:spcPts val="0"/>
              </a:spcBef>
              <a:spcAft>
                <a:spcPts val="0"/>
              </a:spcAft>
              <a:buClr>
                <a:schemeClr val="dk1"/>
              </a:buClr>
              <a:buSzPts val="1200"/>
              <a:buFont typeface="Calibri"/>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lang="en-GB"/>
              <a:t>The first example:</a:t>
            </a:r>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Comments differentiating  the capacity being used.</a:t>
            </a:r>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Moving from simply ‘good’ or ‘well done’ to the type of learning being used.</a:t>
            </a:r>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RE-enforces use of capacities and when they have been particularly successful</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lang="en-GB"/>
              <a:t>BUT - comment tells Thomas he is a brilliant imitator without giving him any idea of what that means</a:t>
            </a:r>
            <a:endParaRPr/>
          </a:p>
          <a:p>
            <a:pPr indent="0" lvl="0" marL="0" marR="0" rtl="0" algn="l">
              <a:spcBef>
                <a:spcPts val="0"/>
              </a:spcBef>
              <a:spcAft>
                <a:spcPts val="0"/>
              </a:spcAft>
              <a:buNone/>
            </a:pPr>
            <a:r>
              <a:rPr lang="en-GB"/>
              <a:t> </a:t>
            </a:r>
            <a:endParaRPr/>
          </a:p>
          <a:p>
            <a:pPr indent="0" lvl="0" marL="0" marR="0" rtl="0" algn="l">
              <a:spcBef>
                <a:spcPts val="0"/>
              </a:spcBef>
              <a:spcAft>
                <a:spcPts val="0"/>
              </a:spcAft>
              <a:buNone/>
            </a:pPr>
            <a:r>
              <a:rPr lang="en-GB"/>
              <a:t>The second example</a:t>
            </a:r>
            <a:endParaRPr/>
          </a:p>
          <a:p>
            <a:pPr indent="0" lvl="0" marL="0" marR="0" rtl="0" algn="l">
              <a:spcBef>
                <a:spcPts val="0"/>
              </a:spcBef>
              <a:spcAft>
                <a:spcPts val="0"/>
              </a:spcAft>
              <a:buNone/>
            </a:pPr>
            <a:r>
              <a:rPr lang="en-GB"/>
              <a:t>Is better because Matthew is praised for his super reasoning skills and there follows a brief explanation of what he did to be a super reasoner.</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3" name="Shape 303"/>
        <p:cNvGrpSpPr/>
        <p:nvPr/>
      </p:nvGrpSpPr>
      <p:grpSpPr>
        <a:xfrm>
          <a:off x="0" y="0"/>
          <a:ext cx="0" cy="0"/>
          <a:chOff x="0" y="0"/>
          <a:chExt cx="0" cy="0"/>
        </a:xfrm>
      </p:grpSpPr>
      <p:sp>
        <p:nvSpPr>
          <p:cNvPr id="304" name="Google Shape;304;g421683a093_2_117: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p:spPr>
      </p:sp>
      <p:sp>
        <p:nvSpPr>
          <p:cNvPr id="305" name="Google Shape;305;g421683a093_2_11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1100"/>
              <a:buFont typeface="Arial"/>
              <a:buNone/>
            </a:pPr>
            <a:r>
              <a:rPr b="1" lang="en-GB"/>
              <a:t>The Key message(s) on this slide: </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b="1" lang="en-GB"/>
              <a:t>Many targets are little more than a wish list that has little hope of becoming a reality. If/Then targets are different.</a:t>
            </a:r>
            <a:endParaRPr b="1"/>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rPr b="1" lang="en-GB"/>
              <a:t>Detail:</a:t>
            </a:r>
            <a:endParaRPr b="1"/>
          </a:p>
          <a:p>
            <a:pPr indent="0" lvl="0" marL="0" rtl="0" algn="l">
              <a:lnSpc>
                <a:spcPct val="115000"/>
              </a:lnSpc>
              <a:spcBef>
                <a:spcPts val="1400"/>
              </a:spcBef>
              <a:spcAft>
                <a:spcPts val="0"/>
              </a:spcAft>
              <a:buNone/>
            </a:pPr>
            <a:r>
              <a:rPr b="1" lang="en-GB" sz="1300"/>
              <a:t>Put ‘If-then’ planning into action in your classroom to make stuck solutions more specific and personal </a:t>
            </a:r>
            <a:endParaRPr b="1" sz="1300"/>
          </a:p>
          <a:p>
            <a:pPr indent="0" lvl="0" marL="0" rtl="0" algn="l">
              <a:lnSpc>
                <a:spcPct val="115000"/>
              </a:lnSpc>
              <a:spcBef>
                <a:spcPts val="400"/>
              </a:spcBef>
              <a:spcAft>
                <a:spcPts val="0"/>
              </a:spcAft>
              <a:buNone/>
            </a:pPr>
            <a:r>
              <a:rPr lang="en-GB" sz="1100"/>
              <a:t>If we want students to change their behaviour we need to help them to think much more closely about the 'hows' and the 'whats'.</a:t>
            </a:r>
            <a:endParaRPr sz="1100"/>
          </a:p>
          <a:p>
            <a:pPr indent="0" lvl="0" marL="0" rtl="0" algn="l">
              <a:spcBef>
                <a:spcPts val="0"/>
              </a:spcBef>
              <a:spcAft>
                <a:spcPts val="0"/>
              </a:spcAft>
              <a:buNone/>
            </a:pPr>
            <a:r>
              <a:rPr lang="en-GB" sz="1100"/>
              <a:t>Motivation research proposes an effective solution to this called </a:t>
            </a:r>
            <a:r>
              <a:rPr b="1" lang="en-GB" sz="1100"/>
              <a:t>‘if-then’ planning.</a:t>
            </a:r>
            <a:endParaRPr b="1" sz="1100"/>
          </a:p>
          <a:p>
            <a:pPr indent="0" lvl="0" marL="0" rtl="0" algn="l">
              <a:spcBef>
                <a:spcPts val="0"/>
              </a:spcBef>
              <a:spcAft>
                <a:spcPts val="0"/>
              </a:spcAft>
              <a:buNone/>
            </a:pPr>
            <a:r>
              <a:rPr b="1" lang="en-GB" sz="1100"/>
              <a:t>‘Ifs’</a:t>
            </a:r>
            <a:r>
              <a:rPr lang="en-GB" sz="1100"/>
              <a:t> are the situations you want to remind yourself about. In the case getting unstuck it's useful to list all the sorts of places this tends happen</a:t>
            </a:r>
            <a:endParaRPr sz="1100"/>
          </a:p>
          <a:p>
            <a:pPr indent="0" lvl="0" marL="0" rtl="0" algn="l">
              <a:spcBef>
                <a:spcPts val="0"/>
              </a:spcBef>
              <a:spcAft>
                <a:spcPts val="0"/>
              </a:spcAft>
              <a:buNone/>
            </a:pPr>
            <a:r>
              <a:rPr b="1" lang="en-GB" sz="1100"/>
              <a:t>'Thens’</a:t>
            </a:r>
            <a:r>
              <a:rPr lang="en-GB" sz="1100"/>
              <a:t> are what you will do about something; the action you will take. Brainstorm a list of the ‘what we might do in response to the Ifs'.  </a:t>
            </a:r>
            <a:endParaRPr sz="1100"/>
          </a:p>
          <a:p>
            <a:pPr indent="0" lvl="0" marL="0" rtl="0" algn="l">
              <a:spcBef>
                <a:spcPts val="0"/>
              </a:spcBef>
              <a:spcAft>
                <a:spcPts val="0"/>
              </a:spcAft>
              <a:buClr>
                <a:schemeClr val="dk1"/>
              </a:buClr>
              <a:buSzPts val="1100"/>
              <a:buFont typeface="Arial"/>
              <a:buNone/>
            </a:pPr>
            <a:r>
              <a:t/>
            </a:r>
            <a:endParaRPr b="1"/>
          </a:p>
        </p:txBody>
      </p:sp>
      <p:sp>
        <p:nvSpPr>
          <p:cNvPr id="306" name="Google Shape;306;g421683a093_2_117: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4" name="Shape 314"/>
        <p:cNvGrpSpPr/>
        <p:nvPr/>
      </p:nvGrpSpPr>
      <p:grpSpPr>
        <a:xfrm>
          <a:off x="0" y="0"/>
          <a:ext cx="0" cy="0"/>
          <a:chOff x="0" y="0"/>
          <a:chExt cx="0" cy="0"/>
        </a:xfrm>
      </p:grpSpPr>
      <p:sp>
        <p:nvSpPr>
          <p:cNvPr id="315" name="Google Shape;315;g40b700ac35_0_262: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316" name="Google Shape;316;g40b700ac35_0_26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Key message(s) on this slide: </a:t>
            </a:r>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lang="en-GB">
                <a:solidFill>
                  <a:srgbClr val="000000"/>
                </a:solidFill>
              </a:rPr>
              <a:t>The third cultural shift - making learning the object of learning. Learning about learning. Constructing lessons that both build content understanding and build positive learning behaviours.</a:t>
            </a:r>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Now moving on to </a:t>
            </a:r>
            <a:r>
              <a:rPr b="1" i="0" lang="en-GB" sz="1200" u="none" cap="none" strike="noStrike">
                <a:solidFill>
                  <a:schemeClr val="dk1"/>
                </a:solidFill>
                <a:latin typeface="Calibri"/>
                <a:ea typeface="Calibri"/>
                <a:cs typeface="Calibri"/>
                <a:sym typeface="Calibri"/>
              </a:rPr>
              <a:t>constructing </a:t>
            </a:r>
            <a:r>
              <a:rPr b="0" i="0" lang="en-GB" sz="1200" u="none" cap="none" strike="noStrike">
                <a:solidFill>
                  <a:schemeClr val="dk1"/>
                </a:solidFill>
                <a:latin typeface="Calibri"/>
                <a:ea typeface="Calibri"/>
                <a:cs typeface="Calibri"/>
                <a:sym typeface="Calibri"/>
              </a:rPr>
              <a:t>learning.</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Emphasis here is on weaving content and process together. So lessons are designed to link content and learning capacities </a:t>
            </a:r>
            <a:r>
              <a:rPr b="1" i="0" lang="en-GB" sz="1200" u="none" cap="none" strike="noStrike">
                <a:solidFill>
                  <a:schemeClr val="dk1"/>
                </a:solidFill>
                <a:latin typeface="Calibri"/>
                <a:ea typeface="Calibri"/>
                <a:cs typeface="Calibri"/>
                <a:sym typeface="Calibri"/>
              </a:rPr>
              <a:t>and </a:t>
            </a:r>
            <a:r>
              <a:rPr b="0" i="0" lang="en-GB" sz="1200" u="none" cap="none" strike="noStrike">
                <a:solidFill>
                  <a:schemeClr val="dk1"/>
                </a:solidFill>
                <a:latin typeface="Calibri"/>
                <a:ea typeface="Calibri"/>
                <a:cs typeface="Calibri"/>
                <a:sym typeface="Calibri"/>
              </a:rPr>
              <a:t>thinking about how to go about learning.....plan it, do it, review it. Metacognition comes to the fore here.</a:t>
            </a:r>
            <a:endParaRPr/>
          </a:p>
        </p:txBody>
      </p:sp>
      <p:sp>
        <p:nvSpPr>
          <p:cNvPr id="317" name="Google Shape;317;g40b700ac35_0_26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GB" sz="1200">
                <a:solidFill>
                  <a:schemeClr val="dk1"/>
                </a:solidFill>
                <a:latin typeface="Candara"/>
                <a:ea typeface="Candara"/>
                <a:cs typeface="Candara"/>
                <a:sym typeface="Candara"/>
              </a:rPr>
              <a:t>‹#›</a:t>
            </a:fld>
            <a:endParaRPr sz="1200">
              <a:solidFill>
                <a:schemeClr val="dk1"/>
              </a:solidFill>
              <a:latin typeface="Candara"/>
              <a:ea typeface="Candara"/>
              <a:cs typeface="Candara"/>
              <a:sym typeface="Candara"/>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4" name="Shape 324"/>
        <p:cNvGrpSpPr/>
        <p:nvPr/>
      </p:nvGrpSpPr>
      <p:grpSpPr>
        <a:xfrm>
          <a:off x="0" y="0"/>
          <a:ext cx="0" cy="0"/>
          <a:chOff x="0" y="0"/>
          <a:chExt cx="0" cy="0"/>
        </a:xfrm>
      </p:grpSpPr>
      <p:sp>
        <p:nvSpPr>
          <p:cNvPr id="325" name="Google Shape;325;g421683a093_2_133: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p:spPr>
      </p:sp>
      <p:sp>
        <p:nvSpPr>
          <p:cNvPr id="326" name="Google Shape;326;g421683a093_2_13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1100"/>
              <a:buFont typeface="Arial"/>
              <a:buNone/>
            </a:pPr>
            <a:r>
              <a:rPr b="1" lang="en-GB"/>
              <a:t>The Key message(s) on this slide: </a:t>
            </a:r>
            <a:endParaRPr/>
          </a:p>
          <a:p>
            <a:pPr indent="0" lvl="0" marL="0" rtl="0" algn="l">
              <a:spcBef>
                <a:spcPts val="0"/>
              </a:spcBef>
              <a:spcAft>
                <a:spcPts val="0"/>
              </a:spcAft>
              <a:buClr>
                <a:schemeClr val="dk1"/>
              </a:buClr>
              <a:buSzPts val="1100"/>
              <a:buFont typeface="Arial"/>
              <a:buNone/>
            </a:pPr>
            <a:r>
              <a:t/>
            </a:r>
            <a:endParaRPr b="1"/>
          </a:p>
          <a:p>
            <a:pPr indent="0" lvl="0" marL="0" rtl="0" algn="l">
              <a:spcBef>
                <a:spcPts val="0"/>
              </a:spcBef>
              <a:spcAft>
                <a:spcPts val="0"/>
              </a:spcAft>
              <a:buClr>
                <a:schemeClr val="dk1"/>
              </a:buClr>
              <a:buSzPts val="1100"/>
              <a:buFont typeface="Arial"/>
              <a:buNone/>
            </a:pPr>
            <a:r>
              <a:rPr b="1" lang="en-GB"/>
              <a:t>Reflection needs to not only be about </a:t>
            </a:r>
            <a:r>
              <a:rPr b="1" i="1" lang="en-GB"/>
              <a:t>what</a:t>
            </a:r>
            <a:r>
              <a:rPr b="1" lang="en-GB"/>
              <a:t> has been learned, but also about</a:t>
            </a:r>
            <a:r>
              <a:rPr b="1" i="1" lang="en-GB"/>
              <a:t> how it has been learned</a:t>
            </a:r>
            <a:r>
              <a:rPr b="1" lang="en-GB"/>
              <a:t>.</a:t>
            </a:r>
            <a:endParaRPr b="1"/>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rPr b="1" lang="en-GB"/>
              <a:t>Detail:</a:t>
            </a:r>
            <a:endParaRPr b="1"/>
          </a:p>
          <a:p>
            <a:pPr indent="0" lvl="0" marL="0" rtl="0" algn="l">
              <a:spcBef>
                <a:spcPts val="0"/>
              </a:spcBef>
              <a:spcAft>
                <a:spcPts val="0"/>
              </a:spcAft>
              <a:buNone/>
            </a:pPr>
            <a:r>
              <a:t/>
            </a:r>
            <a:endParaRPr/>
          </a:p>
          <a:p>
            <a:pPr indent="0" lvl="0" marL="0" rtl="0" algn="l">
              <a:spcBef>
                <a:spcPts val="0"/>
              </a:spcBef>
              <a:spcAft>
                <a:spcPts val="0"/>
              </a:spcAft>
              <a:buNone/>
            </a:pPr>
            <a:r>
              <a:rPr lang="en-GB"/>
              <a:t>A simple end of lesson activity.</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Tell me:</a:t>
            </a:r>
            <a:endParaRPr/>
          </a:p>
          <a:p>
            <a:pPr indent="0" lvl="0" marL="0" rtl="0" algn="l">
              <a:spcBef>
                <a:spcPts val="0"/>
              </a:spcBef>
              <a:spcAft>
                <a:spcPts val="0"/>
              </a:spcAft>
              <a:buNone/>
            </a:pPr>
            <a:r>
              <a:rPr lang="en-GB"/>
              <a:t>Three things we have learned today;</a:t>
            </a:r>
            <a:endParaRPr/>
          </a:p>
          <a:p>
            <a:pPr indent="0" lvl="0" marL="0" rtl="0" algn="l">
              <a:spcBef>
                <a:spcPts val="0"/>
              </a:spcBef>
              <a:spcAft>
                <a:spcPts val="0"/>
              </a:spcAft>
              <a:buNone/>
            </a:pPr>
            <a:r>
              <a:rPr lang="en-GB"/>
              <a:t>Three ways we have learned today;</a:t>
            </a:r>
            <a:endParaRPr/>
          </a:p>
          <a:p>
            <a:pPr indent="0" lvl="0" marL="0" rtl="0" algn="l">
              <a:spcBef>
                <a:spcPts val="0"/>
              </a:spcBef>
              <a:spcAft>
                <a:spcPts val="0"/>
              </a:spcAft>
              <a:buNone/>
            </a:pPr>
            <a:r>
              <a:rPr lang="en-GB"/>
              <a:t>Three things you still need to find out.</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GB"/>
              <a:t>Or change ‘today’ to ‘yesterday’ and use it as a lesson starter to reconnect students with yesterday’s learning.</a:t>
            </a:r>
            <a:endParaRPr/>
          </a:p>
        </p:txBody>
      </p:sp>
      <p:sp>
        <p:nvSpPr>
          <p:cNvPr id="327" name="Google Shape;327;g421683a093_2_133: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34" name="Shape 334"/>
        <p:cNvGrpSpPr/>
        <p:nvPr/>
      </p:nvGrpSpPr>
      <p:grpSpPr>
        <a:xfrm>
          <a:off x="0" y="0"/>
          <a:ext cx="0" cy="0"/>
          <a:chOff x="0" y="0"/>
          <a:chExt cx="0" cy="0"/>
        </a:xfrm>
      </p:grpSpPr>
      <p:sp>
        <p:nvSpPr>
          <p:cNvPr id="335" name="Google Shape;335;g421683a093_2_141: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p:spPr>
      </p:sp>
      <p:sp>
        <p:nvSpPr>
          <p:cNvPr id="336" name="Google Shape;336;g421683a093_2_14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1100"/>
              <a:buFont typeface="Arial"/>
              <a:buNone/>
            </a:pPr>
            <a:r>
              <a:rPr b="1" lang="en-GB"/>
              <a:t>The Key message(s) on this slide: </a:t>
            </a:r>
            <a:endParaRPr/>
          </a:p>
          <a:p>
            <a:pPr indent="0" lvl="0" marL="0" rtl="0" algn="l">
              <a:spcBef>
                <a:spcPts val="0"/>
              </a:spcBef>
              <a:spcAft>
                <a:spcPts val="0"/>
              </a:spcAft>
              <a:buClr>
                <a:schemeClr val="dk1"/>
              </a:buClr>
              <a:buSzPts val="1100"/>
              <a:buFont typeface="Arial"/>
              <a:buNone/>
            </a:pPr>
            <a:r>
              <a:t/>
            </a:r>
            <a:endParaRPr b="1"/>
          </a:p>
          <a:p>
            <a:pPr indent="0" lvl="0" marL="0" rtl="0" algn="l">
              <a:spcBef>
                <a:spcPts val="0"/>
              </a:spcBef>
              <a:spcAft>
                <a:spcPts val="0"/>
              </a:spcAft>
              <a:buClr>
                <a:schemeClr val="dk1"/>
              </a:buClr>
              <a:buSzPts val="1100"/>
              <a:buFont typeface="Arial"/>
              <a:buNone/>
            </a:pPr>
            <a:r>
              <a:rPr b="1" lang="en-GB"/>
              <a:t>Students reflecting on their own perseverant behaviours</a:t>
            </a:r>
            <a:endParaRPr b="1"/>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rPr b="1" lang="en-GB"/>
              <a:t>Detail:</a:t>
            </a:r>
            <a:endParaRPr b="1"/>
          </a:p>
          <a:p>
            <a:pPr indent="0" lvl="0" marL="0" rtl="0" algn="l">
              <a:spcBef>
                <a:spcPts val="0"/>
              </a:spcBef>
              <a:spcAft>
                <a:spcPts val="0"/>
              </a:spcAft>
              <a:buNone/>
            </a:pPr>
            <a:r>
              <a:t/>
            </a:r>
            <a:endParaRPr b="1"/>
          </a:p>
          <a:p>
            <a:pPr indent="0" lvl="0" marL="0" rtl="0" algn="l">
              <a:lnSpc>
                <a:spcPct val="115000"/>
              </a:lnSpc>
              <a:spcBef>
                <a:spcPts val="300"/>
              </a:spcBef>
              <a:spcAft>
                <a:spcPts val="0"/>
              </a:spcAft>
              <a:buNone/>
            </a:pPr>
            <a:r>
              <a:rPr lang="en-GB">
                <a:solidFill>
                  <a:srgbClr val="333333"/>
                </a:solidFill>
              </a:rPr>
              <a:t>Learning mats are tools to encourage students to become more self-aware of how they are using a learning habit. Basically, they are A3 or A4 laminated sheets that show various aspects of a learning habit - in this case Perseverance. They are kept on tables or used as part of wall display. Students refer to them during lessons, using them as prompts about the finer aspects of a learning habit that is being stretched. They help students to be able to join in meta-cognitive talk.</a:t>
            </a:r>
            <a:endParaRPr>
              <a:solidFill>
                <a:srgbClr val="333333"/>
              </a:solidFill>
            </a:endParaRPr>
          </a:p>
          <a:p>
            <a:pPr indent="0" lvl="0" marL="0" rtl="0" algn="l">
              <a:spcBef>
                <a:spcPts val="800"/>
              </a:spcBef>
              <a:spcAft>
                <a:spcPts val="0"/>
              </a:spcAft>
              <a:buClr>
                <a:schemeClr val="dk1"/>
              </a:buClr>
              <a:buSzPts val="1100"/>
              <a:buFont typeface="Arial"/>
              <a:buNone/>
            </a:pPr>
            <a:r>
              <a:t/>
            </a:r>
            <a:endParaRPr b="1"/>
          </a:p>
        </p:txBody>
      </p:sp>
      <p:sp>
        <p:nvSpPr>
          <p:cNvPr id="337" name="Google Shape;337;g421683a093_2_141: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43" name="Shape 343"/>
        <p:cNvGrpSpPr/>
        <p:nvPr/>
      </p:nvGrpSpPr>
      <p:grpSpPr>
        <a:xfrm>
          <a:off x="0" y="0"/>
          <a:ext cx="0" cy="0"/>
          <a:chOff x="0" y="0"/>
          <a:chExt cx="0" cy="0"/>
        </a:xfrm>
      </p:grpSpPr>
      <p:sp>
        <p:nvSpPr>
          <p:cNvPr id="344" name="Google Shape;344;g421683a093_2_205: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p:spPr>
      </p:sp>
      <p:sp>
        <p:nvSpPr>
          <p:cNvPr id="345" name="Google Shape;345;g421683a093_2_20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1100"/>
              <a:buFont typeface="Arial"/>
              <a:buNone/>
            </a:pPr>
            <a:r>
              <a:rPr b="1" lang="en-GB"/>
              <a:t>The Key message(s) on this slide: </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b="1" lang="en-GB"/>
              <a:t>Challenge and difficulty need to be engineered.</a:t>
            </a:r>
            <a:endParaRPr b="1"/>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b="1" lang="en-GB"/>
              <a:t>Detail:</a:t>
            </a:r>
            <a:endParaRPr b="1"/>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GB"/>
              <a:t>Many students, particularly able ones, expect learning to be easy. Many prefer it this way - quick and effort-free success usually trumps hard-won persistence. They may believe that effort is what less able students use to compensate for a lack of talent!</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GB"/>
              <a:t>All learners need to be working at the edge of their intellectual comfort zone, where learning is hard but do-able.</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GB"/>
              <a:t>Rather than making it easy enough to understand, teachers need to be making it hard enough to stretch them.</a:t>
            </a:r>
            <a:r>
              <a:rPr b="1" lang="en-GB"/>
              <a:t> </a:t>
            </a:r>
            <a:endParaRPr b="1"/>
          </a:p>
          <a:p>
            <a:pPr indent="0" lvl="0" marL="0" rtl="0" algn="l">
              <a:spcBef>
                <a:spcPts val="0"/>
              </a:spcBef>
              <a:spcAft>
                <a:spcPts val="0"/>
              </a:spcAft>
              <a:buClr>
                <a:schemeClr val="dk1"/>
              </a:buClr>
              <a:buSzPts val="1100"/>
              <a:buFont typeface="Arial"/>
              <a:buNone/>
            </a:pPr>
            <a:r>
              <a:t/>
            </a:r>
            <a:endParaRPr b="1"/>
          </a:p>
          <a:p>
            <a:pPr indent="0" lvl="0" marL="0" rtl="0" algn="l">
              <a:spcBef>
                <a:spcPts val="0"/>
              </a:spcBef>
              <a:spcAft>
                <a:spcPts val="0"/>
              </a:spcAft>
              <a:buClr>
                <a:schemeClr val="dk1"/>
              </a:buClr>
              <a:buSzPts val="1100"/>
              <a:buFont typeface="Arial"/>
              <a:buNone/>
            </a:pPr>
            <a:r>
              <a:rPr b="1" lang="en-GB"/>
              <a:t> </a:t>
            </a:r>
            <a:endParaRPr b="1"/>
          </a:p>
          <a:p>
            <a:pPr indent="0" lvl="0" marL="0" rtl="0" algn="l">
              <a:spcBef>
                <a:spcPts val="0"/>
              </a:spcBef>
              <a:spcAft>
                <a:spcPts val="0"/>
              </a:spcAft>
              <a:buClr>
                <a:schemeClr val="dk1"/>
              </a:buClr>
              <a:buSzPts val="1100"/>
              <a:buFont typeface="Arial"/>
              <a:buNone/>
            </a:pPr>
            <a:r>
              <a:t/>
            </a:r>
            <a:endParaRPr b="1"/>
          </a:p>
        </p:txBody>
      </p:sp>
      <p:sp>
        <p:nvSpPr>
          <p:cNvPr id="346" name="Google Shape;346;g421683a093_2_205: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53" name="Shape 353"/>
        <p:cNvGrpSpPr/>
        <p:nvPr/>
      </p:nvGrpSpPr>
      <p:grpSpPr>
        <a:xfrm>
          <a:off x="0" y="0"/>
          <a:ext cx="0" cy="0"/>
          <a:chOff x="0" y="0"/>
          <a:chExt cx="0" cy="0"/>
        </a:xfrm>
      </p:grpSpPr>
      <p:sp>
        <p:nvSpPr>
          <p:cNvPr id="354" name="Google Shape;354;g421683a093_2_213: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p:spPr>
      </p:sp>
      <p:sp>
        <p:nvSpPr>
          <p:cNvPr id="355" name="Google Shape;355;g421683a093_2_21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1100"/>
              <a:buFont typeface="Arial"/>
              <a:buNone/>
            </a:pPr>
            <a:r>
              <a:rPr b="1" lang="en-GB"/>
              <a:t>The Key message(s) on this slide: </a:t>
            </a:r>
            <a:endParaRPr/>
          </a:p>
          <a:p>
            <a:pPr indent="0" lvl="0" marL="0" rtl="0" algn="l">
              <a:spcBef>
                <a:spcPts val="0"/>
              </a:spcBef>
              <a:spcAft>
                <a:spcPts val="0"/>
              </a:spcAft>
              <a:buClr>
                <a:schemeClr val="dk1"/>
              </a:buClr>
              <a:buSzPts val="1100"/>
              <a:buFont typeface="Arial"/>
              <a:buNone/>
            </a:pPr>
            <a:r>
              <a:t/>
            </a:r>
            <a:endParaRPr/>
          </a:p>
          <a:p>
            <a:pPr indent="0" lvl="0" marL="0" rtl="0" algn="l">
              <a:lnSpc>
                <a:spcPct val="115000"/>
              </a:lnSpc>
              <a:spcBef>
                <a:spcPts val="300"/>
              </a:spcBef>
              <a:spcAft>
                <a:spcPts val="0"/>
              </a:spcAft>
              <a:buClr>
                <a:schemeClr val="dk1"/>
              </a:buClr>
              <a:buSzPts val="1100"/>
              <a:buFont typeface="Arial"/>
              <a:buNone/>
            </a:pPr>
            <a:r>
              <a:rPr b="1" lang="en-GB">
                <a:solidFill>
                  <a:srgbClr val="333333"/>
                </a:solidFill>
              </a:rPr>
              <a:t>Experiment with intervening only when absolutely necessary – stand back, listen and watch, and let the learning happen.</a:t>
            </a:r>
            <a:endParaRPr b="1"/>
          </a:p>
          <a:p>
            <a:pPr indent="0" lvl="0" marL="0" rtl="0" algn="l">
              <a:spcBef>
                <a:spcPts val="80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b="1" lang="en-GB"/>
              <a:t>Detail:</a:t>
            </a:r>
            <a:endParaRPr>
              <a:solidFill>
                <a:srgbClr val="333333"/>
              </a:solidFill>
            </a:endParaRPr>
          </a:p>
          <a:p>
            <a:pPr indent="0" lvl="0" marL="0" rtl="0" algn="l">
              <a:lnSpc>
                <a:spcPct val="115000"/>
              </a:lnSpc>
              <a:spcBef>
                <a:spcPts val="300"/>
              </a:spcBef>
              <a:spcAft>
                <a:spcPts val="800"/>
              </a:spcAft>
              <a:buClr>
                <a:schemeClr val="dk1"/>
              </a:buClr>
              <a:buSzPts val="1100"/>
              <a:buFont typeface="Arial"/>
              <a:buNone/>
            </a:pPr>
            <a:r>
              <a:rPr lang="en-GB">
                <a:solidFill>
                  <a:srgbClr val="333333"/>
                </a:solidFill>
              </a:rPr>
              <a:t>Teachers are constantly walking a tightrope – when/whether/how to intervene, how much support to offer, how much challenge to inject etc. It is in these ways that teachers scaffold the learning for their students, offering just the right balance of challenge and support to keep students working towards the edge of their comfort zone. But if teachers always scaffold learning in this way, when will students develop the skills required to manage their own learning for themselves?</a:t>
            </a:r>
            <a:endParaRPr b="1"/>
          </a:p>
        </p:txBody>
      </p:sp>
      <p:sp>
        <p:nvSpPr>
          <p:cNvPr id="356" name="Google Shape;356;g421683a093_2_213: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63" name="Shape 363"/>
        <p:cNvGrpSpPr/>
        <p:nvPr/>
      </p:nvGrpSpPr>
      <p:grpSpPr>
        <a:xfrm>
          <a:off x="0" y="0"/>
          <a:ext cx="0" cy="0"/>
          <a:chOff x="0" y="0"/>
          <a:chExt cx="0" cy="0"/>
        </a:xfrm>
      </p:grpSpPr>
      <p:sp>
        <p:nvSpPr>
          <p:cNvPr id="364" name="Google Shape;364;g40b700ac35_0_295: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365" name="Google Shape;365;g40b700ac35_0_29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Key message(s) on this slide: </a:t>
            </a:r>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lang="en-GB">
                <a:solidFill>
                  <a:srgbClr val="000000"/>
                </a:solidFill>
              </a:rPr>
              <a:t>Building mention of learning behaviours into learning objectives</a:t>
            </a:r>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Key points</a:t>
            </a:r>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Learning intention – content...but putting the ‘how’ first</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Success criteria - learning capacity to be used</a:t>
            </a:r>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These together drive the design and implementation of the lesson</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Background notes</a:t>
            </a:r>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This slide shows the learning intention of a split screen or dual focused lesson. Point out the content and the learning habits to be employed ( woven into the success criteria).  these are sometimes shown to/shared with pupils. Sometimes pupils discern the objectives and the learning habits being used as the lesson progressed and discuss at the end.</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77" name="Shape 377"/>
        <p:cNvGrpSpPr/>
        <p:nvPr/>
      </p:nvGrpSpPr>
      <p:grpSpPr>
        <a:xfrm>
          <a:off x="0" y="0"/>
          <a:ext cx="0" cy="0"/>
          <a:chOff x="0" y="0"/>
          <a:chExt cx="0" cy="0"/>
        </a:xfrm>
      </p:grpSpPr>
      <p:sp>
        <p:nvSpPr>
          <p:cNvPr id="378" name="Google Shape;378;g421683a093_2_165: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p:spPr>
      </p:sp>
      <p:sp>
        <p:nvSpPr>
          <p:cNvPr id="379" name="Google Shape;379;g421683a093_2_16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1100"/>
              <a:buFont typeface="Arial"/>
              <a:buNone/>
            </a:pPr>
            <a:r>
              <a:rPr b="1" lang="en-GB"/>
              <a:t>The Key message(s) on this slide: </a:t>
            </a:r>
            <a:endParaRPr/>
          </a:p>
          <a:p>
            <a:pPr indent="0" lvl="0" marL="0" rtl="0" algn="l">
              <a:spcBef>
                <a:spcPts val="0"/>
              </a:spcBef>
              <a:spcAft>
                <a:spcPts val="0"/>
              </a:spcAft>
              <a:buClr>
                <a:schemeClr val="dk1"/>
              </a:buClr>
              <a:buSzPts val="1100"/>
              <a:buFont typeface="Arial"/>
              <a:buNone/>
            </a:pPr>
            <a:r>
              <a:t/>
            </a:r>
            <a:endParaRPr b="1"/>
          </a:p>
          <a:p>
            <a:pPr indent="0" lvl="0" marL="0" rtl="0" algn="l">
              <a:spcBef>
                <a:spcPts val="0"/>
              </a:spcBef>
              <a:spcAft>
                <a:spcPts val="0"/>
              </a:spcAft>
              <a:buClr>
                <a:schemeClr val="dk1"/>
              </a:buClr>
              <a:buSzPts val="1100"/>
              <a:buFont typeface="Arial"/>
              <a:buNone/>
            </a:pPr>
            <a:r>
              <a:rPr b="1" lang="en-GB"/>
              <a:t>It is not always easy to identify the key learning habits that should be linked to the content</a:t>
            </a:r>
            <a:endParaRPr b="1"/>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b="1" lang="en-GB"/>
              <a:t>Detail:</a:t>
            </a:r>
            <a:endParaRPr b="1"/>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GB"/>
              <a:t>In any lesson, a wide range of learning behaviours will be triggered, some fleetingly, some extensively. Some will arise because of the content of the lesson, some will arise because of the planned activities. In the best of situations, the behaviours that are required by the content are also the behaviours triggered by the activities.</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GB"/>
              <a:t>So - how do you know which behaviour(s) will link to an upcoming lesson, especially as there will be so many to choose from?</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GB"/>
              <a:t>Many teachers find it easiest to turn the question around:</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GB"/>
              <a:t>Which learning behaviour, </a:t>
            </a:r>
            <a:r>
              <a:rPr b="1" i="1" lang="en-GB"/>
              <a:t>if missing</a:t>
            </a:r>
            <a:r>
              <a:rPr lang="en-GB"/>
              <a:t>, would make it impossible to achieve the objectives?</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GB"/>
              <a:t>The answer to that question is the learning behaviour that needs to be woven into the lesson objectives and success criteria.</a:t>
            </a:r>
            <a:endParaRPr/>
          </a:p>
        </p:txBody>
      </p:sp>
      <p:sp>
        <p:nvSpPr>
          <p:cNvPr id="380" name="Google Shape;380;g421683a093_2_165: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87" name="Shape 387"/>
        <p:cNvGrpSpPr/>
        <p:nvPr/>
      </p:nvGrpSpPr>
      <p:grpSpPr>
        <a:xfrm>
          <a:off x="0" y="0"/>
          <a:ext cx="0" cy="0"/>
          <a:chOff x="0" y="0"/>
          <a:chExt cx="0" cy="0"/>
        </a:xfrm>
      </p:grpSpPr>
      <p:sp>
        <p:nvSpPr>
          <p:cNvPr id="388" name="Google Shape;388;g40b700ac35_0_306: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389" name="Google Shape;389;g40b700ac35_0_30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Key message(s) on this slide: </a:t>
            </a:r>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lang="en-GB">
                <a:solidFill>
                  <a:srgbClr val="000000"/>
                </a:solidFill>
              </a:rPr>
              <a:t>The fourth cultural shift - making learning the object of attention</a:t>
            </a:r>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i="0" sz="1200" u="none" cap="none" strike="noStrike">
              <a:solidFill>
                <a:srgbClr val="000000"/>
              </a:solidFill>
            </a:endParaRPr>
          </a:p>
          <a:p>
            <a:pPr indent="0" lvl="0" marL="0" marR="0" rtl="0" algn="l">
              <a:lnSpc>
                <a:spcPct val="100000"/>
              </a:lnSpc>
              <a:spcBef>
                <a:spcPts val="0"/>
              </a:spcBef>
              <a:spcAft>
                <a:spcPts val="0"/>
              </a:spcAft>
              <a:buClr>
                <a:srgbClr val="000000"/>
              </a:buClr>
              <a:buSzPts val="1200"/>
              <a:buFont typeface="Calibri"/>
              <a:buNone/>
            </a:pPr>
            <a:r>
              <a:rPr lang="en-GB">
                <a:solidFill>
                  <a:srgbClr val="000000"/>
                </a:solidFill>
              </a:rPr>
              <a:t>3 aspects - making it obvious; celebrating growth in learning; and redefining failure</a:t>
            </a:r>
            <a:endParaRPr>
              <a:solidFill>
                <a:srgbClr val="000000"/>
              </a:solidFill>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390" name="Google Shape;390;g40b700ac35_0_30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GB" sz="1200">
                <a:solidFill>
                  <a:schemeClr val="dk1"/>
                </a:solidFill>
                <a:latin typeface="Candara"/>
                <a:ea typeface="Candara"/>
                <a:cs typeface="Candara"/>
                <a:sym typeface="Candara"/>
              </a:rPr>
              <a:t>‹#›</a:t>
            </a:fld>
            <a:endParaRPr sz="1200">
              <a:solidFill>
                <a:schemeClr val="dk1"/>
              </a:solidFill>
              <a:latin typeface="Candara"/>
              <a:ea typeface="Candara"/>
              <a:cs typeface="Candara"/>
              <a:sym typeface="Candara"/>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97" name="Shape 397"/>
        <p:cNvGrpSpPr/>
        <p:nvPr/>
      </p:nvGrpSpPr>
      <p:grpSpPr>
        <a:xfrm>
          <a:off x="0" y="0"/>
          <a:ext cx="0" cy="0"/>
          <a:chOff x="0" y="0"/>
          <a:chExt cx="0" cy="0"/>
        </a:xfrm>
      </p:grpSpPr>
      <p:sp>
        <p:nvSpPr>
          <p:cNvPr id="398" name="Google Shape;398;g421683a093_2_237: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p:spPr>
      </p:sp>
      <p:sp>
        <p:nvSpPr>
          <p:cNvPr id="399" name="Google Shape;399;g421683a093_2_23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1100"/>
              <a:buFont typeface="Arial"/>
              <a:buNone/>
            </a:pPr>
            <a:r>
              <a:rPr b="1" lang="en-GB"/>
              <a:t>The Key message(s) on this slide: </a:t>
            </a:r>
            <a:endParaRPr/>
          </a:p>
          <a:p>
            <a:pPr indent="0" lvl="0" marL="0" rtl="0" algn="l">
              <a:spcBef>
                <a:spcPts val="0"/>
              </a:spcBef>
              <a:spcAft>
                <a:spcPts val="0"/>
              </a:spcAft>
              <a:buClr>
                <a:schemeClr val="dk1"/>
              </a:buClr>
              <a:buSzPts val="1100"/>
              <a:buFont typeface="Arial"/>
              <a:buNone/>
            </a:pPr>
            <a:r>
              <a:t/>
            </a:r>
            <a:endParaRPr b="1"/>
          </a:p>
          <a:p>
            <a:pPr indent="0" lvl="0" marL="0" rtl="0" algn="l">
              <a:spcBef>
                <a:spcPts val="0"/>
              </a:spcBef>
              <a:spcAft>
                <a:spcPts val="0"/>
              </a:spcAft>
              <a:buClr>
                <a:schemeClr val="dk1"/>
              </a:buClr>
              <a:buSzPts val="1100"/>
              <a:buFont typeface="Arial"/>
              <a:buNone/>
            </a:pPr>
            <a:r>
              <a:rPr b="1" lang="en-GB"/>
              <a:t>Learning is about moving from clarity, through confusion, and back into clarity.</a:t>
            </a:r>
            <a:endParaRPr b="1"/>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b="1" lang="en-GB"/>
              <a:t>Detail:</a:t>
            </a:r>
            <a:endParaRPr b="1"/>
          </a:p>
          <a:p>
            <a:pPr indent="0" lvl="0" marL="0" rtl="0" algn="l">
              <a:spcBef>
                <a:spcPts val="0"/>
              </a:spcBef>
              <a:spcAft>
                <a:spcPts val="0"/>
              </a:spcAft>
              <a:buClr>
                <a:schemeClr val="dk1"/>
              </a:buClr>
              <a:buSzPts val="1100"/>
              <a:buFont typeface="Arial"/>
              <a:buNone/>
            </a:pPr>
            <a:r>
              <a:t/>
            </a:r>
            <a:endParaRPr b="1"/>
          </a:p>
          <a:p>
            <a:pPr indent="0" lvl="0" marL="0" rtl="0" algn="l">
              <a:spcBef>
                <a:spcPts val="0"/>
              </a:spcBef>
              <a:spcAft>
                <a:spcPts val="0"/>
              </a:spcAft>
              <a:buClr>
                <a:schemeClr val="dk1"/>
              </a:buClr>
              <a:buSzPts val="1100"/>
              <a:buFont typeface="Arial"/>
              <a:buNone/>
            </a:pPr>
            <a:r>
              <a:rPr lang="en-GB"/>
              <a:t>Use the 'Learning Pit' as a means of opening up a conversation around the feelings involved with being stuck, and the journey towards getting unstuck - the struggle. It is essential that students know:</a:t>
            </a:r>
            <a:endParaRPr/>
          </a:p>
          <a:p>
            <a:pPr indent="-304800" lvl="0" marL="457200" rtl="0" algn="l">
              <a:lnSpc>
                <a:spcPct val="115000"/>
              </a:lnSpc>
              <a:spcBef>
                <a:spcPts val="0"/>
              </a:spcBef>
              <a:spcAft>
                <a:spcPts val="0"/>
              </a:spcAft>
              <a:buClr>
                <a:schemeClr val="dk1"/>
              </a:buClr>
              <a:buSzPts val="1200"/>
              <a:buFont typeface="Calibri"/>
              <a:buChar char="●"/>
            </a:pPr>
            <a:r>
              <a:rPr lang="en-GB"/>
              <a:t>that the 'pit' is only one staging post on the learning journey</a:t>
            </a:r>
            <a:endParaRPr/>
          </a:p>
          <a:p>
            <a:pPr indent="-304800" lvl="0" marL="457200" rtl="0" algn="l">
              <a:lnSpc>
                <a:spcPct val="115000"/>
              </a:lnSpc>
              <a:spcBef>
                <a:spcPts val="0"/>
              </a:spcBef>
              <a:spcAft>
                <a:spcPts val="0"/>
              </a:spcAft>
              <a:buClr>
                <a:schemeClr val="dk1"/>
              </a:buClr>
              <a:buSzPts val="1200"/>
              <a:buFont typeface="Calibri"/>
              <a:buChar char="●"/>
            </a:pPr>
            <a:r>
              <a:rPr lang="en-GB"/>
              <a:t>they can get out by using 'stuck strategies' and tools</a:t>
            </a:r>
            <a:endParaRPr/>
          </a:p>
          <a:p>
            <a:pPr indent="0" lvl="0" marL="0" rtl="0" algn="l">
              <a:lnSpc>
                <a:spcPct val="115000"/>
              </a:lnSpc>
              <a:spcBef>
                <a:spcPts val="0"/>
              </a:spcBef>
              <a:spcAft>
                <a:spcPts val="0"/>
              </a:spcAft>
              <a:buClr>
                <a:schemeClr val="dk1"/>
              </a:buClr>
              <a:buSzPts val="1100"/>
              <a:buFont typeface="Arial"/>
              <a:buNone/>
            </a:pPr>
            <a:r>
              <a:rPr lang="en-GB"/>
              <a:t>It is also worth noting that the pit is not necessarily inevitable for all students in all learning - some will fly over the pit in some topics or curriculum areas.</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GB"/>
              <a:t>The ability to cope with and overcome difficulty and challenge is a key aspect to becoming a successful learner.</a:t>
            </a:r>
            <a:endParaRPr/>
          </a:p>
          <a:p>
            <a:pPr indent="0" lvl="0" marL="0" rtl="0" algn="l">
              <a:spcBef>
                <a:spcPts val="0"/>
              </a:spcBef>
              <a:spcAft>
                <a:spcPts val="0"/>
              </a:spcAft>
              <a:buClr>
                <a:schemeClr val="dk1"/>
              </a:buClr>
              <a:buSzPts val="1100"/>
              <a:buFont typeface="Arial"/>
              <a:buNone/>
            </a:pPr>
            <a:r>
              <a:rPr lang="en-GB"/>
              <a:t>James Nottingham introduced the idea of the Learning Pit as a way to explain that struggling is part of learning and that if we are to understand something we need to struggle with it first. Students move from unconsciously incompetent (an emotionally 'safe' area before learning), to consciously incompetent (the emotionally tricky "pit"), to consciously competent (the far side, after the learning has happened). </a:t>
            </a:r>
            <a:endParaRPr/>
          </a:p>
          <a:p>
            <a:pPr indent="0" lvl="0" marL="0" rtl="0" algn="l">
              <a:spcBef>
                <a:spcPts val="0"/>
              </a:spcBef>
              <a:spcAft>
                <a:spcPts val="0"/>
              </a:spcAft>
              <a:buClr>
                <a:schemeClr val="dk1"/>
              </a:buClr>
              <a:buSzPts val="1100"/>
              <a:buFont typeface="Arial"/>
              <a:buNone/>
            </a:pPr>
            <a:r>
              <a:rPr lang="en-GB"/>
              <a:t>Find out more by visiting:</a:t>
            </a:r>
            <a:endParaRPr/>
          </a:p>
          <a:p>
            <a:pPr indent="0" lvl="0" marL="0" rtl="0" algn="l">
              <a:spcBef>
                <a:spcPts val="0"/>
              </a:spcBef>
              <a:spcAft>
                <a:spcPts val="0"/>
              </a:spcAft>
              <a:buClr>
                <a:schemeClr val="dk1"/>
              </a:buClr>
              <a:buSzPts val="1100"/>
              <a:buFont typeface="Arial"/>
              <a:buNone/>
            </a:pPr>
            <a:r>
              <a:rPr lang="en-GB" u="sng">
                <a:solidFill>
                  <a:schemeClr val="hlink"/>
                </a:solidFill>
                <a:hlinkClick r:id="rId2"/>
              </a:rPr>
              <a:t>http://www.jamesnottingham.co.uk/learning-pit/</a:t>
            </a:r>
            <a:endParaRPr u="sng">
              <a:solidFill>
                <a:schemeClr val="hlink"/>
              </a:solidFill>
              <a:hlinkClick r:id="rId3"/>
            </a:endParaRPr>
          </a:p>
          <a:p>
            <a:pPr indent="0" lvl="0" marL="0" rtl="0" algn="l">
              <a:spcBef>
                <a:spcPts val="0"/>
              </a:spcBef>
              <a:spcAft>
                <a:spcPts val="0"/>
              </a:spcAft>
              <a:buClr>
                <a:schemeClr val="dk1"/>
              </a:buClr>
              <a:buSzPts val="1100"/>
              <a:buFont typeface="Arial"/>
              <a:buNone/>
            </a:pPr>
            <a:r>
              <a:t/>
            </a:r>
            <a:endParaRPr b="1"/>
          </a:p>
        </p:txBody>
      </p:sp>
      <p:sp>
        <p:nvSpPr>
          <p:cNvPr id="400" name="Google Shape;400;g421683a093_2_237: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06" name="Shape 406"/>
        <p:cNvGrpSpPr/>
        <p:nvPr/>
      </p:nvGrpSpPr>
      <p:grpSpPr>
        <a:xfrm>
          <a:off x="0" y="0"/>
          <a:ext cx="0" cy="0"/>
          <a:chOff x="0" y="0"/>
          <a:chExt cx="0" cy="0"/>
        </a:xfrm>
      </p:grpSpPr>
      <p:sp>
        <p:nvSpPr>
          <p:cNvPr id="407" name="Google Shape;407;g421683a093_2_173: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p:spPr>
      </p:sp>
      <p:sp>
        <p:nvSpPr>
          <p:cNvPr id="408" name="Google Shape;408;g421683a093_2_17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1100"/>
              <a:buFont typeface="Arial"/>
              <a:buNone/>
            </a:pPr>
            <a:r>
              <a:rPr b="1" lang="en-GB"/>
              <a:t>The Key message(s) on this slide: </a:t>
            </a:r>
            <a:endParaRPr/>
          </a:p>
          <a:p>
            <a:pPr indent="0" lvl="0" marL="0" rtl="0" algn="l">
              <a:spcBef>
                <a:spcPts val="0"/>
              </a:spcBef>
              <a:spcAft>
                <a:spcPts val="0"/>
              </a:spcAft>
              <a:buClr>
                <a:schemeClr val="dk1"/>
              </a:buClr>
              <a:buSzPts val="1100"/>
              <a:buFont typeface="Arial"/>
              <a:buNone/>
            </a:pPr>
            <a:r>
              <a:t/>
            </a:r>
            <a:endParaRPr b="1"/>
          </a:p>
          <a:p>
            <a:pPr indent="0" lvl="0" marL="0" rtl="0" algn="l">
              <a:spcBef>
                <a:spcPts val="0"/>
              </a:spcBef>
              <a:spcAft>
                <a:spcPts val="0"/>
              </a:spcAft>
              <a:buClr>
                <a:schemeClr val="dk1"/>
              </a:buClr>
              <a:buSzPts val="1100"/>
              <a:buFont typeface="Arial"/>
              <a:buNone/>
            </a:pPr>
            <a:r>
              <a:rPr b="1" lang="en-GB"/>
              <a:t>Turning the lens from challenge and stuck being where learning ends, to where it begins.</a:t>
            </a:r>
            <a:endParaRPr b="1"/>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b="1" lang="en-GB"/>
              <a:t>Detail:</a:t>
            </a:r>
            <a:endParaRPr b="1"/>
          </a:p>
          <a:p>
            <a:pPr indent="0" lvl="0" marL="0" rtl="0" algn="l">
              <a:spcBef>
                <a:spcPts val="0"/>
              </a:spcBef>
              <a:spcAft>
                <a:spcPts val="0"/>
              </a:spcAft>
              <a:buClr>
                <a:schemeClr val="dk1"/>
              </a:buClr>
              <a:buSzPts val="1100"/>
              <a:buFont typeface="Arial"/>
              <a:buNone/>
            </a:pPr>
            <a:r>
              <a:t/>
            </a:r>
            <a:endParaRPr b="1"/>
          </a:p>
          <a:p>
            <a:pPr indent="0" lvl="0" marL="0" rtl="0" algn="l">
              <a:spcBef>
                <a:spcPts val="0"/>
              </a:spcBef>
              <a:spcAft>
                <a:spcPts val="0"/>
              </a:spcAft>
              <a:buClr>
                <a:schemeClr val="dk1"/>
              </a:buClr>
              <a:buSzPts val="1100"/>
              <a:buFont typeface="Arial"/>
              <a:buNone/>
            </a:pPr>
            <a:r>
              <a:rPr lang="en-GB"/>
              <a:t>Discuss places where students may get stuck because it gives 'being stuck' a status. Through such discussions make sure you signal to students that being stuck is a good thing; it probably means they are at an interesting place in learning, or </a:t>
            </a:r>
            <a:r>
              <a:rPr b="1" lang="en-GB"/>
              <a:t>on the brink</a:t>
            </a:r>
            <a:r>
              <a:rPr lang="en-GB"/>
              <a:t> of discovering or learning something new.</a:t>
            </a:r>
            <a:endParaRPr/>
          </a:p>
          <a:p>
            <a:pPr indent="0" lvl="0" marL="0" rtl="0" algn="l">
              <a:spcBef>
                <a:spcPts val="0"/>
              </a:spcBef>
              <a:spcAft>
                <a:spcPts val="0"/>
              </a:spcAft>
              <a:buClr>
                <a:schemeClr val="dk1"/>
              </a:buClr>
              <a:buSzPts val="1100"/>
              <a:buFont typeface="Arial"/>
              <a:buNone/>
            </a:pPr>
            <a:r>
              <a:rPr lang="en-GB"/>
              <a:t>Try creating a wordle with your students, using the words they associate with being stuck. If it is negative introduce a new 'stuck positive' language</a:t>
            </a:r>
            <a:endParaRPr/>
          </a:p>
          <a:p>
            <a:pPr indent="0" lvl="0" marL="0" rtl="0" algn="l">
              <a:spcBef>
                <a:spcPts val="0"/>
              </a:spcBef>
              <a:spcAft>
                <a:spcPts val="0"/>
              </a:spcAft>
              <a:buClr>
                <a:schemeClr val="dk1"/>
              </a:buClr>
              <a:buSzPts val="1100"/>
              <a:buFont typeface="Arial"/>
              <a:buNone/>
            </a:pPr>
            <a:r>
              <a:t/>
            </a:r>
            <a:endParaRPr b="1"/>
          </a:p>
        </p:txBody>
      </p:sp>
      <p:sp>
        <p:nvSpPr>
          <p:cNvPr id="409" name="Google Shape;409;g421683a093_2_173: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16" name="Shape 416"/>
        <p:cNvGrpSpPr/>
        <p:nvPr/>
      </p:nvGrpSpPr>
      <p:grpSpPr>
        <a:xfrm>
          <a:off x="0" y="0"/>
          <a:ext cx="0" cy="0"/>
          <a:chOff x="0" y="0"/>
          <a:chExt cx="0" cy="0"/>
        </a:xfrm>
      </p:grpSpPr>
      <p:sp>
        <p:nvSpPr>
          <p:cNvPr id="417" name="Google Shape;417;g421683a093_2_181: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p:spPr>
      </p:sp>
      <p:sp>
        <p:nvSpPr>
          <p:cNvPr id="418" name="Google Shape;418;g421683a093_2_18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1100"/>
              <a:buFont typeface="Arial"/>
              <a:buNone/>
            </a:pPr>
            <a:r>
              <a:rPr b="1" lang="en-GB"/>
              <a:t>The Key message(s) on this slide: </a:t>
            </a:r>
            <a:endParaRPr/>
          </a:p>
          <a:p>
            <a:pPr indent="0" lvl="0" marL="0" rtl="0" algn="l">
              <a:spcBef>
                <a:spcPts val="0"/>
              </a:spcBef>
              <a:spcAft>
                <a:spcPts val="0"/>
              </a:spcAft>
              <a:buClr>
                <a:schemeClr val="dk1"/>
              </a:buClr>
              <a:buSzPts val="1100"/>
              <a:buFont typeface="Arial"/>
              <a:buNone/>
            </a:pPr>
            <a:r>
              <a:t/>
            </a:r>
            <a:endParaRPr b="1"/>
          </a:p>
          <a:p>
            <a:pPr indent="0" lvl="0" marL="0" rtl="0" algn="l">
              <a:spcBef>
                <a:spcPts val="0"/>
              </a:spcBef>
              <a:spcAft>
                <a:spcPts val="0"/>
              </a:spcAft>
              <a:buClr>
                <a:schemeClr val="dk1"/>
              </a:buClr>
              <a:buSzPts val="1100"/>
              <a:buFont typeface="Arial"/>
              <a:buNone/>
            </a:pPr>
            <a:r>
              <a:rPr b="1" lang="en-GB"/>
              <a:t>If we truly value the process of learning, display will include both work in progress as well as the finished article</a:t>
            </a:r>
            <a:endParaRPr b="1"/>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b="1" lang="en-GB"/>
              <a:t>Detail:</a:t>
            </a:r>
            <a:endParaRPr b="1"/>
          </a:p>
          <a:p>
            <a:pPr indent="0" lvl="0" marL="0" rtl="0" algn="l">
              <a:spcBef>
                <a:spcPts val="0"/>
              </a:spcBef>
              <a:spcAft>
                <a:spcPts val="0"/>
              </a:spcAft>
              <a:buClr>
                <a:schemeClr val="dk1"/>
              </a:buClr>
              <a:buSzPts val="1100"/>
              <a:buFont typeface="Arial"/>
              <a:buNone/>
            </a:pPr>
            <a:r>
              <a:rPr lang="en-GB"/>
              <a:t>Ensure that your display walls include early drafts of work which show where students got stuck and how they ‘edged’ towards the finished article. Encourage students to write on a separate note how they got unstuck, and display the note with the work. </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GB"/>
              <a:t>It’s important that students understand learning as a process rather than an event, and that stuckness is a prominent part of that process. From scribbled notes to final copy can be a long and eventful journey. Learning routines along the way include capturing rough ideas, adding to them, trying again, trying another way, re-thinking, refining and completing. Such routines lead students to see that it's not about everything being perfect or easy from the start. </a:t>
            </a:r>
            <a:endParaRPr/>
          </a:p>
        </p:txBody>
      </p:sp>
      <p:sp>
        <p:nvSpPr>
          <p:cNvPr id="419" name="Google Shape;419;g421683a093_2_181: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26" name="Shape 426"/>
        <p:cNvGrpSpPr/>
        <p:nvPr/>
      </p:nvGrpSpPr>
      <p:grpSpPr>
        <a:xfrm>
          <a:off x="0" y="0"/>
          <a:ext cx="0" cy="0"/>
          <a:chOff x="0" y="0"/>
          <a:chExt cx="0" cy="0"/>
        </a:xfrm>
      </p:grpSpPr>
      <p:sp>
        <p:nvSpPr>
          <p:cNvPr id="427" name="Google Shape;427;g421683a093_2_269: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p:spPr>
      </p:sp>
      <p:sp>
        <p:nvSpPr>
          <p:cNvPr id="428" name="Google Shape;428;g421683a093_2_26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1100"/>
              <a:buFont typeface="Arial"/>
              <a:buNone/>
            </a:pPr>
            <a:r>
              <a:rPr b="1" lang="en-GB"/>
              <a:t>The Key message(s) on this slide: </a:t>
            </a:r>
            <a:endParaRPr/>
          </a:p>
          <a:p>
            <a:pPr indent="0" lvl="0" marL="0" rtl="0" algn="l">
              <a:spcBef>
                <a:spcPts val="0"/>
              </a:spcBef>
              <a:spcAft>
                <a:spcPts val="0"/>
              </a:spcAft>
              <a:buClr>
                <a:schemeClr val="dk1"/>
              </a:buClr>
              <a:buSzPts val="1100"/>
              <a:buFont typeface="Arial"/>
              <a:buNone/>
            </a:pPr>
            <a:r>
              <a:t/>
            </a:r>
            <a:endParaRPr b="1"/>
          </a:p>
          <a:p>
            <a:pPr indent="0" lvl="0" marL="0" rtl="0" algn="l">
              <a:spcBef>
                <a:spcPts val="0"/>
              </a:spcBef>
              <a:spcAft>
                <a:spcPts val="0"/>
              </a:spcAft>
              <a:buClr>
                <a:schemeClr val="dk1"/>
              </a:buClr>
              <a:buSzPts val="1100"/>
              <a:buFont typeface="Arial"/>
              <a:buNone/>
            </a:pPr>
            <a:r>
              <a:rPr b="1" lang="en-GB"/>
              <a:t>Display conveys messages about we really believe about learning, effort, motivation. </a:t>
            </a:r>
            <a:endParaRPr b="1"/>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b="1" lang="en-GB"/>
              <a:t>Detail:</a:t>
            </a:r>
            <a:endParaRPr b="1"/>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GB"/>
              <a:t>Take a hard look around your own classroom, and around the school in general. </a:t>
            </a:r>
            <a:endParaRPr/>
          </a:p>
          <a:p>
            <a:pPr indent="0" lvl="0" marL="0" rtl="0" algn="l">
              <a:spcBef>
                <a:spcPts val="0"/>
              </a:spcBef>
              <a:spcAft>
                <a:spcPts val="0"/>
              </a:spcAft>
              <a:buClr>
                <a:schemeClr val="dk1"/>
              </a:buClr>
              <a:buSzPts val="1100"/>
              <a:buFont typeface="Arial"/>
              <a:buNone/>
            </a:pPr>
            <a:r>
              <a:rPr lang="en-GB"/>
              <a:t>What does display reveal about what the school believes about learning?</a:t>
            </a:r>
            <a:endParaRPr/>
          </a:p>
          <a:p>
            <a:pPr indent="0" lvl="0" marL="0" rtl="0" algn="l">
              <a:spcBef>
                <a:spcPts val="0"/>
              </a:spcBef>
              <a:spcAft>
                <a:spcPts val="0"/>
              </a:spcAft>
              <a:buClr>
                <a:schemeClr val="dk1"/>
              </a:buClr>
              <a:buSzPts val="1100"/>
              <a:buFont typeface="Arial"/>
              <a:buNone/>
            </a:pPr>
            <a:r>
              <a:rPr lang="en-GB"/>
              <a:t>Are there learning positive messages?</a:t>
            </a:r>
            <a:endParaRPr/>
          </a:p>
          <a:p>
            <a:pPr indent="0" lvl="0" marL="0" rtl="0" algn="l">
              <a:spcBef>
                <a:spcPts val="0"/>
              </a:spcBef>
              <a:spcAft>
                <a:spcPts val="0"/>
              </a:spcAft>
              <a:buClr>
                <a:schemeClr val="dk1"/>
              </a:buClr>
              <a:buSzPts val="1100"/>
              <a:buFont typeface="Arial"/>
              <a:buNone/>
            </a:pPr>
            <a:r>
              <a:rPr lang="en-GB"/>
              <a:t>Do walls show the commitment to learning?</a:t>
            </a:r>
            <a:endParaRPr/>
          </a:p>
          <a:p>
            <a:pPr indent="0" lvl="0" marL="0" rtl="0" algn="l">
              <a:spcBef>
                <a:spcPts val="0"/>
              </a:spcBef>
              <a:spcAft>
                <a:spcPts val="0"/>
              </a:spcAft>
              <a:buClr>
                <a:schemeClr val="dk1"/>
              </a:buClr>
              <a:buSzPts val="1100"/>
              <a:buFont typeface="Arial"/>
              <a:buNone/>
            </a:pPr>
            <a:r>
              <a:rPr lang="en-GB"/>
              <a:t>Are there any displays that convey, even unintentionally, less positive, messages relating to the importance of attainment over progress?</a:t>
            </a:r>
            <a:r>
              <a:rPr b="1" lang="en-GB"/>
              <a:t>  </a:t>
            </a:r>
            <a:endParaRPr b="1"/>
          </a:p>
        </p:txBody>
      </p:sp>
      <p:sp>
        <p:nvSpPr>
          <p:cNvPr id="429" name="Google Shape;429;g421683a093_2_269: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41" name="Shape 441"/>
        <p:cNvGrpSpPr/>
        <p:nvPr/>
      </p:nvGrpSpPr>
      <p:grpSpPr>
        <a:xfrm>
          <a:off x="0" y="0"/>
          <a:ext cx="0" cy="0"/>
          <a:chOff x="0" y="0"/>
          <a:chExt cx="0" cy="0"/>
        </a:xfrm>
      </p:grpSpPr>
      <p:sp>
        <p:nvSpPr>
          <p:cNvPr id="442" name="Google Shape;442;g421683a093_2_189: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p:spPr>
      </p:sp>
      <p:sp>
        <p:nvSpPr>
          <p:cNvPr id="443" name="Google Shape;443;g421683a093_2_18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1100"/>
              <a:buFont typeface="Arial"/>
              <a:buNone/>
            </a:pPr>
            <a:r>
              <a:rPr b="1" lang="en-GB"/>
              <a:t>The Key message(s) on this slide: </a:t>
            </a:r>
            <a:endParaRPr/>
          </a:p>
          <a:p>
            <a:pPr indent="0" lvl="0" marL="0" rtl="0" algn="l">
              <a:spcBef>
                <a:spcPts val="0"/>
              </a:spcBef>
              <a:spcAft>
                <a:spcPts val="0"/>
              </a:spcAft>
              <a:buClr>
                <a:schemeClr val="dk1"/>
              </a:buClr>
              <a:buSzPts val="1100"/>
              <a:buFont typeface="Arial"/>
              <a:buNone/>
            </a:pPr>
            <a:r>
              <a:t/>
            </a:r>
            <a:endParaRPr b="1"/>
          </a:p>
          <a:p>
            <a:pPr indent="0" lvl="0" marL="0" rtl="0" algn="l">
              <a:spcBef>
                <a:spcPts val="0"/>
              </a:spcBef>
              <a:spcAft>
                <a:spcPts val="0"/>
              </a:spcAft>
              <a:buClr>
                <a:schemeClr val="dk1"/>
              </a:buClr>
              <a:buSzPts val="1100"/>
              <a:buFont typeface="Arial"/>
              <a:buNone/>
            </a:pPr>
            <a:r>
              <a:rPr b="1" lang="en-GB"/>
              <a:t>Displaying progression in learning lines</a:t>
            </a:r>
            <a:endParaRPr b="1"/>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b="1" lang="en-GB"/>
              <a:t>Detail:</a:t>
            </a:r>
            <a:endParaRPr b="1"/>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GB"/>
              <a:t>This school has taken a progression chart for a particular learning habit - in this case Collaboration - and has converted the cells of the chart into what they call ‘a learning line’. This is the beginning bit of their Collaboration Learning Line.</a:t>
            </a:r>
            <a:endParaRPr/>
          </a:p>
          <a:p>
            <a:pPr indent="0" lvl="0" marL="0" rtl="0" algn="l">
              <a:spcBef>
                <a:spcPts val="0"/>
              </a:spcBef>
              <a:spcAft>
                <a:spcPts val="0"/>
              </a:spcAft>
              <a:buClr>
                <a:schemeClr val="dk1"/>
              </a:buClr>
              <a:buSzPts val="1100"/>
              <a:buFont typeface="Arial"/>
              <a:buNone/>
            </a:pPr>
            <a:r>
              <a:rPr lang="en-GB"/>
              <a:t>The learning lines of these key learning behaviours are displayed in public circulation areas around the school.</a:t>
            </a:r>
            <a:endParaRPr/>
          </a:p>
          <a:p>
            <a:pPr indent="0" lvl="0" marL="0" rtl="0" algn="l">
              <a:spcBef>
                <a:spcPts val="0"/>
              </a:spcBef>
              <a:spcAft>
                <a:spcPts val="0"/>
              </a:spcAft>
              <a:buClr>
                <a:schemeClr val="dk1"/>
              </a:buClr>
              <a:buSzPts val="1100"/>
              <a:buFont typeface="Arial"/>
              <a:buNone/>
            </a:pPr>
            <a:r>
              <a:rPr lang="en-GB"/>
              <a:t>The effect is to: reinforce the school’s commitment to and interest in growing learning behaviours; remind learners of the various facets of different learning habits; enhance the learning language; enable learners to monitor progress.</a:t>
            </a:r>
            <a:endParaRPr/>
          </a:p>
        </p:txBody>
      </p:sp>
      <p:sp>
        <p:nvSpPr>
          <p:cNvPr id="444" name="Google Shape;444;g421683a093_2_189: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51" name="Shape 451"/>
        <p:cNvGrpSpPr/>
        <p:nvPr/>
      </p:nvGrpSpPr>
      <p:grpSpPr>
        <a:xfrm>
          <a:off x="0" y="0"/>
          <a:ext cx="0" cy="0"/>
          <a:chOff x="0" y="0"/>
          <a:chExt cx="0" cy="0"/>
        </a:xfrm>
      </p:grpSpPr>
      <p:sp>
        <p:nvSpPr>
          <p:cNvPr id="452" name="Google Shape;452;g421683a093_2_245: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p:spPr>
      </p:sp>
      <p:sp>
        <p:nvSpPr>
          <p:cNvPr id="453" name="Google Shape;453;g421683a093_2_24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1100"/>
              <a:buFont typeface="Arial"/>
              <a:buNone/>
            </a:pPr>
            <a:r>
              <a:rPr b="1" lang="en-GB"/>
              <a:t>The Key message(s) on this slide: </a:t>
            </a:r>
            <a:endParaRPr/>
          </a:p>
          <a:p>
            <a:pPr indent="0" lvl="0" marL="0" rtl="0" algn="l">
              <a:spcBef>
                <a:spcPts val="0"/>
              </a:spcBef>
              <a:spcAft>
                <a:spcPts val="0"/>
              </a:spcAft>
              <a:buClr>
                <a:schemeClr val="dk1"/>
              </a:buClr>
              <a:buSzPts val="1100"/>
              <a:buFont typeface="Arial"/>
              <a:buNone/>
            </a:pPr>
            <a:r>
              <a:t/>
            </a:r>
            <a:endParaRPr b="1"/>
          </a:p>
          <a:p>
            <a:pPr indent="0" lvl="0" marL="0" rtl="0" algn="l">
              <a:spcBef>
                <a:spcPts val="0"/>
              </a:spcBef>
              <a:spcAft>
                <a:spcPts val="0"/>
              </a:spcAft>
              <a:buClr>
                <a:schemeClr val="dk1"/>
              </a:buClr>
              <a:buSzPts val="1100"/>
              <a:buFont typeface="Arial"/>
              <a:buNone/>
            </a:pPr>
            <a:r>
              <a:rPr b="1" lang="en-GB"/>
              <a:t>Learners can monitor and record their own growth as a learner</a:t>
            </a:r>
            <a:endParaRPr b="1"/>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b="1" lang="en-GB"/>
              <a:t>Detail:</a:t>
            </a:r>
            <a:endParaRPr b="1"/>
          </a:p>
          <a:p>
            <a:pPr indent="0" lvl="0" marL="0" rtl="0" algn="l">
              <a:spcBef>
                <a:spcPts val="0"/>
              </a:spcBef>
              <a:spcAft>
                <a:spcPts val="0"/>
              </a:spcAft>
              <a:buClr>
                <a:schemeClr val="dk1"/>
              </a:buClr>
              <a:buSzPts val="1100"/>
              <a:buFont typeface="Arial"/>
              <a:buNone/>
            </a:pPr>
            <a:r>
              <a:t/>
            </a:r>
            <a:endParaRPr b="1"/>
          </a:p>
          <a:p>
            <a:pPr indent="0" lvl="0" marL="0" rtl="0" algn="l">
              <a:spcBef>
                <a:spcPts val="0"/>
              </a:spcBef>
              <a:spcAft>
                <a:spcPts val="0"/>
              </a:spcAft>
              <a:buClr>
                <a:schemeClr val="dk1"/>
              </a:buClr>
              <a:buSzPts val="1100"/>
              <a:buFont typeface="Arial"/>
              <a:buNone/>
            </a:pPr>
            <a:r>
              <a:rPr lang="en-GB"/>
              <a:t>The example given is the progression chart for perseverance, but this time written in child-speak. </a:t>
            </a:r>
            <a:endParaRPr/>
          </a:p>
          <a:p>
            <a:pPr indent="0" lvl="0" marL="0" rtl="0" algn="l">
              <a:spcBef>
                <a:spcPts val="0"/>
              </a:spcBef>
              <a:spcAft>
                <a:spcPts val="0"/>
              </a:spcAft>
              <a:buClr>
                <a:schemeClr val="dk1"/>
              </a:buClr>
              <a:buSzPts val="1100"/>
              <a:buFont typeface="Arial"/>
              <a:buNone/>
            </a:pPr>
            <a:r>
              <a:rPr lang="en-GB"/>
              <a:t>This could form a page in the student planner, or a laminated sheet to be used in class.</a:t>
            </a:r>
            <a:endParaRPr/>
          </a:p>
          <a:p>
            <a:pPr indent="0" lvl="0" marL="0" rtl="0" algn="l">
              <a:spcBef>
                <a:spcPts val="0"/>
              </a:spcBef>
              <a:spcAft>
                <a:spcPts val="0"/>
              </a:spcAft>
              <a:buClr>
                <a:schemeClr val="dk1"/>
              </a:buClr>
              <a:buSzPts val="1100"/>
              <a:buFont typeface="Arial"/>
              <a:buNone/>
            </a:pPr>
            <a:r>
              <a:rPr lang="en-GB"/>
              <a:t>Students keep an eye on how effectively they persevere against the chart.</a:t>
            </a:r>
            <a:endParaRPr/>
          </a:p>
          <a:p>
            <a:pPr indent="0" lvl="0" marL="0" rtl="0" algn="l">
              <a:spcBef>
                <a:spcPts val="0"/>
              </a:spcBef>
              <a:spcAft>
                <a:spcPts val="0"/>
              </a:spcAft>
              <a:buClr>
                <a:schemeClr val="dk1"/>
              </a:buClr>
              <a:buSzPts val="1100"/>
              <a:buFont typeface="Arial"/>
              <a:buNone/>
            </a:pPr>
            <a:r>
              <a:rPr lang="en-GB"/>
              <a:t>They should, of course, become secure at an increasing range of positive perseverance behaviours over time.</a:t>
            </a:r>
            <a:endParaRPr/>
          </a:p>
          <a:p>
            <a:pPr indent="0" lvl="0" marL="0" rtl="0" algn="l">
              <a:spcBef>
                <a:spcPts val="0"/>
              </a:spcBef>
              <a:spcAft>
                <a:spcPts val="0"/>
              </a:spcAft>
              <a:buClr>
                <a:schemeClr val="dk1"/>
              </a:buClr>
              <a:buSzPts val="1100"/>
              <a:buFont typeface="Arial"/>
              <a:buNone/>
            </a:pPr>
            <a:r>
              <a:rPr lang="en-GB"/>
              <a:t>How might they evidence this ? Who will verify ?</a:t>
            </a:r>
            <a:endParaRPr/>
          </a:p>
        </p:txBody>
      </p:sp>
      <p:sp>
        <p:nvSpPr>
          <p:cNvPr id="454" name="Google Shape;454;g421683a093_2_245: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60" name="Shape 460"/>
        <p:cNvGrpSpPr/>
        <p:nvPr/>
      </p:nvGrpSpPr>
      <p:grpSpPr>
        <a:xfrm>
          <a:off x="0" y="0"/>
          <a:ext cx="0" cy="0"/>
          <a:chOff x="0" y="0"/>
          <a:chExt cx="0" cy="0"/>
        </a:xfrm>
      </p:grpSpPr>
      <p:sp>
        <p:nvSpPr>
          <p:cNvPr id="461" name="Google Shape;461;g40b700ac35_0_372: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2" name="Google Shape;462;g40b700ac35_0_37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i="0" lang="en-GB" sz="1200" u="none" cap="none" strike="noStrike">
                <a:solidFill>
                  <a:schemeClr val="dk1"/>
                </a:solidFill>
              </a:rPr>
              <a:t>Key points</a:t>
            </a:r>
            <a:endParaRPr i="0" sz="1200" u="none" cap="none" strike="noStrike">
              <a:solidFill>
                <a:schemeClr val="dk1"/>
              </a:solidFill>
            </a:endParaRPr>
          </a:p>
          <a:p>
            <a:pPr indent="0" lvl="0" marL="0" marR="0" rtl="0" algn="l">
              <a:lnSpc>
                <a:spcPct val="100000"/>
              </a:lnSpc>
              <a:spcBef>
                <a:spcPts val="0"/>
              </a:spcBef>
              <a:spcAft>
                <a:spcPts val="0"/>
              </a:spcAft>
              <a:buNone/>
            </a:pPr>
            <a:r>
              <a:rPr i="0" lang="en-GB" sz="1200" u="none" cap="none" strike="noStrike">
                <a:solidFill>
                  <a:schemeClr val="dk1"/>
                </a:solidFill>
              </a:rPr>
              <a:t> What pupils need in order to become learning powered learners.</a:t>
            </a:r>
            <a:endParaRPr i="0" sz="1200" u="none" cap="none" strike="noStrike">
              <a:solidFill>
                <a:schemeClr val="dk1"/>
              </a:solidFill>
            </a:endParaRPr>
          </a:p>
          <a:p>
            <a:pPr indent="0" lvl="0" marL="0" marR="0" rtl="0" algn="l">
              <a:lnSpc>
                <a:spcPct val="100000"/>
              </a:lnSpc>
              <a:spcBef>
                <a:spcPts val="0"/>
              </a:spcBef>
              <a:spcAft>
                <a:spcPts val="0"/>
              </a:spcAft>
              <a:buNone/>
            </a:pPr>
            <a:r>
              <a:rPr i="0" lang="en-GB" sz="1200" u="none" cap="none" strike="noStrike">
                <a:solidFill>
                  <a:schemeClr val="dk1"/>
                </a:solidFill>
              </a:rPr>
              <a:t>Here again the emphasis is on:</a:t>
            </a:r>
            <a:endParaRPr i="0" sz="1200" u="none" cap="none" strike="noStrike">
              <a:solidFill>
                <a:schemeClr val="dk1"/>
              </a:solidFill>
            </a:endParaRPr>
          </a:p>
          <a:p>
            <a:pPr indent="0" lvl="0" marL="0" marR="0" rtl="0" algn="l">
              <a:lnSpc>
                <a:spcPct val="100000"/>
              </a:lnSpc>
              <a:spcBef>
                <a:spcPts val="0"/>
              </a:spcBef>
              <a:spcAft>
                <a:spcPts val="0"/>
              </a:spcAft>
              <a:buNone/>
            </a:pPr>
            <a:r>
              <a:rPr i="0" lang="en-GB" sz="1200" u="none" cap="none" strike="noStrike">
                <a:solidFill>
                  <a:schemeClr val="dk1"/>
                </a:solidFill>
              </a:rPr>
              <a:t>A language for learning</a:t>
            </a:r>
            <a:endParaRPr i="0" sz="1200" u="none" cap="none" strike="noStrike">
              <a:solidFill>
                <a:schemeClr val="dk1"/>
              </a:solidFill>
            </a:endParaRPr>
          </a:p>
          <a:p>
            <a:pPr indent="0" lvl="0" marL="0" marR="0" rtl="0" algn="l">
              <a:lnSpc>
                <a:spcPct val="100000"/>
              </a:lnSpc>
              <a:spcBef>
                <a:spcPts val="0"/>
              </a:spcBef>
              <a:spcAft>
                <a:spcPts val="0"/>
              </a:spcAft>
              <a:buNone/>
            </a:pPr>
            <a:r>
              <a:rPr i="0" lang="en-GB" sz="1200" u="none" cap="none" strike="noStrike">
                <a:solidFill>
                  <a:schemeClr val="dk1"/>
                </a:solidFill>
              </a:rPr>
              <a:t>Being self aware of what they are doing as a learner</a:t>
            </a:r>
            <a:endParaRPr i="0" sz="1200" u="none" cap="none" strike="noStrike">
              <a:solidFill>
                <a:schemeClr val="dk1"/>
              </a:solidFill>
            </a:endParaRPr>
          </a:p>
          <a:p>
            <a:pPr indent="0" lvl="0" marL="0" marR="0" rtl="0" algn="l">
              <a:lnSpc>
                <a:spcPct val="100000"/>
              </a:lnSpc>
              <a:spcBef>
                <a:spcPts val="0"/>
              </a:spcBef>
              <a:spcAft>
                <a:spcPts val="0"/>
              </a:spcAft>
              <a:buNone/>
            </a:pPr>
            <a:r>
              <a:rPr i="0" lang="en-GB" sz="1200" u="none" cap="none" strike="noStrike">
                <a:solidFill>
                  <a:schemeClr val="dk1"/>
                </a:solidFill>
              </a:rPr>
              <a:t>Taking control of their learning and consciously developing their capacities </a:t>
            </a:r>
            <a:endParaRPr i="0" sz="1200" u="none" cap="none" strike="noStrike">
              <a:solidFill>
                <a:schemeClr val="dk1"/>
              </a:solidFill>
            </a:endParaRPr>
          </a:p>
          <a:p>
            <a:pPr indent="0" lvl="0" marL="0" marR="0" rtl="0" algn="l">
              <a:lnSpc>
                <a:spcPct val="100000"/>
              </a:lnSpc>
              <a:spcBef>
                <a:spcPts val="0"/>
              </a:spcBef>
              <a:spcAft>
                <a:spcPts val="0"/>
              </a:spcAft>
              <a:buNone/>
            </a:pPr>
            <a:r>
              <a:rPr i="0" lang="en-GB" sz="1200" u="none" cap="none" strike="noStrike">
                <a:solidFill>
                  <a:schemeClr val="dk1"/>
                </a:solidFill>
              </a:rPr>
              <a:t>The last of these means getting better at them (more skilled) and using these skills more often and across many contexts – at school, at home, in clubs, in different subjects;  i.e. transferring the skills.</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463" name="Google Shape;463;g40b700ac35_0_37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GB"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bg>
      <p:bgPr>
        <a:gradFill>
          <a:gsLst>
            <a:gs pos="0">
              <a:schemeClr val="lt1"/>
            </a:gs>
            <a:gs pos="58000">
              <a:srgbClr val="E7F1F9"/>
            </a:gs>
            <a:gs pos="100000">
              <a:srgbClr val="9FE8E8"/>
            </a:gs>
          </a:gsLst>
          <a:path path="circle">
            <a:fillToRect b="50%" l="50%" r="50%" t="50%"/>
          </a:path>
          <a:tileRect/>
        </a:gradFill>
      </p:bgPr>
    </p:bg>
    <p:spTree>
      <p:nvGrpSpPr>
        <p:cNvPr id="15" name="Shape 15"/>
        <p:cNvGrpSpPr/>
        <p:nvPr/>
      </p:nvGrpSpPr>
      <p:grpSpPr>
        <a:xfrm>
          <a:off x="0" y="0"/>
          <a:ext cx="0" cy="0"/>
          <a:chOff x="0" y="0"/>
          <a:chExt cx="0" cy="0"/>
        </a:xfrm>
      </p:grpSpPr>
      <p:sp>
        <p:nvSpPr>
          <p:cNvPr id="16" name="Google Shape;16;p2"/>
          <p:cNvSpPr txBox="1"/>
          <p:nvPr>
            <p:ph idx="1" type="subTitle"/>
          </p:nvPr>
        </p:nvSpPr>
        <p:spPr>
          <a:xfrm>
            <a:off x="7010403" y="1710800"/>
            <a:ext cx="1959000" cy="1524000"/>
          </a:xfrm>
          <a:prstGeom prst="rect">
            <a:avLst/>
          </a:prstGeom>
          <a:noFill/>
          <a:ln>
            <a:noFill/>
          </a:ln>
        </p:spPr>
        <p:txBody>
          <a:bodyPr anchorCtr="0" anchor="ctr" bIns="45700" lIns="91425" spcFirstLastPara="1" rIns="91425" wrap="square" tIns="45700"/>
          <a:lstStyle>
            <a:lvl1pPr lvl="0" marR="0" rtl="0" algn="l">
              <a:lnSpc>
                <a:spcPct val="100000"/>
              </a:lnSpc>
              <a:spcBef>
                <a:spcPts val="380"/>
              </a:spcBef>
              <a:spcAft>
                <a:spcPts val="0"/>
              </a:spcAft>
              <a:buClr>
                <a:srgbClr val="3366FF"/>
              </a:buClr>
              <a:buSzPts val="1900"/>
              <a:buFont typeface="Calibri"/>
              <a:buNone/>
              <a:defRPr b="0" i="0" sz="1900" u="none" cap="none" strike="noStrike">
                <a:solidFill>
                  <a:srgbClr val="3366FF"/>
                </a:solidFill>
                <a:latin typeface="Calibri"/>
                <a:ea typeface="Calibri"/>
                <a:cs typeface="Calibri"/>
                <a:sym typeface="Calibri"/>
              </a:defRPr>
            </a:lvl1pPr>
            <a:lvl2pPr lvl="1" marR="0" rtl="0" algn="ctr">
              <a:lnSpc>
                <a:spcPct val="100000"/>
              </a:lnSpc>
              <a:spcBef>
                <a:spcPts val="400"/>
              </a:spcBef>
              <a:spcAft>
                <a:spcPts val="0"/>
              </a:spcAft>
              <a:buClr>
                <a:srgbClr val="BF974D"/>
              </a:buClr>
              <a:buSzPts val="2000"/>
              <a:buFont typeface="Noto Sans Symbols"/>
              <a:buNone/>
              <a:defRPr b="0" i="0" sz="2000" u="none" cap="none" strike="noStrike">
                <a:solidFill>
                  <a:srgbClr val="888888"/>
                </a:solidFill>
                <a:latin typeface="Open Sans"/>
                <a:ea typeface="Open Sans"/>
                <a:cs typeface="Open Sans"/>
                <a:sym typeface="Open Sans"/>
              </a:defRPr>
            </a:lvl2pPr>
            <a:lvl3pPr lvl="2" marR="0" rtl="0" algn="ctr">
              <a:lnSpc>
                <a:spcPct val="100000"/>
              </a:lnSpc>
              <a:spcBef>
                <a:spcPts val="280"/>
              </a:spcBef>
              <a:spcAft>
                <a:spcPts val="0"/>
              </a:spcAft>
              <a:buClr>
                <a:srgbClr val="928B70"/>
              </a:buClr>
              <a:buSzPts val="1400"/>
              <a:buFont typeface="Noto Sans Symbols"/>
              <a:buNone/>
              <a:defRPr b="0" i="0" sz="1400" u="none" cap="none" strike="noStrike">
                <a:solidFill>
                  <a:srgbClr val="888888"/>
                </a:solidFill>
                <a:latin typeface="Open Sans"/>
                <a:ea typeface="Open Sans"/>
                <a:cs typeface="Open Sans"/>
                <a:sym typeface="Open Sans"/>
              </a:defRPr>
            </a:lvl3pPr>
            <a:lvl4pPr lvl="3" marR="0" rtl="0" algn="ctr">
              <a:lnSpc>
                <a:spcPct val="100000"/>
              </a:lnSpc>
              <a:spcBef>
                <a:spcPts val="240"/>
              </a:spcBef>
              <a:spcAft>
                <a:spcPts val="0"/>
              </a:spcAft>
              <a:buClr>
                <a:srgbClr val="87706B"/>
              </a:buClr>
              <a:buSzPts val="1200"/>
              <a:buFont typeface="Noto Sans Symbols"/>
              <a:buNone/>
              <a:defRPr b="0" i="0" sz="1200" u="none" cap="none" strike="noStrike">
                <a:solidFill>
                  <a:srgbClr val="888888"/>
                </a:solidFill>
                <a:latin typeface="Open Sans"/>
                <a:ea typeface="Open Sans"/>
                <a:cs typeface="Open Sans"/>
                <a:sym typeface="Open Sans"/>
              </a:defRPr>
            </a:lvl4pPr>
            <a:lvl5pPr lvl="4" marR="0" rtl="0" algn="ctr">
              <a:lnSpc>
                <a:spcPct val="100000"/>
              </a:lnSpc>
              <a:spcBef>
                <a:spcPts val="220"/>
              </a:spcBef>
              <a:spcAft>
                <a:spcPts val="0"/>
              </a:spcAft>
              <a:buClr>
                <a:srgbClr val="6F777D"/>
              </a:buClr>
              <a:buSzPts val="1100"/>
              <a:buFont typeface="Noto Sans Symbols"/>
              <a:buNone/>
              <a:defRPr b="0" i="0" sz="1100" u="none" cap="none" strike="noStrike">
                <a:solidFill>
                  <a:srgbClr val="888888"/>
                </a:solidFill>
                <a:latin typeface="Open Sans"/>
                <a:ea typeface="Open Sans"/>
                <a:cs typeface="Open Sans"/>
                <a:sym typeface="Open Sans"/>
              </a:defRPr>
            </a:lvl5pPr>
            <a:lvl6pPr lvl="5" marR="0" rtl="0" algn="ctr">
              <a:lnSpc>
                <a:spcPct val="100000"/>
              </a:lnSpc>
              <a:spcBef>
                <a:spcPts val="240"/>
              </a:spcBef>
              <a:spcAft>
                <a:spcPts val="0"/>
              </a:spcAft>
              <a:buClr>
                <a:schemeClr val="accent1"/>
              </a:buClr>
              <a:buSzPts val="1200"/>
              <a:buFont typeface="Noto Sans Symbols"/>
              <a:buNone/>
              <a:defRPr b="0" i="0" sz="1200" u="none" cap="none" strike="noStrike">
                <a:solidFill>
                  <a:srgbClr val="888888"/>
                </a:solidFill>
                <a:latin typeface="Candara"/>
                <a:ea typeface="Candara"/>
                <a:cs typeface="Candara"/>
                <a:sym typeface="Candara"/>
              </a:defRPr>
            </a:lvl6pPr>
            <a:lvl7pPr lvl="6" marR="0" rtl="0" algn="ctr">
              <a:lnSpc>
                <a:spcPct val="100000"/>
              </a:lnSpc>
              <a:spcBef>
                <a:spcPts val="240"/>
              </a:spcBef>
              <a:spcAft>
                <a:spcPts val="0"/>
              </a:spcAft>
              <a:buClr>
                <a:schemeClr val="accent2"/>
              </a:buClr>
              <a:buSzPts val="1200"/>
              <a:buFont typeface="Noto Sans Symbols"/>
              <a:buNone/>
              <a:defRPr b="0" i="0" sz="1200" u="none" cap="none" strike="noStrike">
                <a:solidFill>
                  <a:srgbClr val="888888"/>
                </a:solidFill>
                <a:latin typeface="Candara"/>
                <a:ea typeface="Candara"/>
                <a:cs typeface="Candara"/>
                <a:sym typeface="Candara"/>
              </a:defRPr>
            </a:lvl7pPr>
            <a:lvl8pPr lvl="7" marR="0" rtl="0" algn="ctr">
              <a:lnSpc>
                <a:spcPct val="100000"/>
              </a:lnSpc>
              <a:spcBef>
                <a:spcPts val="240"/>
              </a:spcBef>
              <a:spcAft>
                <a:spcPts val="0"/>
              </a:spcAft>
              <a:buClr>
                <a:schemeClr val="accent3"/>
              </a:buClr>
              <a:buSzPts val="1200"/>
              <a:buFont typeface="Noto Sans Symbols"/>
              <a:buNone/>
              <a:defRPr b="0" i="0" sz="1200" u="none" cap="none" strike="noStrike">
                <a:solidFill>
                  <a:srgbClr val="888888"/>
                </a:solidFill>
                <a:latin typeface="Candara"/>
                <a:ea typeface="Candara"/>
                <a:cs typeface="Candara"/>
                <a:sym typeface="Candara"/>
              </a:defRPr>
            </a:lvl8pPr>
            <a:lvl9pPr lvl="8" marR="0" rtl="0" algn="ctr">
              <a:lnSpc>
                <a:spcPct val="100000"/>
              </a:lnSpc>
              <a:spcBef>
                <a:spcPts val="240"/>
              </a:spcBef>
              <a:spcAft>
                <a:spcPts val="0"/>
              </a:spcAft>
              <a:buClr>
                <a:schemeClr val="accent5"/>
              </a:buClr>
              <a:buSzPts val="1200"/>
              <a:buFont typeface="Noto Sans Symbols"/>
              <a:buNone/>
              <a:defRPr b="0" i="0" sz="1200" u="none" cap="none" strike="noStrike">
                <a:solidFill>
                  <a:srgbClr val="888888"/>
                </a:solidFill>
                <a:latin typeface="Candara"/>
                <a:ea typeface="Candara"/>
                <a:cs typeface="Candara"/>
                <a:sym typeface="Candara"/>
              </a:defRPr>
            </a:lvl9pPr>
          </a:lstStyle>
          <a:p/>
        </p:txBody>
      </p:sp>
      <p:sp>
        <p:nvSpPr>
          <p:cNvPr id="17" name="Google Shape;17;p2"/>
          <p:cNvSpPr txBox="1"/>
          <p:nvPr>
            <p:ph type="title"/>
          </p:nvPr>
        </p:nvSpPr>
        <p:spPr>
          <a:xfrm>
            <a:off x="457200" y="1710800"/>
            <a:ext cx="6324600" cy="1524000"/>
          </a:xfrm>
          <a:prstGeom prst="rect">
            <a:avLst/>
          </a:prstGeom>
          <a:noFill/>
          <a:ln>
            <a:noFill/>
          </a:ln>
        </p:spPr>
        <p:txBody>
          <a:bodyPr anchorCtr="0" anchor="ctr" bIns="45700" lIns="91425" spcFirstLastPara="1" rIns="91425" wrap="square" tIns="45700"/>
          <a:lstStyle>
            <a:lvl1pPr lvl="0" marR="0" rtl="0" algn="r">
              <a:lnSpc>
                <a:spcPct val="100000"/>
              </a:lnSpc>
              <a:spcBef>
                <a:spcPts val="0"/>
              </a:spcBef>
              <a:spcAft>
                <a:spcPts val="0"/>
              </a:spcAft>
              <a:buClr>
                <a:srgbClr val="000090"/>
              </a:buClr>
              <a:buSzPts val="4200"/>
              <a:buFont typeface="Calibri"/>
              <a:buNone/>
              <a:defRPr b="0" i="0" sz="4200" u="none" cap="none" strike="noStrike">
                <a:solidFill>
                  <a:srgbClr val="00009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8" name="Google Shape;18;p2"/>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p:cSld name="Title and Content">
    <p:spTree>
      <p:nvGrpSpPr>
        <p:cNvPr id="19" name="Shape 19"/>
        <p:cNvGrpSpPr/>
        <p:nvPr/>
      </p:nvGrpSpPr>
      <p:grpSpPr>
        <a:xfrm>
          <a:off x="0" y="0"/>
          <a:ext cx="0" cy="0"/>
          <a:chOff x="0" y="0"/>
          <a:chExt cx="0" cy="0"/>
        </a:xfrm>
      </p:grpSpPr>
      <p:sp>
        <p:nvSpPr>
          <p:cNvPr id="20" name="Google Shape;20;p3"/>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1" name="Google Shape;21;p3"/>
          <p:cNvSpPr txBox="1"/>
          <p:nvPr>
            <p:ph idx="1" type="body"/>
          </p:nvPr>
        </p:nvSpPr>
        <p:spPr>
          <a:xfrm>
            <a:off x="381007" y="1432559"/>
            <a:ext cx="8407800" cy="3672900"/>
          </a:xfrm>
          <a:prstGeom prst="rect">
            <a:avLst/>
          </a:prstGeom>
          <a:noFill/>
          <a:ln>
            <a:noFill/>
          </a:ln>
        </p:spPr>
        <p:txBody>
          <a:bodyPr anchorCtr="0" anchor="ctr"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Open Sans"/>
                <a:ea typeface="Open Sans"/>
                <a:cs typeface="Open Sans"/>
                <a:sym typeface="Open Sans"/>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Open Sans"/>
                <a:ea typeface="Open Sans"/>
                <a:cs typeface="Open Sans"/>
                <a:sym typeface="Open Sans"/>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Open Sans"/>
                <a:ea typeface="Open Sans"/>
                <a:cs typeface="Open Sans"/>
                <a:sym typeface="Open Sans"/>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Open Sans"/>
                <a:ea typeface="Open Sans"/>
                <a:cs typeface="Open Sans"/>
                <a:sym typeface="Open Sans"/>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Open Sans"/>
                <a:ea typeface="Open Sans"/>
                <a:cs typeface="Open Sans"/>
                <a:sym typeface="Open Sans"/>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22" name="Google Shape;22;p3"/>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3" name="Shape 23"/>
        <p:cNvGrpSpPr/>
        <p:nvPr/>
      </p:nvGrpSpPr>
      <p:grpSpPr>
        <a:xfrm>
          <a:off x="0" y="0"/>
          <a:ext cx="0" cy="0"/>
          <a:chOff x="0" y="0"/>
          <a:chExt cx="0" cy="0"/>
        </a:xfrm>
      </p:grpSpPr>
      <p:sp>
        <p:nvSpPr>
          <p:cNvPr id="24" name="Google Shape;24;p4"/>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5" name="Google Shape;25;p4"/>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bg>
      <p:bgPr>
        <a:gradFill>
          <a:gsLst>
            <a:gs pos="0">
              <a:schemeClr val="lt1"/>
            </a:gs>
            <a:gs pos="58000">
              <a:srgbClr val="E7F1F9"/>
            </a:gs>
            <a:gs pos="100000">
              <a:srgbClr val="9FE8E8"/>
            </a:gs>
          </a:gsLst>
          <a:path path="circle">
            <a:fillToRect b="50%" l="50%" r="50%" t="50%"/>
          </a:path>
          <a:tileRect/>
        </a:gradFill>
      </p:bgPr>
    </p:bg>
    <p:spTree>
      <p:nvGrpSpPr>
        <p:cNvPr id="26" name="Shape 26"/>
        <p:cNvGrpSpPr/>
        <p:nvPr/>
      </p:nvGrpSpPr>
      <p:grpSpPr>
        <a:xfrm>
          <a:off x="0" y="0"/>
          <a:ext cx="0" cy="0"/>
          <a:chOff x="0" y="0"/>
          <a:chExt cx="0" cy="0"/>
        </a:xfrm>
      </p:grpSpPr>
      <p:sp>
        <p:nvSpPr>
          <p:cNvPr id="27" name="Google Shape;27;p5"/>
          <p:cNvSpPr txBox="1"/>
          <p:nvPr>
            <p:ph idx="12" type="sldNum"/>
          </p:nvPr>
        </p:nvSpPr>
        <p:spPr>
          <a:xfrm>
            <a:off x="4146409" y="5402737"/>
            <a:ext cx="548700" cy="437400"/>
          </a:xfrm>
          <a:prstGeom prst="rect">
            <a:avLst/>
          </a:prstGeom>
        </p:spPr>
        <p:txBody>
          <a:bodyPr anchorCtr="0" anchor="t" bIns="45700" lIns="91425" spcFirstLastPara="1" rIns="91425" wrap="square" tIns="45700">
            <a:noAutofit/>
          </a:bodyPr>
          <a:lstStyle>
            <a:lvl1pPr lvl="0">
              <a:buNone/>
              <a:defRPr sz="1300">
                <a:solidFill>
                  <a:srgbClr val="3366FF"/>
                </a:solidFill>
                <a:latin typeface="Open Sans"/>
                <a:ea typeface="Open Sans"/>
                <a:cs typeface="Open Sans"/>
                <a:sym typeface="Open Sans"/>
              </a:defRPr>
            </a:lvl1pPr>
            <a:lvl2pPr lvl="1">
              <a:buNone/>
              <a:defRPr sz="1300">
                <a:solidFill>
                  <a:srgbClr val="3366FF"/>
                </a:solidFill>
                <a:latin typeface="Open Sans"/>
                <a:ea typeface="Open Sans"/>
                <a:cs typeface="Open Sans"/>
                <a:sym typeface="Open Sans"/>
              </a:defRPr>
            </a:lvl2pPr>
            <a:lvl3pPr lvl="2">
              <a:buNone/>
              <a:defRPr sz="1300">
                <a:solidFill>
                  <a:srgbClr val="3366FF"/>
                </a:solidFill>
                <a:latin typeface="Open Sans"/>
                <a:ea typeface="Open Sans"/>
                <a:cs typeface="Open Sans"/>
                <a:sym typeface="Open Sans"/>
              </a:defRPr>
            </a:lvl3pPr>
            <a:lvl4pPr lvl="3">
              <a:buNone/>
              <a:defRPr sz="1300">
                <a:solidFill>
                  <a:srgbClr val="3366FF"/>
                </a:solidFill>
                <a:latin typeface="Open Sans"/>
                <a:ea typeface="Open Sans"/>
                <a:cs typeface="Open Sans"/>
                <a:sym typeface="Open Sans"/>
              </a:defRPr>
            </a:lvl4pPr>
            <a:lvl5pPr lvl="4">
              <a:buNone/>
              <a:defRPr sz="1300">
                <a:solidFill>
                  <a:srgbClr val="3366FF"/>
                </a:solidFill>
                <a:latin typeface="Open Sans"/>
                <a:ea typeface="Open Sans"/>
                <a:cs typeface="Open Sans"/>
                <a:sym typeface="Open Sans"/>
              </a:defRPr>
            </a:lvl5pPr>
            <a:lvl6pPr lvl="5">
              <a:buNone/>
              <a:defRPr sz="1300">
                <a:solidFill>
                  <a:srgbClr val="3366FF"/>
                </a:solidFill>
                <a:latin typeface="Open Sans"/>
                <a:ea typeface="Open Sans"/>
                <a:cs typeface="Open Sans"/>
                <a:sym typeface="Open Sans"/>
              </a:defRPr>
            </a:lvl6pPr>
            <a:lvl7pPr lvl="6">
              <a:buNone/>
              <a:defRPr sz="1300">
                <a:solidFill>
                  <a:srgbClr val="3366FF"/>
                </a:solidFill>
                <a:latin typeface="Open Sans"/>
                <a:ea typeface="Open Sans"/>
                <a:cs typeface="Open Sans"/>
                <a:sym typeface="Open Sans"/>
              </a:defRPr>
            </a:lvl7pPr>
            <a:lvl8pPr lvl="7">
              <a:buNone/>
              <a:defRPr sz="1300">
                <a:solidFill>
                  <a:srgbClr val="3366FF"/>
                </a:solidFill>
                <a:latin typeface="Open Sans"/>
                <a:ea typeface="Open Sans"/>
                <a:cs typeface="Open Sans"/>
                <a:sym typeface="Open Sans"/>
              </a:defRPr>
            </a:lvl8pPr>
            <a:lvl9pPr lvl="8">
              <a:buNone/>
              <a:defRPr sz="1300">
                <a:solidFill>
                  <a:srgbClr val="3366FF"/>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1 text frame with picture 1">
  <p:cSld name="1_Content with Caption_1">
    <p:bg>
      <p:bgPr>
        <a:gradFill>
          <a:gsLst>
            <a:gs pos="0">
              <a:schemeClr val="lt1"/>
            </a:gs>
            <a:gs pos="58000">
              <a:srgbClr val="E7F1F9"/>
            </a:gs>
            <a:gs pos="100000">
              <a:srgbClr val="9FE8E8"/>
            </a:gs>
          </a:gsLst>
          <a:path path="circle">
            <a:fillToRect b="50%" l="50%" r="50%" t="50%"/>
          </a:path>
          <a:tileRect/>
        </a:gradFill>
      </p:bgPr>
    </p:bg>
    <p:spTree>
      <p:nvGrpSpPr>
        <p:cNvPr id="28" name="Shape 28"/>
        <p:cNvGrpSpPr/>
        <p:nvPr/>
      </p:nvGrpSpPr>
      <p:grpSpPr>
        <a:xfrm>
          <a:off x="0" y="0"/>
          <a:ext cx="0" cy="0"/>
          <a:chOff x="0" y="0"/>
          <a:chExt cx="0" cy="0"/>
        </a:xfrm>
      </p:grpSpPr>
      <p:sp>
        <p:nvSpPr>
          <p:cNvPr id="29" name="Google Shape;29;p6"/>
          <p:cNvSpPr txBox="1"/>
          <p:nvPr>
            <p:ph type="title"/>
          </p:nvPr>
        </p:nvSpPr>
        <p:spPr>
          <a:xfrm>
            <a:off x="370900" y="0"/>
            <a:ext cx="8405700" cy="11751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30" name="Google Shape;30;p6"/>
          <p:cNvSpPr txBox="1"/>
          <p:nvPr>
            <p:ph idx="1" type="body"/>
          </p:nvPr>
        </p:nvSpPr>
        <p:spPr>
          <a:xfrm>
            <a:off x="373691" y="1183709"/>
            <a:ext cx="4184100" cy="4026600"/>
          </a:xfrm>
          <a:prstGeom prst="rect">
            <a:avLst/>
          </a:prstGeom>
          <a:noFill/>
          <a:ln>
            <a:noFill/>
          </a:ln>
        </p:spPr>
        <p:txBody>
          <a:bodyPr anchorCtr="0" anchor="t"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Calibri"/>
                <a:ea typeface="Calibri"/>
                <a:cs typeface="Calibri"/>
                <a:sym typeface="Calibri"/>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Calibri"/>
                <a:ea typeface="Calibri"/>
                <a:cs typeface="Calibri"/>
                <a:sym typeface="Calibri"/>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Calibri"/>
                <a:ea typeface="Calibri"/>
                <a:cs typeface="Calibri"/>
                <a:sym typeface="Calibri"/>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libri"/>
                <a:ea typeface="Calibri"/>
                <a:cs typeface="Calibri"/>
                <a:sym typeface="Calibri"/>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Calibri"/>
                <a:ea typeface="Calibri"/>
                <a:cs typeface="Calibri"/>
                <a:sym typeface="Calibri"/>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31" name="Google Shape;31;p6"/>
          <p:cNvSpPr txBox="1"/>
          <p:nvPr>
            <p:ph idx="2" type="body"/>
          </p:nvPr>
        </p:nvSpPr>
        <p:spPr>
          <a:xfrm>
            <a:off x="4583628" y="1183709"/>
            <a:ext cx="4184100" cy="4026600"/>
          </a:xfrm>
          <a:prstGeom prst="rect">
            <a:avLst/>
          </a:prstGeom>
          <a:noFill/>
          <a:ln>
            <a:noFill/>
          </a:ln>
        </p:spPr>
        <p:txBody>
          <a:bodyPr anchorCtr="0" anchor="t"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Calibri"/>
                <a:ea typeface="Calibri"/>
                <a:cs typeface="Calibri"/>
                <a:sym typeface="Calibri"/>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Calibri"/>
                <a:ea typeface="Calibri"/>
                <a:cs typeface="Calibri"/>
                <a:sym typeface="Calibri"/>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Calibri"/>
                <a:ea typeface="Calibri"/>
                <a:cs typeface="Calibri"/>
                <a:sym typeface="Calibri"/>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libri"/>
                <a:ea typeface="Calibri"/>
                <a:cs typeface="Calibri"/>
                <a:sym typeface="Calibri"/>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Calibri"/>
                <a:ea typeface="Calibri"/>
                <a:cs typeface="Calibri"/>
                <a:sym typeface="Calibri"/>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32" name="Google Shape;32;p6"/>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1">
  <p:cSld name="TITLE_1">
    <p:bg>
      <p:bgPr>
        <a:gradFill>
          <a:gsLst>
            <a:gs pos="0">
              <a:schemeClr val="lt1"/>
            </a:gs>
            <a:gs pos="58000">
              <a:srgbClr val="E7F1F9"/>
            </a:gs>
            <a:gs pos="100000">
              <a:srgbClr val="9FE8E8"/>
            </a:gs>
          </a:gsLst>
          <a:path path="circle">
            <a:fillToRect b="50%" l="50%" r="50%" t="50%"/>
          </a:path>
          <a:tileRect/>
        </a:gradFill>
      </p:bgPr>
    </p:bg>
    <p:spTree>
      <p:nvGrpSpPr>
        <p:cNvPr id="33" name="Shape 33"/>
        <p:cNvGrpSpPr/>
        <p:nvPr/>
      </p:nvGrpSpPr>
      <p:grpSpPr>
        <a:xfrm>
          <a:off x="0" y="0"/>
          <a:ext cx="0" cy="0"/>
          <a:chOff x="0" y="0"/>
          <a:chExt cx="0" cy="0"/>
        </a:xfrm>
      </p:grpSpPr>
      <p:sp>
        <p:nvSpPr>
          <p:cNvPr id="34" name="Google Shape;34;p7"/>
          <p:cNvSpPr txBox="1"/>
          <p:nvPr>
            <p:ph idx="1" type="subTitle"/>
          </p:nvPr>
        </p:nvSpPr>
        <p:spPr>
          <a:xfrm>
            <a:off x="7010403" y="1710800"/>
            <a:ext cx="1959000" cy="1524000"/>
          </a:xfrm>
          <a:prstGeom prst="rect">
            <a:avLst/>
          </a:prstGeom>
          <a:noFill/>
          <a:ln>
            <a:noFill/>
          </a:ln>
        </p:spPr>
        <p:txBody>
          <a:bodyPr anchorCtr="0" anchor="ctr" bIns="45700" lIns="91425" spcFirstLastPara="1" rIns="91425" wrap="square" tIns="45700"/>
          <a:lstStyle>
            <a:lvl1pPr lvl="0" marR="0" rtl="0" algn="l">
              <a:lnSpc>
                <a:spcPct val="100000"/>
              </a:lnSpc>
              <a:spcBef>
                <a:spcPts val="380"/>
              </a:spcBef>
              <a:spcAft>
                <a:spcPts val="0"/>
              </a:spcAft>
              <a:buClr>
                <a:srgbClr val="3366FF"/>
              </a:buClr>
              <a:buSzPts val="1900"/>
              <a:buFont typeface="Calibri"/>
              <a:buNone/>
              <a:defRPr b="0" i="0" sz="1900" u="none" cap="none" strike="noStrike">
                <a:solidFill>
                  <a:srgbClr val="3366FF"/>
                </a:solidFill>
                <a:latin typeface="Calibri"/>
                <a:ea typeface="Calibri"/>
                <a:cs typeface="Calibri"/>
                <a:sym typeface="Calibri"/>
              </a:defRPr>
            </a:lvl1pPr>
            <a:lvl2pPr lvl="1" marR="0" rtl="0" algn="ctr">
              <a:lnSpc>
                <a:spcPct val="100000"/>
              </a:lnSpc>
              <a:spcBef>
                <a:spcPts val="400"/>
              </a:spcBef>
              <a:spcAft>
                <a:spcPts val="0"/>
              </a:spcAft>
              <a:buClr>
                <a:srgbClr val="BF974D"/>
              </a:buClr>
              <a:buSzPts val="2000"/>
              <a:buFont typeface="Noto Sans Symbols"/>
              <a:buNone/>
              <a:defRPr b="0" i="0" sz="2000" u="none" cap="none" strike="noStrike">
                <a:solidFill>
                  <a:srgbClr val="888888"/>
                </a:solidFill>
                <a:latin typeface="Open Sans"/>
                <a:ea typeface="Open Sans"/>
                <a:cs typeface="Open Sans"/>
                <a:sym typeface="Open Sans"/>
              </a:defRPr>
            </a:lvl2pPr>
            <a:lvl3pPr lvl="2" marR="0" rtl="0" algn="ctr">
              <a:lnSpc>
                <a:spcPct val="100000"/>
              </a:lnSpc>
              <a:spcBef>
                <a:spcPts val="280"/>
              </a:spcBef>
              <a:spcAft>
                <a:spcPts val="0"/>
              </a:spcAft>
              <a:buClr>
                <a:srgbClr val="928B70"/>
              </a:buClr>
              <a:buSzPts val="1400"/>
              <a:buFont typeface="Noto Sans Symbols"/>
              <a:buNone/>
              <a:defRPr b="0" i="0" sz="1400" u="none" cap="none" strike="noStrike">
                <a:solidFill>
                  <a:srgbClr val="888888"/>
                </a:solidFill>
                <a:latin typeface="Open Sans"/>
                <a:ea typeface="Open Sans"/>
                <a:cs typeface="Open Sans"/>
                <a:sym typeface="Open Sans"/>
              </a:defRPr>
            </a:lvl3pPr>
            <a:lvl4pPr lvl="3" marR="0" rtl="0" algn="ctr">
              <a:lnSpc>
                <a:spcPct val="100000"/>
              </a:lnSpc>
              <a:spcBef>
                <a:spcPts val="240"/>
              </a:spcBef>
              <a:spcAft>
                <a:spcPts val="0"/>
              </a:spcAft>
              <a:buClr>
                <a:srgbClr val="87706B"/>
              </a:buClr>
              <a:buSzPts val="1200"/>
              <a:buFont typeface="Noto Sans Symbols"/>
              <a:buNone/>
              <a:defRPr b="0" i="0" sz="1200" u="none" cap="none" strike="noStrike">
                <a:solidFill>
                  <a:srgbClr val="888888"/>
                </a:solidFill>
                <a:latin typeface="Open Sans"/>
                <a:ea typeface="Open Sans"/>
                <a:cs typeface="Open Sans"/>
                <a:sym typeface="Open Sans"/>
              </a:defRPr>
            </a:lvl4pPr>
            <a:lvl5pPr lvl="4" marR="0" rtl="0" algn="ctr">
              <a:lnSpc>
                <a:spcPct val="100000"/>
              </a:lnSpc>
              <a:spcBef>
                <a:spcPts val="220"/>
              </a:spcBef>
              <a:spcAft>
                <a:spcPts val="0"/>
              </a:spcAft>
              <a:buClr>
                <a:srgbClr val="6F777D"/>
              </a:buClr>
              <a:buSzPts val="1100"/>
              <a:buFont typeface="Noto Sans Symbols"/>
              <a:buNone/>
              <a:defRPr b="0" i="0" sz="1100" u="none" cap="none" strike="noStrike">
                <a:solidFill>
                  <a:srgbClr val="888888"/>
                </a:solidFill>
                <a:latin typeface="Open Sans"/>
                <a:ea typeface="Open Sans"/>
                <a:cs typeface="Open Sans"/>
                <a:sym typeface="Open Sans"/>
              </a:defRPr>
            </a:lvl5pPr>
            <a:lvl6pPr lvl="5" marR="0" rtl="0" algn="ctr">
              <a:lnSpc>
                <a:spcPct val="100000"/>
              </a:lnSpc>
              <a:spcBef>
                <a:spcPts val="240"/>
              </a:spcBef>
              <a:spcAft>
                <a:spcPts val="0"/>
              </a:spcAft>
              <a:buClr>
                <a:schemeClr val="accent1"/>
              </a:buClr>
              <a:buSzPts val="1200"/>
              <a:buFont typeface="Noto Sans Symbols"/>
              <a:buNone/>
              <a:defRPr b="0" i="0" sz="1200" u="none" cap="none" strike="noStrike">
                <a:solidFill>
                  <a:srgbClr val="888888"/>
                </a:solidFill>
                <a:latin typeface="Candara"/>
                <a:ea typeface="Candara"/>
                <a:cs typeface="Candara"/>
                <a:sym typeface="Candara"/>
              </a:defRPr>
            </a:lvl6pPr>
            <a:lvl7pPr lvl="6" marR="0" rtl="0" algn="ctr">
              <a:lnSpc>
                <a:spcPct val="100000"/>
              </a:lnSpc>
              <a:spcBef>
                <a:spcPts val="240"/>
              </a:spcBef>
              <a:spcAft>
                <a:spcPts val="0"/>
              </a:spcAft>
              <a:buClr>
                <a:schemeClr val="accent2"/>
              </a:buClr>
              <a:buSzPts val="1200"/>
              <a:buFont typeface="Noto Sans Symbols"/>
              <a:buNone/>
              <a:defRPr b="0" i="0" sz="1200" u="none" cap="none" strike="noStrike">
                <a:solidFill>
                  <a:srgbClr val="888888"/>
                </a:solidFill>
                <a:latin typeface="Candara"/>
                <a:ea typeface="Candara"/>
                <a:cs typeface="Candara"/>
                <a:sym typeface="Candara"/>
              </a:defRPr>
            </a:lvl7pPr>
            <a:lvl8pPr lvl="7" marR="0" rtl="0" algn="ctr">
              <a:lnSpc>
                <a:spcPct val="100000"/>
              </a:lnSpc>
              <a:spcBef>
                <a:spcPts val="240"/>
              </a:spcBef>
              <a:spcAft>
                <a:spcPts val="0"/>
              </a:spcAft>
              <a:buClr>
                <a:schemeClr val="accent3"/>
              </a:buClr>
              <a:buSzPts val="1200"/>
              <a:buFont typeface="Noto Sans Symbols"/>
              <a:buNone/>
              <a:defRPr b="0" i="0" sz="1200" u="none" cap="none" strike="noStrike">
                <a:solidFill>
                  <a:srgbClr val="888888"/>
                </a:solidFill>
                <a:latin typeface="Candara"/>
                <a:ea typeface="Candara"/>
                <a:cs typeface="Candara"/>
                <a:sym typeface="Candara"/>
              </a:defRPr>
            </a:lvl8pPr>
            <a:lvl9pPr lvl="8" marR="0" rtl="0" algn="ctr">
              <a:lnSpc>
                <a:spcPct val="100000"/>
              </a:lnSpc>
              <a:spcBef>
                <a:spcPts val="240"/>
              </a:spcBef>
              <a:spcAft>
                <a:spcPts val="0"/>
              </a:spcAft>
              <a:buClr>
                <a:schemeClr val="accent5"/>
              </a:buClr>
              <a:buSzPts val="1200"/>
              <a:buFont typeface="Noto Sans Symbols"/>
              <a:buNone/>
              <a:defRPr b="0" i="0" sz="1200" u="none" cap="none" strike="noStrike">
                <a:solidFill>
                  <a:srgbClr val="888888"/>
                </a:solidFill>
                <a:latin typeface="Candara"/>
                <a:ea typeface="Candara"/>
                <a:cs typeface="Candara"/>
                <a:sym typeface="Candara"/>
              </a:defRPr>
            </a:lvl9pPr>
          </a:lstStyle>
          <a:p/>
        </p:txBody>
      </p:sp>
      <p:sp>
        <p:nvSpPr>
          <p:cNvPr id="35" name="Google Shape;35;p7"/>
          <p:cNvSpPr txBox="1"/>
          <p:nvPr>
            <p:ph type="title"/>
          </p:nvPr>
        </p:nvSpPr>
        <p:spPr>
          <a:xfrm>
            <a:off x="457200" y="1710800"/>
            <a:ext cx="6324600" cy="1524000"/>
          </a:xfrm>
          <a:prstGeom prst="rect">
            <a:avLst/>
          </a:prstGeom>
          <a:noFill/>
          <a:ln>
            <a:noFill/>
          </a:ln>
        </p:spPr>
        <p:txBody>
          <a:bodyPr anchorCtr="0" anchor="ctr" bIns="45700" lIns="91425" spcFirstLastPara="1" rIns="91425" wrap="square" tIns="45700"/>
          <a:lstStyle>
            <a:lvl1pPr lvl="0" marR="0" rtl="0" algn="r">
              <a:lnSpc>
                <a:spcPct val="100000"/>
              </a:lnSpc>
              <a:spcBef>
                <a:spcPts val="0"/>
              </a:spcBef>
              <a:spcAft>
                <a:spcPts val="0"/>
              </a:spcAft>
              <a:buClr>
                <a:srgbClr val="000090"/>
              </a:buClr>
              <a:buSzPts val="4200"/>
              <a:buFont typeface="Calibri"/>
              <a:buNone/>
              <a:defRPr b="0" i="0" sz="4200" u="none" cap="none" strike="noStrike">
                <a:solidFill>
                  <a:srgbClr val="00009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36" name="Google Shape;36;p7"/>
          <p:cNvSpPr txBox="1"/>
          <p:nvPr>
            <p:ph idx="12" type="sldNum"/>
          </p:nvPr>
        </p:nvSpPr>
        <p:spPr>
          <a:xfrm>
            <a:off x="6661100" y="5297488"/>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Caption">
  <p:cSld name="Content with Caption">
    <p:spTree>
      <p:nvGrpSpPr>
        <p:cNvPr id="37" name="Shape 37"/>
        <p:cNvGrpSpPr/>
        <p:nvPr/>
      </p:nvGrpSpPr>
      <p:grpSpPr>
        <a:xfrm>
          <a:off x="0" y="0"/>
          <a:ext cx="0" cy="0"/>
          <a:chOff x="0" y="0"/>
          <a:chExt cx="0" cy="0"/>
        </a:xfrm>
      </p:grpSpPr>
      <p:sp>
        <p:nvSpPr>
          <p:cNvPr id="38" name="Google Shape;38;p8"/>
          <p:cNvSpPr txBox="1"/>
          <p:nvPr>
            <p:ph idx="1" type="body"/>
          </p:nvPr>
        </p:nvSpPr>
        <p:spPr>
          <a:xfrm>
            <a:off x="7010400" y="1775460"/>
            <a:ext cx="1981200" cy="2346900"/>
          </a:xfrm>
          <a:prstGeom prst="rect">
            <a:avLst/>
          </a:prstGeom>
          <a:noFill/>
          <a:ln>
            <a:noFill/>
          </a:ln>
        </p:spPr>
        <p:txBody>
          <a:bodyPr anchorCtr="0" anchor="t" bIns="45700" lIns="91425" spcFirstLastPara="1" rIns="91425" wrap="square" tIns="0"/>
          <a:lstStyle>
            <a:lvl1pPr indent="-228600" lvl="0" marL="457200" marR="0" rtl="0" algn="l">
              <a:lnSpc>
                <a:spcPct val="100000"/>
              </a:lnSpc>
              <a:spcBef>
                <a:spcPts val="560"/>
              </a:spcBef>
              <a:spcAft>
                <a:spcPts val="0"/>
              </a:spcAft>
              <a:buClr>
                <a:srgbClr val="3366FF"/>
              </a:buClr>
              <a:buSzPts val="2400"/>
              <a:buFont typeface="Noto Sans Symbols"/>
              <a:buNone/>
              <a:defRPr b="0" i="0" sz="1800" u="none" cap="none" strike="noStrike">
                <a:solidFill>
                  <a:srgbClr val="0000FF"/>
                </a:solidFill>
                <a:latin typeface="Calibri"/>
                <a:ea typeface="Calibri"/>
                <a:cs typeface="Calibri"/>
                <a:sym typeface="Calibri"/>
              </a:defRPr>
            </a:lvl1pPr>
            <a:lvl2pPr indent="-228600" lvl="1" marL="914400" marR="0" rtl="0" algn="l">
              <a:lnSpc>
                <a:spcPct val="100000"/>
              </a:lnSpc>
              <a:spcBef>
                <a:spcPts val="400"/>
              </a:spcBef>
              <a:spcAft>
                <a:spcPts val="0"/>
              </a:spcAft>
              <a:buClr>
                <a:srgbClr val="000000"/>
              </a:buClr>
              <a:buSzPts val="2000"/>
              <a:buFont typeface="Noto Sans Symbols"/>
              <a:buNone/>
              <a:defRPr b="0" i="0" sz="1200" u="none" cap="none" strike="noStrike">
                <a:solidFill>
                  <a:srgbClr val="000000"/>
                </a:solidFill>
                <a:latin typeface="Open Sans"/>
                <a:ea typeface="Open Sans"/>
                <a:cs typeface="Open Sans"/>
                <a:sym typeface="Open Sans"/>
              </a:defRPr>
            </a:lvl2pPr>
            <a:lvl3pPr indent="-228600" lvl="2" marL="1371600" marR="0" rtl="0" algn="l">
              <a:lnSpc>
                <a:spcPct val="100000"/>
              </a:lnSpc>
              <a:spcBef>
                <a:spcPts val="280"/>
              </a:spcBef>
              <a:spcAft>
                <a:spcPts val="0"/>
              </a:spcAft>
              <a:buClr>
                <a:srgbClr val="000000"/>
              </a:buClr>
              <a:buSzPts val="1400"/>
              <a:buFont typeface="Noto Sans Symbols"/>
              <a:buNone/>
              <a:defRPr b="0" i="0" sz="1000" u="none" cap="none" strike="noStrike">
                <a:solidFill>
                  <a:srgbClr val="000000"/>
                </a:solidFill>
                <a:latin typeface="Open Sans"/>
                <a:ea typeface="Open Sans"/>
                <a:cs typeface="Open Sans"/>
                <a:sym typeface="Open Sans"/>
              </a:defRPr>
            </a:lvl3pPr>
            <a:lvl4pPr indent="-228600" lvl="3" marL="1828800" marR="0" rtl="0" algn="l">
              <a:lnSpc>
                <a:spcPct val="100000"/>
              </a:lnSpc>
              <a:spcBef>
                <a:spcPts val="240"/>
              </a:spcBef>
              <a:spcAft>
                <a:spcPts val="0"/>
              </a:spcAft>
              <a:buClr>
                <a:srgbClr val="000000"/>
              </a:buClr>
              <a:buSzPts val="1200"/>
              <a:buFont typeface="Noto Sans Symbols"/>
              <a:buNone/>
              <a:defRPr b="0" i="0" sz="900" u="none" cap="none" strike="noStrike">
                <a:solidFill>
                  <a:srgbClr val="000000"/>
                </a:solidFill>
                <a:latin typeface="Open Sans"/>
                <a:ea typeface="Open Sans"/>
                <a:cs typeface="Open Sans"/>
                <a:sym typeface="Open Sans"/>
              </a:defRPr>
            </a:lvl4pPr>
            <a:lvl5pPr indent="-228600" lvl="4" marL="2286000" marR="0" rtl="0" algn="l">
              <a:lnSpc>
                <a:spcPct val="100000"/>
              </a:lnSpc>
              <a:spcBef>
                <a:spcPts val="220"/>
              </a:spcBef>
              <a:spcAft>
                <a:spcPts val="0"/>
              </a:spcAft>
              <a:buClr>
                <a:srgbClr val="000000"/>
              </a:buClr>
              <a:buSzPts val="1100"/>
              <a:buFont typeface="Noto Sans Symbols"/>
              <a:buNone/>
              <a:defRPr b="0" i="0" sz="900" u="none" cap="none" strike="noStrike">
                <a:solidFill>
                  <a:srgbClr val="000000"/>
                </a:solidFill>
                <a:latin typeface="Open Sans"/>
                <a:ea typeface="Open Sans"/>
                <a:cs typeface="Open Sans"/>
                <a:sym typeface="Open Sans"/>
              </a:defRPr>
            </a:lvl5pPr>
            <a:lvl6pPr indent="-228600" lvl="5" marL="2743200" marR="0" rtl="0" algn="l">
              <a:lnSpc>
                <a:spcPct val="100000"/>
              </a:lnSpc>
              <a:spcBef>
                <a:spcPts val="240"/>
              </a:spcBef>
              <a:spcAft>
                <a:spcPts val="0"/>
              </a:spcAft>
              <a:buClr>
                <a:srgbClr val="000000"/>
              </a:buClr>
              <a:buSzPts val="1200"/>
              <a:buFont typeface="Noto Sans Symbols"/>
              <a:buNone/>
              <a:defRPr b="0" i="0" sz="900" u="none" cap="none" strike="noStrike">
                <a:solidFill>
                  <a:srgbClr val="000000"/>
                </a:solidFill>
                <a:latin typeface="Candara"/>
                <a:ea typeface="Candara"/>
                <a:cs typeface="Candara"/>
                <a:sym typeface="Candara"/>
              </a:defRPr>
            </a:lvl6pPr>
            <a:lvl7pPr indent="-228600" lvl="6" marL="3200400" marR="0" rtl="0" algn="l">
              <a:lnSpc>
                <a:spcPct val="100000"/>
              </a:lnSpc>
              <a:spcBef>
                <a:spcPts val="240"/>
              </a:spcBef>
              <a:spcAft>
                <a:spcPts val="0"/>
              </a:spcAft>
              <a:buClr>
                <a:srgbClr val="000000"/>
              </a:buClr>
              <a:buSzPts val="1200"/>
              <a:buFont typeface="Noto Sans Symbols"/>
              <a:buNone/>
              <a:defRPr b="0" i="0" sz="900" u="none" cap="none" strike="noStrike">
                <a:solidFill>
                  <a:srgbClr val="000000"/>
                </a:solidFill>
                <a:latin typeface="Candara"/>
                <a:ea typeface="Candara"/>
                <a:cs typeface="Candara"/>
                <a:sym typeface="Candara"/>
              </a:defRPr>
            </a:lvl7pPr>
            <a:lvl8pPr indent="-228600" lvl="7" marL="3657600" marR="0" rtl="0" algn="l">
              <a:lnSpc>
                <a:spcPct val="100000"/>
              </a:lnSpc>
              <a:spcBef>
                <a:spcPts val="240"/>
              </a:spcBef>
              <a:spcAft>
                <a:spcPts val="0"/>
              </a:spcAft>
              <a:buClr>
                <a:srgbClr val="000000"/>
              </a:buClr>
              <a:buSzPts val="1200"/>
              <a:buFont typeface="Noto Sans Symbols"/>
              <a:buNone/>
              <a:defRPr b="0" i="0" sz="900" u="none" cap="none" strike="noStrike">
                <a:solidFill>
                  <a:srgbClr val="000000"/>
                </a:solidFill>
                <a:latin typeface="Candara"/>
                <a:ea typeface="Candara"/>
                <a:cs typeface="Candara"/>
                <a:sym typeface="Candara"/>
              </a:defRPr>
            </a:lvl8pPr>
            <a:lvl9pPr indent="-228600" lvl="8" marL="4114800" marR="0" rtl="0" algn="l">
              <a:lnSpc>
                <a:spcPct val="100000"/>
              </a:lnSpc>
              <a:spcBef>
                <a:spcPts val="240"/>
              </a:spcBef>
              <a:spcAft>
                <a:spcPts val="0"/>
              </a:spcAft>
              <a:buClr>
                <a:srgbClr val="000000"/>
              </a:buClr>
              <a:buSzPts val="1200"/>
              <a:buFont typeface="Noto Sans Symbols"/>
              <a:buNone/>
              <a:defRPr b="0" i="0" sz="900" u="none" cap="none" strike="noStrike">
                <a:solidFill>
                  <a:srgbClr val="000000"/>
                </a:solidFill>
                <a:latin typeface="Candara"/>
                <a:ea typeface="Candara"/>
                <a:cs typeface="Candara"/>
                <a:sym typeface="Candara"/>
              </a:defRPr>
            </a:lvl9pPr>
          </a:lstStyle>
          <a:p/>
        </p:txBody>
      </p:sp>
      <p:sp>
        <p:nvSpPr>
          <p:cNvPr id="39" name="Google Shape;39;p8"/>
          <p:cNvSpPr txBox="1"/>
          <p:nvPr>
            <p:ph type="title"/>
          </p:nvPr>
        </p:nvSpPr>
        <p:spPr>
          <a:xfrm>
            <a:off x="7010400" y="125730"/>
            <a:ext cx="1981200" cy="1649700"/>
          </a:xfrm>
          <a:prstGeom prst="rect">
            <a:avLst/>
          </a:prstGeom>
          <a:noFill/>
          <a:ln>
            <a:noFill/>
          </a:ln>
        </p:spPr>
        <p:txBody>
          <a:bodyPr anchorCtr="0" anchor="t"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1900" u="none" cap="none" strike="noStrike">
                <a:solidFill>
                  <a:srgbClr val="00009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40" name="Google Shape;40;p8"/>
          <p:cNvSpPr txBox="1"/>
          <p:nvPr>
            <p:ph idx="2" type="body"/>
          </p:nvPr>
        </p:nvSpPr>
        <p:spPr>
          <a:xfrm>
            <a:off x="464456" y="353787"/>
            <a:ext cx="6302700" cy="4877700"/>
          </a:xfrm>
          <a:prstGeom prst="rect">
            <a:avLst/>
          </a:prstGeom>
          <a:noFill/>
          <a:ln>
            <a:noFill/>
          </a:ln>
        </p:spPr>
        <p:txBody>
          <a:bodyPr anchorCtr="0" anchor="ctr"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800" u="none" cap="none" strike="noStrike">
                <a:solidFill>
                  <a:srgbClr val="3366FF"/>
                </a:solidFill>
                <a:latin typeface="Calibri"/>
                <a:ea typeface="Calibri"/>
                <a:cs typeface="Calibri"/>
                <a:sym typeface="Calibri"/>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Calibri"/>
                <a:ea typeface="Calibri"/>
                <a:cs typeface="Calibri"/>
                <a:sym typeface="Calibri"/>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800" u="none" cap="none" strike="noStrike">
                <a:solidFill>
                  <a:srgbClr val="000000"/>
                </a:solidFill>
                <a:latin typeface="Calibri"/>
                <a:ea typeface="Calibri"/>
                <a:cs typeface="Calibri"/>
                <a:sym typeface="Calibri"/>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600" u="none" cap="none" strike="noStrike">
                <a:solidFill>
                  <a:srgbClr val="000000"/>
                </a:solidFill>
                <a:latin typeface="Calibri"/>
                <a:ea typeface="Calibri"/>
                <a:cs typeface="Calibri"/>
                <a:sym typeface="Calibri"/>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400" u="none" cap="none" strike="noStrike">
                <a:solidFill>
                  <a:srgbClr val="000000"/>
                </a:solidFill>
                <a:latin typeface="Calibri"/>
                <a:ea typeface="Calibri"/>
                <a:cs typeface="Calibri"/>
                <a:sym typeface="Calibri"/>
              </a:defRPr>
            </a:lvl5pPr>
            <a:lvl6pPr indent="-304800" lvl="5" marL="2743200" marR="0" rtl="0" algn="l">
              <a:lnSpc>
                <a:spcPct val="100000"/>
              </a:lnSpc>
              <a:spcBef>
                <a:spcPts val="240"/>
              </a:spcBef>
              <a:spcAft>
                <a:spcPts val="0"/>
              </a:spcAft>
              <a:buClr>
                <a:srgbClr val="000000"/>
              </a:buClr>
              <a:buSzPts val="1200"/>
              <a:buFont typeface="Noto Sans Symbols"/>
              <a:buChar char="■"/>
              <a:defRPr b="0" i="0" sz="20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20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20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2000" u="none" cap="none" strike="noStrike">
                <a:solidFill>
                  <a:srgbClr val="000000"/>
                </a:solidFill>
                <a:latin typeface="Candara"/>
                <a:ea typeface="Candara"/>
                <a:cs typeface="Candara"/>
                <a:sym typeface="Candara"/>
              </a:defRPr>
            </a:lvl9pPr>
          </a:lstStyle>
          <a:p/>
        </p:txBody>
      </p:sp>
      <p:sp>
        <p:nvSpPr>
          <p:cNvPr id="41" name="Google Shape;41;p8"/>
          <p:cNvSpPr txBox="1"/>
          <p:nvPr>
            <p:ph idx="12" type="sldNum"/>
          </p:nvPr>
        </p:nvSpPr>
        <p:spPr>
          <a:xfrm>
            <a:off x="2549000" y="5411688"/>
            <a:ext cx="2133600" cy="3033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0000FF"/>
                </a:solidFill>
                <a:latin typeface="Calibri"/>
                <a:ea typeface="Calibri"/>
                <a:cs typeface="Calibri"/>
                <a:sym typeface="Calibri"/>
              </a:defRPr>
            </a:lvl1pPr>
            <a:lvl2pPr indent="0" lvl="1" marL="0" marR="0" rtl="0" algn="r">
              <a:spcBef>
                <a:spcPts val="0"/>
              </a:spcBef>
              <a:buNone/>
              <a:defRPr sz="1200">
                <a:solidFill>
                  <a:srgbClr val="0000FF"/>
                </a:solidFill>
                <a:latin typeface="Calibri"/>
                <a:ea typeface="Calibri"/>
                <a:cs typeface="Calibri"/>
                <a:sym typeface="Calibri"/>
              </a:defRPr>
            </a:lvl2pPr>
            <a:lvl3pPr indent="0" lvl="2" marL="0" marR="0" rtl="0" algn="r">
              <a:spcBef>
                <a:spcPts val="0"/>
              </a:spcBef>
              <a:buNone/>
              <a:defRPr sz="1200">
                <a:solidFill>
                  <a:srgbClr val="0000FF"/>
                </a:solidFill>
                <a:latin typeface="Calibri"/>
                <a:ea typeface="Calibri"/>
                <a:cs typeface="Calibri"/>
                <a:sym typeface="Calibri"/>
              </a:defRPr>
            </a:lvl3pPr>
            <a:lvl4pPr indent="0" lvl="3" marL="0" marR="0" rtl="0" algn="r">
              <a:spcBef>
                <a:spcPts val="0"/>
              </a:spcBef>
              <a:buNone/>
              <a:defRPr sz="1200">
                <a:solidFill>
                  <a:srgbClr val="0000FF"/>
                </a:solidFill>
                <a:latin typeface="Calibri"/>
                <a:ea typeface="Calibri"/>
                <a:cs typeface="Calibri"/>
                <a:sym typeface="Calibri"/>
              </a:defRPr>
            </a:lvl4pPr>
            <a:lvl5pPr indent="0" lvl="4" marL="0" marR="0" rtl="0" algn="r">
              <a:spcBef>
                <a:spcPts val="0"/>
              </a:spcBef>
              <a:buNone/>
              <a:defRPr sz="1200">
                <a:solidFill>
                  <a:srgbClr val="0000FF"/>
                </a:solidFill>
                <a:latin typeface="Calibri"/>
                <a:ea typeface="Calibri"/>
                <a:cs typeface="Calibri"/>
                <a:sym typeface="Calibri"/>
              </a:defRPr>
            </a:lvl5pPr>
            <a:lvl6pPr indent="0" lvl="5" marL="0" marR="0" rtl="0" algn="r">
              <a:spcBef>
                <a:spcPts val="0"/>
              </a:spcBef>
              <a:buNone/>
              <a:defRPr sz="1200">
                <a:solidFill>
                  <a:srgbClr val="0000FF"/>
                </a:solidFill>
                <a:latin typeface="Calibri"/>
                <a:ea typeface="Calibri"/>
                <a:cs typeface="Calibri"/>
                <a:sym typeface="Calibri"/>
              </a:defRPr>
            </a:lvl6pPr>
            <a:lvl7pPr indent="0" lvl="6" marL="0" marR="0" rtl="0" algn="r">
              <a:spcBef>
                <a:spcPts val="0"/>
              </a:spcBef>
              <a:buNone/>
              <a:defRPr sz="1200">
                <a:solidFill>
                  <a:srgbClr val="0000FF"/>
                </a:solidFill>
                <a:latin typeface="Calibri"/>
                <a:ea typeface="Calibri"/>
                <a:cs typeface="Calibri"/>
                <a:sym typeface="Calibri"/>
              </a:defRPr>
            </a:lvl7pPr>
            <a:lvl8pPr indent="0" lvl="7" marL="0" marR="0" rtl="0" algn="r">
              <a:spcBef>
                <a:spcPts val="0"/>
              </a:spcBef>
              <a:buNone/>
              <a:defRPr sz="1200">
                <a:solidFill>
                  <a:srgbClr val="0000FF"/>
                </a:solidFill>
                <a:latin typeface="Calibri"/>
                <a:ea typeface="Calibri"/>
                <a:cs typeface="Calibri"/>
                <a:sym typeface="Calibri"/>
              </a:defRPr>
            </a:lvl8pPr>
            <a:lvl9pPr indent="0" lvl="8" marL="0" marR="0" rtl="0" algn="r">
              <a:spcBef>
                <a:spcPts val="0"/>
              </a:spcBef>
              <a:buNone/>
              <a:defRPr sz="1200">
                <a:solidFill>
                  <a:srgbClr val="0000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replace">
  <p:cSld name="replace">
    <p:spTree>
      <p:nvGrpSpPr>
        <p:cNvPr id="42" name="Shape 42"/>
        <p:cNvGrpSpPr/>
        <p:nvPr/>
      </p:nvGrpSpPr>
      <p:grpSpPr>
        <a:xfrm>
          <a:off x="0" y="0"/>
          <a:ext cx="0" cy="0"/>
          <a:chOff x="0" y="0"/>
          <a:chExt cx="0" cy="0"/>
        </a:xfrm>
      </p:grpSpPr>
      <p:sp>
        <p:nvSpPr>
          <p:cNvPr id="43" name="Google Shape;43;p9"/>
          <p:cNvSpPr txBox="1"/>
          <p:nvPr>
            <p:ph idx="1" type="body"/>
          </p:nvPr>
        </p:nvSpPr>
        <p:spPr>
          <a:xfrm>
            <a:off x="381822" y="1245098"/>
            <a:ext cx="6385500" cy="3986400"/>
          </a:xfrm>
          <a:prstGeom prst="rect">
            <a:avLst/>
          </a:prstGeom>
          <a:noFill/>
          <a:ln>
            <a:noFill/>
          </a:ln>
        </p:spPr>
        <p:txBody>
          <a:bodyPr anchorCtr="0" anchor="ctr"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800" u="none" cap="none" strike="noStrike">
                <a:solidFill>
                  <a:srgbClr val="3366FF"/>
                </a:solidFill>
                <a:latin typeface="Calibri"/>
                <a:ea typeface="Calibri"/>
                <a:cs typeface="Calibri"/>
                <a:sym typeface="Calibri"/>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Calibri"/>
                <a:ea typeface="Calibri"/>
                <a:cs typeface="Calibri"/>
                <a:sym typeface="Calibri"/>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800" u="none" cap="none" strike="noStrike">
                <a:solidFill>
                  <a:srgbClr val="000000"/>
                </a:solidFill>
                <a:latin typeface="Calibri"/>
                <a:ea typeface="Calibri"/>
                <a:cs typeface="Calibri"/>
                <a:sym typeface="Calibri"/>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600" u="none" cap="none" strike="noStrike">
                <a:solidFill>
                  <a:srgbClr val="000000"/>
                </a:solidFill>
                <a:latin typeface="Calibri"/>
                <a:ea typeface="Calibri"/>
                <a:cs typeface="Calibri"/>
                <a:sym typeface="Calibri"/>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400" u="none" cap="none" strike="noStrike">
                <a:solidFill>
                  <a:srgbClr val="000000"/>
                </a:solidFill>
                <a:latin typeface="Calibri"/>
                <a:ea typeface="Calibri"/>
                <a:cs typeface="Calibri"/>
                <a:sym typeface="Calibri"/>
              </a:defRPr>
            </a:lvl5pPr>
            <a:lvl6pPr indent="-304800" lvl="5" marL="2743200" marR="0" rtl="0" algn="l">
              <a:lnSpc>
                <a:spcPct val="100000"/>
              </a:lnSpc>
              <a:spcBef>
                <a:spcPts val="240"/>
              </a:spcBef>
              <a:spcAft>
                <a:spcPts val="0"/>
              </a:spcAft>
              <a:buClr>
                <a:srgbClr val="000000"/>
              </a:buClr>
              <a:buSzPts val="1200"/>
              <a:buFont typeface="Noto Sans Symbols"/>
              <a:buChar char="■"/>
              <a:defRPr b="0" i="0" sz="20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20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20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2000" u="none" cap="none" strike="noStrike">
                <a:solidFill>
                  <a:srgbClr val="000000"/>
                </a:solidFill>
                <a:latin typeface="Candara"/>
                <a:ea typeface="Candara"/>
                <a:cs typeface="Candara"/>
                <a:sym typeface="Candara"/>
              </a:defRPr>
            </a:lvl9pPr>
          </a:lstStyle>
          <a:p/>
        </p:txBody>
      </p:sp>
      <p:sp>
        <p:nvSpPr>
          <p:cNvPr id="44" name="Google Shape;44;p9"/>
          <p:cNvSpPr txBox="1"/>
          <p:nvPr>
            <p:ph idx="12" type="sldNum"/>
          </p:nvPr>
        </p:nvSpPr>
        <p:spPr>
          <a:xfrm>
            <a:off x="6661100" y="5297488"/>
            <a:ext cx="2133600" cy="3033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0000FF"/>
                </a:solidFill>
                <a:latin typeface="Calibri"/>
                <a:ea typeface="Calibri"/>
                <a:cs typeface="Calibri"/>
                <a:sym typeface="Calibri"/>
              </a:defRPr>
            </a:lvl1pPr>
            <a:lvl2pPr indent="0" lvl="1" marL="0" marR="0" rtl="0" algn="r">
              <a:spcBef>
                <a:spcPts val="0"/>
              </a:spcBef>
              <a:buNone/>
              <a:defRPr sz="1200">
                <a:solidFill>
                  <a:srgbClr val="0000FF"/>
                </a:solidFill>
                <a:latin typeface="Calibri"/>
                <a:ea typeface="Calibri"/>
                <a:cs typeface="Calibri"/>
                <a:sym typeface="Calibri"/>
              </a:defRPr>
            </a:lvl2pPr>
            <a:lvl3pPr indent="0" lvl="2" marL="0" marR="0" rtl="0" algn="r">
              <a:spcBef>
                <a:spcPts val="0"/>
              </a:spcBef>
              <a:buNone/>
              <a:defRPr sz="1200">
                <a:solidFill>
                  <a:srgbClr val="0000FF"/>
                </a:solidFill>
                <a:latin typeface="Calibri"/>
                <a:ea typeface="Calibri"/>
                <a:cs typeface="Calibri"/>
                <a:sym typeface="Calibri"/>
              </a:defRPr>
            </a:lvl3pPr>
            <a:lvl4pPr indent="0" lvl="3" marL="0" marR="0" rtl="0" algn="r">
              <a:spcBef>
                <a:spcPts val="0"/>
              </a:spcBef>
              <a:buNone/>
              <a:defRPr sz="1200">
                <a:solidFill>
                  <a:srgbClr val="0000FF"/>
                </a:solidFill>
                <a:latin typeface="Calibri"/>
                <a:ea typeface="Calibri"/>
                <a:cs typeface="Calibri"/>
                <a:sym typeface="Calibri"/>
              </a:defRPr>
            </a:lvl4pPr>
            <a:lvl5pPr indent="0" lvl="4" marL="0" marR="0" rtl="0" algn="r">
              <a:spcBef>
                <a:spcPts val="0"/>
              </a:spcBef>
              <a:buNone/>
              <a:defRPr sz="1200">
                <a:solidFill>
                  <a:srgbClr val="0000FF"/>
                </a:solidFill>
                <a:latin typeface="Calibri"/>
                <a:ea typeface="Calibri"/>
                <a:cs typeface="Calibri"/>
                <a:sym typeface="Calibri"/>
              </a:defRPr>
            </a:lvl5pPr>
            <a:lvl6pPr indent="0" lvl="5" marL="0" marR="0" rtl="0" algn="r">
              <a:spcBef>
                <a:spcPts val="0"/>
              </a:spcBef>
              <a:buNone/>
              <a:defRPr sz="1200">
                <a:solidFill>
                  <a:srgbClr val="0000FF"/>
                </a:solidFill>
                <a:latin typeface="Calibri"/>
                <a:ea typeface="Calibri"/>
                <a:cs typeface="Calibri"/>
                <a:sym typeface="Calibri"/>
              </a:defRPr>
            </a:lvl6pPr>
            <a:lvl7pPr indent="0" lvl="6" marL="0" marR="0" rtl="0" algn="r">
              <a:spcBef>
                <a:spcPts val="0"/>
              </a:spcBef>
              <a:buNone/>
              <a:defRPr sz="1200">
                <a:solidFill>
                  <a:srgbClr val="0000FF"/>
                </a:solidFill>
                <a:latin typeface="Calibri"/>
                <a:ea typeface="Calibri"/>
                <a:cs typeface="Calibri"/>
                <a:sym typeface="Calibri"/>
              </a:defRPr>
            </a:lvl7pPr>
            <a:lvl8pPr indent="0" lvl="7" marL="0" marR="0" rtl="0" algn="r">
              <a:spcBef>
                <a:spcPts val="0"/>
              </a:spcBef>
              <a:buNone/>
              <a:defRPr sz="1200">
                <a:solidFill>
                  <a:srgbClr val="0000FF"/>
                </a:solidFill>
                <a:latin typeface="Calibri"/>
                <a:ea typeface="Calibri"/>
                <a:cs typeface="Calibri"/>
                <a:sym typeface="Calibri"/>
              </a:defRPr>
            </a:lvl8pPr>
            <a:lvl9pPr indent="0" lvl="8" marL="0" marR="0" rtl="0" algn="r">
              <a:spcBef>
                <a:spcPts val="0"/>
              </a:spcBef>
              <a:buNone/>
              <a:defRPr sz="1200">
                <a:solidFill>
                  <a:srgbClr val="0000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
        <p:nvSpPr>
          <p:cNvPr id="45" name="Google Shape;45;p9"/>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46" name="Google Shape;46;p9"/>
          <p:cNvSpPr txBox="1"/>
          <p:nvPr>
            <p:ph idx="2" type="body"/>
          </p:nvPr>
        </p:nvSpPr>
        <p:spPr>
          <a:xfrm>
            <a:off x="6838950" y="1228725"/>
            <a:ext cx="1926300" cy="4000800"/>
          </a:xfrm>
          <a:prstGeom prst="rect">
            <a:avLst/>
          </a:prstGeom>
          <a:noFill/>
          <a:ln>
            <a:noFill/>
          </a:ln>
        </p:spPr>
        <p:txBody>
          <a:bodyPr anchorCtr="0" anchor="ctr"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Calibri"/>
                <a:ea typeface="Calibri"/>
                <a:cs typeface="Calibri"/>
                <a:sym typeface="Calibri"/>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Calibri"/>
                <a:ea typeface="Calibri"/>
                <a:cs typeface="Calibri"/>
                <a:sym typeface="Calibri"/>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Calibri"/>
                <a:ea typeface="Calibri"/>
                <a:cs typeface="Calibri"/>
                <a:sym typeface="Calibri"/>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libri"/>
                <a:ea typeface="Calibri"/>
                <a:cs typeface="Calibri"/>
                <a:sym typeface="Calibri"/>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Calibri"/>
                <a:ea typeface="Calibri"/>
                <a:cs typeface="Calibri"/>
                <a:sym typeface="Calibri"/>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10" Type="http://schemas.openxmlformats.org/officeDocument/2006/relationships/theme" Target="../theme/theme1.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1"/>
          <p:cNvSpPr txBox="1"/>
          <p:nvPr>
            <p:ph idx="1" type="body"/>
          </p:nvPr>
        </p:nvSpPr>
        <p:spPr>
          <a:xfrm>
            <a:off x="381004" y="1432559"/>
            <a:ext cx="8407800" cy="3672900"/>
          </a:xfrm>
          <a:prstGeom prst="rect">
            <a:avLst/>
          </a:prstGeom>
          <a:noFill/>
          <a:ln>
            <a:noFill/>
          </a:ln>
        </p:spPr>
        <p:txBody>
          <a:bodyPr anchorCtr="0" anchor="ctr"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Open Sans"/>
                <a:ea typeface="Open Sans"/>
                <a:cs typeface="Open Sans"/>
                <a:sym typeface="Open Sans"/>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Open Sans"/>
                <a:ea typeface="Open Sans"/>
                <a:cs typeface="Open Sans"/>
                <a:sym typeface="Open Sans"/>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Open Sans"/>
                <a:ea typeface="Open Sans"/>
                <a:cs typeface="Open Sans"/>
                <a:sym typeface="Open Sans"/>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Open Sans"/>
                <a:ea typeface="Open Sans"/>
                <a:cs typeface="Open Sans"/>
                <a:sym typeface="Open Sans"/>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Open Sans"/>
                <a:ea typeface="Open Sans"/>
                <a:cs typeface="Open Sans"/>
                <a:sym typeface="Open Sans"/>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12" name="Google Shape;12;p1"/>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pic>
        <p:nvPicPr>
          <p:cNvPr id="13" name="Google Shape;13;p1"/>
          <p:cNvPicPr preferRelativeResize="0"/>
          <p:nvPr/>
        </p:nvPicPr>
        <p:blipFill>
          <a:blip r:embed="rId1">
            <a:alphaModFix/>
          </a:blip>
          <a:stretch>
            <a:fillRect/>
          </a:stretch>
        </p:blipFill>
        <p:spPr>
          <a:xfrm>
            <a:off x="8421688" y="4921244"/>
            <a:ext cx="714375" cy="714375"/>
          </a:xfrm>
          <a:prstGeom prst="rect">
            <a:avLst/>
          </a:prstGeom>
          <a:noFill/>
          <a:ln>
            <a:noFill/>
          </a:ln>
        </p:spPr>
      </p:pic>
      <p:sp>
        <p:nvSpPr>
          <p:cNvPr id="14" name="Google Shape;14;p1"/>
          <p:cNvSpPr txBox="1"/>
          <p:nvPr/>
        </p:nvSpPr>
        <p:spPr>
          <a:xfrm>
            <a:off x="0" y="5478667"/>
            <a:ext cx="2133600" cy="236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1200">
                <a:solidFill>
                  <a:srgbClr val="000090"/>
                </a:solidFill>
              </a:rPr>
              <a:t>Copyright TLO Limited 2018</a:t>
            </a:r>
            <a:endParaRPr sz="1200">
              <a:solidFill>
                <a:srgbClr val="000090"/>
              </a:solidFill>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30">
          <p15:clr>
            <a:srgbClr val="F06B4A"/>
          </p15:clr>
        </p15:guide>
        <p15:guide id="2" pos="4205">
          <p15:clr>
            <a:srgbClr val="F06B4A"/>
          </p15:clr>
        </p15:guide>
        <p15:guide id="3" pos="5530">
          <p15:clr>
            <a:srgbClr val="F06B4A"/>
          </p15:clr>
        </p15:guide>
        <p15:guide id="4" pos="2880">
          <p15:clr>
            <a:srgbClr val="F06B4A"/>
          </p15:clr>
        </p15:guide>
        <p15:guide id="5" orient="horz" pos="819">
          <p15:clr>
            <a:srgbClr val="F06B4A"/>
          </p15:clr>
        </p15:guide>
        <p15:guide id="6" orient="horz" pos="2000">
          <p15:clr>
            <a:srgbClr val="F06B4A"/>
          </p15:clr>
        </p15:guide>
        <p15:guide id="7" orient="horz" pos="3707">
          <p15:clr>
            <a:srgbClr val="F06B4A"/>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 Id="rId3" Type="http://schemas.openxmlformats.org/officeDocument/2006/relationships/image" Target="../media/image2.png"/><Relationship Id="rId4" Type="http://schemas.openxmlformats.org/officeDocument/2006/relationships/image" Target="../media/image5.png"/><Relationship Id="rId5" Type="http://schemas.openxmlformats.org/officeDocument/2006/relationships/image" Target="../media/image4.png"/><Relationship Id="rId6"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xml"/><Relationship Id="rId3" Type="http://schemas.openxmlformats.org/officeDocument/2006/relationships/image" Target="../media/image9.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9.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7.xml"/><Relationship Id="rId3" Type="http://schemas.openxmlformats.org/officeDocument/2006/relationships/image" Target="../media/image13.jpg"/><Relationship Id="rId4" Type="http://schemas.openxmlformats.org/officeDocument/2006/relationships/image" Target="../media/image10.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8.xml"/><Relationship Id="rId3" Type="http://schemas.openxmlformats.org/officeDocument/2006/relationships/image" Target="../media/image12.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11.jpg"/><Relationship Id="rId4" Type="http://schemas.openxmlformats.org/officeDocument/2006/relationships/image" Target="../media/image14.jpg"/><Relationship Id="rId5" Type="http://schemas.openxmlformats.org/officeDocument/2006/relationships/image" Target="../media/image16.jpg"/><Relationship Id="rId6" Type="http://schemas.openxmlformats.org/officeDocument/2006/relationships/image" Target="../media/image15.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7.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7.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2.xml"/><Relationship Id="rId3" Type="http://schemas.openxmlformats.org/officeDocument/2006/relationships/image" Target="../media/image1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 Id="rId3" Type="http://schemas.openxmlformats.org/officeDocument/2006/relationships/image" Target="../media/image19.png"/><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 Id="rId3" Type="http://schemas.openxmlformats.org/officeDocument/2006/relationships/image" Target="../media/image2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 Id="rId3" Type="http://schemas.openxmlformats.org/officeDocument/2006/relationships/image" Target="../media/image2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 Id="rId3" Type="http://schemas.openxmlformats.org/officeDocument/2006/relationships/image" Target="../media/image23.png"/><Relationship Id="rId4" Type="http://schemas.openxmlformats.org/officeDocument/2006/relationships/image" Target="../media/image2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2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3.xml"/><Relationship Id="rId3" Type="http://schemas.openxmlformats.org/officeDocument/2006/relationships/image" Target="../media/image55.png"/><Relationship Id="rId4" Type="http://schemas.openxmlformats.org/officeDocument/2006/relationships/image" Target="../media/image27.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4.xml"/><Relationship Id="rId3" Type="http://schemas.openxmlformats.org/officeDocument/2006/relationships/image" Target="../media/image2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5.xml"/><Relationship Id="rId3" Type="http://schemas.openxmlformats.org/officeDocument/2006/relationships/image" Target="../media/image31.png"/><Relationship Id="rId4" Type="http://schemas.openxmlformats.org/officeDocument/2006/relationships/image" Target="../media/image3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 Id="rId3" Type="http://schemas.openxmlformats.org/officeDocument/2006/relationships/image" Target="../media/image35.jpg"/><Relationship Id="rId4" Type="http://schemas.openxmlformats.org/officeDocument/2006/relationships/image" Target="../media/image29.jpg"/><Relationship Id="rId5" Type="http://schemas.openxmlformats.org/officeDocument/2006/relationships/image" Target="../media/image3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7.xml"/><Relationship Id="rId3" Type="http://schemas.openxmlformats.org/officeDocument/2006/relationships/image" Target="../media/image32.png"/><Relationship Id="rId4" Type="http://schemas.openxmlformats.org/officeDocument/2006/relationships/image" Target="../media/image3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9.xml"/><Relationship Id="rId3" Type="http://schemas.openxmlformats.org/officeDocument/2006/relationships/image" Target="../media/image3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0.xml"/><Relationship Id="rId3" Type="http://schemas.openxmlformats.org/officeDocument/2006/relationships/image" Target="../media/image40.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1.xml"/><Relationship Id="rId3" Type="http://schemas.openxmlformats.org/officeDocument/2006/relationships/image" Target="../media/image5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2.xml"/><Relationship Id="rId3" Type="http://schemas.openxmlformats.org/officeDocument/2006/relationships/image" Target="../media/image38.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3.xml"/><Relationship Id="rId3" Type="http://schemas.openxmlformats.org/officeDocument/2006/relationships/image" Target="../media/image37.jpg"/><Relationship Id="rId4" Type="http://schemas.openxmlformats.org/officeDocument/2006/relationships/image" Target="../media/image41.png"/><Relationship Id="rId5" Type="http://schemas.openxmlformats.org/officeDocument/2006/relationships/image" Target="../media/image39.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4.xml"/><Relationship Id="rId3" Type="http://schemas.openxmlformats.org/officeDocument/2006/relationships/image" Target="../media/image42.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6.xml"/><Relationship Id="rId3" Type="http://schemas.openxmlformats.org/officeDocument/2006/relationships/image" Target="../media/image43.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7.xml"/><Relationship Id="rId3" Type="http://schemas.openxmlformats.org/officeDocument/2006/relationships/image" Target="../media/image44.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8.xml"/><Relationship Id="rId3" Type="http://schemas.openxmlformats.org/officeDocument/2006/relationships/image" Target="../media/image45.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9.xml"/><Relationship Id="rId3" Type="http://schemas.openxmlformats.org/officeDocument/2006/relationships/image" Target="../media/image48.png"/><Relationship Id="rId4" Type="http://schemas.openxmlformats.org/officeDocument/2006/relationships/image" Target="../media/image49.png"/><Relationship Id="rId5" Type="http://schemas.openxmlformats.org/officeDocument/2006/relationships/image" Target="../media/image56.png"/><Relationship Id="rId6" Type="http://schemas.openxmlformats.org/officeDocument/2006/relationships/image" Target="../media/image46.png"/><Relationship Id="rId7" Type="http://schemas.openxmlformats.org/officeDocument/2006/relationships/image" Target="../media/image51.png"/><Relationship Id="rId8" Type="http://schemas.openxmlformats.org/officeDocument/2006/relationships/image" Target="../media/image47.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0.xml"/><Relationship Id="rId3" Type="http://schemas.openxmlformats.org/officeDocument/2006/relationships/image" Target="../media/image53.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1.xml"/><Relationship Id="rId3" Type="http://schemas.openxmlformats.org/officeDocument/2006/relationships/image" Target="../media/image50.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2.xml"/><Relationship Id="rId3" Type="http://schemas.openxmlformats.org/officeDocument/2006/relationships/image" Target="../media/image52.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50" name="Shape 50"/>
        <p:cNvGrpSpPr/>
        <p:nvPr/>
      </p:nvGrpSpPr>
      <p:grpSpPr>
        <a:xfrm>
          <a:off x="0" y="0"/>
          <a:ext cx="0" cy="0"/>
          <a:chOff x="0" y="0"/>
          <a:chExt cx="0" cy="0"/>
        </a:xfrm>
      </p:grpSpPr>
      <p:sp>
        <p:nvSpPr>
          <p:cNvPr id="51" name="Google Shape;51;p10"/>
          <p:cNvSpPr txBox="1"/>
          <p:nvPr>
            <p:ph idx="1" type="subTitle"/>
          </p:nvPr>
        </p:nvSpPr>
        <p:spPr>
          <a:xfrm>
            <a:off x="7010403" y="1710800"/>
            <a:ext cx="1959000" cy="15240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380"/>
              </a:spcBef>
              <a:spcAft>
                <a:spcPts val="0"/>
              </a:spcAft>
              <a:buNone/>
            </a:pPr>
            <a:r>
              <a:rPr b="0" i="0" lang="en-GB" sz="1900" u="none" cap="none" strike="noStrike">
                <a:solidFill>
                  <a:srgbClr val="FF00FF"/>
                </a:solidFill>
                <a:latin typeface="Calibri"/>
                <a:ea typeface="Calibri"/>
                <a:cs typeface="Calibri"/>
                <a:sym typeface="Calibri"/>
              </a:rPr>
              <a:t>What are they?</a:t>
            </a:r>
            <a:endParaRPr>
              <a:solidFill>
                <a:srgbClr val="FF00FF"/>
              </a:solidFill>
            </a:endParaRPr>
          </a:p>
          <a:p>
            <a:pPr indent="0" lvl="0" marL="0" marR="0" rtl="0" algn="l">
              <a:lnSpc>
                <a:spcPct val="100000"/>
              </a:lnSpc>
              <a:spcBef>
                <a:spcPts val="380"/>
              </a:spcBef>
              <a:spcAft>
                <a:spcPts val="0"/>
              </a:spcAft>
              <a:buNone/>
            </a:pPr>
            <a:r>
              <a:rPr b="0" i="0" lang="en-GB" sz="1900" u="none" cap="none" strike="noStrike">
                <a:solidFill>
                  <a:srgbClr val="FF00FF"/>
                </a:solidFill>
                <a:latin typeface="Calibri"/>
                <a:ea typeface="Calibri"/>
                <a:cs typeface="Calibri"/>
                <a:sym typeface="Calibri"/>
              </a:rPr>
              <a:t>What do they look,sound and feel like?</a:t>
            </a:r>
            <a:endParaRPr b="0" i="0" sz="1900" u="none" cap="none" strike="noStrike">
              <a:solidFill>
                <a:srgbClr val="FF00FF"/>
              </a:solidFill>
              <a:latin typeface="Calibri"/>
              <a:ea typeface="Calibri"/>
              <a:cs typeface="Calibri"/>
              <a:sym typeface="Calibri"/>
            </a:endParaRPr>
          </a:p>
        </p:txBody>
      </p:sp>
      <p:sp>
        <p:nvSpPr>
          <p:cNvPr id="52" name="Google Shape;52;p10"/>
          <p:cNvSpPr txBox="1"/>
          <p:nvPr>
            <p:ph type="title"/>
          </p:nvPr>
        </p:nvSpPr>
        <p:spPr>
          <a:xfrm>
            <a:off x="457200" y="1710800"/>
            <a:ext cx="6324600" cy="1524000"/>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90"/>
              </a:buClr>
              <a:buSzPts val="4200"/>
              <a:buFont typeface="Calibri"/>
              <a:buNone/>
            </a:pPr>
            <a:r>
              <a:rPr b="0" i="0" lang="en-GB" sz="4200" u="none" cap="none" strike="noStrike">
                <a:solidFill>
                  <a:srgbClr val="163B96"/>
                </a:solidFill>
                <a:latin typeface="Calibri"/>
                <a:ea typeface="Calibri"/>
                <a:cs typeface="Calibri"/>
                <a:sym typeface="Calibri"/>
              </a:rPr>
              <a:t>C</a:t>
            </a:r>
            <a:r>
              <a:rPr lang="en-GB">
                <a:solidFill>
                  <a:srgbClr val="163B96"/>
                </a:solidFill>
              </a:rPr>
              <a:t>halkface</a:t>
            </a:r>
            <a:r>
              <a:rPr b="0" i="0" lang="en-GB" sz="4200" u="none" cap="none" strike="noStrike">
                <a:solidFill>
                  <a:srgbClr val="163B96"/>
                </a:solidFill>
                <a:latin typeface="Calibri"/>
                <a:ea typeface="Calibri"/>
                <a:cs typeface="Calibri"/>
                <a:sym typeface="Calibri"/>
              </a:rPr>
              <a:t>. Learning friendly cultures</a:t>
            </a:r>
            <a:endParaRPr b="0" i="0" sz="4200" u="none" cap="none" strike="noStrike">
              <a:solidFill>
                <a:srgbClr val="163B96"/>
              </a:solidFill>
              <a:latin typeface="Calibri"/>
              <a:ea typeface="Calibri"/>
              <a:cs typeface="Calibri"/>
              <a:sym typeface="Calibri"/>
            </a:endParaRPr>
          </a:p>
        </p:txBody>
      </p:sp>
      <p:sp>
        <p:nvSpPr>
          <p:cNvPr id="53" name="Google Shape;53;p10"/>
          <p:cNvSpPr txBox="1"/>
          <p:nvPr>
            <p:ph idx="12" type="sldNum"/>
          </p:nvPr>
        </p:nvSpPr>
        <p:spPr>
          <a:xfrm>
            <a:off x="6661100" y="5297488"/>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latin typeface="Arial"/>
                <a:ea typeface="Arial"/>
                <a:cs typeface="Arial"/>
                <a:sym typeface="Arial"/>
              </a:rPr>
              <a:t>‹#›</a:t>
            </a:fld>
            <a:endParaRPr>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58" name="Shape 58"/>
        <p:cNvGrpSpPr/>
        <p:nvPr/>
      </p:nvGrpSpPr>
      <p:grpSpPr>
        <a:xfrm>
          <a:off x="0" y="0"/>
          <a:ext cx="0" cy="0"/>
          <a:chOff x="0" y="0"/>
          <a:chExt cx="0" cy="0"/>
        </a:xfrm>
      </p:grpSpPr>
      <p:sp>
        <p:nvSpPr>
          <p:cNvPr id="59" name="Google Shape;59;p11"/>
          <p:cNvSpPr txBox="1"/>
          <p:nvPr>
            <p:ph idx="1" type="subTitle"/>
          </p:nvPr>
        </p:nvSpPr>
        <p:spPr>
          <a:xfrm>
            <a:off x="6977453" y="1710800"/>
            <a:ext cx="1959000" cy="1524000"/>
          </a:xfrm>
          <a:prstGeom prst="rect">
            <a:avLst/>
          </a:prstGeom>
          <a:noFill/>
          <a:ln>
            <a:noFill/>
          </a:ln>
        </p:spPr>
        <p:txBody>
          <a:bodyPr anchorCtr="0" anchor="ctr" bIns="45700" lIns="91425" spcFirstLastPara="1" rIns="91425" wrap="square" tIns="45700">
            <a:noAutofit/>
          </a:bodyPr>
          <a:lstStyle/>
          <a:p>
            <a:pPr indent="-381000" lvl="0" marL="457200" marR="0" rtl="0" algn="l">
              <a:lnSpc>
                <a:spcPct val="100000"/>
              </a:lnSpc>
              <a:spcBef>
                <a:spcPts val="380"/>
              </a:spcBef>
              <a:spcAft>
                <a:spcPts val="0"/>
              </a:spcAft>
              <a:buClr>
                <a:srgbClr val="3366FF"/>
              </a:buClr>
              <a:buSzPts val="1900"/>
              <a:buFont typeface="Calibri"/>
              <a:buNone/>
            </a:pPr>
            <a:r>
              <a:rPr b="0" i="0" lang="en-GB" sz="1900" u="none" cap="none" strike="noStrike">
                <a:solidFill>
                  <a:srgbClr val="FF00FF"/>
                </a:solidFill>
                <a:latin typeface="Calibri"/>
                <a:ea typeface="Calibri"/>
                <a:cs typeface="Calibri"/>
                <a:sym typeface="Calibri"/>
              </a:rPr>
              <a:t>Connect</a:t>
            </a:r>
            <a:endParaRPr>
              <a:solidFill>
                <a:srgbClr val="FF00FF"/>
              </a:solidFill>
            </a:endParaRPr>
          </a:p>
          <a:p>
            <a:pPr indent="-381000" lvl="0" marL="457200" marR="0" rtl="0" algn="l">
              <a:lnSpc>
                <a:spcPct val="100000"/>
              </a:lnSpc>
              <a:spcBef>
                <a:spcPts val="380"/>
              </a:spcBef>
              <a:spcAft>
                <a:spcPts val="0"/>
              </a:spcAft>
              <a:buClr>
                <a:srgbClr val="3366FF"/>
              </a:buClr>
              <a:buSzPts val="1900"/>
              <a:buFont typeface="Calibri"/>
              <a:buNone/>
            </a:pPr>
            <a:r>
              <a:rPr b="0" i="0" lang="en-GB" sz="1900" u="none" cap="none" strike="noStrike">
                <a:solidFill>
                  <a:srgbClr val="FF00FF"/>
                </a:solidFill>
                <a:latin typeface="Calibri"/>
                <a:ea typeface="Calibri"/>
                <a:cs typeface="Calibri"/>
                <a:sym typeface="Calibri"/>
              </a:rPr>
              <a:t>Extend</a:t>
            </a:r>
            <a:endParaRPr>
              <a:solidFill>
                <a:srgbClr val="FF00FF"/>
              </a:solidFill>
            </a:endParaRPr>
          </a:p>
          <a:p>
            <a:pPr indent="-381000" lvl="0" marL="457200" marR="0" rtl="0" algn="l">
              <a:lnSpc>
                <a:spcPct val="100000"/>
              </a:lnSpc>
              <a:spcBef>
                <a:spcPts val="380"/>
              </a:spcBef>
              <a:spcAft>
                <a:spcPts val="0"/>
              </a:spcAft>
              <a:buClr>
                <a:srgbClr val="3366FF"/>
              </a:buClr>
              <a:buSzPts val="1900"/>
              <a:buFont typeface="Calibri"/>
              <a:buNone/>
            </a:pPr>
            <a:r>
              <a:rPr b="0" i="0" lang="en-GB" sz="1900" u="none" cap="none" strike="noStrike">
                <a:solidFill>
                  <a:srgbClr val="FF00FF"/>
                </a:solidFill>
                <a:latin typeface="Calibri"/>
                <a:ea typeface="Calibri"/>
                <a:cs typeface="Calibri"/>
                <a:sym typeface="Calibri"/>
              </a:rPr>
              <a:t>Challenge</a:t>
            </a:r>
            <a:endParaRPr>
              <a:solidFill>
                <a:srgbClr val="FF00FF"/>
              </a:solidFill>
            </a:endParaRPr>
          </a:p>
          <a:p>
            <a:pPr indent="-381000" lvl="0" marL="457200" marR="0" rtl="0" algn="l">
              <a:lnSpc>
                <a:spcPct val="100000"/>
              </a:lnSpc>
              <a:spcBef>
                <a:spcPts val="380"/>
              </a:spcBef>
              <a:spcAft>
                <a:spcPts val="0"/>
              </a:spcAft>
              <a:buClr>
                <a:srgbClr val="3366FF"/>
              </a:buClr>
              <a:buSzPts val="1900"/>
              <a:buFont typeface="Calibri"/>
              <a:buNone/>
            </a:pPr>
            <a:r>
              <a:rPr b="0" i="0" lang="en-GB" sz="1900" u="none" cap="none" strike="noStrike">
                <a:solidFill>
                  <a:srgbClr val="FF00FF"/>
                </a:solidFill>
                <a:latin typeface="Calibri"/>
                <a:ea typeface="Calibri"/>
                <a:cs typeface="Calibri"/>
                <a:sym typeface="Calibri"/>
              </a:rPr>
              <a:t>VTR</a:t>
            </a:r>
            <a:endParaRPr b="0" i="0" sz="1900" u="none" cap="none" strike="noStrike">
              <a:solidFill>
                <a:srgbClr val="FF00FF"/>
              </a:solidFill>
              <a:latin typeface="Calibri"/>
              <a:ea typeface="Calibri"/>
              <a:cs typeface="Calibri"/>
              <a:sym typeface="Calibri"/>
            </a:endParaRPr>
          </a:p>
        </p:txBody>
      </p:sp>
      <p:sp>
        <p:nvSpPr>
          <p:cNvPr id="60" name="Google Shape;60;p11"/>
          <p:cNvSpPr txBox="1"/>
          <p:nvPr>
            <p:ph type="title"/>
          </p:nvPr>
        </p:nvSpPr>
        <p:spPr>
          <a:xfrm>
            <a:off x="457200" y="1710800"/>
            <a:ext cx="6324600" cy="1524000"/>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90"/>
              </a:buClr>
              <a:buSzPts val="4200"/>
              <a:buFont typeface="Calibri"/>
              <a:buNone/>
            </a:pPr>
            <a:r>
              <a:rPr b="0" i="0" lang="en-GB" sz="4200" u="none" cap="none" strike="noStrike">
                <a:solidFill>
                  <a:srgbClr val="000090"/>
                </a:solidFill>
                <a:latin typeface="Calibri"/>
                <a:ea typeface="Calibri"/>
                <a:cs typeface="Calibri"/>
                <a:sym typeface="Calibri"/>
              </a:rPr>
              <a:t>How can we build powerful learners?</a:t>
            </a:r>
            <a:endParaRPr b="0" i="0" sz="4200" u="none" cap="none" strike="noStrike">
              <a:solidFill>
                <a:srgbClr val="000090"/>
              </a:solidFill>
              <a:latin typeface="Calibri"/>
              <a:ea typeface="Calibri"/>
              <a:cs typeface="Calibri"/>
              <a:sym typeface="Calibri"/>
            </a:endParaRPr>
          </a:p>
        </p:txBody>
      </p:sp>
      <p:sp>
        <p:nvSpPr>
          <p:cNvPr id="61" name="Google Shape;61;p11"/>
          <p:cNvSpPr txBox="1"/>
          <p:nvPr>
            <p:ph idx="12" type="sldNum"/>
          </p:nvPr>
        </p:nvSpPr>
        <p:spPr>
          <a:xfrm>
            <a:off x="6661100" y="5297488"/>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65" name="Shape 65"/>
        <p:cNvGrpSpPr/>
        <p:nvPr/>
      </p:nvGrpSpPr>
      <p:grpSpPr>
        <a:xfrm>
          <a:off x="0" y="0"/>
          <a:ext cx="0" cy="0"/>
          <a:chOff x="0" y="0"/>
          <a:chExt cx="0" cy="0"/>
        </a:xfrm>
      </p:grpSpPr>
      <p:sp>
        <p:nvSpPr>
          <p:cNvPr id="66" name="Google Shape;66;p12"/>
          <p:cNvSpPr txBox="1"/>
          <p:nvPr>
            <p:ph idx="4294967295" type="title"/>
          </p:nvPr>
        </p:nvSpPr>
        <p:spPr>
          <a:xfrm>
            <a:off x="0" y="0"/>
            <a:ext cx="8382000" cy="5919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90"/>
              </a:buClr>
              <a:buSzPts val="3200"/>
              <a:buFont typeface="Open Sans"/>
              <a:buNone/>
            </a:pPr>
            <a:r>
              <a:rPr b="0" i="0" lang="en-GB" sz="3200" u="none" cap="none" strike="noStrike">
                <a:solidFill>
                  <a:srgbClr val="163B96"/>
                </a:solidFill>
                <a:latin typeface="Open Sans"/>
                <a:ea typeface="Open Sans"/>
                <a:cs typeface="Open Sans"/>
                <a:sym typeface="Open Sans"/>
              </a:rPr>
              <a:t>Teaching: poles apart</a:t>
            </a:r>
            <a:endParaRPr b="0" i="0" sz="3200" u="none" cap="none" strike="noStrike">
              <a:solidFill>
                <a:srgbClr val="163B96"/>
              </a:solidFill>
              <a:latin typeface="Open Sans"/>
              <a:ea typeface="Open Sans"/>
              <a:cs typeface="Open Sans"/>
              <a:sym typeface="Open Sans"/>
            </a:endParaRPr>
          </a:p>
        </p:txBody>
      </p:sp>
      <p:graphicFrame>
        <p:nvGraphicFramePr>
          <p:cNvPr id="67" name="Google Shape;67;p12"/>
          <p:cNvGraphicFramePr/>
          <p:nvPr/>
        </p:nvGraphicFramePr>
        <p:xfrm>
          <a:off x="178239" y="684188"/>
          <a:ext cx="3000000" cy="3000000"/>
        </p:xfrm>
        <a:graphic>
          <a:graphicData uri="http://schemas.openxmlformats.org/drawingml/2006/table">
            <a:tbl>
              <a:tblPr>
                <a:noFill/>
                <a:tableStyleId>{457F57AE-BDD1-4FAC-B95F-30F26EB27318}</a:tableStyleId>
              </a:tblPr>
              <a:tblGrid>
                <a:gridCol w="2269850"/>
                <a:gridCol w="142400"/>
                <a:gridCol w="238500"/>
                <a:gridCol w="171425"/>
                <a:gridCol w="2895850"/>
                <a:gridCol w="310725"/>
                <a:gridCol w="103050"/>
                <a:gridCol w="97425"/>
                <a:gridCol w="2596475"/>
              </a:tblGrid>
              <a:tr h="719325">
                <a:tc gridSpan="2">
                  <a:txBody>
                    <a:bodyPr>
                      <a:noAutofit/>
                    </a:bodyPr>
                    <a:lstStyle/>
                    <a:p>
                      <a:pPr indent="38100" lvl="0" marL="0" marR="0" rtl="0" algn="l">
                        <a:lnSpc>
                          <a:spcPct val="100000"/>
                        </a:lnSpc>
                        <a:spcBef>
                          <a:spcPts val="0"/>
                        </a:spcBef>
                        <a:spcAft>
                          <a:spcPts val="0"/>
                        </a:spcAft>
                        <a:buNone/>
                      </a:pPr>
                      <a:r>
                        <a:rPr lang="en-GB" u="none" cap="none" strike="noStrike">
                          <a:latin typeface="Calibri"/>
                          <a:ea typeface="Calibri"/>
                          <a:cs typeface="Calibri"/>
                          <a:sym typeface="Calibri"/>
                        </a:rPr>
                        <a:t>Subject content explained plus hints and tips for exams.</a:t>
                      </a:r>
                      <a:endParaRPr/>
                    </a:p>
                  </a:txBody>
                  <a:tcPr marT="34050" marB="34050" marR="40850" marL="408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gridSpan="6">
                  <a:txBody>
                    <a:bodyPr>
                      <a:noAutofit/>
                    </a:bodyPr>
                    <a:lstStyle/>
                    <a:p>
                      <a:pPr indent="0" lvl="0" marL="0" marR="0" rtl="0" algn="l">
                        <a:lnSpc>
                          <a:spcPct val="100000"/>
                        </a:lnSpc>
                        <a:spcBef>
                          <a:spcPts val="0"/>
                        </a:spcBef>
                        <a:spcAft>
                          <a:spcPts val="0"/>
                        </a:spcAft>
                        <a:buNone/>
                      </a:pPr>
                      <a:r>
                        <a:t/>
                      </a:r>
                      <a:endParaRPr u="none" cap="none" strike="noStrike">
                        <a:latin typeface="Calibri"/>
                        <a:ea typeface="Calibri"/>
                        <a:cs typeface="Calibri"/>
                        <a:sym typeface="Calibri"/>
                      </a:endParaRPr>
                    </a:p>
                  </a:txBody>
                  <a:tcPr marT="34050" marB="34050" marR="40850" marL="408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hMerge="1"/>
                <a:tc hMerge="1"/>
                <a:tc hMerge="1"/>
                <a:tc hMerge="1"/>
                <a:tc>
                  <a:txBody>
                    <a:bodyPr>
                      <a:noAutofit/>
                    </a:bodyPr>
                    <a:lstStyle/>
                    <a:p>
                      <a:pPr indent="38100" lvl="0" marL="0" marR="0" rtl="0" algn="l">
                        <a:lnSpc>
                          <a:spcPct val="100000"/>
                        </a:lnSpc>
                        <a:spcBef>
                          <a:spcPts val="0"/>
                        </a:spcBef>
                        <a:spcAft>
                          <a:spcPts val="0"/>
                        </a:spcAft>
                        <a:buNone/>
                      </a:pPr>
                      <a:r>
                        <a:rPr lang="en-GB" u="none" cap="none" strike="noStrike">
                          <a:latin typeface="Calibri"/>
                          <a:ea typeface="Calibri"/>
                          <a:cs typeface="Calibri"/>
                          <a:sym typeface="Calibri"/>
                        </a:rPr>
                        <a:t>Learning capacities explained discussed and trained.</a:t>
                      </a:r>
                      <a:endParaRPr/>
                    </a:p>
                    <a:p>
                      <a:pPr indent="38100" lvl="0" marL="0" marR="0" rtl="0" algn="l">
                        <a:lnSpc>
                          <a:spcPct val="100000"/>
                        </a:lnSpc>
                        <a:spcBef>
                          <a:spcPts val="0"/>
                        </a:spcBef>
                        <a:spcAft>
                          <a:spcPts val="0"/>
                        </a:spcAft>
                        <a:buNone/>
                      </a:pPr>
                      <a:r>
                        <a:rPr lang="en-GB" u="none" cap="none" strike="noStrike">
                          <a:latin typeface="Calibri"/>
                          <a:ea typeface="Calibri"/>
                          <a:cs typeface="Calibri"/>
                          <a:sym typeface="Calibri"/>
                        </a:rPr>
                        <a:t>Become a learning coach </a:t>
                      </a:r>
                      <a:endParaRPr/>
                    </a:p>
                  </a:txBody>
                  <a:tcPr marT="34050" marB="34050" marR="40850" marL="408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197950">
                <a:tc gridSpan="9">
                  <a:txBody>
                    <a:bodyPr>
                      <a:noAutofit/>
                    </a:bodyPr>
                    <a:lstStyle/>
                    <a:p>
                      <a:pPr indent="38100" lvl="0" marL="0" marR="0" rtl="0" algn="ctr">
                        <a:lnSpc>
                          <a:spcPct val="100000"/>
                        </a:lnSpc>
                        <a:spcBef>
                          <a:spcPts val="0"/>
                        </a:spcBef>
                        <a:spcAft>
                          <a:spcPts val="0"/>
                        </a:spcAft>
                        <a:buNone/>
                      </a:pPr>
                      <a:r>
                        <a:rPr lang="en-GB" u="none" cap="none" strike="noStrike">
                          <a:latin typeface="Calibri"/>
                          <a:ea typeface="Calibri"/>
                          <a:cs typeface="Calibri"/>
                          <a:sym typeface="Calibri"/>
                        </a:rPr>
                        <a:t>|_____________|_____________|_____________|_____________|</a:t>
                      </a:r>
                      <a:endParaRPr/>
                    </a:p>
                    <a:p>
                      <a:pPr indent="38100" lvl="0" marL="0" marR="0" rtl="0" algn="ctr">
                        <a:lnSpc>
                          <a:spcPct val="100000"/>
                        </a:lnSpc>
                        <a:spcBef>
                          <a:spcPts val="0"/>
                        </a:spcBef>
                        <a:spcAft>
                          <a:spcPts val="0"/>
                        </a:spcAft>
                        <a:buNone/>
                      </a:pPr>
                      <a:r>
                        <a:rPr b="1" lang="en-GB" u="none" cap="none" strike="noStrike">
                          <a:latin typeface="Calibri"/>
                          <a:ea typeface="Calibri"/>
                          <a:cs typeface="Calibri"/>
                          <a:sym typeface="Calibri"/>
                        </a:rPr>
                        <a:t>Relating</a:t>
                      </a:r>
                      <a:endParaRPr b="1" u="none" cap="none" strike="noStrike">
                        <a:latin typeface="Calibri"/>
                        <a:ea typeface="Calibri"/>
                        <a:cs typeface="Calibri"/>
                        <a:sym typeface="Calibri"/>
                      </a:endParaRPr>
                    </a:p>
                  </a:txBody>
                  <a:tcPr marT="34050" marB="34050" marR="40850" marL="408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hMerge="1"/>
                <a:tc hMerge="1"/>
                <a:tc hMerge="1"/>
                <a:tc hMerge="1"/>
                <a:tc hMerge="1"/>
                <a:tc hMerge="1"/>
                <a:tc hMerge="1"/>
              </a:tr>
              <a:tr h="719325">
                <a:tc gridSpan="4">
                  <a:txBody>
                    <a:bodyPr>
                      <a:noAutofit/>
                    </a:bodyPr>
                    <a:lstStyle/>
                    <a:p>
                      <a:pPr indent="38100" lvl="0" marL="0" marR="0" rtl="0" algn="l">
                        <a:lnSpc>
                          <a:spcPct val="100000"/>
                        </a:lnSpc>
                        <a:spcBef>
                          <a:spcPts val="0"/>
                        </a:spcBef>
                        <a:spcAft>
                          <a:spcPts val="0"/>
                        </a:spcAft>
                        <a:buNone/>
                      </a:pPr>
                      <a:r>
                        <a:rPr lang="en-GB" u="none" cap="none" strike="noStrike">
                          <a:latin typeface="Calibri"/>
                          <a:ea typeface="Calibri"/>
                          <a:cs typeface="Calibri"/>
                          <a:sym typeface="Calibri"/>
                        </a:rPr>
                        <a:t>Busy activities.</a:t>
                      </a:r>
                      <a:r>
                        <a:rPr lang="en-GB" u="none" cap="none" strike="noStrike">
                          <a:latin typeface="Calibri"/>
                          <a:ea typeface="Calibri"/>
                          <a:cs typeface="Calibri"/>
                          <a:sym typeface="Calibri"/>
                        </a:rPr>
                        <a:t> Learning content driven. Display best products. Spoon feeding. Heavy scaffolding.</a:t>
                      </a:r>
                      <a:endParaRPr u="none" cap="none" strike="noStrike">
                        <a:latin typeface="Calibri"/>
                        <a:ea typeface="Calibri"/>
                        <a:cs typeface="Calibri"/>
                        <a:sym typeface="Calibri"/>
                      </a:endParaRPr>
                    </a:p>
                  </a:txBody>
                  <a:tcPr marT="34050" marB="34050" marR="40850" marL="408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hMerge="1"/>
                <a:tc hMerge="1"/>
                <a:tc gridSpan="3">
                  <a:txBody>
                    <a:bodyPr>
                      <a:noAutofit/>
                    </a:bodyPr>
                    <a:lstStyle/>
                    <a:p>
                      <a:pPr indent="0" lvl="0" marL="0" marR="0" rtl="0" algn="l">
                        <a:lnSpc>
                          <a:spcPct val="100000"/>
                        </a:lnSpc>
                        <a:spcBef>
                          <a:spcPts val="0"/>
                        </a:spcBef>
                        <a:spcAft>
                          <a:spcPts val="0"/>
                        </a:spcAft>
                        <a:buNone/>
                      </a:pPr>
                      <a:r>
                        <a:t/>
                      </a:r>
                      <a:endParaRPr u="none" cap="none" strike="noStrike"/>
                    </a:p>
                  </a:txBody>
                  <a:tcPr marT="34050" marB="34050" marR="40850" marL="408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hMerge="1"/>
                <a:tc gridSpan="2">
                  <a:txBody>
                    <a:bodyPr>
                      <a:noAutofit/>
                    </a:bodyPr>
                    <a:lstStyle/>
                    <a:p>
                      <a:pPr indent="38100" lvl="0" marL="0" marR="0" rtl="0" algn="l">
                        <a:lnSpc>
                          <a:spcPct val="100000"/>
                        </a:lnSpc>
                        <a:spcBef>
                          <a:spcPts val="0"/>
                        </a:spcBef>
                        <a:spcAft>
                          <a:spcPts val="0"/>
                        </a:spcAft>
                        <a:buNone/>
                      </a:pPr>
                      <a:r>
                        <a:rPr lang="en-GB" u="none" cap="none" strike="noStrike">
                          <a:latin typeface="Calibri"/>
                          <a:ea typeface="Calibri"/>
                          <a:cs typeface="Calibri"/>
                          <a:sym typeface="Calibri"/>
                        </a:rPr>
                        <a:t>Activities and environment arranged  to surface and develop learning habits. Less scaffolding.</a:t>
                      </a:r>
                      <a:endParaRPr/>
                    </a:p>
                  </a:txBody>
                  <a:tcPr marT="34050" marB="34050" marR="40850" marL="408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r>
              <a:tr h="472150">
                <a:tc gridSpan="9">
                  <a:txBody>
                    <a:bodyPr>
                      <a:noAutofit/>
                    </a:bodyPr>
                    <a:lstStyle/>
                    <a:p>
                      <a:pPr indent="38100" lvl="0" marL="0" marR="0" rtl="0" algn="ctr">
                        <a:lnSpc>
                          <a:spcPct val="100000"/>
                        </a:lnSpc>
                        <a:spcBef>
                          <a:spcPts val="0"/>
                        </a:spcBef>
                        <a:spcAft>
                          <a:spcPts val="0"/>
                        </a:spcAft>
                        <a:buNone/>
                      </a:pPr>
                      <a:r>
                        <a:rPr lang="en-GB" u="none" cap="none" strike="noStrike">
                          <a:latin typeface="Calibri"/>
                          <a:ea typeface="Calibri"/>
                          <a:cs typeface="Calibri"/>
                          <a:sym typeface="Calibri"/>
                        </a:rPr>
                        <a:t>|_____________|_____________|_____________|_____________|</a:t>
                      </a:r>
                      <a:endParaRPr/>
                    </a:p>
                    <a:p>
                      <a:pPr indent="38100" lvl="0" marL="0" marR="0" rtl="0" algn="ctr">
                        <a:lnSpc>
                          <a:spcPct val="100000"/>
                        </a:lnSpc>
                        <a:spcBef>
                          <a:spcPts val="0"/>
                        </a:spcBef>
                        <a:spcAft>
                          <a:spcPts val="0"/>
                        </a:spcAft>
                        <a:buNone/>
                      </a:pPr>
                      <a:r>
                        <a:rPr b="1" lang="en-GB" u="none" cap="none" strike="noStrike">
                          <a:latin typeface="Calibri"/>
                          <a:ea typeface="Calibri"/>
                          <a:cs typeface="Calibri"/>
                          <a:sym typeface="Calibri"/>
                        </a:rPr>
                        <a:t>Constructing</a:t>
                      </a:r>
                      <a:endParaRPr b="1" u="none" cap="none" strike="noStrike">
                        <a:latin typeface="Calibri"/>
                        <a:ea typeface="Calibri"/>
                        <a:cs typeface="Calibri"/>
                        <a:sym typeface="Calibri"/>
                      </a:endParaRPr>
                    </a:p>
                  </a:txBody>
                  <a:tcPr marT="34050" marB="34050" marR="40850" marL="408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hMerge="1"/>
                <a:tc hMerge="1"/>
                <a:tc hMerge="1"/>
                <a:tc hMerge="1"/>
                <a:tc hMerge="1"/>
                <a:tc hMerge="1"/>
                <a:tc hMerge="1"/>
              </a:tr>
              <a:tr h="719325">
                <a:tc>
                  <a:txBody>
                    <a:bodyPr>
                      <a:noAutofit/>
                    </a:bodyPr>
                    <a:lstStyle/>
                    <a:p>
                      <a:pPr indent="38100" lvl="0" marL="0" marR="0" rtl="0" algn="l">
                        <a:lnSpc>
                          <a:spcPct val="100000"/>
                        </a:lnSpc>
                        <a:spcBef>
                          <a:spcPts val="0"/>
                        </a:spcBef>
                        <a:spcAft>
                          <a:spcPts val="0"/>
                        </a:spcAft>
                        <a:buNone/>
                      </a:pPr>
                      <a:r>
                        <a:rPr lang="en-GB" u="none" cap="none" strike="noStrike">
                          <a:latin typeface="Calibri"/>
                          <a:ea typeface="Calibri"/>
                          <a:cs typeface="Calibri"/>
                          <a:sym typeface="Calibri"/>
                        </a:rPr>
                        <a:t>Mark regularly with supportive comments about subject.</a:t>
                      </a:r>
                      <a:endParaRPr/>
                    </a:p>
                  </a:txBody>
                  <a:tcPr marT="34050" marB="34050" marR="40850" marL="408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gridSpan="4">
                  <a:txBody>
                    <a:bodyPr>
                      <a:noAutofit/>
                    </a:bodyPr>
                    <a:lstStyle/>
                    <a:p>
                      <a:pPr indent="0" lvl="0" marL="0" marR="0" rtl="0" algn="l">
                        <a:lnSpc>
                          <a:spcPct val="100000"/>
                        </a:lnSpc>
                        <a:spcBef>
                          <a:spcPts val="0"/>
                        </a:spcBef>
                        <a:spcAft>
                          <a:spcPts val="0"/>
                        </a:spcAft>
                        <a:buNone/>
                      </a:pPr>
                      <a:r>
                        <a:t/>
                      </a:r>
                      <a:endParaRPr u="none" cap="none" strike="noStrike">
                        <a:latin typeface="Calibri"/>
                        <a:ea typeface="Calibri"/>
                        <a:cs typeface="Calibri"/>
                        <a:sym typeface="Calibri"/>
                      </a:endParaRPr>
                    </a:p>
                  </a:txBody>
                  <a:tcPr marT="34050" marB="34050" marR="40850" marL="408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hMerge="1"/>
                <a:tc hMerge="1"/>
                <a:tc gridSpan="4">
                  <a:txBody>
                    <a:bodyPr>
                      <a:noAutofit/>
                    </a:bodyPr>
                    <a:lstStyle/>
                    <a:p>
                      <a:pPr indent="38100" lvl="0" marL="0" marR="0" rtl="0" algn="l">
                        <a:lnSpc>
                          <a:spcPct val="100000"/>
                        </a:lnSpc>
                        <a:spcBef>
                          <a:spcPts val="0"/>
                        </a:spcBef>
                        <a:spcAft>
                          <a:spcPts val="0"/>
                        </a:spcAft>
                        <a:buNone/>
                      </a:pPr>
                      <a:r>
                        <a:rPr lang="en-GB" u="none" cap="none" strike="noStrike">
                          <a:latin typeface="Calibri"/>
                          <a:ea typeface="Calibri"/>
                          <a:cs typeface="Calibri"/>
                          <a:sym typeface="Calibri"/>
                        </a:rPr>
                        <a:t>Continual comment (talk and written) to nudge progression in learning power.  Learning language developed.</a:t>
                      </a:r>
                      <a:endParaRPr/>
                    </a:p>
                  </a:txBody>
                  <a:tcPr marT="34050" marB="34050" marR="40850" marL="408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hMerge="1"/>
                <a:tc hMerge="1"/>
              </a:tr>
              <a:tr h="472150">
                <a:tc gridSpan="9">
                  <a:txBody>
                    <a:bodyPr>
                      <a:noAutofit/>
                    </a:bodyPr>
                    <a:lstStyle/>
                    <a:p>
                      <a:pPr indent="38100" lvl="0" marL="0" marR="0" rtl="0" algn="ctr">
                        <a:lnSpc>
                          <a:spcPct val="100000"/>
                        </a:lnSpc>
                        <a:spcBef>
                          <a:spcPts val="0"/>
                        </a:spcBef>
                        <a:spcAft>
                          <a:spcPts val="0"/>
                        </a:spcAft>
                        <a:buNone/>
                      </a:pPr>
                      <a:r>
                        <a:rPr lang="en-GB" u="none" cap="none" strike="noStrike">
                          <a:latin typeface="Calibri"/>
                          <a:ea typeface="Calibri"/>
                          <a:cs typeface="Calibri"/>
                          <a:sym typeface="Calibri"/>
                        </a:rPr>
                        <a:t>|_____________|_____________|_____________|_____________|</a:t>
                      </a:r>
                      <a:endParaRPr/>
                    </a:p>
                    <a:p>
                      <a:pPr indent="38100" lvl="0" marL="0" marR="0" rtl="0" algn="ctr">
                        <a:lnSpc>
                          <a:spcPct val="100000"/>
                        </a:lnSpc>
                        <a:spcBef>
                          <a:spcPts val="0"/>
                        </a:spcBef>
                        <a:spcAft>
                          <a:spcPts val="0"/>
                        </a:spcAft>
                        <a:buNone/>
                      </a:pPr>
                      <a:r>
                        <a:rPr b="1" lang="en-GB" u="none" cap="none" strike="noStrike">
                          <a:latin typeface="Calibri"/>
                          <a:ea typeface="Calibri"/>
                          <a:cs typeface="Calibri"/>
                          <a:sym typeface="Calibri"/>
                        </a:rPr>
                        <a:t>Talking</a:t>
                      </a:r>
                      <a:endParaRPr b="1" u="none" cap="none" strike="noStrike">
                        <a:latin typeface="Calibri"/>
                        <a:ea typeface="Calibri"/>
                        <a:cs typeface="Calibri"/>
                        <a:sym typeface="Calibri"/>
                      </a:endParaRPr>
                    </a:p>
                  </a:txBody>
                  <a:tcPr marT="34050" marB="34050" marR="40850" marL="408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hMerge="1"/>
                <a:tc hMerge="1"/>
                <a:tc hMerge="1"/>
                <a:tc hMerge="1"/>
                <a:tc hMerge="1"/>
                <a:tc hMerge="1"/>
                <a:tc hMerge="1"/>
              </a:tr>
              <a:tr h="719325">
                <a:tc gridSpan="3">
                  <a:txBody>
                    <a:bodyPr>
                      <a:noAutofit/>
                    </a:bodyPr>
                    <a:lstStyle/>
                    <a:p>
                      <a:pPr indent="38100" lvl="0" marL="0" marR="0" rtl="0" algn="l">
                        <a:lnSpc>
                          <a:spcPct val="100000"/>
                        </a:lnSpc>
                        <a:spcBef>
                          <a:spcPts val="0"/>
                        </a:spcBef>
                        <a:spcAft>
                          <a:spcPts val="0"/>
                        </a:spcAft>
                        <a:buNone/>
                      </a:pPr>
                      <a:r>
                        <a:rPr lang="en-GB" u="none" cap="none" strike="noStrike">
                          <a:latin typeface="Calibri"/>
                          <a:ea typeface="Calibri"/>
                          <a:cs typeface="Calibri"/>
                          <a:sym typeface="Calibri"/>
                        </a:rPr>
                        <a:t>Secure in  curriculum knowledge. Try not to show vulnerability.</a:t>
                      </a:r>
                      <a:endParaRPr/>
                    </a:p>
                  </a:txBody>
                  <a:tcPr marT="34050" marB="34050" marR="40850" marL="408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hMerge="1"/>
                <a:tc gridSpan="3">
                  <a:txBody>
                    <a:bodyPr>
                      <a:noAutofit/>
                    </a:bodyPr>
                    <a:lstStyle/>
                    <a:p>
                      <a:pPr indent="0" lvl="0" marL="0" marR="0" rtl="0" algn="l">
                        <a:lnSpc>
                          <a:spcPct val="100000"/>
                        </a:lnSpc>
                        <a:spcBef>
                          <a:spcPts val="0"/>
                        </a:spcBef>
                        <a:spcAft>
                          <a:spcPts val="0"/>
                        </a:spcAft>
                        <a:buNone/>
                      </a:pPr>
                      <a:r>
                        <a:t/>
                      </a:r>
                      <a:endParaRPr u="none" cap="none" strike="noStrike">
                        <a:latin typeface="Calibri"/>
                        <a:ea typeface="Calibri"/>
                        <a:cs typeface="Calibri"/>
                        <a:sym typeface="Calibri"/>
                      </a:endParaRPr>
                    </a:p>
                  </a:txBody>
                  <a:tcPr marT="34050" marB="34050" marR="40850" marL="408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hMerge="1"/>
                <a:tc gridSpan="3">
                  <a:txBody>
                    <a:bodyPr>
                      <a:noAutofit/>
                    </a:bodyPr>
                    <a:lstStyle/>
                    <a:p>
                      <a:pPr indent="38100" lvl="0" marL="0" marR="0" rtl="0" algn="l">
                        <a:lnSpc>
                          <a:spcPct val="100000"/>
                        </a:lnSpc>
                        <a:spcBef>
                          <a:spcPts val="0"/>
                        </a:spcBef>
                        <a:spcAft>
                          <a:spcPts val="0"/>
                        </a:spcAft>
                        <a:buNone/>
                      </a:pPr>
                      <a:r>
                        <a:rPr lang="en-GB" u="none" cap="none" strike="noStrike">
                          <a:latin typeface="Calibri"/>
                          <a:ea typeface="Calibri"/>
                          <a:cs typeface="Calibri"/>
                          <a:sym typeface="Calibri"/>
                        </a:rPr>
                        <a:t>Model being a learner too – trying things out, making mistakes, getting stuck.</a:t>
                      </a:r>
                      <a:endParaRPr/>
                    </a:p>
                  </a:txBody>
                  <a:tcPr marT="34050" marB="34050" marR="40850" marL="408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hMerge="1"/>
              </a:tr>
              <a:tr h="510925">
                <a:tc gridSpan="9">
                  <a:txBody>
                    <a:bodyPr>
                      <a:noAutofit/>
                    </a:bodyPr>
                    <a:lstStyle/>
                    <a:p>
                      <a:pPr indent="38100" lvl="0" marL="0" marR="0" rtl="0" algn="ctr">
                        <a:lnSpc>
                          <a:spcPct val="100000"/>
                        </a:lnSpc>
                        <a:spcBef>
                          <a:spcPts val="0"/>
                        </a:spcBef>
                        <a:spcAft>
                          <a:spcPts val="0"/>
                        </a:spcAft>
                        <a:buNone/>
                      </a:pPr>
                      <a:r>
                        <a:rPr lang="en-GB" u="none" cap="none" strike="noStrike">
                          <a:latin typeface="Calibri"/>
                          <a:ea typeface="Calibri"/>
                          <a:cs typeface="Calibri"/>
                          <a:sym typeface="Calibri"/>
                        </a:rPr>
                        <a:t>|_____________|_____________|_____________|_____________|</a:t>
                      </a:r>
                      <a:endParaRPr/>
                    </a:p>
                    <a:p>
                      <a:pPr indent="38100" lvl="0" marL="0" marR="0" rtl="0" algn="ctr">
                        <a:lnSpc>
                          <a:spcPct val="100000"/>
                        </a:lnSpc>
                        <a:spcBef>
                          <a:spcPts val="0"/>
                        </a:spcBef>
                        <a:spcAft>
                          <a:spcPts val="0"/>
                        </a:spcAft>
                        <a:buNone/>
                      </a:pPr>
                      <a:r>
                        <a:rPr b="1" lang="en-GB" u="none" cap="none" strike="noStrike">
                          <a:latin typeface="Calibri"/>
                          <a:ea typeface="Calibri"/>
                          <a:cs typeface="Calibri"/>
                          <a:sym typeface="Calibri"/>
                        </a:rPr>
                        <a:t>Celebrating</a:t>
                      </a:r>
                      <a:endParaRPr b="1" u="none" cap="none" strike="noStrike">
                        <a:latin typeface="Calibri"/>
                        <a:ea typeface="Calibri"/>
                        <a:cs typeface="Calibri"/>
                        <a:sym typeface="Calibri"/>
                      </a:endParaRPr>
                    </a:p>
                  </a:txBody>
                  <a:tcPr marT="34050" marB="34050" marR="40850" marL="408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hMerge="1"/>
                <a:tc hMerge="1"/>
                <a:tc hMerge="1"/>
                <a:tc hMerge="1"/>
                <a:tc hMerge="1"/>
                <a:tc hMerge="1"/>
                <a:tc hMerge="1"/>
              </a:tr>
            </a:tbl>
          </a:graphicData>
        </a:graphic>
      </p:graphicFrame>
      <p:pic>
        <p:nvPicPr>
          <p:cNvPr descr="image.png" id="68" name="Google Shape;68;p12"/>
          <p:cNvPicPr preferRelativeResize="0"/>
          <p:nvPr/>
        </p:nvPicPr>
        <p:blipFill rotWithShape="1">
          <a:blip r:embed="rId3">
            <a:alphaModFix/>
          </a:blip>
          <a:srcRect b="0" l="0" r="0" t="0"/>
          <a:stretch/>
        </p:blipFill>
        <p:spPr>
          <a:xfrm>
            <a:off x="2792418" y="942736"/>
            <a:ext cx="721251" cy="617345"/>
          </a:xfrm>
          <a:prstGeom prst="rect">
            <a:avLst/>
          </a:prstGeom>
          <a:noFill/>
          <a:ln>
            <a:noFill/>
          </a:ln>
        </p:spPr>
      </p:pic>
      <p:pic>
        <p:nvPicPr>
          <p:cNvPr descr="image.png" id="69" name="Google Shape;69;p12"/>
          <p:cNvPicPr preferRelativeResize="0"/>
          <p:nvPr/>
        </p:nvPicPr>
        <p:blipFill rotWithShape="1">
          <a:blip r:embed="rId4">
            <a:alphaModFix/>
          </a:blip>
          <a:srcRect b="0" l="0" r="0" t="0"/>
          <a:stretch/>
        </p:blipFill>
        <p:spPr>
          <a:xfrm>
            <a:off x="5477802" y="1953626"/>
            <a:ext cx="729191" cy="623907"/>
          </a:xfrm>
          <a:prstGeom prst="rect">
            <a:avLst/>
          </a:prstGeom>
          <a:noFill/>
          <a:ln>
            <a:noFill/>
          </a:ln>
        </p:spPr>
      </p:pic>
      <p:pic>
        <p:nvPicPr>
          <p:cNvPr descr="image.png" id="70" name="Google Shape;70;p12"/>
          <p:cNvPicPr preferRelativeResize="0"/>
          <p:nvPr/>
        </p:nvPicPr>
        <p:blipFill rotWithShape="1">
          <a:blip r:embed="rId5">
            <a:alphaModFix/>
          </a:blip>
          <a:srcRect b="0" l="0" r="0" t="0"/>
          <a:stretch/>
        </p:blipFill>
        <p:spPr>
          <a:xfrm>
            <a:off x="3034443" y="3160424"/>
            <a:ext cx="721250" cy="621693"/>
          </a:xfrm>
          <a:prstGeom prst="rect">
            <a:avLst/>
          </a:prstGeom>
          <a:noFill/>
          <a:ln>
            <a:noFill/>
          </a:ln>
        </p:spPr>
      </p:pic>
      <p:pic>
        <p:nvPicPr>
          <p:cNvPr descr="image.png" id="71" name="Google Shape;71;p12"/>
          <p:cNvPicPr preferRelativeResize="0"/>
          <p:nvPr/>
        </p:nvPicPr>
        <p:blipFill rotWithShape="1">
          <a:blip r:embed="rId6">
            <a:alphaModFix/>
          </a:blip>
          <a:srcRect b="0" l="0" r="0" t="0"/>
          <a:stretch/>
        </p:blipFill>
        <p:spPr>
          <a:xfrm>
            <a:off x="4196289" y="4383419"/>
            <a:ext cx="751416" cy="642923"/>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76" name="Shape 76"/>
        <p:cNvGrpSpPr/>
        <p:nvPr/>
      </p:nvGrpSpPr>
      <p:grpSpPr>
        <a:xfrm>
          <a:off x="0" y="0"/>
          <a:ext cx="0" cy="0"/>
          <a:chOff x="0" y="0"/>
          <a:chExt cx="0" cy="0"/>
        </a:xfrm>
      </p:grpSpPr>
      <p:sp>
        <p:nvSpPr>
          <p:cNvPr id="77" name="Google Shape;77;p13"/>
          <p:cNvSpPr txBox="1"/>
          <p:nvPr>
            <p:ph idx="1" type="body"/>
          </p:nvPr>
        </p:nvSpPr>
        <p:spPr>
          <a:xfrm>
            <a:off x="7010400" y="1775460"/>
            <a:ext cx="1981200" cy="2346900"/>
          </a:xfrm>
          <a:prstGeom prst="rect">
            <a:avLst/>
          </a:prstGeom>
          <a:noFill/>
          <a:ln>
            <a:noFill/>
          </a:ln>
        </p:spPr>
        <p:txBody>
          <a:bodyPr anchorCtr="0" anchor="t" bIns="45700" lIns="91425" spcFirstLastPara="1" rIns="91425" wrap="square" tIns="0">
            <a:noAutofit/>
          </a:bodyPr>
          <a:lstStyle/>
          <a:p>
            <a:pPr indent="0" lvl="0" marL="0" marR="0" rtl="0" algn="l">
              <a:lnSpc>
                <a:spcPct val="100000"/>
              </a:lnSpc>
              <a:spcBef>
                <a:spcPts val="560"/>
              </a:spcBef>
              <a:spcAft>
                <a:spcPts val="0"/>
              </a:spcAft>
              <a:buClr>
                <a:srgbClr val="3366FF"/>
              </a:buClr>
              <a:buSzPts val="2400"/>
              <a:buFont typeface="Noto Sans Symbols"/>
              <a:buNone/>
            </a:pPr>
            <a:r>
              <a:rPr b="0" i="0" lang="en-GB" sz="1800" u="none" cap="none" strike="noStrike">
                <a:solidFill>
                  <a:srgbClr val="0000FF"/>
                </a:solidFill>
                <a:latin typeface="Calibri"/>
                <a:ea typeface="Calibri"/>
                <a:cs typeface="Calibri"/>
                <a:sym typeface="Calibri"/>
              </a:rPr>
              <a:t>What is your</a:t>
            </a:r>
            <a:r>
              <a:rPr lang="en-GB"/>
              <a:t>’</a:t>
            </a:r>
            <a:r>
              <a:rPr b="0" i="0" lang="en-GB" sz="1800" u="none" cap="none" strike="noStrike">
                <a:solidFill>
                  <a:srgbClr val="0000FF"/>
                </a:solidFill>
                <a:latin typeface="Calibri"/>
                <a:ea typeface="Calibri"/>
                <a:cs typeface="Calibri"/>
                <a:sym typeface="Calibri"/>
              </a:rPr>
              <a:t>s like?</a:t>
            </a:r>
            <a:endParaRPr b="0" i="0" sz="1800" u="none" cap="none" strike="noStrike">
              <a:solidFill>
                <a:srgbClr val="0000FF"/>
              </a:solidFill>
              <a:latin typeface="Calibri"/>
              <a:ea typeface="Calibri"/>
              <a:cs typeface="Calibri"/>
              <a:sym typeface="Calibri"/>
            </a:endParaRPr>
          </a:p>
        </p:txBody>
      </p:sp>
      <p:sp>
        <p:nvSpPr>
          <p:cNvPr id="78" name="Google Shape;78;p13"/>
          <p:cNvSpPr txBox="1"/>
          <p:nvPr>
            <p:ph type="title"/>
          </p:nvPr>
        </p:nvSpPr>
        <p:spPr>
          <a:xfrm>
            <a:off x="7010400" y="125730"/>
            <a:ext cx="1981200" cy="1649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1900" u="none" cap="none" strike="noStrike">
                <a:solidFill>
                  <a:srgbClr val="000090"/>
                </a:solidFill>
                <a:latin typeface="Calibri"/>
                <a:ea typeface="Calibri"/>
                <a:cs typeface="Calibri"/>
                <a:sym typeface="Calibri"/>
              </a:rPr>
              <a:t>Classroom cultures</a:t>
            </a:r>
            <a:endParaRPr b="0" i="0" sz="1900" u="none" cap="none" strike="noStrike">
              <a:solidFill>
                <a:srgbClr val="000090"/>
              </a:solidFill>
              <a:latin typeface="Calibri"/>
              <a:ea typeface="Calibri"/>
              <a:cs typeface="Calibri"/>
              <a:sym typeface="Calibri"/>
            </a:endParaRPr>
          </a:p>
        </p:txBody>
      </p:sp>
      <p:sp>
        <p:nvSpPr>
          <p:cNvPr id="79" name="Google Shape;79;p13"/>
          <p:cNvSpPr txBox="1"/>
          <p:nvPr>
            <p:ph idx="12" type="sldNum"/>
          </p:nvPr>
        </p:nvSpPr>
        <p:spPr>
          <a:xfrm>
            <a:off x="2549000" y="5411688"/>
            <a:ext cx="2133600" cy="303300"/>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fld id="{00000000-1234-1234-1234-123412341234}" type="slidenum">
              <a:rPr lang="en-GB" sz="1200">
                <a:solidFill>
                  <a:srgbClr val="0000FF"/>
                </a:solidFill>
                <a:latin typeface="Calibri"/>
                <a:ea typeface="Calibri"/>
                <a:cs typeface="Calibri"/>
                <a:sym typeface="Calibri"/>
              </a:rPr>
              <a:t>‹#›</a:t>
            </a:fld>
            <a:endParaRPr sz="1200">
              <a:solidFill>
                <a:srgbClr val="0000FF"/>
              </a:solidFill>
              <a:latin typeface="Calibri"/>
              <a:ea typeface="Calibri"/>
              <a:cs typeface="Calibri"/>
              <a:sym typeface="Calibri"/>
            </a:endParaRPr>
          </a:p>
        </p:txBody>
      </p:sp>
      <p:pic>
        <p:nvPicPr>
          <p:cNvPr descr="Screen Shot 2017-04-11 at 13.32.03.png" id="80" name="Google Shape;80;p13"/>
          <p:cNvPicPr preferRelativeResize="0"/>
          <p:nvPr/>
        </p:nvPicPr>
        <p:blipFill rotWithShape="1">
          <a:blip r:embed="rId3">
            <a:alphaModFix/>
          </a:blip>
          <a:srcRect b="0" l="0" r="0" t="0"/>
          <a:stretch/>
        </p:blipFill>
        <p:spPr>
          <a:xfrm>
            <a:off x="0" y="0"/>
            <a:ext cx="2697088" cy="5143499"/>
          </a:xfrm>
          <a:prstGeom prst="rect">
            <a:avLst/>
          </a:prstGeom>
          <a:noFill/>
          <a:ln>
            <a:noFill/>
          </a:ln>
        </p:spPr>
      </p:pic>
      <p:pic>
        <p:nvPicPr>
          <p:cNvPr descr="Screen Shot 2017-04-11 at 13.32.16.png" id="81" name="Google Shape;81;p13"/>
          <p:cNvPicPr preferRelativeResize="0"/>
          <p:nvPr/>
        </p:nvPicPr>
        <p:blipFill rotWithShape="1">
          <a:blip r:embed="rId4">
            <a:alphaModFix/>
          </a:blip>
          <a:srcRect b="0" l="0" r="0" t="0"/>
          <a:stretch/>
        </p:blipFill>
        <p:spPr>
          <a:xfrm>
            <a:off x="3267960" y="0"/>
            <a:ext cx="2712195" cy="5143500"/>
          </a:xfrm>
          <a:prstGeom prst="rect">
            <a:avLst/>
          </a:prstGeom>
          <a:noFill/>
          <a:ln>
            <a:noFill/>
          </a:ln>
        </p:spPr>
      </p:pic>
      <p:pic>
        <p:nvPicPr>
          <p:cNvPr descr="Screen Shot 2017-04-11 at 13.32.55.png" id="82" name="Google Shape;82;p13"/>
          <p:cNvPicPr preferRelativeResize="0"/>
          <p:nvPr/>
        </p:nvPicPr>
        <p:blipFill rotWithShape="1">
          <a:blip r:embed="rId5">
            <a:alphaModFix/>
          </a:blip>
          <a:srcRect b="0" l="0" r="0" t="0"/>
          <a:stretch/>
        </p:blipFill>
        <p:spPr>
          <a:xfrm>
            <a:off x="6526357" y="0"/>
            <a:ext cx="2630198" cy="5143501"/>
          </a:xfrm>
          <a:prstGeom prst="rect">
            <a:avLst/>
          </a:prstGeom>
          <a:noFill/>
          <a:ln>
            <a:noFill/>
          </a:ln>
        </p:spPr>
      </p:pic>
      <p:sp>
        <p:nvSpPr>
          <p:cNvPr id="83" name="Google Shape;83;p13"/>
          <p:cNvSpPr/>
          <p:nvPr/>
        </p:nvSpPr>
        <p:spPr>
          <a:xfrm>
            <a:off x="2747732" y="2445426"/>
            <a:ext cx="513300" cy="378300"/>
          </a:xfrm>
          <a:prstGeom prst="rightArrow">
            <a:avLst>
              <a:gd fmla="val 50000" name="adj1"/>
              <a:gd fmla="val 50000" name="adj2"/>
            </a:avLst>
          </a:prstGeom>
          <a:gradFill>
            <a:gsLst>
              <a:gs pos="0">
                <a:srgbClr val="D75E3F"/>
              </a:gs>
              <a:gs pos="100000">
                <a:srgbClr val="FFA593"/>
              </a:gs>
            </a:gsLst>
            <a:lin ang="16200038" scaled="0"/>
          </a:gradFill>
          <a:ln cap="flat" cmpd="sng" w="9525">
            <a:solidFill>
              <a:srgbClr val="C3644C"/>
            </a:solidFill>
            <a:prstDash val="solid"/>
            <a:round/>
            <a:headEnd len="sm" w="sm" type="none"/>
            <a:tailEnd len="sm" w="sm" type="none"/>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4" name="Google Shape;84;p13"/>
          <p:cNvSpPr/>
          <p:nvPr/>
        </p:nvSpPr>
        <p:spPr>
          <a:xfrm>
            <a:off x="6014012" y="2445426"/>
            <a:ext cx="513300" cy="378300"/>
          </a:xfrm>
          <a:prstGeom prst="rightArrow">
            <a:avLst>
              <a:gd fmla="val 50000" name="adj1"/>
              <a:gd fmla="val 50000" name="adj2"/>
            </a:avLst>
          </a:prstGeom>
          <a:gradFill>
            <a:gsLst>
              <a:gs pos="0">
                <a:srgbClr val="D75E3F"/>
              </a:gs>
              <a:gs pos="100000">
                <a:srgbClr val="FFA593"/>
              </a:gs>
            </a:gsLst>
            <a:lin ang="16200038" scaled="0"/>
          </a:gradFill>
          <a:ln cap="flat" cmpd="sng" w="9525">
            <a:solidFill>
              <a:srgbClr val="C3644C"/>
            </a:solidFill>
            <a:prstDash val="solid"/>
            <a:round/>
            <a:headEnd len="sm" w="sm" type="none"/>
            <a:tailEnd len="sm" w="sm" type="none"/>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3"/>
                                        </p:tgtEl>
                                        <p:attrNameLst>
                                          <p:attrName>style.visibility</p:attrName>
                                        </p:attrNameLst>
                                      </p:cBhvr>
                                      <p:to>
                                        <p:strVal val="visible"/>
                                      </p:to>
                                    </p:set>
                                  </p:childTnLst>
                                </p:cTn>
                              </p:par>
                              <p:par>
                                <p:cTn fill="hold" nodeType="withEffect" presetClass="entr" presetID="1" presetSubtype="0">
                                  <p:stCondLst>
                                    <p:cond delay="250"/>
                                  </p:stCondLst>
                                  <p:childTnLst>
                                    <p:set>
                                      <p:cBhvr>
                                        <p:cTn dur="1" fill="hold">
                                          <p:stCondLst>
                                            <p:cond delay="0"/>
                                          </p:stCondLst>
                                        </p:cTn>
                                        <p:tgtEl>
                                          <p:spTgt spid="8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4"/>
                                        </p:tgtEl>
                                        <p:attrNameLst>
                                          <p:attrName>style.visibility</p:attrName>
                                        </p:attrNameLst>
                                      </p:cBhvr>
                                      <p:to>
                                        <p:strVal val="visible"/>
                                      </p:to>
                                    </p:set>
                                  </p:childTnLst>
                                </p:cTn>
                              </p:par>
                              <p:par>
                                <p:cTn fill="hold" nodeType="withEffect" presetClass="entr" presetID="1" presetSubtype="0">
                                  <p:stCondLst>
                                    <p:cond delay="250"/>
                                  </p:stCondLst>
                                  <p:childTnLst>
                                    <p:set>
                                      <p:cBhvr>
                                        <p:cTn dur="1" fill="hold">
                                          <p:stCondLst>
                                            <p:cond delay="0"/>
                                          </p:stCondLst>
                                        </p:cTn>
                                        <p:tgtEl>
                                          <p:spTgt spid="8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88" name="Shape 88"/>
        <p:cNvGrpSpPr/>
        <p:nvPr/>
      </p:nvGrpSpPr>
      <p:grpSpPr>
        <a:xfrm>
          <a:off x="0" y="0"/>
          <a:ext cx="0" cy="0"/>
          <a:chOff x="0" y="0"/>
          <a:chExt cx="0" cy="0"/>
        </a:xfrm>
      </p:grpSpPr>
      <p:sp>
        <p:nvSpPr>
          <p:cNvPr id="89" name="Google Shape;89;p14"/>
          <p:cNvSpPr txBox="1"/>
          <p:nvPr>
            <p:ph idx="1" type="body"/>
          </p:nvPr>
        </p:nvSpPr>
        <p:spPr>
          <a:xfrm>
            <a:off x="381822" y="1245098"/>
            <a:ext cx="6385500" cy="3986400"/>
          </a:xfrm>
          <a:prstGeom prst="rect">
            <a:avLst/>
          </a:prstGeom>
          <a:noFill/>
          <a:ln>
            <a:noFill/>
          </a:ln>
        </p:spPr>
        <p:txBody>
          <a:bodyPr anchorCtr="0" anchor="t" bIns="45700" lIns="91425" spcFirstLastPara="1" rIns="91425" wrap="square" tIns="0">
            <a:noAutofit/>
          </a:bodyPr>
          <a:lstStyle/>
          <a:p>
            <a:pPr indent="-381000" lvl="0" marL="457200" rtl="0" algn="l">
              <a:spcBef>
                <a:spcPts val="560"/>
              </a:spcBef>
              <a:spcAft>
                <a:spcPts val="0"/>
              </a:spcAft>
              <a:buSzPts val="2400"/>
              <a:buChar char="●"/>
            </a:pPr>
            <a:r>
              <a:rPr lang="en-GB"/>
              <a:t>Time to reflect on the culture of your classrooms ….</a:t>
            </a:r>
            <a:endParaRPr sz="2400"/>
          </a:p>
          <a:p>
            <a:pPr indent="-381000" lvl="0" marL="457200" rtl="0" algn="l">
              <a:spcBef>
                <a:spcPts val="560"/>
              </a:spcBef>
              <a:spcAft>
                <a:spcPts val="0"/>
              </a:spcAft>
              <a:buSzPts val="2400"/>
              <a:buChar char="●"/>
            </a:pPr>
            <a:r>
              <a:rPr lang="en-GB"/>
              <a:t>Highlight all aspects of culture that are a regular feature in your classroom.</a:t>
            </a:r>
            <a:endParaRPr sz="2400"/>
          </a:p>
          <a:p>
            <a:pPr indent="-381000" lvl="0" marL="457200" rtl="0" algn="l">
              <a:spcBef>
                <a:spcPts val="560"/>
              </a:spcBef>
              <a:spcAft>
                <a:spcPts val="0"/>
              </a:spcAft>
              <a:buSzPts val="2400"/>
              <a:buChar char="●"/>
            </a:pPr>
            <a:r>
              <a:rPr lang="en-GB"/>
              <a:t>Chat to your neighbour </a:t>
            </a:r>
            <a:endParaRPr sz="2400"/>
          </a:p>
          <a:p>
            <a:pPr indent="-381000" lvl="0" marL="457200" rtl="0" algn="l">
              <a:spcBef>
                <a:spcPts val="560"/>
              </a:spcBef>
              <a:spcAft>
                <a:spcPts val="0"/>
              </a:spcAft>
              <a:buSzPts val="2400"/>
              <a:buChar char="●"/>
            </a:pPr>
            <a:r>
              <a:rPr lang="en-GB"/>
              <a:t>What is this telling you?</a:t>
            </a:r>
            <a:endParaRPr/>
          </a:p>
          <a:p>
            <a:pPr indent="0" lvl="0" marL="0" rtl="0" algn="l">
              <a:spcBef>
                <a:spcPts val="560"/>
              </a:spcBef>
              <a:spcAft>
                <a:spcPts val="0"/>
              </a:spcAft>
              <a:buClr>
                <a:srgbClr val="3366FF"/>
              </a:buClr>
              <a:buSzPts val="2400"/>
              <a:buFont typeface="Noto Sans Symbols"/>
              <a:buNone/>
            </a:pPr>
            <a:r>
              <a:t/>
            </a:r>
            <a:endParaRPr/>
          </a:p>
        </p:txBody>
      </p:sp>
      <p:sp>
        <p:nvSpPr>
          <p:cNvPr id="90" name="Google Shape;90;p14"/>
          <p:cNvSpPr txBox="1"/>
          <p:nvPr>
            <p:ph type="title"/>
          </p:nvPr>
        </p:nvSpPr>
        <p:spPr>
          <a:xfrm>
            <a:off x="381000" y="296540"/>
            <a:ext cx="8381400" cy="8787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000090"/>
              </a:buClr>
              <a:buSzPts val="3200"/>
              <a:buFont typeface="Open Sans"/>
              <a:buNone/>
            </a:pPr>
            <a:r>
              <a:rPr lang="en-GB"/>
              <a:t>The journey of classroom cultures</a:t>
            </a:r>
            <a:endParaRPr/>
          </a:p>
        </p:txBody>
      </p:sp>
      <p:sp>
        <p:nvSpPr>
          <p:cNvPr id="91" name="Google Shape;91;p14"/>
          <p:cNvSpPr txBox="1"/>
          <p:nvPr>
            <p:ph idx="2" type="body"/>
          </p:nvPr>
        </p:nvSpPr>
        <p:spPr>
          <a:xfrm>
            <a:off x="6838950" y="1228725"/>
            <a:ext cx="1926300" cy="4000800"/>
          </a:xfrm>
          <a:prstGeom prst="rect">
            <a:avLst/>
          </a:prstGeom>
          <a:noFill/>
          <a:ln>
            <a:noFill/>
          </a:ln>
        </p:spPr>
        <p:txBody>
          <a:bodyPr anchorCtr="0" anchor="ctr" bIns="45700" lIns="91425" spcFirstLastPara="1" rIns="91425" wrap="square" tIns="45700">
            <a:noAutofit/>
          </a:bodyPr>
          <a:lstStyle/>
          <a:p>
            <a:pPr indent="-381000" lvl="0" marL="457200" marR="0" rtl="0" algn="l">
              <a:lnSpc>
                <a:spcPct val="100000"/>
              </a:lnSpc>
              <a:spcBef>
                <a:spcPts val="560"/>
              </a:spcBef>
              <a:spcAft>
                <a:spcPts val="0"/>
              </a:spcAft>
              <a:buClr>
                <a:srgbClr val="3366FF"/>
              </a:buClr>
              <a:buSzPts val="2400"/>
              <a:buFont typeface="Noto Sans Symbols"/>
              <a:buChar char="●"/>
            </a:pPr>
            <a:r>
              <a:t/>
            </a:r>
            <a:endParaRPr b="0" i="0" sz="2800" u="none" cap="none" strike="noStrike">
              <a:solidFill>
                <a:srgbClr val="3366FF"/>
              </a:solidFill>
              <a:latin typeface="Calibri"/>
              <a:ea typeface="Calibri"/>
              <a:cs typeface="Calibri"/>
              <a:sym typeface="Calibri"/>
            </a:endParaRPr>
          </a:p>
        </p:txBody>
      </p:sp>
      <p:sp>
        <p:nvSpPr>
          <p:cNvPr id="92" name="Google Shape;92;p14"/>
          <p:cNvSpPr txBox="1"/>
          <p:nvPr>
            <p:ph idx="12" type="sldNum"/>
          </p:nvPr>
        </p:nvSpPr>
        <p:spPr>
          <a:xfrm>
            <a:off x="2598725" y="5377588"/>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pic>
        <p:nvPicPr>
          <p:cNvPr descr="Culture-tool-1-200x141.jpg" id="93" name="Google Shape;93;p14"/>
          <p:cNvPicPr preferRelativeResize="0"/>
          <p:nvPr/>
        </p:nvPicPr>
        <p:blipFill rotWithShape="1">
          <a:blip r:embed="rId3">
            <a:alphaModFix/>
          </a:blip>
          <a:srcRect b="0" l="0" r="0" t="0"/>
          <a:stretch/>
        </p:blipFill>
        <p:spPr>
          <a:xfrm>
            <a:off x="6966390" y="2355850"/>
            <a:ext cx="1959848" cy="1381692"/>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97" name="Shape 97"/>
        <p:cNvGrpSpPr/>
        <p:nvPr/>
      </p:nvGrpSpPr>
      <p:grpSpPr>
        <a:xfrm>
          <a:off x="0" y="0"/>
          <a:ext cx="0" cy="0"/>
          <a:chOff x="0" y="0"/>
          <a:chExt cx="0" cy="0"/>
        </a:xfrm>
      </p:grpSpPr>
      <p:sp>
        <p:nvSpPr>
          <p:cNvPr id="98" name="Google Shape;98;p15"/>
          <p:cNvSpPr txBox="1"/>
          <p:nvPr>
            <p:ph idx="1" type="body"/>
          </p:nvPr>
        </p:nvSpPr>
        <p:spPr>
          <a:xfrm>
            <a:off x="381007" y="1432559"/>
            <a:ext cx="8407800" cy="3672900"/>
          </a:xfrm>
          <a:prstGeom prst="rect">
            <a:avLst/>
          </a:prstGeom>
          <a:noFill/>
          <a:ln>
            <a:noFill/>
          </a:ln>
        </p:spPr>
        <p:txBody>
          <a:bodyPr anchorCtr="0" anchor="t" bIns="45700" lIns="91425" spcFirstLastPara="1" rIns="91425" wrap="square" tIns="0">
            <a:noAutofit/>
          </a:bodyPr>
          <a:lstStyle/>
          <a:p>
            <a:pPr indent="0" lvl="0" marL="0" marR="0" rtl="0" algn="l">
              <a:lnSpc>
                <a:spcPct val="100000"/>
              </a:lnSpc>
              <a:spcBef>
                <a:spcPts val="560"/>
              </a:spcBef>
              <a:spcAft>
                <a:spcPts val="0"/>
              </a:spcAft>
              <a:buClr>
                <a:srgbClr val="3366FF"/>
              </a:buClr>
              <a:buSzPts val="2400"/>
              <a:buFont typeface="Noto Sans Symbols"/>
              <a:buNone/>
            </a:pPr>
            <a:r>
              <a:t/>
            </a:r>
            <a:endParaRPr b="0" i="0" sz="1800" u="none" cap="none" strike="noStrike">
              <a:solidFill>
                <a:srgbClr val="0000FF"/>
              </a:solidFill>
              <a:latin typeface="Calibri"/>
              <a:ea typeface="Calibri"/>
              <a:cs typeface="Calibri"/>
              <a:sym typeface="Calibri"/>
            </a:endParaRPr>
          </a:p>
        </p:txBody>
      </p:sp>
      <p:sp>
        <p:nvSpPr>
          <p:cNvPr id="99" name="Google Shape;99;p15"/>
          <p:cNvSpPr txBox="1"/>
          <p:nvPr>
            <p:ph type="title"/>
          </p:nvPr>
        </p:nvSpPr>
        <p:spPr>
          <a:xfrm>
            <a:off x="381000" y="296540"/>
            <a:ext cx="8381400" cy="878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i="0" lang="en-GB" sz="3000" u="none" cap="none" strike="noStrike">
                <a:solidFill>
                  <a:srgbClr val="000090"/>
                </a:solidFill>
                <a:latin typeface="Calibri"/>
                <a:ea typeface="Calibri"/>
                <a:cs typeface="Calibri"/>
                <a:sym typeface="Calibri"/>
              </a:rPr>
              <a:t>The journey of classroom cultures</a:t>
            </a:r>
            <a:endParaRPr i="0" sz="3000" u="none" cap="none" strike="noStrike">
              <a:solidFill>
                <a:srgbClr val="000090"/>
              </a:solidFill>
              <a:latin typeface="Calibri"/>
              <a:ea typeface="Calibri"/>
              <a:cs typeface="Calibri"/>
              <a:sym typeface="Calibri"/>
            </a:endParaRPr>
          </a:p>
        </p:txBody>
      </p:sp>
      <p:sp>
        <p:nvSpPr>
          <p:cNvPr id="100" name="Google Shape;100;p15"/>
          <p:cNvSpPr txBox="1"/>
          <p:nvPr>
            <p:ph idx="4294967295" type="body"/>
          </p:nvPr>
        </p:nvSpPr>
        <p:spPr>
          <a:xfrm>
            <a:off x="464450" y="1459950"/>
            <a:ext cx="6302700" cy="3725700"/>
          </a:xfrm>
          <a:prstGeom prst="rect">
            <a:avLst/>
          </a:prstGeom>
          <a:noFill/>
          <a:ln>
            <a:noFill/>
          </a:ln>
        </p:spPr>
        <p:txBody>
          <a:bodyPr anchorCtr="0" anchor="ctr" bIns="45700" lIns="91425" spcFirstLastPara="1" rIns="91425" wrap="square" tIns="45700">
            <a:noAutofit/>
          </a:bodyPr>
          <a:lstStyle/>
          <a:p>
            <a:pPr indent="-381000" lvl="0" marL="457200" marR="0" rtl="0" algn="l">
              <a:lnSpc>
                <a:spcPct val="100000"/>
              </a:lnSpc>
              <a:spcBef>
                <a:spcPts val="560"/>
              </a:spcBef>
              <a:spcAft>
                <a:spcPts val="0"/>
              </a:spcAft>
              <a:buClr>
                <a:srgbClr val="3366FF"/>
              </a:buClr>
              <a:buSzPts val="2400"/>
              <a:buFont typeface="Noto Sans Symbols"/>
              <a:buChar char="●"/>
            </a:pPr>
            <a:r>
              <a:rPr b="0" i="0" lang="en-GB" sz="2800" u="none" cap="none" strike="noStrike">
                <a:solidFill>
                  <a:srgbClr val="3366FF"/>
                </a:solidFill>
                <a:latin typeface="Calibri"/>
                <a:ea typeface="Calibri"/>
                <a:cs typeface="Calibri"/>
                <a:sym typeface="Calibri"/>
              </a:rPr>
              <a:t>Share your highlighting with others</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800" u="none" cap="none" strike="noStrike">
                <a:solidFill>
                  <a:srgbClr val="3366FF"/>
                </a:solidFill>
                <a:latin typeface="Calibri"/>
                <a:ea typeface="Calibri"/>
                <a:cs typeface="Calibri"/>
                <a:sym typeface="Calibri"/>
              </a:rPr>
              <a:t>Similarities / differences?</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800" u="none" cap="none" strike="noStrike">
                <a:solidFill>
                  <a:srgbClr val="3366FF"/>
                </a:solidFill>
                <a:latin typeface="Calibri"/>
                <a:ea typeface="Calibri"/>
                <a:cs typeface="Calibri"/>
                <a:sym typeface="Calibri"/>
              </a:rPr>
              <a:t>Identify at least one thing you might fancy building into your classroom cultures</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800" u="none" cap="none" strike="noStrike">
                <a:solidFill>
                  <a:srgbClr val="3366FF"/>
                </a:solidFill>
                <a:latin typeface="Calibri"/>
                <a:ea typeface="Calibri"/>
                <a:cs typeface="Calibri"/>
                <a:sym typeface="Calibri"/>
              </a:rPr>
              <a:t>How might you do this?</a:t>
            </a:r>
            <a:endParaRPr b="0" i="0" sz="2800" u="none" cap="none" strike="noStrike">
              <a:solidFill>
                <a:srgbClr val="3366FF"/>
              </a:solidFill>
              <a:latin typeface="Calibri"/>
              <a:ea typeface="Calibri"/>
              <a:cs typeface="Calibri"/>
              <a:sym typeface="Calibri"/>
            </a:endParaRPr>
          </a:p>
        </p:txBody>
      </p:sp>
      <p:sp>
        <p:nvSpPr>
          <p:cNvPr id="101" name="Google Shape;101;p15"/>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latin typeface="Arial"/>
                <a:ea typeface="Arial"/>
                <a:cs typeface="Arial"/>
                <a:sym typeface="Arial"/>
              </a:rPr>
              <a:t>‹#›</a:t>
            </a:fld>
            <a:endParaRPr>
              <a:latin typeface="Arial"/>
              <a:ea typeface="Arial"/>
              <a:cs typeface="Arial"/>
              <a:sym typeface="Arial"/>
            </a:endParaRPr>
          </a:p>
        </p:txBody>
      </p:sp>
      <p:pic>
        <p:nvPicPr>
          <p:cNvPr descr="Culture-tool-1-200x141.jpg" id="102" name="Google Shape;102;p15"/>
          <p:cNvPicPr preferRelativeResize="0"/>
          <p:nvPr/>
        </p:nvPicPr>
        <p:blipFill rotWithShape="1">
          <a:blip r:embed="rId3">
            <a:alphaModFix/>
          </a:blip>
          <a:srcRect b="0" l="0" r="0" t="0"/>
          <a:stretch/>
        </p:blipFill>
        <p:spPr>
          <a:xfrm>
            <a:off x="6985556" y="2355850"/>
            <a:ext cx="1942599" cy="1369533"/>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107" name="Shape 107"/>
        <p:cNvGrpSpPr/>
        <p:nvPr/>
      </p:nvGrpSpPr>
      <p:grpSpPr>
        <a:xfrm>
          <a:off x="0" y="0"/>
          <a:ext cx="0" cy="0"/>
          <a:chOff x="0" y="0"/>
          <a:chExt cx="0" cy="0"/>
        </a:xfrm>
      </p:grpSpPr>
      <p:pic>
        <p:nvPicPr>
          <p:cNvPr descr="The-Teachers-palette-diagram_with-explaination.jpg" id="108" name="Google Shape;108;p16"/>
          <p:cNvPicPr preferRelativeResize="0"/>
          <p:nvPr>
            <p:ph idx="1" type="body"/>
          </p:nvPr>
        </p:nvPicPr>
        <p:blipFill rotWithShape="1">
          <a:blip r:embed="rId3">
            <a:alphaModFix/>
          </a:blip>
          <a:srcRect b="-50" l="-6772" r="-7434" t="-715"/>
          <a:stretch/>
        </p:blipFill>
        <p:spPr>
          <a:xfrm>
            <a:off x="381822" y="1245098"/>
            <a:ext cx="6385500" cy="3986400"/>
          </a:xfrm>
          <a:prstGeom prst="rect">
            <a:avLst/>
          </a:prstGeom>
          <a:noFill/>
          <a:ln>
            <a:noFill/>
          </a:ln>
        </p:spPr>
      </p:pic>
      <p:sp>
        <p:nvSpPr>
          <p:cNvPr id="109" name="Google Shape;109;p16"/>
          <p:cNvSpPr txBox="1"/>
          <p:nvPr>
            <p:ph idx="12" type="sldNum"/>
          </p:nvPr>
        </p:nvSpPr>
        <p:spPr>
          <a:xfrm>
            <a:off x="2507775" y="5411688"/>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
        <p:nvSpPr>
          <p:cNvPr id="110" name="Google Shape;110;p16"/>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Calibri"/>
                <a:ea typeface="Calibri"/>
                <a:cs typeface="Calibri"/>
                <a:sym typeface="Calibri"/>
              </a:rPr>
              <a:t>The teaching framework to make it work</a:t>
            </a:r>
            <a:endParaRPr b="0" i="0" sz="3200" u="none" cap="none" strike="noStrike">
              <a:solidFill>
                <a:srgbClr val="000090"/>
              </a:solidFill>
              <a:latin typeface="Calibri"/>
              <a:ea typeface="Calibri"/>
              <a:cs typeface="Calibri"/>
              <a:sym typeface="Calibri"/>
            </a:endParaRPr>
          </a:p>
        </p:txBody>
      </p:sp>
      <p:pic>
        <p:nvPicPr>
          <p:cNvPr descr="images.jpg" id="111" name="Google Shape;111;p16"/>
          <p:cNvPicPr preferRelativeResize="0"/>
          <p:nvPr>
            <p:ph idx="2" type="body"/>
          </p:nvPr>
        </p:nvPicPr>
        <p:blipFill rotWithShape="1">
          <a:blip r:embed="rId4">
            <a:alphaModFix/>
          </a:blip>
          <a:srcRect b="0" l="29397" r="29401" t="0"/>
          <a:stretch/>
        </p:blipFill>
        <p:spPr>
          <a:xfrm>
            <a:off x="6838950" y="1228725"/>
            <a:ext cx="1926300" cy="40008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116" name="Shape 116"/>
        <p:cNvGrpSpPr/>
        <p:nvPr/>
      </p:nvGrpSpPr>
      <p:grpSpPr>
        <a:xfrm>
          <a:off x="0" y="0"/>
          <a:ext cx="0" cy="0"/>
          <a:chOff x="0" y="0"/>
          <a:chExt cx="0" cy="0"/>
        </a:xfrm>
      </p:grpSpPr>
      <p:sp>
        <p:nvSpPr>
          <p:cNvPr id="117" name="Google Shape;117;p17"/>
          <p:cNvSpPr txBox="1"/>
          <p:nvPr>
            <p:ph idx="1" type="body"/>
          </p:nvPr>
        </p:nvSpPr>
        <p:spPr>
          <a:xfrm>
            <a:off x="381822" y="1245098"/>
            <a:ext cx="6385500" cy="3986400"/>
          </a:xfrm>
          <a:prstGeom prst="rect">
            <a:avLst/>
          </a:prstGeom>
          <a:noFill/>
          <a:ln>
            <a:noFill/>
          </a:ln>
        </p:spPr>
        <p:txBody>
          <a:bodyPr anchorCtr="0" anchor="ctr" bIns="45700" lIns="91425" spcFirstLastPara="1" rIns="91425" wrap="square" tIns="45700">
            <a:noAutofit/>
          </a:bodyPr>
          <a:lstStyle/>
          <a:p>
            <a:pPr indent="-381000" lvl="0" marL="457200" marR="0" rtl="0" algn="l">
              <a:lnSpc>
                <a:spcPct val="10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Calibri"/>
                <a:ea typeface="Calibri"/>
                <a:cs typeface="Calibri"/>
                <a:sym typeface="Calibri"/>
              </a:rPr>
              <a:t>Introducing learning behaviours</a:t>
            </a:r>
            <a:endParaRPr/>
          </a:p>
          <a:p>
            <a:pPr indent="-355600" lvl="1" marL="914400" marR="0" rtl="0" algn="l">
              <a:lnSpc>
                <a:spcPct val="100000"/>
              </a:lnSpc>
              <a:spcBef>
                <a:spcPts val="400"/>
              </a:spcBef>
              <a:spcAft>
                <a:spcPts val="0"/>
              </a:spcAft>
              <a:buClr>
                <a:srgbClr val="000000"/>
              </a:buClr>
              <a:buSzPts val="2000"/>
              <a:buFont typeface="Noto Sans Symbols"/>
              <a:buChar char="○"/>
            </a:pPr>
            <a:r>
              <a:rPr b="0" i="0" lang="en-GB" sz="1600" u="none" cap="none" strike="noStrike">
                <a:solidFill>
                  <a:srgbClr val="000000"/>
                </a:solidFill>
                <a:latin typeface="Calibri"/>
                <a:ea typeface="Calibri"/>
                <a:cs typeface="Calibri"/>
                <a:sym typeface="Calibri"/>
              </a:rPr>
              <a:t>making pupils aware of the tools </a:t>
            </a:r>
            <a:r>
              <a:rPr b="0" i="0" lang="en-GB" sz="1600" u="none" cap="none" strike="noStrike">
                <a:solidFill>
                  <a:srgbClr val="FF00FF"/>
                </a:solidFill>
                <a:latin typeface="Calibri"/>
                <a:ea typeface="Calibri"/>
                <a:cs typeface="Calibri"/>
                <a:sym typeface="Calibri"/>
              </a:rPr>
              <a:t>they command</a:t>
            </a:r>
            <a:r>
              <a:rPr b="0" i="0" lang="en-GB" sz="1600" u="none" cap="none" strike="noStrike">
                <a:solidFill>
                  <a:srgbClr val="FF6600"/>
                </a:solidFill>
                <a:latin typeface="Calibri"/>
                <a:ea typeface="Calibri"/>
                <a:cs typeface="Calibri"/>
                <a:sym typeface="Calibri"/>
              </a:rPr>
              <a:t> </a:t>
            </a:r>
            <a:r>
              <a:rPr b="0" i="0" lang="en-GB" sz="1600" u="none" cap="none" strike="noStrike">
                <a:solidFill>
                  <a:srgbClr val="000000"/>
                </a:solidFill>
                <a:latin typeface="Calibri"/>
                <a:ea typeface="Calibri"/>
                <a:cs typeface="Calibri"/>
                <a:sym typeface="Calibri"/>
              </a:rPr>
              <a:t>as learners </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Calibri"/>
                <a:ea typeface="Calibri"/>
                <a:cs typeface="Calibri"/>
                <a:sym typeface="Calibri"/>
              </a:rPr>
              <a:t>Developing a language for learning</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Calibri"/>
                <a:ea typeface="Calibri"/>
                <a:cs typeface="Calibri"/>
                <a:sym typeface="Calibri"/>
              </a:rPr>
              <a:t>Infusing learning behaviours into  lessons</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Calibri"/>
                <a:ea typeface="Calibri"/>
                <a:cs typeface="Calibri"/>
                <a:sym typeface="Calibri"/>
              </a:rPr>
              <a:t>Becoming a learning power coach</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Calibri"/>
                <a:ea typeface="Calibri"/>
                <a:cs typeface="Calibri"/>
                <a:sym typeface="Calibri"/>
              </a:rPr>
              <a:t>Celebrating the use and growth of learning behaviours</a:t>
            </a:r>
            <a:endParaRPr b="0" i="0" sz="2400" u="none" cap="none" strike="noStrike">
              <a:solidFill>
                <a:srgbClr val="3366FF"/>
              </a:solidFill>
              <a:latin typeface="Calibri"/>
              <a:ea typeface="Calibri"/>
              <a:cs typeface="Calibri"/>
              <a:sym typeface="Calibri"/>
            </a:endParaRPr>
          </a:p>
        </p:txBody>
      </p:sp>
      <p:sp>
        <p:nvSpPr>
          <p:cNvPr id="118" name="Google Shape;118;p17"/>
          <p:cNvSpPr txBox="1"/>
          <p:nvPr>
            <p:ph idx="12" type="sldNum"/>
          </p:nvPr>
        </p:nvSpPr>
        <p:spPr>
          <a:xfrm>
            <a:off x="6661100" y="5297488"/>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
        <p:nvSpPr>
          <p:cNvPr id="119" name="Google Shape;119;p17"/>
          <p:cNvSpPr txBox="1"/>
          <p:nvPr>
            <p:ph type="title"/>
          </p:nvPr>
        </p:nvSpPr>
        <p:spPr>
          <a:xfrm>
            <a:off x="381000" y="296540"/>
            <a:ext cx="63507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Calibri"/>
                <a:ea typeface="Calibri"/>
                <a:cs typeface="Calibri"/>
                <a:sym typeface="Calibri"/>
              </a:rPr>
              <a:t>A teacher’s job becomes one of…</a:t>
            </a:r>
            <a:endParaRPr b="0" i="0" sz="3200" u="none" cap="none" strike="noStrike">
              <a:solidFill>
                <a:srgbClr val="000090"/>
              </a:solidFill>
              <a:latin typeface="Calibri"/>
              <a:ea typeface="Calibri"/>
              <a:cs typeface="Calibri"/>
              <a:sym typeface="Calibri"/>
            </a:endParaRPr>
          </a:p>
        </p:txBody>
      </p:sp>
      <p:pic>
        <p:nvPicPr>
          <p:cNvPr descr="20100604-secret-s600x600.jpg" id="120" name="Google Shape;120;p17"/>
          <p:cNvPicPr preferRelativeResize="0"/>
          <p:nvPr>
            <p:ph idx="2" type="body"/>
          </p:nvPr>
        </p:nvPicPr>
        <p:blipFill rotWithShape="1">
          <a:blip r:embed="rId3">
            <a:alphaModFix/>
          </a:blip>
          <a:srcRect b="0" l="24531" r="24531" t="0"/>
          <a:stretch/>
        </p:blipFill>
        <p:spPr>
          <a:xfrm>
            <a:off x="6838950" y="1228725"/>
            <a:ext cx="1926300" cy="40008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125" name="Shape 125"/>
        <p:cNvGrpSpPr/>
        <p:nvPr/>
      </p:nvGrpSpPr>
      <p:grpSpPr>
        <a:xfrm>
          <a:off x="0" y="0"/>
          <a:ext cx="0" cy="0"/>
          <a:chOff x="0" y="0"/>
          <a:chExt cx="0" cy="0"/>
        </a:xfrm>
      </p:grpSpPr>
      <p:pic>
        <p:nvPicPr>
          <p:cNvPr descr="Culture Tool 2_Shifting the culture_v7_cutup 1.jpg" id="126" name="Google Shape;126;p18"/>
          <p:cNvPicPr preferRelativeResize="0"/>
          <p:nvPr/>
        </p:nvPicPr>
        <p:blipFill rotWithShape="1">
          <a:blip r:embed="rId3">
            <a:alphaModFix/>
          </a:blip>
          <a:srcRect b="0" l="0" r="0" t="0"/>
          <a:stretch/>
        </p:blipFill>
        <p:spPr>
          <a:xfrm>
            <a:off x="0" y="177447"/>
            <a:ext cx="8229602" cy="1120777"/>
          </a:xfrm>
          <a:prstGeom prst="rect">
            <a:avLst/>
          </a:prstGeom>
          <a:noFill/>
          <a:ln>
            <a:noFill/>
          </a:ln>
        </p:spPr>
      </p:pic>
      <p:pic>
        <p:nvPicPr>
          <p:cNvPr descr="Culture Tool 2_Shifting the culture_v7_cutup 2.jpg" id="127" name="Google Shape;127;p18"/>
          <p:cNvPicPr preferRelativeResize="0"/>
          <p:nvPr/>
        </p:nvPicPr>
        <p:blipFill rotWithShape="1">
          <a:blip r:embed="rId4">
            <a:alphaModFix/>
          </a:blip>
          <a:srcRect b="0" l="0" r="0" t="0"/>
          <a:stretch/>
        </p:blipFill>
        <p:spPr>
          <a:xfrm>
            <a:off x="0" y="1422754"/>
            <a:ext cx="8229597" cy="1158999"/>
          </a:xfrm>
          <a:prstGeom prst="rect">
            <a:avLst/>
          </a:prstGeom>
          <a:noFill/>
          <a:ln>
            <a:noFill/>
          </a:ln>
        </p:spPr>
      </p:pic>
      <p:pic>
        <p:nvPicPr>
          <p:cNvPr descr="Culture Tool 2_Shifting the culture_v7_cutup 3.jpg" id="128" name="Google Shape;128;p18"/>
          <p:cNvPicPr preferRelativeResize="0"/>
          <p:nvPr/>
        </p:nvPicPr>
        <p:blipFill rotWithShape="1">
          <a:blip r:embed="rId5">
            <a:alphaModFix/>
          </a:blip>
          <a:srcRect b="0" l="0" r="0" t="0"/>
          <a:stretch/>
        </p:blipFill>
        <p:spPr>
          <a:xfrm>
            <a:off x="0" y="2710531"/>
            <a:ext cx="8229602" cy="1217376"/>
          </a:xfrm>
          <a:prstGeom prst="rect">
            <a:avLst/>
          </a:prstGeom>
          <a:noFill/>
          <a:ln>
            <a:noFill/>
          </a:ln>
        </p:spPr>
      </p:pic>
      <p:pic>
        <p:nvPicPr>
          <p:cNvPr descr="Culture Tool 2_Shifting the culture_v7_cutup 4.jpg" id="129" name="Google Shape;129;p18"/>
          <p:cNvPicPr preferRelativeResize="0"/>
          <p:nvPr/>
        </p:nvPicPr>
        <p:blipFill rotWithShape="1">
          <a:blip r:embed="rId6">
            <a:alphaModFix/>
          </a:blip>
          <a:srcRect b="0" l="0" r="0" t="0"/>
          <a:stretch/>
        </p:blipFill>
        <p:spPr>
          <a:xfrm>
            <a:off x="0" y="4063171"/>
            <a:ext cx="8229602" cy="1280708"/>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134" name="Shape 134"/>
        <p:cNvGrpSpPr/>
        <p:nvPr/>
      </p:nvGrpSpPr>
      <p:grpSpPr>
        <a:xfrm>
          <a:off x="0" y="0"/>
          <a:ext cx="0" cy="0"/>
          <a:chOff x="0" y="0"/>
          <a:chExt cx="0" cy="0"/>
        </a:xfrm>
      </p:grpSpPr>
      <p:sp>
        <p:nvSpPr>
          <p:cNvPr id="135" name="Google Shape;135;p19"/>
          <p:cNvSpPr txBox="1"/>
          <p:nvPr>
            <p:ph type="title"/>
          </p:nvPr>
        </p:nvSpPr>
        <p:spPr>
          <a:xfrm>
            <a:off x="114573" y="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Open Sans"/>
                <a:ea typeface="Open Sans"/>
                <a:cs typeface="Open Sans"/>
                <a:sym typeface="Open Sans"/>
              </a:rPr>
              <a:t>A learning focused culture</a:t>
            </a:r>
            <a:endParaRPr b="0" i="0" sz="3200" u="none" cap="none" strike="noStrike">
              <a:solidFill>
                <a:srgbClr val="000090"/>
              </a:solidFill>
              <a:latin typeface="Open Sans"/>
              <a:ea typeface="Open Sans"/>
              <a:cs typeface="Open Sans"/>
              <a:sym typeface="Open Sans"/>
            </a:endParaRPr>
          </a:p>
        </p:txBody>
      </p:sp>
      <p:sp>
        <p:nvSpPr>
          <p:cNvPr id="136" name="Google Shape;136;p19"/>
          <p:cNvSpPr txBox="1"/>
          <p:nvPr>
            <p:ph idx="1" type="body"/>
          </p:nvPr>
        </p:nvSpPr>
        <p:spPr>
          <a:xfrm>
            <a:off x="381007" y="1432559"/>
            <a:ext cx="8407800" cy="3672900"/>
          </a:xfrm>
          <a:prstGeom prst="rect">
            <a:avLst/>
          </a:prstGeom>
          <a:noFill/>
          <a:ln>
            <a:noFill/>
          </a:ln>
        </p:spPr>
        <p:txBody>
          <a:bodyPr anchorCtr="0" anchor="ctr" bIns="45700" lIns="91425" spcFirstLastPara="1" rIns="91425" wrap="square" tIns="45700">
            <a:noAutofit/>
          </a:bodyPr>
          <a:lstStyle/>
          <a:p>
            <a:pPr indent="0" lvl="0" marL="76200" marR="0" rtl="0" algn="l">
              <a:lnSpc>
                <a:spcPct val="100000"/>
              </a:lnSpc>
              <a:spcBef>
                <a:spcPts val="560"/>
              </a:spcBef>
              <a:spcAft>
                <a:spcPts val="0"/>
              </a:spcAft>
              <a:buClr>
                <a:srgbClr val="3366FF"/>
              </a:buClr>
              <a:buSzPts val="2400"/>
              <a:buFont typeface="Noto Sans Symbols"/>
              <a:buNone/>
            </a:pPr>
            <a:r>
              <a:t/>
            </a:r>
            <a:endParaRPr b="0" i="0" sz="2400" u="none" cap="none" strike="noStrike">
              <a:solidFill>
                <a:srgbClr val="3366FF"/>
              </a:solidFill>
              <a:latin typeface="Open Sans"/>
              <a:ea typeface="Open Sans"/>
              <a:cs typeface="Open Sans"/>
              <a:sym typeface="Open Sans"/>
            </a:endParaRPr>
          </a:p>
          <a:p>
            <a:pPr indent="0" lvl="0" marL="76200" marR="0" rtl="0" algn="l">
              <a:lnSpc>
                <a:spcPct val="100000"/>
              </a:lnSpc>
              <a:spcBef>
                <a:spcPts val="560"/>
              </a:spcBef>
              <a:spcAft>
                <a:spcPts val="0"/>
              </a:spcAft>
              <a:buClr>
                <a:srgbClr val="3366FF"/>
              </a:buClr>
              <a:buSzPts val="2400"/>
              <a:buFont typeface="Noto Sans Symbols"/>
              <a:buNone/>
            </a:pPr>
            <a:r>
              <a:rPr b="0" i="0" lang="en-GB" sz="2400" u="none" cap="none" strike="noStrike">
                <a:solidFill>
                  <a:srgbClr val="3366FF"/>
                </a:solidFill>
                <a:latin typeface="Open Sans"/>
                <a:ea typeface="Open Sans"/>
                <a:cs typeface="Open Sans"/>
                <a:sym typeface="Open Sans"/>
              </a:rPr>
              <a:t>  </a:t>
            </a:r>
            <a:endParaRPr b="0" i="0" sz="2400" u="none" cap="none" strike="noStrike">
              <a:solidFill>
                <a:srgbClr val="3366FF"/>
              </a:solidFill>
              <a:latin typeface="Open Sans"/>
              <a:ea typeface="Open Sans"/>
              <a:cs typeface="Open Sans"/>
              <a:sym typeface="Open Sans"/>
            </a:endParaRPr>
          </a:p>
        </p:txBody>
      </p:sp>
      <p:sp>
        <p:nvSpPr>
          <p:cNvPr id="137" name="Google Shape;137;p19"/>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pic>
        <p:nvPicPr>
          <p:cNvPr descr="Culture Tool 2_Shifting the culture_v7.jpg" id="138" name="Google Shape;138;p19"/>
          <p:cNvPicPr preferRelativeResize="0"/>
          <p:nvPr/>
        </p:nvPicPr>
        <p:blipFill rotWithShape="1">
          <a:blip r:embed="rId3">
            <a:alphaModFix/>
          </a:blip>
          <a:srcRect b="0" l="0" r="0" t="0"/>
          <a:stretch/>
        </p:blipFill>
        <p:spPr>
          <a:xfrm>
            <a:off x="1083470" y="753437"/>
            <a:ext cx="6190701" cy="4377687"/>
          </a:xfrm>
          <a:prstGeom prst="rect">
            <a:avLst/>
          </a:prstGeom>
          <a:noFill/>
          <a:ln>
            <a:noFill/>
          </a:ln>
        </p:spPr>
      </p:pic>
      <p:sp>
        <p:nvSpPr>
          <p:cNvPr id="139" name="Google Shape;139;p19"/>
          <p:cNvSpPr/>
          <p:nvPr/>
        </p:nvSpPr>
        <p:spPr>
          <a:xfrm>
            <a:off x="4982275" y="796925"/>
            <a:ext cx="2293620" cy="4377119"/>
          </a:xfrm>
          <a:custGeom>
            <a:rect b="b" l="l" r="r" t="t"/>
            <a:pathLst>
              <a:path extrusionOk="0" h="1752600" w="1778000">
                <a:moveTo>
                  <a:pt x="38100" y="12700"/>
                </a:moveTo>
                <a:lnTo>
                  <a:pt x="1778000" y="0"/>
                </a:lnTo>
                <a:lnTo>
                  <a:pt x="1752600" y="1752600"/>
                </a:lnTo>
                <a:lnTo>
                  <a:pt x="0" y="1739900"/>
                </a:lnTo>
                <a:lnTo>
                  <a:pt x="38100" y="12700"/>
                </a:lnTo>
                <a:close/>
              </a:path>
            </a:pathLst>
          </a:custGeom>
          <a:noFill/>
          <a:ln cap="flat" cmpd="sng" w="9525">
            <a:solidFill>
              <a:srgbClr val="C3644C"/>
            </a:solidFill>
            <a:prstDash val="solid"/>
            <a:round/>
            <a:headEnd len="sm" w="sm" type="none"/>
            <a:tailEnd len="sm" w="sm" type="none"/>
          </a:ln>
          <a:effectLst>
            <a:outerShdw blurRad="31750" rotWithShape="0" dir="5400000" dist="25400">
              <a:srgbClr val="000000">
                <a:alpha val="498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144" name="Shape 144"/>
        <p:cNvGrpSpPr/>
        <p:nvPr/>
      </p:nvGrpSpPr>
      <p:grpSpPr>
        <a:xfrm>
          <a:off x="0" y="0"/>
          <a:ext cx="0" cy="0"/>
          <a:chOff x="0" y="0"/>
          <a:chExt cx="0" cy="0"/>
        </a:xfrm>
      </p:grpSpPr>
      <p:sp>
        <p:nvSpPr>
          <p:cNvPr id="145" name="Google Shape;145;p20"/>
          <p:cNvSpPr txBox="1"/>
          <p:nvPr>
            <p:ph type="title"/>
          </p:nvPr>
        </p:nvSpPr>
        <p:spPr>
          <a:xfrm>
            <a:off x="114573" y="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Open Sans"/>
                <a:ea typeface="Open Sans"/>
                <a:cs typeface="Open Sans"/>
                <a:sym typeface="Open Sans"/>
              </a:rPr>
              <a:t>A learning focused culture</a:t>
            </a:r>
            <a:endParaRPr b="0" i="0" sz="3200" u="none" cap="none" strike="noStrike">
              <a:solidFill>
                <a:srgbClr val="000090"/>
              </a:solidFill>
              <a:latin typeface="Open Sans"/>
              <a:ea typeface="Open Sans"/>
              <a:cs typeface="Open Sans"/>
              <a:sym typeface="Open Sans"/>
            </a:endParaRPr>
          </a:p>
        </p:txBody>
      </p:sp>
      <p:sp>
        <p:nvSpPr>
          <p:cNvPr id="146" name="Google Shape;146;p20"/>
          <p:cNvSpPr txBox="1"/>
          <p:nvPr>
            <p:ph idx="1" type="body"/>
          </p:nvPr>
        </p:nvSpPr>
        <p:spPr>
          <a:xfrm>
            <a:off x="381007" y="1432559"/>
            <a:ext cx="8407800" cy="3672900"/>
          </a:xfrm>
          <a:prstGeom prst="rect">
            <a:avLst/>
          </a:prstGeom>
          <a:noFill/>
          <a:ln>
            <a:noFill/>
          </a:ln>
        </p:spPr>
        <p:txBody>
          <a:bodyPr anchorCtr="0" anchor="ctr" bIns="45700" lIns="91425" spcFirstLastPara="1" rIns="91425" wrap="square" tIns="45700">
            <a:noAutofit/>
          </a:bodyPr>
          <a:lstStyle/>
          <a:p>
            <a:pPr indent="0" lvl="0" marL="76200" marR="0" rtl="0" algn="l">
              <a:lnSpc>
                <a:spcPct val="100000"/>
              </a:lnSpc>
              <a:spcBef>
                <a:spcPts val="560"/>
              </a:spcBef>
              <a:spcAft>
                <a:spcPts val="0"/>
              </a:spcAft>
              <a:buClr>
                <a:srgbClr val="3366FF"/>
              </a:buClr>
              <a:buSzPts val="2400"/>
              <a:buFont typeface="Noto Sans Symbols"/>
              <a:buNone/>
            </a:pPr>
            <a:r>
              <a:rPr b="0" i="0" lang="en-GB" sz="2400" u="none" cap="none" strike="noStrike">
                <a:solidFill>
                  <a:srgbClr val="3366FF"/>
                </a:solidFill>
                <a:latin typeface="Open Sans"/>
                <a:ea typeface="Open Sans"/>
                <a:cs typeface="Open Sans"/>
                <a:sym typeface="Open Sans"/>
              </a:rPr>
              <a:t> </a:t>
            </a:r>
            <a:endParaRPr/>
          </a:p>
          <a:p>
            <a:pPr indent="-228600" lvl="0" marL="457200" marR="0" rtl="0" algn="l">
              <a:lnSpc>
                <a:spcPct val="100000"/>
              </a:lnSpc>
              <a:spcBef>
                <a:spcPts val="560"/>
              </a:spcBef>
              <a:spcAft>
                <a:spcPts val="0"/>
              </a:spcAft>
              <a:buClr>
                <a:srgbClr val="3366FF"/>
              </a:buClr>
              <a:buSzPts val="2400"/>
              <a:buFont typeface="Noto Sans Symbols"/>
              <a:buNone/>
            </a:pPr>
            <a:r>
              <a:t/>
            </a:r>
            <a:endParaRPr b="0" i="0" sz="2400" u="none" cap="none" strike="noStrike">
              <a:solidFill>
                <a:srgbClr val="3366FF"/>
              </a:solidFill>
              <a:latin typeface="Open Sans"/>
              <a:ea typeface="Open Sans"/>
              <a:cs typeface="Open Sans"/>
              <a:sym typeface="Open Sans"/>
            </a:endParaRPr>
          </a:p>
          <a:p>
            <a:pPr indent="-228600" lvl="0" marL="457200" marR="0" rtl="0" algn="l">
              <a:lnSpc>
                <a:spcPct val="100000"/>
              </a:lnSpc>
              <a:spcBef>
                <a:spcPts val="560"/>
              </a:spcBef>
              <a:spcAft>
                <a:spcPts val="0"/>
              </a:spcAft>
              <a:buClr>
                <a:srgbClr val="3366FF"/>
              </a:buClr>
              <a:buSzPts val="2400"/>
              <a:buFont typeface="Noto Sans Symbols"/>
              <a:buNone/>
            </a:pPr>
            <a:r>
              <a:t/>
            </a:r>
            <a:endParaRPr b="0" i="0" sz="2400" u="none" cap="none" strike="noStrike">
              <a:solidFill>
                <a:srgbClr val="3366FF"/>
              </a:solidFill>
              <a:latin typeface="Open Sans"/>
              <a:ea typeface="Open Sans"/>
              <a:cs typeface="Open Sans"/>
              <a:sym typeface="Open Sans"/>
            </a:endParaRPr>
          </a:p>
          <a:p>
            <a:pPr indent="-228600" lvl="0" marL="457200" marR="0" rtl="0" algn="l">
              <a:lnSpc>
                <a:spcPct val="100000"/>
              </a:lnSpc>
              <a:spcBef>
                <a:spcPts val="560"/>
              </a:spcBef>
              <a:spcAft>
                <a:spcPts val="0"/>
              </a:spcAft>
              <a:buClr>
                <a:srgbClr val="3366FF"/>
              </a:buClr>
              <a:buSzPts val="2400"/>
              <a:buFont typeface="Noto Sans Symbols"/>
              <a:buNone/>
            </a:pPr>
            <a:r>
              <a:t/>
            </a:r>
            <a:endParaRPr b="0" i="0" sz="2400" u="none" cap="none" strike="noStrike">
              <a:solidFill>
                <a:srgbClr val="3366FF"/>
              </a:solidFill>
              <a:latin typeface="Open Sans"/>
              <a:ea typeface="Open Sans"/>
              <a:cs typeface="Open Sans"/>
              <a:sym typeface="Open Sans"/>
            </a:endParaRPr>
          </a:p>
          <a:p>
            <a:pPr indent="-228600" lvl="0" marL="457200" marR="0" rtl="0" algn="l">
              <a:lnSpc>
                <a:spcPct val="100000"/>
              </a:lnSpc>
              <a:spcBef>
                <a:spcPts val="560"/>
              </a:spcBef>
              <a:spcAft>
                <a:spcPts val="0"/>
              </a:spcAft>
              <a:buClr>
                <a:srgbClr val="3366FF"/>
              </a:buClr>
              <a:buSzPts val="2400"/>
              <a:buFont typeface="Noto Sans Symbols"/>
              <a:buNone/>
            </a:pPr>
            <a:r>
              <a:t/>
            </a:r>
            <a:endParaRPr b="0" i="0" sz="2400" u="none" cap="none" strike="noStrike">
              <a:solidFill>
                <a:srgbClr val="3366FF"/>
              </a:solidFill>
              <a:latin typeface="Open Sans"/>
              <a:ea typeface="Open Sans"/>
              <a:cs typeface="Open Sans"/>
              <a:sym typeface="Open Sans"/>
            </a:endParaRPr>
          </a:p>
        </p:txBody>
      </p:sp>
      <p:sp>
        <p:nvSpPr>
          <p:cNvPr id="147" name="Google Shape;147;p20"/>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pic>
        <p:nvPicPr>
          <p:cNvPr descr="Culture Tool 2_Shifting the culture_v7.jpg" id="148" name="Google Shape;148;p20"/>
          <p:cNvPicPr preferRelativeResize="0"/>
          <p:nvPr/>
        </p:nvPicPr>
        <p:blipFill rotWithShape="1">
          <a:blip r:embed="rId3">
            <a:alphaModFix/>
          </a:blip>
          <a:srcRect b="0" l="0" r="0" t="0"/>
          <a:stretch/>
        </p:blipFill>
        <p:spPr>
          <a:xfrm>
            <a:off x="1305493" y="646864"/>
            <a:ext cx="6190701" cy="4377687"/>
          </a:xfrm>
          <a:prstGeom prst="rect">
            <a:avLst/>
          </a:prstGeom>
          <a:noFill/>
          <a:ln>
            <a:noFill/>
          </a:ln>
        </p:spPr>
      </p:pic>
      <p:sp>
        <p:nvSpPr>
          <p:cNvPr id="149" name="Google Shape;149;p20"/>
          <p:cNvSpPr/>
          <p:nvPr/>
        </p:nvSpPr>
        <p:spPr>
          <a:xfrm>
            <a:off x="1264231" y="636081"/>
            <a:ext cx="2551430" cy="4442841"/>
          </a:xfrm>
          <a:custGeom>
            <a:rect b="b" l="l" r="r" t="t"/>
            <a:pathLst>
              <a:path extrusionOk="0" h="1752600" w="1778000">
                <a:moveTo>
                  <a:pt x="38100" y="12700"/>
                </a:moveTo>
                <a:lnTo>
                  <a:pt x="1778000" y="0"/>
                </a:lnTo>
                <a:lnTo>
                  <a:pt x="1752600" y="1752600"/>
                </a:lnTo>
                <a:lnTo>
                  <a:pt x="0" y="1739900"/>
                </a:lnTo>
                <a:lnTo>
                  <a:pt x="38100" y="12700"/>
                </a:lnTo>
                <a:close/>
              </a:path>
            </a:pathLst>
          </a:custGeom>
          <a:noFill/>
          <a:ln cap="flat" cmpd="sng" w="9525">
            <a:solidFill>
              <a:srgbClr val="C3644C"/>
            </a:solidFill>
            <a:prstDash val="solid"/>
            <a:round/>
            <a:headEnd len="sm" w="sm" type="none"/>
            <a:tailEnd len="sm" w="sm" type="none"/>
          </a:ln>
          <a:effectLst>
            <a:outerShdw blurRad="31750" rotWithShape="0" dir="5400000" dist="25400">
              <a:srgbClr val="000000">
                <a:alpha val="498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154" name="Shape 154"/>
        <p:cNvGrpSpPr/>
        <p:nvPr/>
      </p:nvGrpSpPr>
      <p:grpSpPr>
        <a:xfrm>
          <a:off x="0" y="0"/>
          <a:ext cx="0" cy="0"/>
          <a:chOff x="0" y="0"/>
          <a:chExt cx="0" cy="0"/>
        </a:xfrm>
      </p:grpSpPr>
      <p:sp>
        <p:nvSpPr>
          <p:cNvPr id="155" name="Google Shape;155;p21"/>
          <p:cNvSpPr txBox="1"/>
          <p:nvPr>
            <p:ph idx="1" type="body"/>
          </p:nvPr>
        </p:nvSpPr>
        <p:spPr>
          <a:xfrm>
            <a:off x="381822" y="1245098"/>
            <a:ext cx="6385500" cy="3986400"/>
          </a:xfrm>
          <a:prstGeom prst="rect">
            <a:avLst/>
          </a:prstGeom>
          <a:noFill/>
          <a:ln>
            <a:noFill/>
          </a:ln>
        </p:spPr>
        <p:txBody>
          <a:bodyPr anchorCtr="0" anchor="ctr" bIns="45700" lIns="91425" spcFirstLastPara="1" rIns="91425" wrap="square" tIns="45700">
            <a:noAutofit/>
          </a:bodyPr>
          <a:lstStyle/>
          <a:p>
            <a:pPr indent="-381000" lvl="0" marL="457200" marR="0" rtl="0" algn="l">
              <a:lnSpc>
                <a:spcPct val="100000"/>
              </a:lnSpc>
              <a:spcBef>
                <a:spcPts val="560"/>
              </a:spcBef>
              <a:spcAft>
                <a:spcPts val="0"/>
              </a:spcAft>
              <a:buClr>
                <a:srgbClr val="3366FF"/>
              </a:buClr>
              <a:buSzPts val="2400"/>
              <a:buFont typeface="Noto Sans Symbols"/>
              <a:buChar char="●"/>
            </a:pPr>
            <a:r>
              <a:rPr b="0" i="0" lang="en-GB" sz="2800" u="none" cap="none" strike="noStrike">
                <a:solidFill>
                  <a:srgbClr val="3366FF"/>
                </a:solidFill>
                <a:latin typeface="Calibri"/>
                <a:ea typeface="Calibri"/>
                <a:cs typeface="Calibri"/>
                <a:sym typeface="Calibri"/>
              </a:rPr>
              <a:t>“</a:t>
            </a:r>
            <a:r>
              <a:rPr b="0" i="0" lang="en-GB" sz="2400" u="none" cap="none" strike="noStrike">
                <a:solidFill>
                  <a:srgbClr val="3366FF"/>
                </a:solidFill>
                <a:latin typeface="Calibri"/>
                <a:ea typeface="Calibri"/>
                <a:cs typeface="Calibri"/>
                <a:sym typeface="Calibri"/>
              </a:rPr>
              <a:t>Dispositions to learning </a:t>
            </a:r>
            <a:r>
              <a:rPr b="0" i="0" lang="en-GB" sz="2400" u="none" cap="none" strike="noStrike">
                <a:solidFill>
                  <a:srgbClr val="FF00FF"/>
                </a:solidFill>
                <a:latin typeface="Calibri"/>
                <a:ea typeface="Calibri"/>
                <a:cs typeface="Calibri"/>
                <a:sym typeface="Calibri"/>
              </a:rPr>
              <a:t>should be key performance indicators of the outcomes of schooling. </a:t>
            </a:r>
            <a:endParaRPr>
              <a:solidFill>
                <a:srgbClr val="FF00FF"/>
              </a:solidFill>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Calibri"/>
                <a:ea typeface="Calibri"/>
                <a:cs typeface="Calibri"/>
                <a:sym typeface="Calibri"/>
              </a:rPr>
              <a:t>Many teachers believe that, if achievement is enhanced, there is a ripple effect to these dispositions. However, such a belief is not defensible</a:t>
            </a:r>
            <a:r>
              <a:rPr b="0" i="0" lang="en-GB" sz="2400" u="none" cap="none" strike="noStrike">
                <a:solidFill>
                  <a:schemeClr val="dk1"/>
                </a:solidFill>
                <a:latin typeface="Calibri"/>
                <a:ea typeface="Calibri"/>
                <a:cs typeface="Calibri"/>
                <a:sym typeface="Calibri"/>
              </a:rPr>
              <a:t>.</a:t>
            </a:r>
            <a:r>
              <a:rPr b="0" i="0" lang="en-GB" sz="2400" u="none" cap="none" strike="noStrike">
                <a:solidFill>
                  <a:srgbClr val="C13F6F"/>
                </a:solidFill>
                <a:latin typeface="Calibri"/>
                <a:ea typeface="Calibri"/>
                <a:cs typeface="Calibri"/>
                <a:sym typeface="Calibri"/>
              </a:rPr>
              <a:t> </a:t>
            </a:r>
            <a:r>
              <a:rPr b="0" i="0" lang="en-GB" sz="2400" u="none" cap="none" strike="noStrike">
                <a:solidFill>
                  <a:srgbClr val="FF00FF"/>
                </a:solidFill>
                <a:latin typeface="Calibri"/>
                <a:ea typeface="Calibri"/>
                <a:cs typeface="Calibri"/>
                <a:sym typeface="Calibri"/>
              </a:rPr>
              <a:t>Such dispositions need planned interventions</a:t>
            </a:r>
            <a:r>
              <a:rPr b="0" i="0" lang="en-GB" sz="2000" u="none" cap="none" strike="noStrike">
                <a:solidFill>
                  <a:srgbClr val="FF00FF"/>
                </a:solidFill>
                <a:latin typeface="Calibri"/>
                <a:ea typeface="Calibri"/>
                <a:cs typeface="Calibri"/>
                <a:sym typeface="Calibri"/>
              </a:rPr>
              <a:t>.”</a:t>
            </a:r>
            <a:endParaRPr b="0" i="0" sz="2000" u="none" cap="none" strike="noStrike">
              <a:solidFill>
                <a:srgbClr val="FF00FF"/>
              </a:solidFill>
              <a:latin typeface="Calibri"/>
              <a:ea typeface="Calibri"/>
              <a:cs typeface="Calibri"/>
              <a:sym typeface="Calibri"/>
            </a:endParaRPr>
          </a:p>
        </p:txBody>
      </p:sp>
      <p:sp>
        <p:nvSpPr>
          <p:cNvPr id="156" name="Google Shape;156;p21"/>
          <p:cNvSpPr txBox="1"/>
          <p:nvPr>
            <p:ph idx="12" type="sldNum"/>
          </p:nvPr>
        </p:nvSpPr>
        <p:spPr>
          <a:xfrm>
            <a:off x="6661100" y="5297488"/>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
        <p:nvSpPr>
          <p:cNvPr id="157" name="Google Shape;157;p21"/>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Calibri"/>
                <a:ea typeface="Calibri"/>
                <a:cs typeface="Calibri"/>
                <a:sym typeface="Calibri"/>
              </a:rPr>
              <a:t>And in case you thought it just happens.....</a:t>
            </a:r>
            <a:endParaRPr b="0" i="0" sz="3200" u="none" cap="none" strike="noStrike">
              <a:solidFill>
                <a:srgbClr val="000090"/>
              </a:solidFill>
              <a:latin typeface="Calibri"/>
              <a:ea typeface="Calibri"/>
              <a:cs typeface="Calibri"/>
              <a:sym typeface="Calibri"/>
            </a:endParaRPr>
          </a:p>
        </p:txBody>
      </p:sp>
      <p:sp>
        <p:nvSpPr>
          <p:cNvPr id="158" name="Google Shape;158;p21"/>
          <p:cNvSpPr txBox="1"/>
          <p:nvPr>
            <p:ph idx="2" type="body"/>
          </p:nvPr>
        </p:nvSpPr>
        <p:spPr>
          <a:xfrm>
            <a:off x="6838950" y="1228725"/>
            <a:ext cx="1926300" cy="4000800"/>
          </a:xfrm>
          <a:prstGeom prst="rect">
            <a:avLst/>
          </a:prstGeom>
          <a:noFill/>
          <a:ln>
            <a:noFill/>
          </a:ln>
        </p:spPr>
        <p:txBody>
          <a:bodyPr anchorCtr="0" anchor="ctr" bIns="45700" lIns="91425" spcFirstLastPara="1" rIns="91425" wrap="square" tIns="45700">
            <a:noAutofit/>
          </a:bodyPr>
          <a:lstStyle/>
          <a:p>
            <a:pPr indent="-228600" lvl="0" marL="457200" marR="0" rtl="0" algn="l">
              <a:lnSpc>
                <a:spcPct val="100000"/>
              </a:lnSpc>
              <a:spcBef>
                <a:spcPts val="560"/>
              </a:spcBef>
              <a:spcAft>
                <a:spcPts val="0"/>
              </a:spcAft>
              <a:buClr>
                <a:srgbClr val="3366FF"/>
              </a:buClr>
              <a:buSzPts val="2400"/>
              <a:buFont typeface="Noto Sans Symbols"/>
              <a:buNone/>
            </a:pPr>
            <a:r>
              <a:t/>
            </a:r>
            <a:endParaRPr b="0" i="0" sz="2400" u="none" cap="none" strike="noStrike">
              <a:solidFill>
                <a:srgbClr val="3366FF"/>
              </a:solidFill>
              <a:latin typeface="Calibri"/>
              <a:ea typeface="Calibri"/>
              <a:cs typeface="Calibri"/>
              <a:sym typeface="Calibri"/>
            </a:endParaRPr>
          </a:p>
          <a:p>
            <a:pPr indent="0" lvl="0" marL="76200" marR="0" rtl="0" algn="l">
              <a:lnSpc>
                <a:spcPct val="100000"/>
              </a:lnSpc>
              <a:spcBef>
                <a:spcPts val="560"/>
              </a:spcBef>
              <a:spcAft>
                <a:spcPts val="0"/>
              </a:spcAft>
              <a:buClr>
                <a:srgbClr val="3366FF"/>
              </a:buClr>
              <a:buSzPts val="2400"/>
              <a:buFont typeface="Noto Sans Symbols"/>
              <a:buNone/>
            </a:pPr>
            <a:r>
              <a:t/>
            </a:r>
            <a:endParaRPr b="0" i="0" sz="2400" u="none" cap="none" strike="noStrike">
              <a:solidFill>
                <a:srgbClr val="3366FF"/>
              </a:solidFill>
              <a:latin typeface="Calibri"/>
              <a:ea typeface="Calibri"/>
              <a:cs typeface="Calibri"/>
              <a:sym typeface="Calibri"/>
            </a:endParaRPr>
          </a:p>
          <a:p>
            <a:pPr indent="-228600" lvl="0" marL="457200" marR="0" rtl="0" algn="l">
              <a:lnSpc>
                <a:spcPct val="100000"/>
              </a:lnSpc>
              <a:spcBef>
                <a:spcPts val="560"/>
              </a:spcBef>
              <a:spcAft>
                <a:spcPts val="0"/>
              </a:spcAft>
              <a:buClr>
                <a:srgbClr val="3366FF"/>
              </a:buClr>
              <a:buSzPts val="2400"/>
              <a:buFont typeface="Noto Sans Symbols"/>
              <a:buNone/>
            </a:pPr>
            <a:r>
              <a:t/>
            </a:r>
            <a:endParaRPr b="0" i="0" sz="2400" u="none" cap="none" strike="noStrike">
              <a:solidFill>
                <a:srgbClr val="3366FF"/>
              </a:solidFill>
              <a:latin typeface="Calibri"/>
              <a:ea typeface="Calibri"/>
              <a:cs typeface="Calibri"/>
              <a:sym typeface="Calibri"/>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Calibri"/>
                <a:ea typeface="Calibri"/>
                <a:cs typeface="Calibri"/>
                <a:sym typeface="Calibri"/>
              </a:rPr>
              <a:t>It won’t happen by itself!</a:t>
            </a:r>
            <a:endParaRPr b="0" i="0" sz="2400" u="none" cap="none" strike="noStrike">
              <a:solidFill>
                <a:srgbClr val="3366FF"/>
              </a:solidFill>
              <a:latin typeface="Calibri"/>
              <a:ea typeface="Calibri"/>
              <a:cs typeface="Calibri"/>
              <a:sym typeface="Calibri"/>
            </a:endParaRPr>
          </a:p>
        </p:txBody>
      </p:sp>
      <p:pic>
        <p:nvPicPr>
          <p:cNvPr descr="Screen Shot 2018-07-09 at 10.24.47.png" id="159" name="Google Shape;159;p21"/>
          <p:cNvPicPr preferRelativeResize="0"/>
          <p:nvPr/>
        </p:nvPicPr>
        <p:blipFill rotWithShape="1">
          <a:blip r:embed="rId3">
            <a:alphaModFix/>
          </a:blip>
          <a:srcRect b="0" l="0" r="0" t="0"/>
          <a:stretch/>
        </p:blipFill>
        <p:spPr>
          <a:xfrm>
            <a:off x="7288739" y="763776"/>
            <a:ext cx="948203" cy="1181606"/>
          </a:xfrm>
          <a:prstGeom prst="rect">
            <a:avLst/>
          </a:prstGeom>
          <a:noFill/>
          <a:ln>
            <a:noFill/>
          </a:ln>
        </p:spPr>
      </p:pic>
      <p:sp>
        <p:nvSpPr>
          <p:cNvPr id="160" name="Google Shape;160;p21"/>
          <p:cNvSpPr/>
          <p:nvPr/>
        </p:nvSpPr>
        <p:spPr>
          <a:xfrm>
            <a:off x="7275977" y="2170745"/>
            <a:ext cx="1092900" cy="307800"/>
          </a:xfrm>
          <a:prstGeom prst="rect">
            <a:avLst/>
          </a:prstGeom>
          <a:noFill/>
          <a:ln>
            <a:noFill/>
          </a:ln>
        </p:spPr>
        <p:txBody>
          <a:bodyPr anchorCtr="0" anchor="t" bIns="45700" lIns="91425" spcFirstLastPara="1" rIns="91425" wrap="square" tIns="45700">
            <a:noAutofit/>
          </a:bodyPr>
          <a:lstStyle/>
          <a:p>
            <a:pPr indent="0" lvl="0" marL="76200" marR="0" rtl="0" algn="ctr">
              <a:spcBef>
                <a:spcPts val="0"/>
              </a:spcBef>
              <a:spcAft>
                <a:spcPts val="0"/>
              </a:spcAft>
              <a:buClr>
                <a:schemeClr val="dk1"/>
              </a:buClr>
              <a:buSzPts val="1800"/>
              <a:buFont typeface="Calibri"/>
              <a:buNone/>
            </a:pPr>
            <a:r>
              <a:rPr lang="en-GB" sz="1800">
                <a:solidFill>
                  <a:schemeClr val="dk1"/>
                </a:solidFill>
                <a:latin typeface="Calibri"/>
                <a:ea typeface="Calibri"/>
                <a:cs typeface="Calibri"/>
                <a:sym typeface="Calibri"/>
              </a:rPr>
              <a:t>John Hattie</a:t>
            </a:r>
            <a:endParaRPr sz="1800">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165" name="Shape 165"/>
        <p:cNvGrpSpPr/>
        <p:nvPr/>
      </p:nvGrpSpPr>
      <p:grpSpPr>
        <a:xfrm>
          <a:off x="0" y="0"/>
          <a:ext cx="0" cy="0"/>
          <a:chOff x="0" y="0"/>
          <a:chExt cx="0" cy="0"/>
        </a:xfrm>
      </p:grpSpPr>
      <p:sp>
        <p:nvSpPr>
          <p:cNvPr id="166" name="Google Shape;166;p22"/>
          <p:cNvSpPr txBox="1"/>
          <p:nvPr>
            <p:ph idx="1" type="subTitle"/>
          </p:nvPr>
        </p:nvSpPr>
        <p:spPr>
          <a:xfrm>
            <a:off x="6781803" y="1710800"/>
            <a:ext cx="1959000" cy="1524000"/>
          </a:xfrm>
          <a:prstGeom prst="rect">
            <a:avLst/>
          </a:prstGeom>
          <a:noFill/>
          <a:ln>
            <a:noFill/>
          </a:ln>
        </p:spPr>
        <p:txBody>
          <a:bodyPr anchorCtr="0" anchor="ctr" bIns="45700" lIns="91425" spcFirstLastPara="1" rIns="91425" wrap="square" tIns="45700">
            <a:noAutofit/>
          </a:bodyPr>
          <a:lstStyle/>
          <a:p>
            <a:pPr indent="-381000" lvl="0" marL="457200" marR="0" rtl="0" algn="l">
              <a:lnSpc>
                <a:spcPct val="100000"/>
              </a:lnSpc>
              <a:spcBef>
                <a:spcPts val="380"/>
              </a:spcBef>
              <a:spcAft>
                <a:spcPts val="0"/>
              </a:spcAft>
              <a:buClr>
                <a:srgbClr val="3366FF"/>
              </a:buClr>
              <a:buSzPts val="1900"/>
              <a:buFont typeface="Calibri"/>
              <a:buNone/>
            </a:pPr>
            <a:r>
              <a:rPr lang="en-GB">
                <a:solidFill>
                  <a:srgbClr val="FF00FF"/>
                </a:solidFill>
              </a:rPr>
              <a:t>       </a:t>
            </a:r>
            <a:r>
              <a:rPr b="0" i="0" lang="en-GB" sz="1900" u="none" cap="none" strike="noStrike">
                <a:solidFill>
                  <a:srgbClr val="FF00FF"/>
                </a:solidFill>
                <a:latin typeface="Calibri"/>
                <a:ea typeface="Calibri"/>
                <a:cs typeface="Calibri"/>
                <a:sym typeface="Calibri"/>
              </a:rPr>
              <a:t>Listen Think Choose</a:t>
            </a:r>
            <a:endParaRPr b="0" i="0" sz="1900" u="none" cap="none" strike="noStrike">
              <a:solidFill>
                <a:srgbClr val="FF00FF"/>
              </a:solidFill>
              <a:latin typeface="Calibri"/>
              <a:ea typeface="Calibri"/>
              <a:cs typeface="Calibri"/>
              <a:sym typeface="Calibri"/>
            </a:endParaRPr>
          </a:p>
        </p:txBody>
      </p:sp>
      <p:sp>
        <p:nvSpPr>
          <p:cNvPr id="167" name="Google Shape;167;p22"/>
          <p:cNvSpPr txBox="1"/>
          <p:nvPr>
            <p:ph type="title"/>
          </p:nvPr>
        </p:nvSpPr>
        <p:spPr>
          <a:xfrm>
            <a:off x="457200" y="1710800"/>
            <a:ext cx="6324600" cy="1524000"/>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90"/>
              </a:buClr>
              <a:buSzPts val="4200"/>
              <a:buFont typeface="Calibri"/>
              <a:buNone/>
            </a:pPr>
            <a:r>
              <a:rPr b="0" i="0" lang="en-GB" sz="4200" u="none" cap="none" strike="noStrike">
                <a:solidFill>
                  <a:srgbClr val="000090"/>
                </a:solidFill>
                <a:latin typeface="Calibri"/>
                <a:ea typeface="Calibri"/>
                <a:cs typeface="Calibri"/>
                <a:sym typeface="Calibri"/>
              </a:rPr>
              <a:t>Ideas for making a start on the 4 shifts</a:t>
            </a:r>
            <a:endParaRPr b="0" i="0" sz="4200" u="none" cap="none" strike="noStrike">
              <a:solidFill>
                <a:srgbClr val="000090"/>
              </a:solidFill>
              <a:latin typeface="Calibri"/>
              <a:ea typeface="Calibri"/>
              <a:cs typeface="Calibri"/>
              <a:sym typeface="Calibri"/>
            </a:endParaRPr>
          </a:p>
        </p:txBody>
      </p:sp>
      <p:sp>
        <p:nvSpPr>
          <p:cNvPr id="168" name="Google Shape;168;p22"/>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173" name="Shape 173"/>
        <p:cNvGrpSpPr/>
        <p:nvPr/>
      </p:nvGrpSpPr>
      <p:grpSpPr>
        <a:xfrm>
          <a:off x="0" y="0"/>
          <a:ext cx="0" cy="0"/>
          <a:chOff x="0" y="0"/>
          <a:chExt cx="0" cy="0"/>
        </a:xfrm>
      </p:grpSpPr>
      <p:sp>
        <p:nvSpPr>
          <p:cNvPr id="174" name="Google Shape;174;p23"/>
          <p:cNvSpPr txBox="1"/>
          <p:nvPr>
            <p:ph idx="1" type="body"/>
          </p:nvPr>
        </p:nvSpPr>
        <p:spPr>
          <a:xfrm>
            <a:off x="382588" y="1244600"/>
            <a:ext cx="6384900" cy="3192300"/>
          </a:xfrm>
          <a:prstGeom prst="rect">
            <a:avLst/>
          </a:prstGeom>
          <a:noFill/>
          <a:ln>
            <a:noFill/>
          </a:ln>
        </p:spPr>
        <p:txBody>
          <a:bodyPr anchorCtr="0" anchor="ctr" bIns="45700" lIns="91425" spcFirstLastPara="1" rIns="91425" wrap="square" tIns="45700">
            <a:noAutofit/>
          </a:bodyPr>
          <a:lstStyle/>
          <a:p>
            <a:pPr indent="-381000" lvl="0" marL="457200" marR="0" rtl="0" algn="l">
              <a:lnSpc>
                <a:spcPct val="80000"/>
              </a:lnSpc>
              <a:spcBef>
                <a:spcPts val="560"/>
              </a:spcBef>
              <a:spcAft>
                <a:spcPts val="0"/>
              </a:spcAft>
              <a:buClr>
                <a:srgbClr val="3366FF"/>
              </a:buClr>
              <a:buSzPts val="2400"/>
              <a:buFont typeface="Noto Sans Symbols"/>
              <a:buChar char="●"/>
            </a:pPr>
            <a:r>
              <a:rPr b="0" i="0" lang="en-GB" sz="3330" u="none" cap="none" strike="noStrike">
                <a:solidFill>
                  <a:srgbClr val="3366FF"/>
                </a:solidFill>
                <a:latin typeface="Calibri"/>
                <a:ea typeface="Calibri"/>
                <a:cs typeface="Calibri"/>
                <a:sym typeface="Calibri"/>
              </a:rPr>
              <a:t>Relating for learning</a:t>
            </a:r>
            <a:r>
              <a:rPr b="0" i="0" lang="en-GB" sz="2590" u="none" cap="none" strike="noStrike">
                <a:solidFill>
                  <a:srgbClr val="3366FF"/>
                </a:solidFill>
                <a:latin typeface="Calibri"/>
                <a:ea typeface="Calibri"/>
                <a:cs typeface="Calibri"/>
                <a:sym typeface="Calibri"/>
              </a:rPr>
              <a:t>: </a:t>
            </a:r>
            <a:r>
              <a:rPr b="0" i="0" lang="en-GB" sz="2220" u="none" cap="none" strike="noStrike">
                <a:solidFill>
                  <a:srgbClr val="3366FF"/>
                </a:solidFill>
                <a:latin typeface="Calibri"/>
                <a:ea typeface="Calibri"/>
                <a:cs typeface="Calibri"/>
                <a:sym typeface="Calibri"/>
              </a:rPr>
              <a:t>making learning a shared responsibility</a:t>
            </a:r>
            <a:endParaRPr/>
          </a:p>
          <a:p>
            <a:pPr indent="0" lvl="0" marL="76200" marR="0" rtl="0" algn="l">
              <a:lnSpc>
                <a:spcPct val="80000"/>
              </a:lnSpc>
              <a:spcBef>
                <a:spcPts val="560"/>
              </a:spcBef>
              <a:spcAft>
                <a:spcPts val="0"/>
              </a:spcAft>
              <a:buClr>
                <a:srgbClr val="3366FF"/>
              </a:buClr>
              <a:buSzPts val="2400"/>
              <a:buFont typeface="Noto Sans Symbols"/>
              <a:buNone/>
            </a:pPr>
            <a:r>
              <a:t/>
            </a:r>
            <a:endParaRPr b="0" i="0" sz="2220" u="none" cap="none" strike="noStrike">
              <a:solidFill>
                <a:srgbClr val="3366FF"/>
              </a:solidFill>
              <a:latin typeface="Calibri"/>
              <a:ea typeface="Calibri"/>
              <a:cs typeface="Calibri"/>
              <a:sym typeface="Calibri"/>
            </a:endParaRPr>
          </a:p>
          <a:p>
            <a:pPr indent="-355600" lvl="1" marL="914400" marR="0" rtl="0" algn="l">
              <a:lnSpc>
                <a:spcPct val="80000"/>
              </a:lnSpc>
              <a:spcBef>
                <a:spcPts val="400"/>
              </a:spcBef>
              <a:spcAft>
                <a:spcPts val="0"/>
              </a:spcAft>
              <a:buClr>
                <a:srgbClr val="000000"/>
              </a:buClr>
              <a:buSzPts val="2000"/>
              <a:buFont typeface="Noto Sans Symbols"/>
              <a:buChar char="○"/>
            </a:pPr>
            <a:r>
              <a:rPr b="0" i="0" lang="en-GB" sz="1850" u="none" cap="none" strike="noStrike">
                <a:solidFill>
                  <a:schemeClr val="dk1"/>
                </a:solidFill>
                <a:latin typeface="Arial"/>
                <a:ea typeface="Arial"/>
                <a:cs typeface="Arial"/>
                <a:sym typeface="Arial"/>
              </a:rPr>
              <a:t>create opportunities for pupils to </a:t>
            </a:r>
            <a:r>
              <a:rPr b="0" i="0" lang="en-GB" sz="2590" u="none" cap="none" strike="noStrike">
                <a:solidFill>
                  <a:srgbClr val="FF00FF"/>
                </a:solidFill>
                <a:latin typeface="Arial"/>
                <a:ea typeface="Arial"/>
                <a:cs typeface="Arial"/>
                <a:sym typeface="Arial"/>
              </a:rPr>
              <a:t>ask</a:t>
            </a:r>
            <a:r>
              <a:rPr b="0" i="0" lang="en-GB" sz="1850" u="none" cap="none" strike="noStrike">
                <a:solidFill>
                  <a:srgbClr val="FF00FF"/>
                </a:solidFill>
                <a:latin typeface="Arial"/>
                <a:ea typeface="Arial"/>
                <a:cs typeface="Arial"/>
                <a:sym typeface="Arial"/>
              </a:rPr>
              <a:t> </a:t>
            </a:r>
            <a:r>
              <a:rPr b="0" i="0" lang="en-GB" sz="1850" u="none" cap="none" strike="noStrike">
                <a:solidFill>
                  <a:schemeClr val="dk1"/>
                </a:solidFill>
                <a:latin typeface="Arial"/>
                <a:ea typeface="Arial"/>
                <a:cs typeface="Arial"/>
                <a:sym typeface="Arial"/>
              </a:rPr>
              <a:t>more </a:t>
            </a:r>
            <a:r>
              <a:rPr b="0" i="0" lang="en-GB" sz="2590" u="none" cap="none" strike="noStrike">
                <a:solidFill>
                  <a:srgbClr val="FF00FF"/>
                </a:solidFill>
                <a:latin typeface="Arial"/>
                <a:ea typeface="Arial"/>
                <a:cs typeface="Arial"/>
                <a:sym typeface="Arial"/>
              </a:rPr>
              <a:t>questions</a:t>
            </a:r>
            <a:endParaRPr>
              <a:solidFill>
                <a:srgbClr val="FF00FF"/>
              </a:solidFill>
            </a:endParaRPr>
          </a:p>
          <a:p>
            <a:pPr indent="-355600" lvl="1" marL="914400" marR="0" rtl="0" algn="l">
              <a:lnSpc>
                <a:spcPct val="80000"/>
              </a:lnSpc>
              <a:spcBef>
                <a:spcPts val="400"/>
              </a:spcBef>
              <a:spcAft>
                <a:spcPts val="0"/>
              </a:spcAft>
              <a:buClr>
                <a:srgbClr val="000000"/>
              </a:buClr>
              <a:buSzPts val="2000"/>
              <a:buFont typeface="Noto Sans Symbols"/>
              <a:buChar char="○"/>
            </a:pPr>
            <a:r>
              <a:rPr b="0" i="0" lang="en-GB" sz="1850" u="none" cap="none" strike="noStrike">
                <a:solidFill>
                  <a:schemeClr val="dk1"/>
                </a:solidFill>
                <a:latin typeface="Arial"/>
                <a:ea typeface="Arial"/>
                <a:cs typeface="Arial"/>
                <a:sym typeface="Arial"/>
              </a:rPr>
              <a:t>move responsibility for </a:t>
            </a:r>
            <a:r>
              <a:rPr b="0" i="0" lang="en-GB" sz="2590" u="none" cap="none" strike="noStrike">
                <a:solidFill>
                  <a:srgbClr val="FF00FF"/>
                </a:solidFill>
                <a:latin typeface="Arial"/>
                <a:ea typeface="Arial"/>
                <a:cs typeface="Arial"/>
                <a:sym typeface="Arial"/>
              </a:rPr>
              <a:t>monitoring</a:t>
            </a:r>
            <a:r>
              <a:rPr b="0" i="0" lang="en-GB" sz="2590" u="none" cap="none" strike="noStrike">
                <a:solidFill>
                  <a:srgbClr val="FF0000"/>
                </a:solidFill>
                <a:latin typeface="Arial"/>
                <a:ea typeface="Arial"/>
                <a:cs typeface="Arial"/>
                <a:sym typeface="Arial"/>
              </a:rPr>
              <a:t> </a:t>
            </a:r>
            <a:r>
              <a:rPr b="0" i="0" lang="en-GB" sz="1850" u="none" cap="none" strike="noStrike">
                <a:solidFill>
                  <a:schemeClr val="dk1"/>
                </a:solidFill>
                <a:latin typeface="Arial"/>
                <a:ea typeface="Arial"/>
                <a:cs typeface="Arial"/>
                <a:sym typeface="Arial"/>
              </a:rPr>
              <a:t>learning towards pupils </a:t>
            </a:r>
            <a:endParaRPr b="0" i="0" sz="1850" u="none" cap="none" strike="noStrike">
              <a:solidFill>
                <a:schemeClr val="dk1"/>
              </a:solidFill>
              <a:latin typeface="Arial"/>
              <a:ea typeface="Arial"/>
              <a:cs typeface="Arial"/>
              <a:sym typeface="Arial"/>
            </a:endParaRPr>
          </a:p>
          <a:p>
            <a:pPr indent="-355600" lvl="1" marL="914400" marR="0" rtl="0" algn="l">
              <a:lnSpc>
                <a:spcPct val="80000"/>
              </a:lnSpc>
              <a:spcBef>
                <a:spcPts val="400"/>
              </a:spcBef>
              <a:spcAft>
                <a:spcPts val="0"/>
              </a:spcAft>
              <a:buClr>
                <a:srgbClr val="000000"/>
              </a:buClr>
              <a:buSzPts val="2000"/>
              <a:buFont typeface="Noto Sans Symbols"/>
              <a:buChar char="○"/>
            </a:pPr>
            <a:r>
              <a:rPr b="0" i="0" lang="en-GB" sz="1850" u="none" cap="none" strike="noStrike">
                <a:solidFill>
                  <a:schemeClr val="dk1"/>
                </a:solidFill>
                <a:latin typeface="Arial"/>
                <a:ea typeface="Arial"/>
                <a:cs typeface="Arial"/>
                <a:sym typeface="Arial"/>
              </a:rPr>
              <a:t>train pupils in ‘</a:t>
            </a:r>
            <a:r>
              <a:rPr b="0" i="0" lang="en-GB" sz="2590" u="none" cap="none" strike="noStrike">
                <a:solidFill>
                  <a:srgbClr val="FF00FF"/>
                </a:solidFill>
                <a:latin typeface="Arial"/>
                <a:ea typeface="Arial"/>
                <a:cs typeface="Arial"/>
                <a:sym typeface="Arial"/>
              </a:rPr>
              <a:t>getting themselves unstuck</a:t>
            </a:r>
            <a:r>
              <a:rPr b="0" i="0" lang="en-GB" sz="1850" u="none" cap="none" strike="noStrike">
                <a:solidFill>
                  <a:schemeClr val="dk1"/>
                </a:solidFill>
                <a:latin typeface="Arial"/>
                <a:ea typeface="Arial"/>
                <a:cs typeface="Arial"/>
                <a:sym typeface="Arial"/>
              </a:rPr>
              <a:t>’. Plan to get learners stuck.</a:t>
            </a:r>
            <a:endParaRPr b="0" i="0" sz="1850" u="none" cap="none" strike="noStrike">
              <a:solidFill>
                <a:schemeClr val="dk1"/>
              </a:solidFill>
              <a:latin typeface="Arial"/>
              <a:ea typeface="Arial"/>
              <a:cs typeface="Arial"/>
              <a:sym typeface="Arial"/>
            </a:endParaRPr>
          </a:p>
          <a:p>
            <a:pPr indent="-228600" lvl="1" marL="914400" marR="0" rtl="0" algn="l">
              <a:lnSpc>
                <a:spcPct val="80000"/>
              </a:lnSpc>
              <a:spcBef>
                <a:spcPts val="400"/>
              </a:spcBef>
              <a:spcAft>
                <a:spcPts val="0"/>
              </a:spcAft>
              <a:buClr>
                <a:srgbClr val="000000"/>
              </a:buClr>
              <a:buSzPts val="2000"/>
              <a:buFont typeface="Noto Sans Symbols"/>
              <a:buNone/>
            </a:pPr>
            <a:r>
              <a:t/>
            </a:r>
            <a:endParaRPr b="0" i="0" sz="1850" u="none" cap="none" strike="noStrike">
              <a:solidFill>
                <a:srgbClr val="000000"/>
              </a:solidFill>
              <a:latin typeface="Calibri"/>
              <a:ea typeface="Calibri"/>
              <a:cs typeface="Calibri"/>
              <a:sym typeface="Calibri"/>
            </a:endParaRPr>
          </a:p>
        </p:txBody>
      </p:sp>
      <p:sp>
        <p:nvSpPr>
          <p:cNvPr id="175" name="Google Shape;175;p23"/>
          <p:cNvSpPr txBox="1"/>
          <p:nvPr>
            <p:ph idx="11" type="ftr"/>
          </p:nvPr>
        </p:nvSpPr>
        <p:spPr>
          <a:xfrm>
            <a:off x="3124200" y="5297488"/>
            <a:ext cx="2895600" cy="30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1200">
                <a:solidFill>
                  <a:srgbClr val="888888"/>
                </a:solidFill>
                <a:latin typeface="Calibri"/>
                <a:ea typeface="Calibri"/>
                <a:cs typeface="Calibri"/>
                <a:sym typeface="Calibri"/>
              </a:rPr>
              <a:t>© TLO Limited 2018</a:t>
            </a:r>
            <a:endParaRPr sz="1200">
              <a:solidFill>
                <a:srgbClr val="888888"/>
              </a:solidFill>
              <a:latin typeface="Calibri"/>
              <a:ea typeface="Calibri"/>
              <a:cs typeface="Calibri"/>
              <a:sym typeface="Calibri"/>
            </a:endParaRPr>
          </a:p>
        </p:txBody>
      </p:sp>
      <p:sp>
        <p:nvSpPr>
          <p:cNvPr id="176" name="Google Shape;176;p23"/>
          <p:cNvSpPr txBox="1"/>
          <p:nvPr>
            <p:ph idx="12" type="sldNum"/>
          </p:nvPr>
        </p:nvSpPr>
        <p:spPr>
          <a:xfrm>
            <a:off x="6661100" y="5297488"/>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
        <p:nvSpPr>
          <p:cNvPr id="177" name="Google Shape;177;p23"/>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Calibri"/>
                <a:ea typeface="Calibri"/>
                <a:cs typeface="Calibri"/>
                <a:sym typeface="Calibri"/>
              </a:rPr>
              <a:t>Readying your classroom for learning</a:t>
            </a:r>
            <a:endParaRPr b="0" i="0" sz="3200" u="none" cap="none" strike="noStrike">
              <a:solidFill>
                <a:srgbClr val="000090"/>
              </a:solidFill>
              <a:latin typeface="Calibri"/>
              <a:ea typeface="Calibri"/>
              <a:cs typeface="Calibri"/>
              <a:sym typeface="Calibri"/>
            </a:endParaRPr>
          </a:p>
        </p:txBody>
      </p:sp>
      <p:sp>
        <p:nvSpPr>
          <p:cNvPr id="178" name="Google Shape;178;p23"/>
          <p:cNvSpPr txBox="1"/>
          <p:nvPr>
            <p:ph idx="2" type="body"/>
          </p:nvPr>
        </p:nvSpPr>
        <p:spPr>
          <a:xfrm>
            <a:off x="6838950" y="1228725"/>
            <a:ext cx="1926300" cy="4000800"/>
          </a:xfrm>
          <a:prstGeom prst="rect">
            <a:avLst/>
          </a:prstGeom>
          <a:noFill/>
          <a:ln>
            <a:noFill/>
          </a:ln>
        </p:spPr>
        <p:txBody>
          <a:bodyPr anchorCtr="0" anchor="ctr" bIns="45700" lIns="91425" spcFirstLastPara="1" rIns="91425" wrap="square" tIns="45700">
            <a:noAutofit/>
          </a:bodyPr>
          <a:lstStyle/>
          <a:p>
            <a:pPr indent="-228600" lvl="0" marL="457200" marR="0" rtl="0" algn="l">
              <a:lnSpc>
                <a:spcPct val="100000"/>
              </a:lnSpc>
              <a:spcBef>
                <a:spcPts val="560"/>
              </a:spcBef>
              <a:spcAft>
                <a:spcPts val="0"/>
              </a:spcAft>
              <a:buClr>
                <a:srgbClr val="3366FF"/>
              </a:buClr>
              <a:buSzPts val="2400"/>
              <a:buFont typeface="Noto Sans Symbols"/>
              <a:buNone/>
            </a:pPr>
            <a:r>
              <a:t/>
            </a:r>
            <a:endParaRPr b="0" i="0" sz="2400" u="none" cap="none" strike="noStrike">
              <a:solidFill>
                <a:srgbClr val="3366FF"/>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183" name="Shape 183"/>
        <p:cNvGrpSpPr/>
        <p:nvPr/>
      </p:nvGrpSpPr>
      <p:grpSpPr>
        <a:xfrm>
          <a:off x="0" y="0"/>
          <a:ext cx="0" cy="0"/>
          <a:chOff x="0" y="0"/>
          <a:chExt cx="0" cy="0"/>
        </a:xfrm>
      </p:grpSpPr>
      <p:sp>
        <p:nvSpPr>
          <p:cNvPr id="184" name="Google Shape;184;p24"/>
          <p:cNvSpPr txBox="1"/>
          <p:nvPr>
            <p:ph idx="1" type="body"/>
          </p:nvPr>
        </p:nvSpPr>
        <p:spPr>
          <a:xfrm>
            <a:off x="381822" y="1245098"/>
            <a:ext cx="6385500" cy="3986400"/>
          </a:xfrm>
          <a:prstGeom prst="rect">
            <a:avLst/>
          </a:prstGeom>
        </p:spPr>
        <p:txBody>
          <a:bodyPr anchorCtr="0" anchor="ctr" bIns="45700" lIns="91425" spcFirstLastPara="1" rIns="91425" wrap="square" tIns="45700">
            <a:noAutofit/>
          </a:bodyPr>
          <a:lstStyle/>
          <a:p>
            <a:pPr indent="0" lvl="0" marL="0" rtl="0" algn="l">
              <a:spcBef>
                <a:spcPts val="560"/>
              </a:spcBef>
              <a:spcAft>
                <a:spcPts val="0"/>
              </a:spcAft>
              <a:buNone/>
            </a:pPr>
            <a:r>
              <a:t/>
            </a:r>
            <a:endParaRPr/>
          </a:p>
        </p:txBody>
      </p:sp>
      <p:sp>
        <p:nvSpPr>
          <p:cNvPr id="185" name="Google Shape;185;p24"/>
          <p:cNvSpPr txBox="1"/>
          <p:nvPr>
            <p:ph idx="12" type="sldNum"/>
          </p:nvPr>
        </p:nvSpPr>
        <p:spPr>
          <a:xfrm>
            <a:off x="6661100" y="5297488"/>
            <a:ext cx="2133600" cy="3033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
        <p:nvSpPr>
          <p:cNvPr id="186" name="Google Shape;186;p24"/>
          <p:cNvSpPr txBox="1"/>
          <p:nvPr>
            <p:ph type="title"/>
          </p:nvPr>
        </p:nvSpPr>
        <p:spPr>
          <a:xfrm>
            <a:off x="381000" y="296540"/>
            <a:ext cx="8381400" cy="8787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GB"/>
              <a:t>The Ask-it Basket, or Flipped Classroom</a:t>
            </a:r>
            <a:endParaRPr/>
          </a:p>
        </p:txBody>
      </p:sp>
      <p:sp>
        <p:nvSpPr>
          <p:cNvPr id="187" name="Google Shape;187;p24"/>
          <p:cNvSpPr txBox="1"/>
          <p:nvPr>
            <p:ph idx="2" type="body"/>
          </p:nvPr>
        </p:nvSpPr>
        <p:spPr>
          <a:xfrm>
            <a:off x="6838950" y="1228725"/>
            <a:ext cx="1926300" cy="4000800"/>
          </a:xfrm>
          <a:prstGeom prst="rect">
            <a:avLst/>
          </a:prstGeom>
        </p:spPr>
        <p:txBody>
          <a:bodyPr anchorCtr="0" anchor="ctr" bIns="45700" lIns="91425" spcFirstLastPara="1" rIns="91425" wrap="square" tIns="45700">
            <a:noAutofit/>
          </a:bodyPr>
          <a:lstStyle/>
          <a:p>
            <a:pPr indent="0" lvl="0" marL="0" rtl="0" algn="l">
              <a:spcBef>
                <a:spcPts val="560"/>
              </a:spcBef>
              <a:spcAft>
                <a:spcPts val="0"/>
              </a:spcAft>
              <a:buNone/>
            </a:pPr>
            <a:r>
              <a:t/>
            </a:r>
            <a:endParaRPr/>
          </a:p>
        </p:txBody>
      </p:sp>
      <p:pic>
        <p:nvPicPr>
          <p:cNvPr id="188" name="Google Shape;188;p24"/>
          <p:cNvPicPr preferRelativeResize="0"/>
          <p:nvPr/>
        </p:nvPicPr>
        <p:blipFill>
          <a:blip r:embed="rId3">
            <a:alphaModFix/>
          </a:blip>
          <a:stretch>
            <a:fillRect/>
          </a:stretch>
        </p:blipFill>
        <p:spPr>
          <a:xfrm>
            <a:off x="288925" y="1469063"/>
            <a:ext cx="4251550" cy="3188662"/>
          </a:xfrm>
          <a:prstGeom prst="rect">
            <a:avLst/>
          </a:prstGeom>
          <a:noFill/>
          <a:ln>
            <a:noFill/>
          </a:ln>
        </p:spPr>
      </p:pic>
      <p:pic>
        <p:nvPicPr>
          <p:cNvPr id="189" name="Google Shape;189;p24"/>
          <p:cNvPicPr preferRelativeResize="0"/>
          <p:nvPr/>
        </p:nvPicPr>
        <p:blipFill>
          <a:blip r:embed="rId4">
            <a:alphaModFix/>
          </a:blip>
          <a:stretch>
            <a:fillRect/>
          </a:stretch>
        </p:blipFill>
        <p:spPr>
          <a:xfrm>
            <a:off x="4800600" y="1423788"/>
            <a:ext cx="4251550" cy="3188663"/>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194" name="Shape 194"/>
        <p:cNvGrpSpPr/>
        <p:nvPr/>
      </p:nvGrpSpPr>
      <p:grpSpPr>
        <a:xfrm>
          <a:off x="0" y="0"/>
          <a:ext cx="0" cy="0"/>
          <a:chOff x="0" y="0"/>
          <a:chExt cx="0" cy="0"/>
        </a:xfrm>
      </p:grpSpPr>
      <p:sp>
        <p:nvSpPr>
          <p:cNvPr id="195" name="Google Shape;195;p25"/>
          <p:cNvSpPr txBox="1"/>
          <p:nvPr>
            <p:ph idx="1" type="body"/>
          </p:nvPr>
        </p:nvSpPr>
        <p:spPr>
          <a:xfrm>
            <a:off x="381822" y="1245098"/>
            <a:ext cx="6385500" cy="3986400"/>
          </a:xfrm>
          <a:prstGeom prst="rect">
            <a:avLst/>
          </a:prstGeom>
        </p:spPr>
        <p:txBody>
          <a:bodyPr anchorCtr="0" anchor="ctr" bIns="45700" lIns="91425" spcFirstLastPara="1" rIns="91425" wrap="square" tIns="45700">
            <a:noAutofit/>
          </a:bodyPr>
          <a:lstStyle/>
          <a:p>
            <a:pPr indent="0" lvl="0" marL="0" rtl="0" algn="l">
              <a:spcBef>
                <a:spcPts val="560"/>
              </a:spcBef>
              <a:spcAft>
                <a:spcPts val="0"/>
              </a:spcAft>
              <a:buNone/>
            </a:pPr>
            <a:r>
              <a:t/>
            </a:r>
            <a:endParaRPr/>
          </a:p>
        </p:txBody>
      </p:sp>
      <p:sp>
        <p:nvSpPr>
          <p:cNvPr id="196" name="Google Shape;196;p25"/>
          <p:cNvSpPr txBox="1"/>
          <p:nvPr>
            <p:ph idx="12" type="sldNum"/>
          </p:nvPr>
        </p:nvSpPr>
        <p:spPr>
          <a:xfrm>
            <a:off x="6661100" y="5297488"/>
            <a:ext cx="2133600" cy="3033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
        <p:nvSpPr>
          <p:cNvPr id="197" name="Google Shape;197;p25"/>
          <p:cNvSpPr txBox="1"/>
          <p:nvPr>
            <p:ph type="title"/>
          </p:nvPr>
        </p:nvSpPr>
        <p:spPr>
          <a:xfrm>
            <a:off x="381000" y="296540"/>
            <a:ext cx="8381400" cy="8787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GB"/>
              <a:t>A Visible Thinking Routine:</a:t>
            </a:r>
            <a:endParaRPr/>
          </a:p>
        </p:txBody>
      </p:sp>
      <p:sp>
        <p:nvSpPr>
          <p:cNvPr id="198" name="Google Shape;198;p25"/>
          <p:cNvSpPr txBox="1"/>
          <p:nvPr>
            <p:ph idx="2" type="body"/>
          </p:nvPr>
        </p:nvSpPr>
        <p:spPr>
          <a:xfrm>
            <a:off x="6838950" y="1228725"/>
            <a:ext cx="1926300" cy="4000800"/>
          </a:xfrm>
          <a:prstGeom prst="rect">
            <a:avLst/>
          </a:prstGeom>
        </p:spPr>
        <p:txBody>
          <a:bodyPr anchorCtr="0" anchor="ctr" bIns="45700" lIns="91425" spcFirstLastPara="1" rIns="91425" wrap="square" tIns="45700">
            <a:noAutofit/>
          </a:bodyPr>
          <a:lstStyle/>
          <a:p>
            <a:pPr indent="0" lvl="0" marL="0" rtl="0" algn="l">
              <a:spcBef>
                <a:spcPts val="560"/>
              </a:spcBef>
              <a:spcAft>
                <a:spcPts val="0"/>
              </a:spcAft>
              <a:buNone/>
            </a:pPr>
            <a:r>
              <a:t/>
            </a:r>
            <a:endParaRPr/>
          </a:p>
        </p:txBody>
      </p:sp>
      <p:pic>
        <p:nvPicPr>
          <p:cNvPr id="199" name="Google Shape;199;p25"/>
          <p:cNvPicPr preferRelativeResize="0"/>
          <p:nvPr/>
        </p:nvPicPr>
        <p:blipFill>
          <a:blip r:embed="rId3">
            <a:alphaModFix/>
          </a:blip>
          <a:stretch>
            <a:fillRect/>
          </a:stretch>
        </p:blipFill>
        <p:spPr>
          <a:xfrm>
            <a:off x="1034875" y="1982100"/>
            <a:ext cx="6994700" cy="25518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204" name="Shape 204"/>
        <p:cNvGrpSpPr/>
        <p:nvPr/>
      </p:nvGrpSpPr>
      <p:grpSpPr>
        <a:xfrm>
          <a:off x="0" y="0"/>
          <a:ext cx="0" cy="0"/>
          <a:chOff x="0" y="0"/>
          <a:chExt cx="0" cy="0"/>
        </a:xfrm>
      </p:grpSpPr>
      <p:sp>
        <p:nvSpPr>
          <p:cNvPr id="205" name="Google Shape;205;p26"/>
          <p:cNvSpPr txBox="1"/>
          <p:nvPr>
            <p:ph idx="1" type="body"/>
          </p:nvPr>
        </p:nvSpPr>
        <p:spPr>
          <a:xfrm>
            <a:off x="381822" y="1245098"/>
            <a:ext cx="6385500" cy="3986400"/>
          </a:xfrm>
          <a:prstGeom prst="rect">
            <a:avLst/>
          </a:prstGeom>
        </p:spPr>
        <p:txBody>
          <a:bodyPr anchorCtr="0" anchor="ctr" bIns="45700" lIns="91425" spcFirstLastPara="1" rIns="91425" wrap="square" tIns="45700">
            <a:noAutofit/>
          </a:bodyPr>
          <a:lstStyle/>
          <a:p>
            <a:pPr indent="0" lvl="0" marL="0" rtl="0" algn="l">
              <a:spcBef>
                <a:spcPts val="560"/>
              </a:spcBef>
              <a:spcAft>
                <a:spcPts val="0"/>
              </a:spcAft>
              <a:buNone/>
            </a:pPr>
            <a:r>
              <a:t/>
            </a:r>
            <a:endParaRPr/>
          </a:p>
        </p:txBody>
      </p:sp>
      <p:sp>
        <p:nvSpPr>
          <p:cNvPr id="206" name="Google Shape;206;p26"/>
          <p:cNvSpPr txBox="1"/>
          <p:nvPr>
            <p:ph idx="12" type="sldNum"/>
          </p:nvPr>
        </p:nvSpPr>
        <p:spPr>
          <a:xfrm>
            <a:off x="6661100" y="5297488"/>
            <a:ext cx="2133600" cy="3033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
        <p:nvSpPr>
          <p:cNvPr id="207" name="Google Shape;207;p26"/>
          <p:cNvSpPr txBox="1"/>
          <p:nvPr>
            <p:ph type="title"/>
          </p:nvPr>
        </p:nvSpPr>
        <p:spPr>
          <a:xfrm>
            <a:off x="381000" y="296540"/>
            <a:ext cx="8381400" cy="8787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GB"/>
              <a:t>Students self-monitoring their own learning</a:t>
            </a:r>
            <a:endParaRPr/>
          </a:p>
        </p:txBody>
      </p:sp>
      <p:sp>
        <p:nvSpPr>
          <p:cNvPr id="208" name="Google Shape;208;p26"/>
          <p:cNvSpPr txBox="1"/>
          <p:nvPr>
            <p:ph idx="2" type="body"/>
          </p:nvPr>
        </p:nvSpPr>
        <p:spPr>
          <a:xfrm>
            <a:off x="6838950" y="1228725"/>
            <a:ext cx="1926300" cy="4000800"/>
          </a:xfrm>
          <a:prstGeom prst="rect">
            <a:avLst/>
          </a:prstGeom>
        </p:spPr>
        <p:txBody>
          <a:bodyPr anchorCtr="0" anchor="ctr" bIns="45700" lIns="91425" spcFirstLastPara="1" rIns="91425" wrap="square" tIns="45700">
            <a:noAutofit/>
          </a:bodyPr>
          <a:lstStyle/>
          <a:p>
            <a:pPr indent="0" lvl="0" marL="0" rtl="0" algn="l">
              <a:spcBef>
                <a:spcPts val="560"/>
              </a:spcBef>
              <a:spcAft>
                <a:spcPts val="0"/>
              </a:spcAft>
              <a:buNone/>
            </a:pPr>
            <a:r>
              <a:t/>
            </a:r>
            <a:endParaRPr/>
          </a:p>
        </p:txBody>
      </p:sp>
      <p:pic>
        <p:nvPicPr>
          <p:cNvPr id="209" name="Google Shape;209;p26"/>
          <p:cNvPicPr preferRelativeResize="0"/>
          <p:nvPr/>
        </p:nvPicPr>
        <p:blipFill>
          <a:blip r:embed="rId3">
            <a:alphaModFix/>
          </a:blip>
          <a:stretch>
            <a:fillRect/>
          </a:stretch>
        </p:blipFill>
        <p:spPr>
          <a:xfrm>
            <a:off x="3026734" y="1328759"/>
            <a:ext cx="3607450" cy="360742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214" name="Shape 214"/>
        <p:cNvGrpSpPr/>
        <p:nvPr/>
      </p:nvGrpSpPr>
      <p:grpSpPr>
        <a:xfrm>
          <a:off x="0" y="0"/>
          <a:ext cx="0" cy="0"/>
          <a:chOff x="0" y="0"/>
          <a:chExt cx="0" cy="0"/>
        </a:xfrm>
      </p:grpSpPr>
      <p:sp>
        <p:nvSpPr>
          <p:cNvPr id="215" name="Google Shape;215;p27"/>
          <p:cNvSpPr txBox="1"/>
          <p:nvPr>
            <p:ph idx="1" type="body"/>
          </p:nvPr>
        </p:nvSpPr>
        <p:spPr>
          <a:xfrm>
            <a:off x="381822" y="1245098"/>
            <a:ext cx="6385500" cy="3986400"/>
          </a:xfrm>
          <a:prstGeom prst="rect">
            <a:avLst/>
          </a:prstGeom>
        </p:spPr>
        <p:txBody>
          <a:bodyPr anchorCtr="0" anchor="ctr" bIns="45700" lIns="91425" spcFirstLastPara="1" rIns="91425" wrap="square" tIns="45700">
            <a:noAutofit/>
          </a:bodyPr>
          <a:lstStyle/>
          <a:p>
            <a:pPr indent="0" lvl="0" marL="0" rtl="0" algn="l">
              <a:spcBef>
                <a:spcPts val="560"/>
              </a:spcBef>
              <a:spcAft>
                <a:spcPts val="0"/>
              </a:spcAft>
              <a:buNone/>
            </a:pPr>
            <a:r>
              <a:t/>
            </a:r>
            <a:endParaRPr/>
          </a:p>
        </p:txBody>
      </p:sp>
      <p:sp>
        <p:nvSpPr>
          <p:cNvPr id="216" name="Google Shape;216;p27"/>
          <p:cNvSpPr txBox="1"/>
          <p:nvPr>
            <p:ph idx="12" type="sldNum"/>
          </p:nvPr>
        </p:nvSpPr>
        <p:spPr>
          <a:xfrm>
            <a:off x="6661100" y="5297488"/>
            <a:ext cx="2133600" cy="3033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
        <p:nvSpPr>
          <p:cNvPr id="217" name="Google Shape;217;p27"/>
          <p:cNvSpPr txBox="1"/>
          <p:nvPr>
            <p:ph type="title"/>
          </p:nvPr>
        </p:nvSpPr>
        <p:spPr>
          <a:xfrm>
            <a:off x="381000" y="296540"/>
            <a:ext cx="8381400" cy="8787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GB"/>
              <a:t>Examples of a couple of monitoring checklists</a:t>
            </a:r>
            <a:endParaRPr/>
          </a:p>
        </p:txBody>
      </p:sp>
      <p:sp>
        <p:nvSpPr>
          <p:cNvPr id="218" name="Google Shape;218;p27"/>
          <p:cNvSpPr txBox="1"/>
          <p:nvPr>
            <p:ph idx="2" type="body"/>
          </p:nvPr>
        </p:nvSpPr>
        <p:spPr>
          <a:xfrm>
            <a:off x="6838950" y="1228725"/>
            <a:ext cx="1926300" cy="4000800"/>
          </a:xfrm>
          <a:prstGeom prst="rect">
            <a:avLst/>
          </a:prstGeom>
        </p:spPr>
        <p:txBody>
          <a:bodyPr anchorCtr="0" anchor="ctr" bIns="45700" lIns="91425" spcFirstLastPara="1" rIns="91425" wrap="square" tIns="45700">
            <a:noAutofit/>
          </a:bodyPr>
          <a:lstStyle/>
          <a:p>
            <a:pPr indent="0" lvl="0" marL="0" rtl="0" algn="l">
              <a:spcBef>
                <a:spcPts val="560"/>
              </a:spcBef>
              <a:spcAft>
                <a:spcPts val="0"/>
              </a:spcAft>
              <a:buNone/>
            </a:pPr>
            <a:r>
              <a:t/>
            </a:r>
            <a:endParaRPr/>
          </a:p>
        </p:txBody>
      </p:sp>
      <p:pic>
        <p:nvPicPr>
          <p:cNvPr id="219" name="Google Shape;219;p27"/>
          <p:cNvPicPr preferRelativeResize="0"/>
          <p:nvPr/>
        </p:nvPicPr>
        <p:blipFill>
          <a:blip r:embed="rId3">
            <a:alphaModFix/>
          </a:blip>
          <a:stretch>
            <a:fillRect/>
          </a:stretch>
        </p:blipFill>
        <p:spPr>
          <a:xfrm>
            <a:off x="2114350" y="169325"/>
            <a:ext cx="5293049" cy="5334300"/>
          </a:xfrm>
          <a:prstGeom prst="rect">
            <a:avLst/>
          </a:prstGeom>
          <a:noFill/>
          <a:ln>
            <a:noFill/>
          </a:ln>
        </p:spPr>
      </p:pic>
      <p:pic>
        <p:nvPicPr>
          <p:cNvPr id="220" name="Google Shape;220;p27"/>
          <p:cNvPicPr preferRelativeResize="0"/>
          <p:nvPr/>
        </p:nvPicPr>
        <p:blipFill>
          <a:blip r:embed="rId4">
            <a:alphaModFix/>
          </a:blip>
          <a:stretch>
            <a:fillRect/>
          </a:stretch>
        </p:blipFill>
        <p:spPr>
          <a:xfrm>
            <a:off x="655650" y="163775"/>
            <a:ext cx="7777550" cy="5217850"/>
          </a:xfrm>
          <a:prstGeom prst="rect">
            <a:avLst/>
          </a:prstGeom>
          <a:noFill/>
          <a:ln>
            <a:noFill/>
          </a:ln>
        </p:spPr>
      </p:pic>
    </p:spTree>
  </p:cSld>
  <p:clrMapOvr>
    <a:masterClrMapping/>
  </p:clrMapOvr>
  <mc:AlternateContent>
    <mc:Choice Requires="p14">
      <p:transition spd="slow" p14:dur="1000">
        <p:fade thruBlk="1"/>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9"/>
                                        </p:tgtEl>
                                        <p:attrNameLst>
                                          <p:attrName>style.visibility</p:attrName>
                                        </p:attrNameLst>
                                      </p:cBhvr>
                                      <p:to>
                                        <p:strVal val="visible"/>
                                      </p:to>
                                    </p:set>
                                    <p:animEffect filter="fade" transition="in">
                                      <p:cBhvr>
                                        <p:cTn dur="1000"/>
                                        <p:tgtEl>
                                          <p:spTgt spid="21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0"/>
                                        </p:tgtEl>
                                        <p:attrNameLst>
                                          <p:attrName>style.visibility</p:attrName>
                                        </p:attrNameLst>
                                      </p:cBhvr>
                                      <p:to>
                                        <p:strVal val="visible"/>
                                      </p:to>
                                    </p:set>
                                    <p:animEffect filter="fade" transition="in">
                                      <p:cBhvr>
                                        <p:cTn dur="1000"/>
                                        <p:tgtEl>
                                          <p:spTgt spid="22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224" name="Shape 224"/>
        <p:cNvGrpSpPr/>
        <p:nvPr/>
      </p:nvGrpSpPr>
      <p:grpSpPr>
        <a:xfrm>
          <a:off x="0" y="0"/>
          <a:ext cx="0" cy="0"/>
          <a:chOff x="0" y="0"/>
          <a:chExt cx="0" cy="0"/>
        </a:xfrm>
      </p:grpSpPr>
      <p:sp>
        <p:nvSpPr>
          <p:cNvPr id="225" name="Google Shape;225;p28"/>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Arial"/>
                <a:ea typeface="Arial"/>
                <a:cs typeface="Arial"/>
                <a:sym typeface="Arial"/>
              </a:rPr>
              <a:t>Train students to get themselves unstuck. </a:t>
            </a:r>
            <a:endParaRPr b="0" i="0" sz="3200" u="none" cap="none" strike="noStrike">
              <a:solidFill>
                <a:srgbClr val="000090"/>
              </a:solidFill>
              <a:latin typeface="Arial"/>
              <a:ea typeface="Arial"/>
              <a:cs typeface="Arial"/>
              <a:sym typeface="Arial"/>
            </a:endParaRPr>
          </a:p>
        </p:txBody>
      </p:sp>
      <p:pic>
        <p:nvPicPr>
          <p:cNvPr descr="image54.png" id="226" name="Google Shape;226;p28"/>
          <p:cNvPicPr preferRelativeResize="0"/>
          <p:nvPr>
            <p:ph idx="1" type="body"/>
          </p:nvPr>
        </p:nvPicPr>
        <p:blipFill rotWithShape="1">
          <a:blip r:embed="rId3">
            <a:alphaModFix/>
          </a:blip>
          <a:srcRect b="0" l="-96741" r="-110667" t="0"/>
          <a:stretch/>
        </p:blipFill>
        <p:spPr>
          <a:xfrm>
            <a:off x="381007" y="1432559"/>
            <a:ext cx="8407800" cy="3672900"/>
          </a:xfrm>
          <a:prstGeom prst="rect">
            <a:avLst/>
          </a:prstGeom>
          <a:noFill/>
          <a:ln>
            <a:noFill/>
          </a:ln>
        </p:spPr>
      </p:pic>
      <p:sp>
        <p:nvSpPr>
          <p:cNvPr id="227" name="Google Shape;227;p28"/>
          <p:cNvSpPr txBox="1"/>
          <p:nvPr>
            <p:ph idx="11" type="ftr"/>
          </p:nvPr>
        </p:nvSpPr>
        <p:spPr>
          <a:xfrm>
            <a:off x="8234363" y="5295900"/>
            <a:ext cx="582600" cy="228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1100">
                <a:solidFill>
                  <a:srgbClr val="898989"/>
                </a:solidFill>
                <a:latin typeface="Calibri"/>
                <a:ea typeface="Calibri"/>
                <a:cs typeface="Calibri"/>
                <a:sym typeface="Calibri"/>
              </a:rPr>
              <a:t>Copyright TLO Limited 2014 | FCD1-Pri</a:t>
            </a:r>
            <a:endParaRPr/>
          </a:p>
        </p:txBody>
      </p:sp>
      <p:sp>
        <p:nvSpPr>
          <p:cNvPr id="228" name="Google Shape;228;p28"/>
          <p:cNvSpPr txBox="1"/>
          <p:nvPr>
            <p:ph idx="12" type="sldNum"/>
          </p:nvPr>
        </p:nvSpPr>
        <p:spPr>
          <a:xfrm>
            <a:off x="371475" y="5297488"/>
            <a:ext cx="2133600" cy="2286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233" name="Shape 233"/>
        <p:cNvGrpSpPr/>
        <p:nvPr/>
      </p:nvGrpSpPr>
      <p:grpSpPr>
        <a:xfrm>
          <a:off x="0" y="0"/>
          <a:ext cx="0" cy="0"/>
          <a:chOff x="0" y="0"/>
          <a:chExt cx="0" cy="0"/>
        </a:xfrm>
      </p:grpSpPr>
      <p:sp>
        <p:nvSpPr>
          <p:cNvPr id="234" name="Google Shape;234;p29"/>
          <p:cNvSpPr txBox="1"/>
          <p:nvPr>
            <p:ph idx="1" type="body"/>
          </p:nvPr>
        </p:nvSpPr>
        <p:spPr>
          <a:xfrm>
            <a:off x="381822" y="1245098"/>
            <a:ext cx="6385500" cy="3986400"/>
          </a:xfrm>
          <a:prstGeom prst="rect">
            <a:avLst/>
          </a:prstGeom>
          <a:noFill/>
          <a:ln>
            <a:noFill/>
          </a:ln>
        </p:spPr>
        <p:txBody>
          <a:bodyPr anchorCtr="0" anchor="ctr" bIns="45700" lIns="91425" spcFirstLastPara="1" rIns="91425" wrap="square" tIns="45700">
            <a:noAutofit/>
          </a:bodyPr>
          <a:lstStyle/>
          <a:p>
            <a:pPr indent="-381000" lvl="0" marL="457200" marR="0" rtl="0" algn="l">
              <a:lnSpc>
                <a:spcPct val="100000"/>
              </a:lnSpc>
              <a:spcBef>
                <a:spcPts val="560"/>
              </a:spcBef>
              <a:spcAft>
                <a:spcPts val="0"/>
              </a:spcAft>
              <a:buClr>
                <a:srgbClr val="3366FF"/>
              </a:buClr>
              <a:buSzPts val="2400"/>
              <a:buFont typeface="Noto Sans Symbols"/>
              <a:buChar char="●"/>
            </a:pPr>
            <a:r>
              <a:rPr b="0" i="0" lang="en-GB" sz="2800" u="none" cap="none" strike="noStrike">
                <a:solidFill>
                  <a:srgbClr val="FF00FF"/>
                </a:solidFill>
                <a:latin typeface="Calibri"/>
                <a:ea typeface="Calibri"/>
                <a:cs typeface="Calibri"/>
                <a:sym typeface="Calibri"/>
              </a:rPr>
              <a:t>Getting unstuck</a:t>
            </a:r>
            <a:r>
              <a:rPr b="0" i="0" lang="en-GB" sz="2800" u="none" cap="none" strike="noStrike">
                <a:solidFill>
                  <a:srgbClr val="3366FF"/>
                </a:solidFill>
                <a:latin typeface="Calibri"/>
                <a:ea typeface="Calibri"/>
                <a:cs typeface="Calibri"/>
                <a:sym typeface="Calibri"/>
              </a:rPr>
              <a:t>; </a:t>
            </a:r>
            <a:r>
              <a:rPr b="0" i="0" lang="en-GB" sz="2000" u="none" cap="none" strike="noStrike">
                <a:solidFill>
                  <a:srgbClr val="3366FF"/>
                </a:solidFill>
                <a:latin typeface="Calibri"/>
                <a:ea typeface="Calibri"/>
                <a:cs typeface="Calibri"/>
                <a:sym typeface="Calibri"/>
              </a:rPr>
              <a:t>a natural part of learning. Celebrate as a site of interest not shame</a:t>
            </a:r>
            <a:endParaRPr b="0" i="0" sz="2000" u="none" cap="none" strike="noStrike">
              <a:solidFill>
                <a:srgbClr val="3366FF"/>
              </a:solidFill>
              <a:latin typeface="Calibri"/>
              <a:ea typeface="Calibri"/>
              <a:cs typeface="Calibri"/>
              <a:sym typeface="Calibri"/>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000" u="none" cap="none" strike="noStrike">
                <a:solidFill>
                  <a:srgbClr val="3366FF"/>
                </a:solidFill>
                <a:latin typeface="Calibri"/>
                <a:ea typeface="Calibri"/>
                <a:cs typeface="Calibri"/>
                <a:sym typeface="Calibri"/>
              </a:rPr>
              <a:t>Have learners identify the obstacle to their progress. </a:t>
            </a:r>
            <a:r>
              <a:rPr b="0" i="0" lang="en-GB" sz="2000" u="none" cap="none" strike="noStrike">
                <a:solidFill>
                  <a:srgbClr val="FF00FF"/>
                </a:solidFill>
                <a:latin typeface="Calibri"/>
                <a:ea typeface="Calibri"/>
                <a:cs typeface="Calibri"/>
                <a:sym typeface="Calibri"/>
              </a:rPr>
              <a:t>I’m stuck </a:t>
            </a:r>
            <a:r>
              <a:rPr b="0" i="0" lang="en-GB" sz="2400" u="none" cap="none" strike="noStrike">
                <a:solidFill>
                  <a:srgbClr val="FF00FF"/>
                </a:solidFill>
                <a:latin typeface="Calibri"/>
                <a:ea typeface="Calibri"/>
                <a:cs typeface="Calibri"/>
                <a:sym typeface="Calibri"/>
              </a:rPr>
              <a:t>because..</a:t>
            </a:r>
            <a:endParaRPr>
              <a:solidFill>
                <a:srgbClr val="FF00FF"/>
              </a:solidFill>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000" u="none" cap="none" strike="noStrike">
                <a:solidFill>
                  <a:srgbClr val="3366FF"/>
                </a:solidFill>
                <a:latin typeface="Calibri"/>
                <a:ea typeface="Calibri"/>
                <a:cs typeface="Calibri"/>
                <a:sym typeface="Calibri"/>
              </a:rPr>
              <a:t>Model and talk through the ‘getting unstuck’ process.</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000" u="none" cap="none" strike="noStrike">
                <a:solidFill>
                  <a:srgbClr val="3366FF"/>
                </a:solidFill>
                <a:latin typeface="Calibri"/>
                <a:ea typeface="Calibri"/>
                <a:cs typeface="Calibri"/>
                <a:sym typeface="Calibri"/>
              </a:rPr>
              <a:t>Use the </a:t>
            </a:r>
            <a:r>
              <a:rPr b="0" i="0" lang="en-GB" sz="2000" u="none" cap="none" strike="noStrike">
                <a:solidFill>
                  <a:srgbClr val="FF00FF"/>
                </a:solidFill>
                <a:latin typeface="Calibri"/>
                <a:ea typeface="Calibri"/>
                <a:cs typeface="Calibri"/>
                <a:sym typeface="Calibri"/>
              </a:rPr>
              <a:t>VTR</a:t>
            </a:r>
            <a:r>
              <a:rPr b="0" i="0" lang="en-GB" sz="2000" u="none" cap="none" strike="noStrike">
                <a:solidFill>
                  <a:srgbClr val="3366FF"/>
                </a:solidFill>
                <a:latin typeface="Calibri"/>
                <a:ea typeface="Calibri"/>
                <a:cs typeface="Calibri"/>
                <a:sym typeface="Calibri"/>
              </a:rPr>
              <a:t>. What do I </a:t>
            </a:r>
            <a:r>
              <a:rPr b="0" i="0" lang="en-GB" sz="2000" u="none" cap="none" strike="noStrike">
                <a:solidFill>
                  <a:srgbClr val="FF00FF"/>
                </a:solidFill>
                <a:latin typeface="Calibri"/>
                <a:ea typeface="Calibri"/>
                <a:cs typeface="Calibri"/>
                <a:sym typeface="Calibri"/>
              </a:rPr>
              <a:t>know</a:t>
            </a:r>
            <a:r>
              <a:rPr b="0" i="0" lang="en-GB" sz="2000" u="none" cap="none" strike="noStrike">
                <a:solidFill>
                  <a:srgbClr val="3366FF"/>
                </a:solidFill>
                <a:latin typeface="Calibri"/>
                <a:ea typeface="Calibri"/>
                <a:cs typeface="Calibri"/>
                <a:sym typeface="Calibri"/>
              </a:rPr>
              <a:t>? What do I </a:t>
            </a:r>
            <a:r>
              <a:rPr b="0" i="0" lang="en-GB" sz="2000" u="none" cap="none" strike="noStrike">
                <a:solidFill>
                  <a:srgbClr val="FF00FF"/>
                </a:solidFill>
                <a:latin typeface="Calibri"/>
                <a:ea typeface="Calibri"/>
                <a:cs typeface="Calibri"/>
                <a:sym typeface="Calibri"/>
              </a:rPr>
              <a:t>need to know?</a:t>
            </a:r>
            <a:r>
              <a:rPr b="0" i="0" lang="en-GB" sz="2000" u="none" cap="none" strike="noStrike">
                <a:solidFill>
                  <a:srgbClr val="3366FF"/>
                </a:solidFill>
                <a:latin typeface="Calibri"/>
                <a:ea typeface="Calibri"/>
                <a:cs typeface="Calibri"/>
                <a:sym typeface="Calibri"/>
              </a:rPr>
              <a:t> What techniques do I have to </a:t>
            </a:r>
            <a:r>
              <a:rPr b="0" i="0" lang="en-GB" sz="2000" u="none" cap="none" strike="noStrike">
                <a:solidFill>
                  <a:srgbClr val="FF00FF"/>
                </a:solidFill>
                <a:latin typeface="Calibri"/>
                <a:ea typeface="Calibri"/>
                <a:cs typeface="Calibri"/>
                <a:sym typeface="Calibri"/>
              </a:rPr>
              <a:t>bridge the gap</a:t>
            </a:r>
            <a:r>
              <a:rPr b="0" i="0" lang="en-GB" sz="2000" u="none" cap="none" strike="noStrike">
                <a:solidFill>
                  <a:srgbClr val="3366FF"/>
                </a:solidFill>
                <a:latin typeface="Calibri"/>
                <a:ea typeface="Calibri"/>
                <a:cs typeface="Calibri"/>
                <a:sym typeface="Calibri"/>
              </a:rPr>
              <a:t>?</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000" u="none" cap="none" strike="noStrike">
                <a:solidFill>
                  <a:srgbClr val="3366FF"/>
                </a:solidFill>
                <a:latin typeface="Calibri"/>
                <a:ea typeface="Calibri"/>
                <a:cs typeface="Calibri"/>
                <a:sym typeface="Calibri"/>
              </a:rPr>
              <a:t>If pupils freeze offer supportive questions NOT answers. ‘What do you do next?’ and ditto. You are encouraging pupils to take over the job for themselves.</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000" u="none" cap="none" strike="noStrike">
                <a:solidFill>
                  <a:srgbClr val="3366FF"/>
                </a:solidFill>
                <a:latin typeface="Calibri"/>
                <a:ea typeface="Calibri"/>
                <a:cs typeface="Calibri"/>
                <a:sym typeface="Calibri"/>
              </a:rPr>
              <a:t>Tell pupils you are planning to get them stuck.</a:t>
            </a:r>
            <a:endParaRPr b="0" i="0" sz="2000" u="none" cap="none" strike="noStrike">
              <a:solidFill>
                <a:srgbClr val="3366FF"/>
              </a:solidFill>
              <a:latin typeface="Calibri"/>
              <a:ea typeface="Calibri"/>
              <a:cs typeface="Calibri"/>
              <a:sym typeface="Calibri"/>
            </a:endParaRPr>
          </a:p>
        </p:txBody>
      </p:sp>
      <p:sp>
        <p:nvSpPr>
          <p:cNvPr id="235" name="Google Shape;235;p29"/>
          <p:cNvSpPr txBox="1"/>
          <p:nvPr>
            <p:ph idx="11" type="ftr"/>
          </p:nvPr>
        </p:nvSpPr>
        <p:spPr>
          <a:xfrm>
            <a:off x="3124200" y="5297488"/>
            <a:ext cx="2895600" cy="30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1200">
                <a:solidFill>
                  <a:srgbClr val="888888"/>
                </a:solidFill>
                <a:latin typeface="Calibri"/>
                <a:ea typeface="Calibri"/>
                <a:cs typeface="Calibri"/>
                <a:sym typeface="Calibri"/>
              </a:rPr>
              <a:t>© TLO Limited 2018</a:t>
            </a:r>
            <a:endParaRPr sz="1200">
              <a:solidFill>
                <a:srgbClr val="888888"/>
              </a:solidFill>
              <a:latin typeface="Calibri"/>
              <a:ea typeface="Calibri"/>
              <a:cs typeface="Calibri"/>
              <a:sym typeface="Calibri"/>
            </a:endParaRPr>
          </a:p>
        </p:txBody>
      </p:sp>
      <p:sp>
        <p:nvSpPr>
          <p:cNvPr id="236" name="Google Shape;236;p29"/>
          <p:cNvSpPr txBox="1"/>
          <p:nvPr>
            <p:ph idx="12" type="sldNum"/>
          </p:nvPr>
        </p:nvSpPr>
        <p:spPr>
          <a:xfrm>
            <a:off x="6661100" y="5297488"/>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
        <p:nvSpPr>
          <p:cNvPr id="237" name="Google Shape;237;p29"/>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600" u="none" cap="none" strike="noStrike">
                <a:solidFill>
                  <a:srgbClr val="000090"/>
                </a:solidFill>
                <a:latin typeface="Calibri"/>
                <a:ea typeface="Calibri"/>
                <a:cs typeface="Calibri"/>
                <a:sym typeface="Calibri"/>
              </a:rPr>
              <a:t>Re-fresh being stuck</a:t>
            </a:r>
            <a:endParaRPr b="0" i="0" sz="3600" u="none" cap="none" strike="noStrike">
              <a:solidFill>
                <a:srgbClr val="000090"/>
              </a:solidFill>
              <a:latin typeface="Calibri"/>
              <a:ea typeface="Calibri"/>
              <a:cs typeface="Calibri"/>
              <a:sym typeface="Calibri"/>
            </a:endParaRPr>
          </a:p>
        </p:txBody>
      </p:sp>
      <p:sp>
        <p:nvSpPr>
          <p:cNvPr id="238" name="Google Shape;238;p29"/>
          <p:cNvSpPr txBox="1"/>
          <p:nvPr>
            <p:ph idx="2" type="body"/>
          </p:nvPr>
        </p:nvSpPr>
        <p:spPr>
          <a:xfrm>
            <a:off x="6838950" y="1228725"/>
            <a:ext cx="1926300" cy="4000800"/>
          </a:xfrm>
          <a:prstGeom prst="rect">
            <a:avLst/>
          </a:prstGeom>
          <a:noFill/>
          <a:ln>
            <a:noFill/>
          </a:ln>
        </p:spPr>
        <p:txBody>
          <a:bodyPr anchorCtr="0" anchor="ctr" bIns="45700" lIns="91425" spcFirstLastPara="1" rIns="91425" wrap="square" tIns="45700">
            <a:noAutofit/>
          </a:bodyPr>
          <a:lstStyle/>
          <a:p>
            <a:pPr indent="-228600" lvl="0" marL="457200" marR="0" rtl="0" algn="l">
              <a:lnSpc>
                <a:spcPct val="100000"/>
              </a:lnSpc>
              <a:spcBef>
                <a:spcPts val="560"/>
              </a:spcBef>
              <a:spcAft>
                <a:spcPts val="0"/>
              </a:spcAft>
              <a:buClr>
                <a:srgbClr val="3366FF"/>
              </a:buClr>
              <a:buSzPts val="2400"/>
              <a:buFont typeface="Noto Sans Symbols"/>
              <a:buNone/>
            </a:pPr>
            <a:r>
              <a:t/>
            </a:r>
            <a:endParaRPr b="0" i="0" sz="2400" u="none" cap="none" strike="noStrike">
              <a:solidFill>
                <a:srgbClr val="3366FF"/>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243" name="Shape 243"/>
        <p:cNvGrpSpPr/>
        <p:nvPr/>
      </p:nvGrpSpPr>
      <p:grpSpPr>
        <a:xfrm>
          <a:off x="0" y="0"/>
          <a:ext cx="0" cy="0"/>
          <a:chOff x="0" y="0"/>
          <a:chExt cx="0" cy="0"/>
        </a:xfrm>
      </p:grpSpPr>
      <p:sp>
        <p:nvSpPr>
          <p:cNvPr id="244" name="Google Shape;244;p30"/>
          <p:cNvSpPr txBox="1"/>
          <p:nvPr>
            <p:ph idx="1" type="body"/>
          </p:nvPr>
        </p:nvSpPr>
        <p:spPr>
          <a:xfrm>
            <a:off x="381822" y="1245098"/>
            <a:ext cx="6385500" cy="3986400"/>
          </a:xfrm>
          <a:prstGeom prst="rect">
            <a:avLst/>
          </a:prstGeom>
          <a:noFill/>
          <a:ln>
            <a:noFill/>
          </a:ln>
        </p:spPr>
        <p:txBody>
          <a:bodyPr anchorCtr="0" anchor="ctr" bIns="45700" lIns="91425" spcFirstLastPara="1" rIns="91425" wrap="square" tIns="45700">
            <a:noAutofit/>
          </a:bodyPr>
          <a:lstStyle/>
          <a:p>
            <a:pPr indent="0" lvl="0" marL="76200" marR="0" rtl="0" algn="l">
              <a:lnSpc>
                <a:spcPct val="100000"/>
              </a:lnSpc>
              <a:spcBef>
                <a:spcPts val="560"/>
              </a:spcBef>
              <a:spcAft>
                <a:spcPts val="0"/>
              </a:spcAft>
              <a:buClr>
                <a:srgbClr val="3366FF"/>
              </a:buClr>
              <a:buSzPts val="2400"/>
              <a:buFont typeface="Noto Sans Symbols"/>
              <a:buNone/>
            </a:pPr>
            <a:r>
              <a:rPr b="0" i="0" lang="en-GB" sz="3600" u="none" cap="none" strike="noStrike">
                <a:solidFill>
                  <a:srgbClr val="3366FF"/>
                </a:solidFill>
                <a:latin typeface="Calibri"/>
                <a:ea typeface="Calibri"/>
                <a:cs typeface="Calibri"/>
                <a:sym typeface="Calibri"/>
              </a:rPr>
              <a:t>Talking for learning</a:t>
            </a:r>
            <a:r>
              <a:rPr b="0" i="0" lang="en-GB" sz="2800" u="none" cap="none" strike="noStrike">
                <a:solidFill>
                  <a:srgbClr val="3366FF"/>
                </a:solidFill>
                <a:latin typeface="Calibri"/>
                <a:ea typeface="Calibri"/>
                <a:cs typeface="Calibri"/>
                <a:sym typeface="Calibri"/>
              </a:rPr>
              <a:t>; </a:t>
            </a:r>
            <a:r>
              <a:rPr b="0" i="0" lang="en-GB" sz="2400" u="none" cap="none" strike="noStrike">
                <a:solidFill>
                  <a:srgbClr val="3366FF"/>
                </a:solidFill>
                <a:latin typeface="Calibri"/>
                <a:ea typeface="Calibri"/>
                <a:cs typeface="Calibri"/>
                <a:sym typeface="Calibri"/>
              </a:rPr>
              <a:t>making learning the object of conversation</a:t>
            </a:r>
            <a:endParaRPr/>
          </a:p>
          <a:p>
            <a:pPr indent="-355600" lvl="1" marL="914400" marR="0" rtl="0" algn="l">
              <a:lnSpc>
                <a:spcPct val="100000"/>
              </a:lnSpc>
              <a:spcBef>
                <a:spcPts val="400"/>
              </a:spcBef>
              <a:spcAft>
                <a:spcPts val="0"/>
              </a:spcAft>
              <a:buClr>
                <a:srgbClr val="000000"/>
              </a:buClr>
              <a:buSzPts val="2000"/>
              <a:buFont typeface="Noto Sans Symbols"/>
              <a:buChar char="○"/>
            </a:pPr>
            <a:r>
              <a:rPr b="0" i="0" lang="en-GB" sz="2000" u="none" cap="none" strike="noStrike">
                <a:solidFill>
                  <a:schemeClr val="dk1"/>
                </a:solidFill>
                <a:latin typeface="Arial"/>
                <a:ea typeface="Arial"/>
                <a:cs typeface="Arial"/>
                <a:sym typeface="Arial"/>
              </a:rPr>
              <a:t>give pupils physical ‘</a:t>
            </a:r>
            <a:r>
              <a:rPr b="0" i="0" lang="en-GB" sz="2800" u="none" cap="none" strike="noStrike">
                <a:solidFill>
                  <a:srgbClr val="FF00FF"/>
                </a:solidFill>
                <a:latin typeface="Arial"/>
                <a:ea typeface="Arial"/>
                <a:cs typeface="Arial"/>
                <a:sym typeface="Arial"/>
              </a:rPr>
              <a:t>hooks</a:t>
            </a:r>
            <a:r>
              <a:rPr b="0" i="0" lang="en-GB" sz="2000" u="none" cap="none" strike="noStrike">
                <a:solidFill>
                  <a:schemeClr val="dk1"/>
                </a:solidFill>
                <a:latin typeface="Arial"/>
                <a:ea typeface="Arial"/>
                <a:cs typeface="Arial"/>
                <a:sym typeface="Arial"/>
              </a:rPr>
              <a:t>’ on which to hang talking about learning;</a:t>
            </a:r>
            <a:endParaRPr/>
          </a:p>
          <a:p>
            <a:pPr indent="-355600" lvl="1" marL="914400" marR="0" rtl="0" algn="l">
              <a:lnSpc>
                <a:spcPct val="100000"/>
              </a:lnSpc>
              <a:spcBef>
                <a:spcPts val="400"/>
              </a:spcBef>
              <a:spcAft>
                <a:spcPts val="0"/>
              </a:spcAft>
              <a:buClr>
                <a:srgbClr val="000000"/>
              </a:buClr>
              <a:buSzPts val="2000"/>
              <a:buFont typeface="Noto Sans Symbols"/>
              <a:buChar char="○"/>
            </a:pPr>
            <a:r>
              <a:rPr b="0" i="0" lang="en-GB" sz="2000" u="none" cap="none" strike="noStrike">
                <a:solidFill>
                  <a:schemeClr val="dk1"/>
                </a:solidFill>
                <a:latin typeface="Arial"/>
                <a:ea typeface="Arial"/>
                <a:cs typeface="Arial"/>
                <a:sym typeface="Arial"/>
              </a:rPr>
              <a:t>broaden your </a:t>
            </a:r>
            <a:r>
              <a:rPr b="0" i="0" lang="en-GB" sz="2800" u="none" cap="none" strike="noStrike">
                <a:solidFill>
                  <a:srgbClr val="FF00FF"/>
                </a:solidFill>
                <a:latin typeface="Arial"/>
                <a:ea typeface="Arial"/>
                <a:cs typeface="Arial"/>
                <a:sym typeface="Arial"/>
              </a:rPr>
              <a:t>feedback</a:t>
            </a:r>
            <a:r>
              <a:rPr b="0" i="0" lang="en-GB" sz="2000" u="none" cap="none" strike="noStrike">
                <a:solidFill>
                  <a:schemeClr val="dk1"/>
                </a:solidFill>
                <a:latin typeface="Arial"/>
                <a:ea typeface="Arial"/>
                <a:cs typeface="Arial"/>
                <a:sym typeface="Arial"/>
              </a:rPr>
              <a:t> to develop both content and learning behaviours</a:t>
            </a:r>
            <a:endParaRPr b="0" i="0" sz="2000" u="none" cap="none" strike="noStrike">
              <a:solidFill>
                <a:srgbClr val="000000"/>
              </a:solidFill>
              <a:latin typeface="Calibri"/>
              <a:ea typeface="Calibri"/>
              <a:cs typeface="Calibri"/>
              <a:sym typeface="Calibri"/>
            </a:endParaRPr>
          </a:p>
        </p:txBody>
      </p:sp>
      <p:sp>
        <p:nvSpPr>
          <p:cNvPr id="245" name="Google Shape;245;p30"/>
          <p:cNvSpPr txBox="1"/>
          <p:nvPr>
            <p:ph idx="11" type="ftr"/>
          </p:nvPr>
        </p:nvSpPr>
        <p:spPr>
          <a:xfrm>
            <a:off x="3124200" y="5297488"/>
            <a:ext cx="2895600" cy="30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1200">
                <a:solidFill>
                  <a:srgbClr val="888888"/>
                </a:solidFill>
                <a:latin typeface="Calibri"/>
                <a:ea typeface="Calibri"/>
                <a:cs typeface="Calibri"/>
                <a:sym typeface="Calibri"/>
              </a:rPr>
              <a:t>© TLO Limited 2018</a:t>
            </a:r>
            <a:endParaRPr sz="1200">
              <a:solidFill>
                <a:srgbClr val="888888"/>
              </a:solidFill>
              <a:latin typeface="Calibri"/>
              <a:ea typeface="Calibri"/>
              <a:cs typeface="Calibri"/>
              <a:sym typeface="Calibri"/>
            </a:endParaRPr>
          </a:p>
        </p:txBody>
      </p:sp>
      <p:sp>
        <p:nvSpPr>
          <p:cNvPr id="246" name="Google Shape;246;p30"/>
          <p:cNvSpPr txBox="1"/>
          <p:nvPr>
            <p:ph idx="12" type="sldNum"/>
          </p:nvPr>
        </p:nvSpPr>
        <p:spPr>
          <a:xfrm>
            <a:off x="6661100" y="5297488"/>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
        <p:nvSpPr>
          <p:cNvPr id="247" name="Google Shape;247;p30"/>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600" u="none" cap="none" strike="noStrike">
                <a:solidFill>
                  <a:srgbClr val="000090"/>
                </a:solidFill>
                <a:latin typeface="Calibri"/>
                <a:ea typeface="Calibri"/>
                <a:cs typeface="Calibri"/>
                <a:sym typeface="Calibri"/>
              </a:rPr>
              <a:t>Readying your classroom for learning</a:t>
            </a:r>
            <a:endParaRPr b="0" i="0" sz="3600" u="none" cap="none" strike="noStrike">
              <a:solidFill>
                <a:srgbClr val="000090"/>
              </a:solidFill>
              <a:latin typeface="Calibri"/>
              <a:ea typeface="Calibri"/>
              <a:cs typeface="Calibri"/>
              <a:sym typeface="Calibri"/>
            </a:endParaRPr>
          </a:p>
        </p:txBody>
      </p:sp>
      <p:sp>
        <p:nvSpPr>
          <p:cNvPr id="248" name="Google Shape;248;p30"/>
          <p:cNvSpPr txBox="1"/>
          <p:nvPr>
            <p:ph idx="2" type="body"/>
          </p:nvPr>
        </p:nvSpPr>
        <p:spPr>
          <a:xfrm>
            <a:off x="6838950" y="1228725"/>
            <a:ext cx="1926300" cy="4000800"/>
          </a:xfrm>
          <a:prstGeom prst="rect">
            <a:avLst/>
          </a:prstGeom>
          <a:noFill/>
          <a:ln>
            <a:noFill/>
          </a:ln>
        </p:spPr>
        <p:txBody>
          <a:bodyPr anchorCtr="0" anchor="ctr" bIns="45700" lIns="91425" spcFirstLastPara="1" rIns="91425" wrap="square" tIns="45700">
            <a:noAutofit/>
          </a:bodyPr>
          <a:lstStyle/>
          <a:p>
            <a:pPr indent="-228600" lvl="0" marL="457200" marR="0" rtl="0" algn="l">
              <a:lnSpc>
                <a:spcPct val="100000"/>
              </a:lnSpc>
              <a:spcBef>
                <a:spcPts val="560"/>
              </a:spcBef>
              <a:spcAft>
                <a:spcPts val="0"/>
              </a:spcAft>
              <a:buClr>
                <a:srgbClr val="3366FF"/>
              </a:buClr>
              <a:buSzPts val="2400"/>
              <a:buFont typeface="Noto Sans Symbols"/>
              <a:buNone/>
            </a:pPr>
            <a:r>
              <a:t/>
            </a:r>
            <a:endParaRPr b="0" i="0" sz="2400" u="none" cap="none" strike="noStrike">
              <a:solidFill>
                <a:srgbClr val="3366FF"/>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252" name="Shape 252"/>
        <p:cNvGrpSpPr/>
        <p:nvPr/>
      </p:nvGrpSpPr>
      <p:grpSpPr>
        <a:xfrm>
          <a:off x="0" y="0"/>
          <a:ext cx="0" cy="0"/>
          <a:chOff x="0" y="0"/>
          <a:chExt cx="0" cy="0"/>
        </a:xfrm>
      </p:grpSpPr>
      <p:sp>
        <p:nvSpPr>
          <p:cNvPr id="253" name="Google Shape;253;p31"/>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Arial"/>
                <a:ea typeface="Arial"/>
                <a:cs typeface="Arial"/>
                <a:sym typeface="Arial"/>
              </a:rPr>
              <a:t> Hooks; Using icons</a:t>
            </a:r>
            <a:endParaRPr b="0" i="0" sz="3200" u="none" cap="none" strike="noStrike">
              <a:solidFill>
                <a:srgbClr val="000090"/>
              </a:solidFill>
              <a:latin typeface="Helvetica Neue"/>
              <a:ea typeface="Helvetica Neue"/>
              <a:cs typeface="Helvetica Neue"/>
              <a:sym typeface="Helvetica Neue"/>
            </a:endParaRPr>
          </a:p>
        </p:txBody>
      </p:sp>
      <p:sp>
        <p:nvSpPr>
          <p:cNvPr id="254" name="Google Shape;254;p31"/>
          <p:cNvSpPr txBox="1"/>
          <p:nvPr>
            <p:ph idx="11" type="ftr"/>
          </p:nvPr>
        </p:nvSpPr>
        <p:spPr>
          <a:xfrm>
            <a:off x="8234363" y="5295900"/>
            <a:ext cx="582600" cy="228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1100">
                <a:solidFill>
                  <a:srgbClr val="898989"/>
                </a:solidFill>
                <a:latin typeface="Calibri"/>
                <a:ea typeface="Calibri"/>
                <a:cs typeface="Calibri"/>
                <a:sym typeface="Calibri"/>
              </a:rPr>
              <a:t>Copyright TLO Limited 2014 | FCD1-Pri</a:t>
            </a:r>
            <a:endParaRPr/>
          </a:p>
        </p:txBody>
      </p:sp>
      <p:sp>
        <p:nvSpPr>
          <p:cNvPr id="255" name="Google Shape;255;p31"/>
          <p:cNvSpPr txBox="1"/>
          <p:nvPr>
            <p:ph idx="12" type="sldNum"/>
          </p:nvPr>
        </p:nvSpPr>
        <p:spPr>
          <a:xfrm>
            <a:off x="371475" y="5297488"/>
            <a:ext cx="2133600" cy="2286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sz="1200">
                <a:solidFill>
                  <a:srgbClr val="0000FF"/>
                </a:solidFill>
              </a:rPr>
              <a:t>‹#›</a:t>
            </a:fld>
            <a:endParaRPr sz="1200">
              <a:solidFill>
                <a:srgbClr val="0000FF"/>
              </a:solidFill>
            </a:endParaRPr>
          </a:p>
        </p:txBody>
      </p:sp>
      <p:pic>
        <p:nvPicPr>
          <p:cNvPr descr="image48.png" id="256" name="Google Shape;256;p31"/>
          <p:cNvPicPr preferRelativeResize="0"/>
          <p:nvPr/>
        </p:nvPicPr>
        <p:blipFill rotWithShape="1">
          <a:blip r:embed="rId3">
            <a:alphaModFix/>
          </a:blip>
          <a:srcRect b="15139" l="0" r="0" t="0"/>
          <a:stretch/>
        </p:blipFill>
        <p:spPr>
          <a:xfrm>
            <a:off x="673100" y="1068388"/>
            <a:ext cx="7786688" cy="4071937"/>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261" name="Shape 261"/>
        <p:cNvGrpSpPr/>
        <p:nvPr/>
      </p:nvGrpSpPr>
      <p:grpSpPr>
        <a:xfrm>
          <a:off x="0" y="0"/>
          <a:ext cx="0" cy="0"/>
          <a:chOff x="0" y="0"/>
          <a:chExt cx="0" cy="0"/>
        </a:xfrm>
      </p:grpSpPr>
      <p:sp>
        <p:nvSpPr>
          <p:cNvPr id="262" name="Google Shape;262;p32"/>
          <p:cNvSpPr txBox="1"/>
          <p:nvPr>
            <p:ph idx="1" type="body"/>
          </p:nvPr>
        </p:nvSpPr>
        <p:spPr>
          <a:xfrm>
            <a:off x="381822" y="1245098"/>
            <a:ext cx="6385500" cy="3986400"/>
          </a:xfrm>
          <a:prstGeom prst="rect">
            <a:avLst/>
          </a:prstGeom>
        </p:spPr>
        <p:txBody>
          <a:bodyPr anchorCtr="0" anchor="ctr" bIns="45700" lIns="91425" spcFirstLastPara="1" rIns="91425" wrap="square" tIns="45700">
            <a:noAutofit/>
          </a:bodyPr>
          <a:lstStyle/>
          <a:p>
            <a:pPr indent="0" lvl="0" marL="0" rtl="0" algn="l">
              <a:spcBef>
                <a:spcPts val="560"/>
              </a:spcBef>
              <a:spcAft>
                <a:spcPts val="0"/>
              </a:spcAft>
              <a:buNone/>
            </a:pPr>
            <a:r>
              <a:t/>
            </a:r>
            <a:endParaRPr/>
          </a:p>
        </p:txBody>
      </p:sp>
      <p:sp>
        <p:nvSpPr>
          <p:cNvPr id="263" name="Google Shape;263;p32"/>
          <p:cNvSpPr txBox="1"/>
          <p:nvPr>
            <p:ph idx="12" type="sldNum"/>
          </p:nvPr>
        </p:nvSpPr>
        <p:spPr>
          <a:xfrm>
            <a:off x="6661100" y="5297488"/>
            <a:ext cx="2133600" cy="3033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
        <p:nvSpPr>
          <p:cNvPr id="264" name="Google Shape;264;p32"/>
          <p:cNvSpPr txBox="1"/>
          <p:nvPr>
            <p:ph type="title"/>
          </p:nvPr>
        </p:nvSpPr>
        <p:spPr>
          <a:xfrm>
            <a:off x="381000" y="296540"/>
            <a:ext cx="8381400" cy="8787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sp>
        <p:nvSpPr>
          <p:cNvPr id="265" name="Google Shape;265;p32"/>
          <p:cNvSpPr txBox="1"/>
          <p:nvPr>
            <p:ph idx="2" type="body"/>
          </p:nvPr>
        </p:nvSpPr>
        <p:spPr>
          <a:xfrm>
            <a:off x="6838950" y="1228725"/>
            <a:ext cx="1926300" cy="4000800"/>
          </a:xfrm>
          <a:prstGeom prst="rect">
            <a:avLst/>
          </a:prstGeom>
        </p:spPr>
        <p:txBody>
          <a:bodyPr anchorCtr="0" anchor="ctr" bIns="45700" lIns="91425" spcFirstLastPara="1" rIns="91425" wrap="square" tIns="45700">
            <a:noAutofit/>
          </a:bodyPr>
          <a:lstStyle/>
          <a:p>
            <a:pPr indent="0" lvl="0" marL="0" rtl="0" algn="l">
              <a:spcBef>
                <a:spcPts val="560"/>
              </a:spcBef>
              <a:spcAft>
                <a:spcPts val="0"/>
              </a:spcAft>
              <a:buNone/>
            </a:pPr>
            <a:r>
              <a:t/>
            </a:r>
            <a:endParaRPr/>
          </a:p>
        </p:txBody>
      </p:sp>
      <p:pic>
        <p:nvPicPr>
          <p:cNvPr id="266" name="Google Shape;266;p32"/>
          <p:cNvPicPr preferRelativeResize="0"/>
          <p:nvPr/>
        </p:nvPicPr>
        <p:blipFill>
          <a:blip r:embed="rId3">
            <a:alphaModFix/>
          </a:blip>
          <a:stretch>
            <a:fillRect/>
          </a:stretch>
        </p:blipFill>
        <p:spPr>
          <a:xfrm>
            <a:off x="0" y="251825"/>
            <a:ext cx="5275776" cy="2967624"/>
          </a:xfrm>
          <a:prstGeom prst="rect">
            <a:avLst/>
          </a:prstGeom>
          <a:noFill/>
          <a:ln>
            <a:noFill/>
          </a:ln>
        </p:spPr>
      </p:pic>
      <p:pic>
        <p:nvPicPr>
          <p:cNvPr descr="image50.jpg" id="267" name="Google Shape;267;p32"/>
          <p:cNvPicPr preferRelativeResize="0"/>
          <p:nvPr/>
        </p:nvPicPr>
        <p:blipFill rotWithShape="1">
          <a:blip r:embed="rId4">
            <a:alphaModFix/>
          </a:blip>
          <a:srcRect b="13338" l="0" r="0" t="13331"/>
          <a:stretch/>
        </p:blipFill>
        <p:spPr>
          <a:xfrm>
            <a:off x="3088250" y="2308275"/>
            <a:ext cx="6055748" cy="2775551"/>
          </a:xfrm>
          <a:prstGeom prst="rect">
            <a:avLst/>
          </a:prstGeom>
          <a:noFill/>
          <a:ln cap="flat" cmpd="sng" w="9525">
            <a:solidFill>
              <a:srgbClr val="000000"/>
            </a:solidFill>
            <a:prstDash val="solid"/>
            <a:miter lim="0"/>
            <a:headEnd len="sm" w="sm" type="none"/>
            <a:tailEnd len="sm" w="sm" type="none"/>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272" name="Shape 272"/>
        <p:cNvGrpSpPr/>
        <p:nvPr/>
      </p:nvGrpSpPr>
      <p:grpSpPr>
        <a:xfrm>
          <a:off x="0" y="0"/>
          <a:ext cx="0" cy="0"/>
          <a:chOff x="0" y="0"/>
          <a:chExt cx="0" cy="0"/>
        </a:xfrm>
      </p:grpSpPr>
      <p:sp>
        <p:nvSpPr>
          <p:cNvPr id="273" name="Google Shape;273;p33"/>
          <p:cNvSpPr txBox="1"/>
          <p:nvPr>
            <p:ph idx="1" type="body"/>
          </p:nvPr>
        </p:nvSpPr>
        <p:spPr>
          <a:xfrm>
            <a:off x="381822" y="1245098"/>
            <a:ext cx="6385500" cy="3986400"/>
          </a:xfrm>
          <a:prstGeom prst="rect">
            <a:avLst/>
          </a:prstGeom>
        </p:spPr>
        <p:txBody>
          <a:bodyPr anchorCtr="0" anchor="ctr" bIns="45700" lIns="91425" spcFirstLastPara="1" rIns="91425" wrap="square" tIns="45700">
            <a:noAutofit/>
          </a:bodyPr>
          <a:lstStyle/>
          <a:p>
            <a:pPr indent="0" lvl="0" marL="0" rtl="0" algn="l">
              <a:spcBef>
                <a:spcPts val="560"/>
              </a:spcBef>
              <a:spcAft>
                <a:spcPts val="0"/>
              </a:spcAft>
              <a:buNone/>
            </a:pPr>
            <a:r>
              <a:t/>
            </a:r>
            <a:endParaRPr/>
          </a:p>
        </p:txBody>
      </p:sp>
      <p:sp>
        <p:nvSpPr>
          <p:cNvPr id="274" name="Google Shape;274;p33"/>
          <p:cNvSpPr txBox="1"/>
          <p:nvPr>
            <p:ph idx="12" type="sldNum"/>
          </p:nvPr>
        </p:nvSpPr>
        <p:spPr>
          <a:xfrm>
            <a:off x="6661100" y="5297488"/>
            <a:ext cx="2133600" cy="3033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
        <p:nvSpPr>
          <p:cNvPr id="275" name="Google Shape;275;p33"/>
          <p:cNvSpPr txBox="1"/>
          <p:nvPr>
            <p:ph type="title"/>
          </p:nvPr>
        </p:nvSpPr>
        <p:spPr>
          <a:xfrm>
            <a:off x="381000" y="296540"/>
            <a:ext cx="8381400" cy="8787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GB"/>
              <a:t>The balance of teacher talk . . . . </a:t>
            </a:r>
            <a:endParaRPr/>
          </a:p>
        </p:txBody>
      </p:sp>
      <p:sp>
        <p:nvSpPr>
          <p:cNvPr id="276" name="Google Shape;276;p33"/>
          <p:cNvSpPr txBox="1"/>
          <p:nvPr>
            <p:ph idx="2" type="body"/>
          </p:nvPr>
        </p:nvSpPr>
        <p:spPr>
          <a:xfrm>
            <a:off x="6838950" y="1228725"/>
            <a:ext cx="1926300" cy="4000800"/>
          </a:xfrm>
          <a:prstGeom prst="rect">
            <a:avLst/>
          </a:prstGeom>
        </p:spPr>
        <p:txBody>
          <a:bodyPr anchorCtr="0" anchor="ctr" bIns="45700" lIns="91425" spcFirstLastPara="1" rIns="91425" wrap="square" tIns="45700">
            <a:noAutofit/>
          </a:bodyPr>
          <a:lstStyle/>
          <a:p>
            <a:pPr indent="0" lvl="0" marL="0" rtl="0" algn="l">
              <a:spcBef>
                <a:spcPts val="560"/>
              </a:spcBef>
              <a:spcAft>
                <a:spcPts val="0"/>
              </a:spcAft>
              <a:buNone/>
            </a:pPr>
            <a:r>
              <a:t/>
            </a:r>
            <a:endParaRPr/>
          </a:p>
        </p:txBody>
      </p:sp>
      <p:pic>
        <p:nvPicPr>
          <p:cNvPr id="277" name="Google Shape;277;p33"/>
          <p:cNvPicPr preferRelativeResize="0"/>
          <p:nvPr/>
        </p:nvPicPr>
        <p:blipFill>
          <a:blip r:embed="rId3">
            <a:alphaModFix/>
          </a:blip>
          <a:stretch>
            <a:fillRect/>
          </a:stretch>
        </p:blipFill>
        <p:spPr>
          <a:xfrm>
            <a:off x="2574875" y="1228725"/>
            <a:ext cx="4375881" cy="4486274"/>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282" name="Shape 282"/>
        <p:cNvGrpSpPr/>
        <p:nvPr/>
      </p:nvGrpSpPr>
      <p:grpSpPr>
        <a:xfrm>
          <a:off x="0" y="0"/>
          <a:ext cx="0" cy="0"/>
          <a:chOff x="0" y="0"/>
          <a:chExt cx="0" cy="0"/>
        </a:xfrm>
      </p:grpSpPr>
      <p:sp>
        <p:nvSpPr>
          <p:cNvPr id="283" name="Google Shape;283;p34"/>
          <p:cNvSpPr txBox="1"/>
          <p:nvPr>
            <p:ph idx="1" type="body"/>
          </p:nvPr>
        </p:nvSpPr>
        <p:spPr>
          <a:xfrm>
            <a:off x="381822" y="1245098"/>
            <a:ext cx="6385500" cy="3986400"/>
          </a:xfrm>
          <a:prstGeom prst="rect">
            <a:avLst/>
          </a:prstGeom>
        </p:spPr>
        <p:txBody>
          <a:bodyPr anchorCtr="0" anchor="ctr" bIns="45700" lIns="91425" spcFirstLastPara="1" rIns="91425" wrap="square" tIns="45700">
            <a:noAutofit/>
          </a:bodyPr>
          <a:lstStyle/>
          <a:p>
            <a:pPr indent="0" lvl="0" marL="0" rtl="0" algn="l">
              <a:spcBef>
                <a:spcPts val="560"/>
              </a:spcBef>
              <a:spcAft>
                <a:spcPts val="0"/>
              </a:spcAft>
              <a:buNone/>
            </a:pPr>
            <a:r>
              <a:t/>
            </a:r>
            <a:endParaRPr/>
          </a:p>
        </p:txBody>
      </p:sp>
      <p:sp>
        <p:nvSpPr>
          <p:cNvPr id="284" name="Google Shape;284;p34"/>
          <p:cNvSpPr txBox="1"/>
          <p:nvPr>
            <p:ph idx="12" type="sldNum"/>
          </p:nvPr>
        </p:nvSpPr>
        <p:spPr>
          <a:xfrm>
            <a:off x="6661100" y="5297488"/>
            <a:ext cx="2133600" cy="3033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
        <p:nvSpPr>
          <p:cNvPr id="285" name="Google Shape;285;p34"/>
          <p:cNvSpPr txBox="1"/>
          <p:nvPr>
            <p:ph type="title"/>
          </p:nvPr>
        </p:nvSpPr>
        <p:spPr>
          <a:xfrm>
            <a:off x="381000" y="296540"/>
            <a:ext cx="8381400" cy="8787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GB"/>
              <a:t>Using ‘Could be’ language</a:t>
            </a:r>
            <a:endParaRPr/>
          </a:p>
        </p:txBody>
      </p:sp>
      <p:sp>
        <p:nvSpPr>
          <p:cNvPr id="286" name="Google Shape;286;p34"/>
          <p:cNvSpPr txBox="1"/>
          <p:nvPr>
            <p:ph idx="2" type="body"/>
          </p:nvPr>
        </p:nvSpPr>
        <p:spPr>
          <a:xfrm>
            <a:off x="6838950" y="1228725"/>
            <a:ext cx="1926300" cy="4000800"/>
          </a:xfrm>
          <a:prstGeom prst="rect">
            <a:avLst/>
          </a:prstGeom>
        </p:spPr>
        <p:txBody>
          <a:bodyPr anchorCtr="0" anchor="ctr" bIns="45700" lIns="91425" spcFirstLastPara="1" rIns="91425" wrap="square" tIns="45700">
            <a:noAutofit/>
          </a:bodyPr>
          <a:lstStyle/>
          <a:p>
            <a:pPr indent="0" lvl="0" marL="0" rtl="0" algn="l">
              <a:spcBef>
                <a:spcPts val="560"/>
              </a:spcBef>
              <a:spcAft>
                <a:spcPts val="0"/>
              </a:spcAft>
              <a:buNone/>
            </a:pPr>
            <a:r>
              <a:t/>
            </a:r>
            <a:endParaRPr/>
          </a:p>
        </p:txBody>
      </p:sp>
      <p:pic>
        <p:nvPicPr>
          <p:cNvPr id="287" name="Google Shape;287;p34"/>
          <p:cNvPicPr preferRelativeResize="0"/>
          <p:nvPr/>
        </p:nvPicPr>
        <p:blipFill>
          <a:blip r:embed="rId3">
            <a:alphaModFix/>
          </a:blip>
          <a:stretch>
            <a:fillRect/>
          </a:stretch>
        </p:blipFill>
        <p:spPr>
          <a:xfrm>
            <a:off x="4110612" y="1781212"/>
            <a:ext cx="4977283" cy="3253374"/>
          </a:xfrm>
          <a:prstGeom prst="rect">
            <a:avLst/>
          </a:prstGeom>
          <a:noFill/>
          <a:ln>
            <a:noFill/>
          </a:ln>
        </p:spPr>
      </p:pic>
      <p:pic>
        <p:nvPicPr>
          <p:cNvPr id="288" name="Google Shape;288;p34"/>
          <p:cNvPicPr preferRelativeResize="0"/>
          <p:nvPr/>
        </p:nvPicPr>
        <p:blipFill>
          <a:blip r:embed="rId4">
            <a:alphaModFix/>
          </a:blip>
          <a:stretch>
            <a:fillRect/>
          </a:stretch>
        </p:blipFill>
        <p:spPr>
          <a:xfrm>
            <a:off x="305625" y="1610076"/>
            <a:ext cx="3595650" cy="3595650"/>
          </a:xfrm>
          <a:prstGeom prst="rect">
            <a:avLst/>
          </a:prstGeom>
          <a:noFill/>
          <a:ln>
            <a:noFill/>
          </a:ln>
        </p:spPr>
      </p:pic>
    </p:spTree>
  </p:cSld>
  <p:clrMapOvr>
    <a:masterClrMapping/>
  </p:clrMapOvr>
  <mc:AlternateContent>
    <mc:Choice Requires="p14">
      <p:transition spd="slow" p14:dur="1000">
        <p:fade thruBlk="1"/>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8"/>
                                        </p:tgtEl>
                                        <p:attrNameLst>
                                          <p:attrName>style.visibility</p:attrName>
                                        </p:attrNameLst>
                                      </p:cBhvr>
                                      <p:to>
                                        <p:strVal val="visible"/>
                                      </p:to>
                                    </p:set>
                                    <p:animEffect filter="fade" transition="in">
                                      <p:cBhvr>
                                        <p:cTn dur="1000"/>
                                        <p:tgtEl>
                                          <p:spTgt spid="28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7"/>
                                        </p:tgtEl>
                                        <p:attrNameLst>
                                          <p:attrName>style.visibility</p:attrName>
                                        </p:attrNameLst>
                                      </p:cBhvr>
                                      <p:to>
                                        <p:strVal val="visible"/>
                                      </p:to>
                                    </p:set>
                                    <p:animEffect filter="fade" transition="in">
                                      <p:cBhvr>
                                        <p:cTn dur="1000"/>
                                        <p:tgtEl>
                                          <p:spTgt spid="28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292" name="Shape 292"/>
        <p:cNvGrpSpPr/>
        <p:nvPr/>
      </p:nvGrpSpPr>
      <p:grpSpPr>
        <a:xfrm>
          <a:off x="0" y="0"/>
          <a:ext cx="0" cy="0"/>
          <a:chOff x="0" y="0"/>
          <a:chExt cx="0" cy="0"/>
        </a:xfrm>
      </p:grpSpPr>
      <p:sp>
        <p:nvSpPr>
          <p:cNvPr id="293" name="Google Shape;293;p35"/>
          <p:cNvSpPr txBox="1"/>
          <p:nvPr>
            <p:ph idx="1" type="body"/>
          </p:nvPr>
        </p:nvSpPr>
        <p:spPr>
          <a:xfrm>
            <a:off x="7010400" y="1774825"/>
            <a:ext cx="1228800" cy="2348100"/>
          </a:xfrm>
          <a:prstGeom prst="rect">
            <a:avLst/>
          </a:prstGeom>
          <a:noFill/>
          <a:ln>
            <a:noFill/>
          </a:ln>
        </p:spPr>
        <p:txBody>
          <a:bodyPr anchorCtr="0" anchor="t" bIns="45700" lIns="91425" spcFirstLastPara="1" rIns="91425" wrap="square" tIns="0">
            <a:noAutofit/>
          </a:bodyPr>
          <a:lstStyle/>
          <a:p>
            <a:pPr indent="0" lvl="0" marL="0" marR="0" rtl="0" algn="l">
              <a:lnSpc>
                <a:spcPct val="100000"/>
              </a:lnSpc>
              <a:spcBef>
                <a:spcPts val="560"/>
              </a:spcBef>
              <a:spcAft>
                <a:spcPts val="0"/>
              </a:spcAft>
              <a:buClr>
                <a:srgbClr val="3366FF"/>
              </a:buClr>
              <a:buSzPts val="2400"/>
              <a:buFont typeface="Noto Sans Symbols"/>
              <a:buNone/>
            </a:pPr>
            <a:r>
              <a:t/>
            </a:r>
            <a:endParaRPr b="0" i="0" sz="1800" u="none" cap="none" strike="noStrike">
              <a:solidFill>
                <a:srgbClr val="0000FF"/>
              </a:solidFill>
              <a:latin typeface="Calibri"/>
              <a:ea typeface="Calibri"/>
              <a:cs typeface="Calibri"/>
              <a:sym typeface="Calibri"/>
            </a:endParaRPr>
          </a:p>
        </p:txBody>
      </p:sp>
      <p:sp>
        <p:nvSpPr>
          <p:cNvPr id="294" name="Google Shape;294;p35"/>
          <p:cNvSpPr txBox="1"/>
          <p:nvPr>
            <p:ph type="title"/>
          </p:nvPr>
        </p:nvSpPr>
        <p:spPr>
          <a:xfrm>
            <a:off x="7010400" y="125730"/>
            <a:ext cx="1981200" cy="1649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1900" u="none" cap="none" strike="noStrike">
                <a:solidFill>
                  <a:srgbClr val="FFFFFF"/>
                </a:solidFill>
                <a:latin typeface="Arial"/>
                <a:ea typeface="Arial"/>
                <a:cs typeface="Arial"/>
                <a:sym typeface="Arial"/>
              </a:rPr>
              <a:t>Feedback on process: </a:t>
            </a:r>
            <a:r>
              <a:rPr b="0" i="0" lang="en-GB" sz="1900" u="none" cap="none" strike="noStrike">
                <a:solidFill>
                  <a:srgbClr val="000090"/>
                </a:solidFill>
                <a:latin typeface="Arial"/>
                <a:ea typeface="Arial"/>
                <a:cs typeface="Arial"/>
                <a:sym typeface="Arial"/>
              </a:rPr>
              <a:t>written </a:t>
            </a:r>
            <a:endParaRPr b="0" i="0" sz="1900" u="none" cap="none" strike="noStrike">
              <a:solidFill>
                <a:srgbClr val="000090"/>
              </a:solidFill>
              <a:latin typeface="Helvetica Neue"/>
              <a:ea typeface="Helvetica Neue"/>
              <a:cs typeface="Helvetica Neue"/>
              <a:sym typeface="Helvetica Neue"/>
            </a:endParaRPr>
          </a:p>
        </p:txBody>
      </p:sp>
      <p:sp>
        <p:nvSpPr>
          <p:cNvPr id="295" name="Google Shape;295;p35"/>
          <p:cNvSpPr txBox="1"/>
          <p:nvPr>
            <p:ph idx="2" type="body"/>
          </p:nvPr>
        </p:nvSpPr>
        <p:spPr>
          <a:xfrm>
            <a:off x="464456" y="353787"/>
            <a:ext cx="6302700" cy="4877700"/>
          </a:xfrm>
          <a:prstGeom prst="rect">
            <a:avLst/>
          </a:prstGeom>
          <a:noFill/>
          <a:ln>
            <a:noFill/>
          </a:ln>
        </p:spPr>
        <p:txBody>
          <a:bodyPr anchorCtr="0" anchor="ctr" bIns="45700" lIns="91425" spcFirstLastPara="1" rIns="91425" wrap="square" tIns="45700">
            <a:noAutofit/>
          </a:bodyPr>
          <a:lstStyle/>
          <a:p>
            <a:pPr indent="-228600" lvl="0" marL="457200" marR="0" rtl="0" algn="l">
              <a:lnSpc>
                <a:spcPct val="100000"/>
              </a:lnSpc>
              <a:spcBef>
                <a:spcPts val="560"/>
              </a:spcBef>
              <a:spcAft>
                <a:spcPts val="0"/>
              </a:spcAft>
              <a:buClr>
                <a:srgbClr val="3366FF"/>
              </a:buClr>
              <a:buSzPts val="2400"/>
              <a:buFont typeface="Noto Sans Symbols"/>
              <a:buNone/>
            </a:pPr>
            <a:r>
              <a:t/>
            </a:r>
            <a:endParaRPr b="0" i="0" sz="2800" u="none" cap="none" strike="noStrike">
              <a:solidFill>
                <a:srgbClr val="3366FF"/>
              </a:solidFill>
              <a:latin typeface="Calibri"/>
              <a:ea typeface="Calibri"/>
              <a:cs typeface="Calibri"/>
              <a:sym typeface="Calibri"/>
            </a:endParaRPr>
          </a:p>
        </p:txBody>
      </p:sp>
      <p:sp>
        <p:nvSpPr>
          <p:cNvPr id="296" name="Google Shape;296;p35"/>
          <p:cNvSpPr txBox="1"/>
          <p:nvPr>
            <p:ph idx="11" type="ftr"/>
          </p:nvPr>
        </p:nvSpPr>
        <p:spPr>
          <a:xfrm>
            <a:off x="3124200" y="5297488"/>
            <a:ext cx="2895600" cy="30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1200">
                <a:solidFill>
                  <a:srgbClr val="888888"/>
                </a:solidFill>
                <a:latin typeface="Calibri"/>
                <a:ea typeface="Calibri"/>
                <a:cs typeface="Calibri"/>
                <a:sym typeface="Calibri"/>
              </a:rPr>
              <a:t>© TLO Limited 2018</a:t>
            </a:r>
            <a:endParaRPr sz="1200">
              <a:solidFill>
                <a:srgbClr val="888888"/>
              </a:solidFill>
              <a:latin typeface="Calibri"/>
              <a:ea typeface="Calibri"/>
              <a:cs typeface="Calibri"/>
              <a:sym typeface="Calibri"/>
            </a:endParaRPr>
          </a:p>
        </p:txBody>
      </p:sp>
      <p:sp>
        <p:nvSpPr>
          <p:cNvPr id="297" name="Google Shape;297;p35"/>
          <p:cNvSpPr txBox="1"/>
          <p:nvPr>
            <p:ph idx="12" type="sldNum"/>
          </p:nvPr>
        </p:nvSpPr>
        <p:spPr>
          <a:xfrm>
            <a:off x="2549000" y="5411688"/>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pic>
        <p:nvPicPr>
          <p:cNvPr descr="image63.jpg" id="298" name="Google Shape;298;p35"/>
          <p:cNvPicPr preferRelativeResize="0"/>
          <p:nvPr/>
        </p:nvPicPr>
        <p:blipFill rotWithShape="1">
          <a:blip r:embed="rId3">
            <a:alphaModFix/>
          </a:blip>
          <a:srcRect b="13338" l="0" r="0" t="13331"/>
          <a:stretch/>
        </p:blipFill>
        <p:spPr>
          <a:xfrm>
            <a:off x="339725" y="296863"/>
            <a:ext cx="8229600" cy="4751386"/>
          </a:xfrm>
          <a:prstGeom prst="rect">
            <a:avLst/>
          </a:prstGeom>
          <a:noFill/>
          <a:ln>
            <a:noFill/>
          </a:ln>
        </p:spPr>
      </p:pic>
      <p:sp>
        <p:nvSpPr>
          <p:cNvPr id="299" name="Google Shape;299;p35"/>
          <p:cNvSpPr/>
          <p:nvPr/>
        </p:nvSpPr>
        <p:spPr>
          <a:xfrm>
            <a:off x="457200" y="4622800"/>
            <a:ext cx="2517750" cy="481032"/>
          </a:xfrm>
          <a:custGeom>
            <a:rect b="b" l="l" r="r" t="t"/>
            <a:pathLst>
              <a:path extrusionOk="0" h="21600" w="21600">
                <a:moveTo>
                  <a:pt x="0" y="0"/>
                </a:moveTo>
                <a:lnTo>
                  <a:pt x="21599" y="0"/>
                </a:lnTo>
                <a:lnTo>
                  <a:pt x="21599" y="21600"/>
                </a:lnTo>
                <a:lnTo>
                  <a:pt x="0" y="21600"/>
                </a:lnTo>
                <a:lnTo>
                  <a:pt x="0" y="0"/>
                </a:lnTo>
                <a:close/>
              </a:path>
            </a:pathLst>
          </a:custGeom>
          <a:solidFill>
            <a:srgbClr val="4F81BD"/>
          </a:solidFill>
          <a:ln cap="flat" cmpd="sng" w="9525">
            <a:solidFill>
              <a:srgbClr val="000000"/>
            </a:solidFill>
            <a:prstDash val="solid"/>
            <a:round/>
            <a:headEnd len="sm" w="sm" type="none"/>
            <a:tailEnd len="sm" w="sm" type="none"/>
          </a:ln>
        </p:spPr>
        <p:txBody>
          <a:bodyPr anchorCtr="0" anchor="ctr" bIns="0" lIns="0" spcFirstLastPara="1" rIns="0" wrap="square" tIns="0">
            <a:noAutofit/>
          </a:bodyPr>
          <a:lstStyle/>
          <a:p>
            <a:pPr indent="0" lvl="0" marL="38100" marR="0" rtl="0" algn="l">
              <a:spcBef>
                <a:spcPts val="0"/>
              </a:spcBef>
              <a:spcAft>
                <a:spcPts val="0"/>
              </a:spcAft>
              <a:buNone/>
            </a:pPr>
            <a:r>
              <a:rPr lang="en-GB" sz="1800">
                <a:solidFill>
                  <a:srgbClr val="000000"/>
                </a:solidFill>
                <a:latin typeface="Calibri"/>
                <a:ea typeface="Calibri"/>
                <a:cs typeface="Calibri"/>
                <a:sym typeface="Calibri"/>
              </a:rPr>
              <a:t>A ‘brilliant imitator’</a:t>
            </a:r>
            <a:endParaRPr sz="1800">
              <a:solidFill>
                <a:srgbClr val="000000"/>
              </a:solidFill>
              <a:latin typeface="Trebuchet MS"/>
              <a:ea typeface="Trebuchet MS"/>
              <a:cs typeface="Trebuchet MS"/>
              <a:sym typeface="Trebuchet MS"/>
            </a:endParaRPr>
          </a:p>
        </p:txBody>
      </p:sp>
      <p:sp>
        <p:nvSpPr>
          <p:cNvPr id="300" name="Google Shape;300;p35"/>
          <p:cNvSpPr txBox="1"/>
          <p:nvPr/>
        </p:nvSpPr>
        <p:spPr>
          <a:xfrm>
            <a:off x="6553200" y="5297488"/>
            <a:ext cx="2133600" cy="303300"/>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fld id="{00000000-1234-1234-1234-123412341234}" type="slidenum">
              <a:rPr lang="en-GB" sz="1200">
                <a:solidFill>
                  <a:srgbClr val="898989"/>
                </a:solidFill>
                <a:latin typeface="Calibri"/>
                <a:ea typeface="Calibri"/>
                <a:cs typeface="Calibri"/>
                <a:sym typeface="Calibri"/>
              </a:rPr>
              <a:t>‹#›</a:t>
            </a:fld>
            <a:endParaRPr sz="1200">
              <a:solidFill>
                <a:srgbClr val="898989"/>
              </a:solidFill>
              <a:latin typeface="Calibri"/>
              <a:ea typeface="Calibri"/>
              <a:cs typeface="Calibri"/>
              <a:sym typeface="Calibri"/>
            </a:endParaRPr>
          </a:p>
        </p:txBody>
      </p:sp>
      <p:pic>
        <p:nvPicPr>
          <p:cNvPr descr="Culture Tool 2_Shifting the culture_v6 copy 3.jpg" id="301" name="Google Shape;301;p35"/>
          <p:cNvPicPr preferRelativeResize="0"/>
          <p:nvPr/>
        </p:nvPicPr>
        <p:blipFill rotWithShape="1">
          <a:blip r:embed="rId4">
            <a:alphaModFix/>
          </a:blip>
          <a:srcRect b="0" l="0" r="0" t="0"/>
          <a:stretch/>
        </p:blipFill>
        <p:spPr>
          <a:xfrm>
            <a:off x="7010400" y="4208463"/>
            <a:ext cx="1920240" cy="755808"/>
          </a:xfrm>
          <a:prstGeom prst="rect">
            <a:avLst/>
          </a:prstGeom>
          <a:noFill/>
          <a:ln>
            <a:noFill/>
          </a:ln>
        </p:spPr>
      </p:pic>
      <p:pic>
        <p:nvPicPr>
          <p:cNvPr id="302" name="Google Shape;302;p35"/>
          <p:cNvPicPr preferRelativeResize="0"/>
          <p:nvPr/>
        </p:nvPicPr>
        <p:blipFill>
          <a:blip r:embed="rId5">
            <a:alphaModFix/>
          </a:blip>
          <a:stretch>
            <a:fillRect/>
          </a:stretch>
        </p:blipFill>
        <p:spPr>
          <a:xfrm>
            <a:off x="295275" y="125725"/>
            <a:ext cx="9385325" cy="5065275"/>
          </a:xfrm>
          <a:prstGeom prst="rect">
            <a:avLst/>
          </a:prstGeom>
          <a:noFill/>
          <a:ln>
            <a:noFill/>
          </a:ln>
        </p:spPr>
      </p:pic>
    </p:spTree>
  </p:cSld>
  <p:clrMapOvr>
    <a:masterClrMapping/>
  </p:clrMapOvr>
  <mc:AlternateContent>
    <mc:Choice Requires="p14">
      <p:transition spd="slow" p14:dur="1000">
        <p:fade thruBlk="1"/>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2"/>
                                        </p:tgtEl>
                                        <p:attrNameLst>
                                          <p:attrName>style.visibility</p:attrName>
                                        </p:attrNameLst>
                                      </p:cBhvr>
                                      <p:to>
                                        <p:strVal val="visible"/>
                                      </p:to>
                                    </p:set>
                                    <p:animEffect filter="fade" transition="in">
                                      <p:cBhvr>
                                        <p:cTn dur="1000"/>
                                        <p:tgtEl>
                                          <p:spTgt spid="30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307" name="Shape 307"/>
        <p:cNvGrpSpPr/>
        <p:nvPr/>
      </p:nvGrpSpPr>
      <p:grpSpPr>
        <a:xfrm>
          <a:off x="0" y="0"/>
          <a:ext cx="0" cy="0"/>
          <a:chOff x="0" y="0"/>
          <a:chExt cx="0" cy="0"/>
        </a:xfrm>
      </p:grpSpPr>
      <p:sp>
        <p:nvSpPr>
          <p:cNvPr id="308" name="Google Shape;308;p36"/>
          <p:cNvSpPr txBox="1"/>
          <p:nvPr>
            <p:ph idx="1" type="body"/>
          </p:nvPr>
        </p:nvSpPr>
        <p:spPr>
          <a:xfrm>
            <a:off x="381822" y="1245098"/>
            <a:ext cx="6385500" cy="3986400"/>
          </a:xfrm>
          <a:prstGeom prst="rect">
            <a:avLst/>
          </a:prstGeom>
        </p:spPr>
        <p:txBody>
          <a:bodyPr anchorCtr="0" anchor="ctr" bIns="45700" lIns="91425" spcFirstLastPara="1" rIns="91425" wrap="square" tIns="45700">
            <a:noAutofit/>
          </a:bodyPr>
          <a:lstStyle/>
          <a:p>
            <a:pPr indent="0" lvl="0" marL="0" rtl="0" algn="l">
              <a:spcBef>
                <a:spcPts val="560"/>
              </a:spcBef>
              <a:spcAft>
                <a:spcPts val="0"/>
              </a:spcAft>
              <a:buNone/>
            </a:pPr>
            <a:r>
              <a:t/>
            </a:r>
            <a:endParaRPr/>
          </a:p>
        </p:txBody>
      </p:sp>
      <p:sp>
        <p:nvSpPr>
          <p:cNvPr id="309" name="Google Shape;309;p36"/>
          <p:cNvSpPr txBox="1"/>
          <p:nvPr>
            <p:ph idx="12" type="sldNum"/>
          </p:nvPr>
        </p:nvSpPr>
        <p:spPr>
          <a:xfrm>
            <a:off x="6661100" y="5297488"/>
            <a:ext cx="2133600" cy="3033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
        <p:nvSpPr>
          <p:cNvPr id="310" name="Google Shape;310;p36"/>
          <p:cNvSpPr txBox="1"/>
          <p:nvPr>
            <p:ph type="title"/>
          </p:nvPr>
        </p:nvSpPr>
        <p:spPr>
          <a:xfrm>
            <a:off x="381000" y="296540"/>
            <a:ext cx="8381400" cy="8787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GB"/>
              <a:t>If / Then targets</a:t>
            </a:r>
            <a:endParaRPr/>
          </a:p>
        </p:txBody>
      </p:sp>
      <p:sp>
        <p:nvSpPr>
          <p:cNvPr id="311" name="Google Shape;311;p36"/>
          <p:cNvSpPr txBox="1"/>
          <p:nvPr>
            <p:ph idx="2" type="body"/>
          </p:nvPr>
        </p:nvSpPr>
        <p:spPr>
          <a:xfrm>
            <a:off x="6838950" y="1228725"/>
            <a:ext cx="1926300" cy="4000800"/>
          </a:xfrm>
          <a:prstGeom prst="rect">
            <a:avLst/>
          </a:prstGeom>
        </p:spPr>
        <p:txBody>
          <a:bodyPr anchorCtr="0" anchor="ctr" bIns="45700" lIns="91425" spcFirstLastPara="1" rIns="91425" wrap="square" tIns="45700">
            <a:noAutofit/>
          </a:bodyPr>
          <a:lstStyle/>
          <a:p>
            <a:pPr indent="0" lvl="0" marL="0" rtl="0" algn="l">
              <a:spcBef>
                <a:spcPts val="560"/>
              </a:spcBef>
              <a:spcAft>
                <a:spcPts val="0"/>
              </a:spcAft>
              <a:buNone/>
            </a:pPr>
            <a:r>
              <a:t/>
            </a:r>
            <a:endParaRPr/>
          </a:p>
        </p:txBody>
      </p:sp>
      <p:pic>
        <p:nvPicPr>
          <p:cNvPr id="312" name="Google Shape;312;p36"/>
          <p:cNvPicPr preferRelativeResize="0"/>
          <p:nvPr/>
        </p:nvPicPr>
        <p:blipFill>
          <a:blip r:embed="rId3">
            <a:alphaModFix/>
          </a:blip>
          <a:stretch>
            <a:fillRect/>
          </a:stretch>
        </p:blipFill>
        <p:spPr>
          <a:xfrm>
            <a:off x="1298800" y="1773463"/>
            <a:ext cx="2803075" cy="2803075"/>
          </a:xfrm>
          <a:prstGeom prst="rect">
            <a:avLst/>
          </a:prstGeom>
          <a:noFill/>
          <a:ln>
            <a:noFill/>
          </a:ln>
        </p:spPr>
      </p:pic>
      <p:pic>
        <p:nvPicPr>
          <p:cNvPr id="313" name="Google Shape;313;p36"/>
          <p:cNvPicPr preferRelativeResize="0"/>
          <p:nvPr/>
        </p:nvPicPr>
        <p:blipFill>
          <a:blip r:embed="rId4">
            <a:alphaModFix/>
          </a:blip>
          <a:stretch>
            <a:fillRect/>
          </a:stretch>
        </p:blipFill>
        <p:spPr>
          <a:xfrm>
            <a:off x="4917050" y="128650"/>
            <a:ext cx="3301517" cy="547215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318" name="Shape 318"/>
        <p:cNvGrpSpPr/>
        <p:nvPr/>
      </p:nvGrpSpPr>
      <p:grpSpPr>
        <a:xfrm>
          <a:off x="0" y="0"/>
          <a:ext cx="0" cy="0"/>
          <a:chOff x="0" y="0"/>
          <a:chExt cx="0" cy="0"/>
        </a:xfrm>
      </p:grpSpPr>
      <p:sp>
        <p:nvSpPr>
          <p:cNvPr id="319" name="Google Shape;319;p37"/>
          <p:cNvSpPr txBox="1"/>
          <p:nvPr>
            <p:ph idx="1" type="body"/>
          </p:nvPr>
        </p:nvSpPr>
        <p:spPr>
          <a:xfrm>
            <a:off x="381822" y="1245098"/>
            <a:ext cx="6385500" cy="3986400"/>
          </a:xfrm>
          <a:prstGeom prst="rect">
            <a:avLst/>
          </a:prstGeom>
          <a:noFill/>
          <a:ln>
            <a:noFill/>
          </a:ln>
        </p:spPr>
        <p:txBody>
          <a:bodyPr anchorCtr="0" anchor="ctr" bIns="45700" lIns="91425" spcFirstLastPara="1" rIns="91425" wrap="square" tIns="45700">
            <a:noAutofit/>
          </a:bodyPr>
          <a:lstStyle/>
          <a:p>
            <a:pPr indent="0" lvl="0" marL="76200" marR="0" rtl="0" algn="l">
              <a:lnSpc>
                <a:spcPct val="100000"/>
              </a:lnSpc>
              <a:spcBef>
                <a:spcPts val="560"/>
              </a:spcBef>
              <a:spcAft>
                <a:spcPts val="0"/>
              </a:spcAft>
              <a:buClr>
                <a:srgbClr val="3366FF"/>
              </a:buClr>
              <a:buSzPts val="2400"/>
              <a:buFont typeface="Noto Sans Symbols"/>
              <a:buNone/>
            </a:pPr>
            <a:r>
              <a:rPr b="0" i="0" lang="en-GB" sz="2800" u="none" cap="none" strike="noStrike">
                <a:solidFill>
                  <a:srgbClr val="3366FF"/>
                </a:solidFill>
                <a:latin typeface="Calibri"/>
                <a:ea typeface="Calibri"/>
                <a:cs typeface="Calibri"/>
                <a:sym typeface="Calibri"/>
              </a:rPr>
              <a:t>Making </a:t>
            </a:r>
            <a:r>
              <a:rPr b="0" i="0" lang="en-GB" sz="2800" u="none" cap="none" strike="noStrike">
                <a:solidFill>
                  <a:srgbClr val="FF00FF"/>
                </a:solidFill>
                <a:latin typeface="Calibri"/>
                <a:ea typeface="Calibri"/>
                <a:cs typeface="Calibri"/>
                <a:sym typeface="Calibri"/>
              </a:rPr>
              <a:t>learning</a:t>
            </a:r>
            <a:r>
              <a:rPr b="0" i="0" lang="en-GB" sz="2800" u="none" cap="none" strike="noStrike">
                <a:solidFill>
                  <a:srgbClr val="3366FF"/>
                </a:solidFill>
                <a:latin typeface="Calibri"/>
                <a:ea typeface="Calibri"/>
                <a:cs typeface="Calibri"/>
                <a:sym typeface="Calibri"/>
              </a:rPr>
              <a:t> the object of learning</a:t>
            </a:r>
            <a:endParaRPr/>
          </a:p>
          <a:p>
            <a:pPr indent="0" lvl="0" marL="76200" marR="0" rtl="0" algn="l">
              <a:lnSpc>
                <a:spcPct val="100000"/>
              </a:lnSpc>
              <a:spcBef>
                <a:spcPts val="560"/>
              </a:spcBef>
              <a:spcAft>
                <a:spcPts val="0"/>
              </a:spcAft>
              <a:buClr>
                <a:srgbClr val="3366FF"/>
              </a:buClr>
              <a:buSzPts val="2400"/>
              <a:buFont typeface="Noto Sans Symbols"/>
              <a:buNone/>
            </a:pPr>
            <a:r>
              <a:t/>
            </a:r>
            <a:endParaRPr b="0" i="0" sz="2800" u="none" cap="none" strike="noStrike">
              <a:solidFill>
                <a:srgbClr val="3366FF"/>
              </a:solidFill>
              <a:latin typeface="Calibri"/>
              <a:ea typeface="Calibri"/>
              <a:cs typeface="Calibri"/>
              <a:sym typeface="Calibri"/>
            </a:endParaRPr>
          </a:p>
          <a:p>
            <a:pPr indent="-355600" lvl="1" marL="914400" marR="0" rtl="0" algn="l">
              <a:lnSpc>
                <a:spcPct val="100000"/>
              </a:lnSpc>
              <a:spcBef>
                <a:spcPts val="400"/>
              </a:spcBef>
              <a:spcAft>
                <a:spcPts val="0"/>
              </a:spcAft>
              <a:buClr>
                <a:srgbClr val="000000"/>
              </a:buClr>
              <a:buSzPts val="2000"/>
              <a:buFont typeface="Noto Sans Symbols"/>
              <a:buChar char="○"/>
            </a:pPr>
            <a:r>
              <a:rPr b="0" i="0" lang="en-GB" sz="2000" u="none" cap="none" strike="noStrike">
                <a:solidFill>
                  <a:srgbClr val="000000"/>
                </a:solidFill>
                <a:latin typeface="Calibri"/>
                <a:ea typeface="Calibri"/>
                <a:cs typeface="Calibri"/>
                <a:sym typeface="Calibri"/>
              </a:rPr>
              <a:t> Build </a:t>
            </a:r>
            <a:r>
              <a:rPr b="0" i="0" lang="en-GB" sz="2000" u="none" cap="none" strike="noStrike">
                <a:solidFill>
                  <a:srgbClr val="FF00FF"/>
                </a:solidFill>
                <a:latin typeface="Calibri"/>
                <a:ea typeface="Calibri"/>
                <a:cs typeface="Calibri"/>
                <a:sym typeface="Calibri"/>
              </a:rPr>
              <a:t>reflection</a:t>
            </a:r>
            <a:r>
              <a:rPr b="0" i="0" lang="en-GB" sz="2000" u="none" cap="none" strike="noStrike">
                <a:solidFill>
                  <a:srgbClr val="000000"/>
                </a:solidFill>
                <a:latin typeface="Calibri"/>
                <a:ea typeface="Calibri"/>
                <a:cs typeface="Calibri"/>
                <a:sym typeface="Calibri"/>
              </a:rPr>
              <a:t> on learning into lessons. </a:t>
            </a:r>
            <a:endParaRPr/>
          </a:p>
          <a:p>
            <a:pPr indent="-355600" lvl="1" marL="914400" marR="0" rtl="0" algn="l">
              <a:lnSpc>
                <a:spcPct val="100000"/>
              </a:lnSpc>
              <a:spcBef>
                <a:spcPts val="400"/>
              </a:spcBef>
              <a:spcAft>
                <a:spcPts val="0"/>
              </a:spcAft>
              <a:buClr>
                <a:srgbClr val="000000"/>
              </a:buClr>
              <a:buSzPts val="2000"/>
              <a:buFont typeface="Noto Sans Symbols"/>
              <a:buChar char="○"/>
            </a:pPr>
            <a:r>
              <a:rPr b="0" i="0" lang="en-GB" sz="2000" u="none" cap="none" strike="noStrike">
                <a:solidFill>
                  <a:srgbClr val="FF00FF"/>
                </a:solidFill>
                <a:latin typeface="Calibri"/>
                <a:ea typeface="Calibri"/>
                <a:cs typeface="Calibri"/>
                <a:sym typeface="Calibri"/>
              </a:rPr>
              <a:t>Blend content and process</a:t>
            </a:r>
            <a:r>
              <a:rPr b="0" i="0" lang="en-GB" sz="2000" u="none" cap="none" strike="noStrike">
                <a:solidFill>
                  <a:srgbClr val="000000"/>
                </a:solidFill>
                <a:latin typeface="Calibri"/>
                <a:ea typeface="Calibri"/>
                <a:cs typeface="Calibri"/>
                <a:sym typeface="Calibri"/>
              </a:rPr>
              <a:t>; what learning/how learning.</a:t>
            </a:r>
            <a:endParaRPr/>
          </a:p>
          <a:p>
            <a:pPr indent="-355600" lvl="1" marL="914400" marR="0" rtl="0" algn="l">
              <a:lnSpc>
                <a:spcPct val="100000"/>
              </a:lnSpc>
              <a:spcBef>
                <a:spcPts val="400"/>
              </a:spcBef>
              <a:spcAft>
                <a:spcPts val="0"/>
              </a:spcAft>
              <a:buClr>
                <a:srgbClr val="000000"/>
              </a:buClr>
              <a:buSzPts val="2000"/>
              <a:buFont typeface="Noto Sans Symbols"/>
              <a:buChar char="○"/>
            </a:pPr>
            <a:r>
              <a:rPr b="0" i="0" lang="en-GB" sz="2000" u="none" cap="none" strike="noStrike">
                <a:solidFill>
                  <a:srgbClr val="FF00FF"/>
                </a:solidFill>
                <a:latin typeface="Calibri"/>
                <a:ea typeface="Calibri"/>
                <a:cs typeface="Calibri"/>
                <a:sym typeface="Calibri"/>
              </a:rPr>
              <a:t>Build understanding</a:t>
            </a:r>
            <a:r>
              <a:rPr b="0" i="0" lang="en-GB" sz="2000" u="none" cap="none" strike="noStrike">
                <a:solidFill>
                  <a:srgbClr val="FF6600"/>
                </a:solidFill>
                <a:latin typeface="Calibri"/>
                <a:ea typeface="Calibri"/>
                <a:cs typeface="Calibri"/>
                <a:sym typeface="Calibri"/>
              </a:rPr>
              <a:t> </a:t>
            </a:r>
            <a:r>
              <a:rPr b="0" i="0" lang="en-GB" sz="2000" u="none" cap="none" strike="noStrike">
                <a:solidFill>
                  <a:srgbClr val="000000"/>
                </a:solidFill>
                <a:latin typeface="Calibri"/>
                <a:ea typeface="Calibri"/>
                <a:cs typeface="Calibri"/>
                <a:sym typeface="Calibri"/>
              </a:rPr>
              <a:t>using rich, challenging and authentic activities.</a:t>
            </a:r>
            <a:endParaRPr/>
          </a:p>
          <a:p>
            <a:pPr indent="-228600" lvl="1" marL="914400" marR="0" rtl="0" algn="l">
              <a:lnSpc>
                <a:spcPct val="100000"/>
              </a:lnSpc>
              <a:spcBef>
                <a:spcPts val="400"/>
              </a:spcBef>
              <a:spcAft>
                <a:spcPts val="0"/>
              </a:spcAft>
              <a:buClr>
                <a:srgbClr val="000000"/>
              </a:buClr>
              <a:buSzPts val="2000"/>
              <a:buFont typeface="Noto Sans Symbols"/>
              <a:buNone/>
            </a:pPr>
            <a:r>
              <a:t/>
            </a:r>
            <a:endParaRPr b="0" i="0" sz="2000" u="none" cap="none" strike="noStrike">
              <a:solidFill>
                <a:srgbClr val="000000"/>
              </a:solidFill>
              <a:latin typeface="Calibri"/>
              <a:ea typeface="Calibri"/>
              <a:cs typeface="Calibri"/>
              <a:sym typeface="Calibri"/>
            </a:endParaRPr>
          </a:p>
        </p:txBody>
      </p:sp>
      <p:sp>
        <p:nvSpPr>
          <p:cNvPr id="320" name="Google Shape;320;p37"/>
          <p:cNvSpPr txBox="1"/>
          <p:nvPr>
            <p:ph idx="11" type="ftr"/>
          </p:nvPr>
        </p:nvSpPr>
        <p:spPr>
          <a:xfrm>
            <a:off x="3124200" y="5297488"/>
            <a:ext cx="2895600" cy="30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1200">
                <a:solidFill>
                  <a:srgbClr val="888888"/>
                </a:solidFill>
                <a:latin typeface="Calibri"/>
                <a:ea typeface="Calibri"/>
                <a:cs typeface="Calibri"/>
                <a:sym typeface="Calibri"/>
              </a:rPr>
              <a:t>© TLO Limited 2018</a:t>
            </a:r>
            <a:endParaRPr sz="1200">
              <a:solidFill>
                <a:srgbClr val="888888"/>
              </a:solidFill>
              <a:latin typeface="Calibri"/>
              <a:ea typeface="Calibri"/>
              <a:cs typeface="Calibri"/>
              <a:sym typeface="Calibri"/>
            </a:endParaRPr>
          </a:p>
        </p:txBody>
      </p:sp>
      <p:sp>
        <p:nvSpPr>
          <p:cNvPr id="321" name="Google Shape;321;p37"/>
          <p:cNvSpPr txBox="1"/>
          <p:nvPr>
            <p:ph idx="12" type="sldNum"/>
          </p:nvPr>
        </p:nvSpPr>
        <p:spPr>
          <a:xfrm>
            <a:off x="6661100" y="5297488"/>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
        <p:nvSpPr>
          <p:cNvPr id="322" name="Google Shape;322;p37"/>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Calibri"/>
                <a:ea typeface="Calibri"/>
                <a:cs typeface="Calibri"/>
                <a:sym typeface="Calibri"/>
              </a:rPr>
              <a:t>Constructing learning; </a:t>
            </a:r>
            <a:endParaRPr b="0" i="0" sz="3200" u="none" cap="none" strike="noStrike">
              <a:solidFill>
                <a:srgbClr val="000090"/>
              </a:solidFill>
              <a:latin typeface="Calibri"/>
              <a:ea typeface="Calibri"/>
              <a:cs typeface="Calibri"/>
              <a:sym typeface="Calibri"/>
            </a:endParaRPr>
          </a:p>
        </p:txBody>
      </p:sp>
      <p:sp>
        <p:nvSpPr>
          <p:cNvPr id="323" name="Google Shape;323;p37"/>
          <p:cNvSpPr txBox="1"/>
          <p:nvPr>
            <p:ph idx="2" type="body"/>
          </p:nvPr>
        </p:nvSpPr>
        <p:spPr>
          <a:xfrm>
            <a:off x="6838950" y="1228725"/>
            <a:ext cx="1926300" cy="4000800"/>
          </a:xfrm>
          <a:prstGeom prst="rect">
            <a:avLst/>
          </a:prstGeom>
          <a:noFill/>
          <a:ln>
            <a:noFill/>
          </a:ln>
        </p:spPr>
        <p:txBody>
          <a:bodyPr anchorCtr="0" anchor="ctr" bIns="45700" lIns="91425" spcFirstLastPara="1" rIns="91425" wrap="square" tIns="45700">
            <a:noAutofit/>
          </a:bodyPr>
          <a:lstStyle/>
          <a:p>
            <a:pPr indent="-228600" lvl="0" marL="457200" marR="0" rtl="0" algn="l">
              <a:lnSpc>
                <a:spcPct val="100000"/>
              </a:lnSpc>
              <a:spcBef>
                <a:spcPts val="560"/>
              </a:spcBef>
              <a:spcAft>
                <a:spcPts val="0"/>
              </a:spcAft>
              <a:buClr>
                <a:srgbClr val="3366FF"/>
              </a:buClr>
              <a:buSzPts val="2400"/>
              <a:buFont typeface="Noto Sans Symbols"/>
              <a:buNone/>
            </a:pPr>
            <a:r>
              <a:t/>
            </a:r>
            <a:endParaRPr b="0" i="0" sz="2400" u="none" cap="none" strike="noStrike">
              <a:solidFill>
                <a:srgbClr val="3366FF"/>
              </a:solidFill>
              <a:latin typeface="Calibri"/>
              <a:ea typeface="Calibri"/>
              <a:cs typeface="Calibri"/>
              <a:sym typeface="Calibri"/>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328" name="Shape 328"/>
        <p:cNvGrpSpPr/>
        <p:nvPr/>
      </p:nvGrpSpPr>
      <p:grpSpPr>
        <a:xfrm>
          <a:off x="0" y="0"/>
          <a:ext cx="0" cy="0"/>
          <a:chOff x="0" y="0"/>
          <a:chExt cx="0" cy="0"/>
        </a:xfrm>
      </p:grpSpPr>
      <p:sp>
        <p:nvSpPr>
          <p:cNvPr id="329" name="Google Shape;329;p38"/>
          <p:cNvSpPr txBox="1"/>
          <p:nvPr>
            <p:ph idx="1" type="body"/>
          </p:nvPr>
        </p:nvSpPr>
        <p:spPr>
          <a:xfrm>
            <a:off x="381822" y="1245098"/>
            <a:ext cx="6385500" cy="3986400"/>
          </a:xfrm>
          <a:prstGeom prst="rect">
            <a:avLst/>
          </a:prstGeom>
        </p:spPr>
        <p:txBody>
          <a:bodyPr anchorCtr="0" anchor="ctr" bIns="45700" lIns="91425" spcFirstLastPara="1" rIns="91425" wrap="square" tIns="45700">
            <a:noAutofit/>
          </a:bodyPr>
          <a:lstStyle/>
          <a:p>
            <a:pPr indent="0" lvl="0" marL="0" rtl="0" algn="l">
              <a:spcBef>
                <a:spcPts val="560"/>
              </a:spcBef>
              <a:spcAft>
                <a:spcPts val="0"/>
              </a:spcAft>
              <a:buNone/>
            </a:pPr>
            <a:r>
              <a:t/>
            </a:r>
            <a:endParaRPr/>
          </a:p>
        </p:txBody>
      </p:sp>
      <p:sp>
        <p:nvSpPr>
          <p:cNvPr id="330" name="Google Shape;330;p38"/>
          <p:cNvSpPr txBox="1"/>
          <p:nvPr>
            <p:ph idx="12" type="sldNum"/>
          </p:nvPr>
        </p:nvSpPr>
        <p:spPr>
          <a:xfrm>
            <a:off x="6661100" y="5297488"/>
            <a:ext cx="2133600" cy="3033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
        <p:nvSpPr>
          <p:cNvPr id="331" name="Google Shape;331;p38"/>
          <p:cNvSpPr txBox="1"/>
          <p:nvPr>
            <p:ph type="title"/>
          </p:nvPr>
        </p:nvSpPr>
        <p:spPr>
          <a:xfrm>
            <a:off x="381000" y="296540"/>
            <a:ext cx="8381400" cy="8787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sp>
        <p:nvSpPr>
          <p:cNvPr id="332" name="Google Shape;332;p38"/>
          <p:cNvSpPr txBox="1"/>
          <p:nvPr>
            <p:ph idx="2" type="body"/>
          </p:nvPr>
        </p:nvSpPr>
        <p:spPr>
          <a:xfrm>
            <a:off x="6838950" y="1228725"/>
            <a:ext cx="1926300" cy="4000800"/>
          </a:xfrm>
          <a:prstGeom prst="rect">
            <a:avLst/>
          </a:prstGeom>
        </p:spPr>
        <p:txBody>
          <a:bodyPr anchorCtr="0" anchor="ctr" bIns="45700" lIns="91425" spcFirstLastPara="1" rIns="91425" wrap="square" tIns="45700">
            <a:noAutofit/>
          </a:bodyPr>
          <a:lstStyle/>
          <a:p>
            <a:pPr indent="0" lvl="0" marL="0" rtl="0" algn="l">
              <a:spcBef>
                <a:spcPts val="560"/>
              </a:spcBef>
              <a:spcAft>
                <a:spcPts val="0"/>
              </a:spcAft>
              <a:buNone/>
            </a:pPr>
            <a:r>
              <a:t/>
            </a:r>
            <a:endParaRPr/>
          </a:p>
        </p:txBody>
      </p:sp>
      <p:pic>
        <p:nvPicPr>
          <p:cNvPr id="333" name="Google Shape;333;p38"/>
          <p:cNvPicPr preferRelativeResize="0"/>
          <p:nvPr/>
        </p:nvPicPr>
        <p:blipFill>
          <a:blip r:embed="rId3">
            <a:alphaModFix/>
          </a:blip>
          <a:stretch>
            <a:fillRect/>
          </a:stretch>
        </p:blipFill>
        <p:spPr>
          <a:xfrm>
            <a:off x="2071775" y="76200"/>
            <a:ext cx="5510125" cy="5510125"/>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338" name="Shape 338"/>
        <p:cNvGrpSpPr/>
        <p:nvPr/>
      </p:nvGrpSpPr>
      <p:grpSpPr>
        <a:xfrm>
          <a:off x="0" y="0"/>
          <a:ext cx="0" cy="0"/>
          <a:chOff x="0" y="0"/>
          <a:chExt cx="0" cy="0"/>
        </a:xfrm>
      </p:grpSpPr>
      <p:sp>
        <p:nvSpPr>
          <p:cNvPr id="339" name="Google Shape;339;p39"/>
          <p:cNvSpPr txBox="1"/>
          <p:nvPr>
            <p:ph idx="1" type="body"/>
          </p:nvPr>
        </p:nvSpPr>
        <p:spPr>
          <a:xfrm>
            <a:off x="381822" y="1245098"/>
            <a:ext cx="6385500" cy="3986400"/>
          </a:xfrm>
          <a:prstGeom prst="rect">
            <a:avLst/>
          </a:prstGeom>
        </p:spPr>
        <p:txBody>
          <a:bodyPr anchorCtr="0" anchor="ctr" bIns="45700" lIns="91425" spcFirstLastPara="1" rIns="91425" wrap="square" tIns="45700">
            <a:noAutofit/>
          </a:bodyPr>
          <a:lstStyle/>
          <a:p>
            <a:pPr indent="0" lvl="0" marL="0" rtl="0" algn="l">
              <a:spcBef>
                <a:spcPts val="560"/>
              </a:spcBef>
              <a:spcAft>
                <a:spcPts val="0"/>
              </a:spcAft>
              <a:buNone/>
            </a:pPr>
            <a:r>
              <a:t/>
            </a:r>
            <a:endParaRPr/>
          </a:p>
        </p:txBody>
      </p:sp>
      <p:sp>
        <p:nvSpPr>
          <p:cNvPr id="340" name="Google Shape;340;p39"/>
          <p:cNvSpPr txBox="1"/>
          <p:nvPr>
            <p:ph idx="12" type="sldNum"/>
          </p:nvPr>
        </p:nvSpPr>
        <p:spPr>
          <a:xfrm>
            <a:off x="6661100" y="5297488"/>
            <a:ext cx="2133600" cy="3033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
        <p:nvSpPr>
          <p:cNvPr id="341" name="Google Shape;341;p39"/>
          <p:cNvSpPr txBox="1"/>
          <p:nvPr>
            <p:ph idx="2" type="body"/>
          </p:nvPr>
        </p:nvSpPr>
        <p:spPr>
          <a:xfrm>
            <a:off x="6838950" y="1228725"/>
            <a:ext cx="1926300" cy="4000800"/>
          </a:xfrm>
          <a:prstGeom prst="rect">
            <a:avLst/>
          </a:prstGeom>
        </p:spPr>
        <p:txBody>
          <a:bodyPr anchorCtr="0" anchor="ctr" bIns="45700" lIns="91425" spcFirstLastPara="1" rIns="91425" wrap="square" tIns="45700">
            <a:noAutofit/>
          </a:bodyPr>
          <a:lstStyle/>
          <a:p>
            <a:pPr indent="0" lvl="0" marL="0" rtl="0" algn="l">
              <a:spcBef>
                <a:spcPts val="560"/>
              </a:spcBef>
              <a:spcAft>
                <a:spcPts val="0"/>
              </a:spcAft>
              <a:buNone/>
            </a:pPr>
            <a:r>
              <a:t/>
            </a:r>
            <a:endParaRPr/>
          </a:p>
        </p:txBody>
      </p:sp>
      <p:pic>
        <p:nvPicPr>
          <p:cNvPr id="342" name="Google Shape;342;p39"/>
          <p:cNvPicPr preferRelativeResize="0"/>
          <p:nvPr/>
        </p:nvPicPr>
        <p:blipFill>
          <a:blip r:embed="rId3">
            <a:alphaModFix/>
          </a:blip>
          <a:stretch>
            <a:fillRect/>
          </a:stretch>
        </p:blipFill>
        <p:spPr>
          <a:xfrm>
            <a:off x="534218" y="-40675"/>
            <a:ext cx="8086262" cy="5714999"/>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347" name="Shape 347"/>
        <p:cNvGrpSpPr/>
        <p:nvPr/>
      </p:nvGrpSpPr>
      <p:grpSpPr>
        <a:xfrm>
          <a:off x="0" y="0"/>
          <a:ext cx="0" cy="0"/>
          <a:chOff x="0" y="0"/>
          <a:chExt cx="0" cy="0"/>
        </a:xfrm>
      </p:grpSpPr>
      <p:sp>
        <p:nvSpPr>
          <p:cNvPr id="348" name="Google Shape;348;p40"/>
          <p:cNvSpPr txBox="1"/>
          <p:nvPr>
            <p:ph idx="1" type="body"/>
          </p:nvPr>
        </p:nvSpPr>
        <p:spPr>
          <a:xfrm>
            <a:off x="381822" y="1245098"/>
            <a:ext cx="6385500" cy="3986400"/>
          </a:xfrm>
          <a:prstGeom prst="rect">
            <a:avLst/>
          </a:prstGeom>
        </p:spPr>
        <p:txBody>
          <a:bodyPr anchorCtr="0" anchor="ctr" bIns="45700" lIns="91425" spcFirstLastPara="1" rIns="91425" wrap="square" tIns="45700">
            <a:noAutofit/>
          </a:bodyPr>
          <a:lstStyle/>
          <a:p>
            <a:pPr indent="0" lvl="0" marL="0" rtl="0" algn="l">
              <a:spcBef>
                <a:spcPts val="560"/>
              </a:spcBef>
              <a:spcAft>
                <a:spcPts val="0"/>
              </a:spcAft>
              <a:buNone/>
            </a:pPr>
            <a:r>
              <a:t/>
            </a:r>
            <a:endParaRPr/>
          </a:p>
        </p:txBody>
      </p:sp>
      <p:sp>
        <p:nvSpPr>
          <p:cNvPr id="349" name="Google Shape;349;p40"/>
          <p:cNvSpPr txBox="1"/>
          <p:nvPr>
            <p:ph idx="12" type="sldNum"/>
          </p:nvPr>
        </p:nvSpPr>
        <p:spPr>
          <a:xfrm>
            <a:off x="6661100" y="5297488"/>
            <a:ext cx="2133600" cy="3033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
        <p:nvSpPr>
          <p:cNvPr id="350" name="Google Shape;350;p40"/>
          <p:cNvSpPr txBox="1"/>
          <p:nvPr>
            <p:ph type="title"/>
          </p:nvPr>
        </p:nvSpPr>
        <p:spPr>
          <a:xfrm>
            <a:off x="381000" y="296540"/>
            <a:ext cx="8381400" cy="8787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GB"/>
              <a:t>Plan to get them stuck</a:t>
            </a:r>
            <a:endParaRPr/>
          </a:p>
        </p:txBody>
      </p:sp>
      <p:sp>
        <p:nvSpPr>
          <p:cNvPr id="351" name="Google Shape;351;p40"/>
          <p:cNvSpPr txBox="1"/>
          <p:nvPr>
            <p:ph idx="2" type="body"/>
          </p:nvPr>
        </p:nvSpPr>
        <p:spPr>
          <a:xfrm>
            <a:off x="6838950" y="1228725"/>
            <a:ext cx="1926300" cy="4000800"/>
          </a:xfrm>
          <a:prstGeom prst="rect">
            <a:avLst/>
          </a:prstGeom>
        </p:spPr>
        <p:txBody>
          <a:bodyPr anchorCtr="0" anchor="ctr" bIns="45700" lIns="91425" spcFirstLastPara="1" rIns="91425" wrap="square" tIns="45700">
            <a:noAutofit/>
          </a:bodyPr>
          <a:lstStyle/>
          <a:p>
            <a:pPr indent="0" lvl="0" marL="0" rtl="0" algn="l">
              <a:spcBef>
                <a:spcPts val="560"/>
              </a:spcBef>
              <a:spcAft>
                <a:spcPts val="0"/>
              </a:spcAft>
              <a:buNone/>
            </a:pPr>
            <a:r>
              <a:t/>
            </a:r>
            <a:endParaRPr/>
          </a:p>
        </p:txBody>
      </p:sp>
      <p:pic>
        <p:nvPicPr>
          <p:cNvPr id="352" name="Google Shape;352;p40"/>
          <p:cNvPicPr preferRelativeResize="0"/>
          <p:nvPr/>
        </p:nvPicPr>
        <p:blipFill>
          <a:blip r:embed="rId3">
            <a:alphaModFix/>
          </a:blip>
          <a:stretch>
            <a:fillRect/>
          </a:stretch>
        </p:blipFill>
        <p:spPr>
          <a:xfrm>
            <a:off x="1707075" y="1231025"/>
            <a:ext cx="5989123" cy="333145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357" name="Shape 357"/>
        <p:cNvGrpSpPr/>
        <p:nvPr/>
      </p:nvGrpSpPr>
      <p:grpSpPr>
        <a:xfrm>
          <a:off x="0" y="0"/>
          <a:ext cx="0" cy="0"/>
          <a:chOff x="0" y="0"/>
          <a:chExt cx="0" cy="0"/>
        </a:xfrm>
      </p:grpSpPr>
      <p:sp>
        <p:nvSpPr>
          <p:cNvPr id="358" name="Google Shape;358;p41"/>
          <p:cNvSpPr txBox="1"/>
          <p:nvPr>
            <p:ph idx="1" type="body"/>
          </p:nvPr>
        </p:nvSpPr>
        <p:spPr>
          <a:xfrm>
            <a:off x="381822" y="1245098"/>
            <a:ext cx="6385500" cy="3986400"/>
          </a:xfrm>
          <a:prstGeom prst="rect">
            <a:avLst/>
          </a:prstGeom>
        </p:spPr>
        <p:txBody>
          <a:bodyPr anchorCtr="0" anchor="ctr" bIns="45700" lIns="91425" spcFirstLastPara="1" rIns="91425" wrap="square" tIns="45700">
            <a:noAutofit/>
          </a:bodyPr>
          <a:lstStyle/>
          <a:p>
            <a:pPr indent="0" lvl="0" marL="0" rtl="0" algn="l">
              <a:spcBef>
                <a:spcPts val="560"/>
              </a:spcBef>
              <a:spcAft>
                <a:spcPts val="0"/>
              </a:spcAft>
              <a:buNone/>
            </a:pPr>
            <a:r>
              <a:t/>
            </a:r>
            <a:endParaRPr/>
          </a:p>
        </p:txBody>
      </p:sp>
      <p:sp>
        <p:nvSpPr>
          <p:cNvPr id="359" name="Google Shape;359;p41"/>
          <p:cNvSpPr txBox="1"/>
          <p:nvPr>
            <p:ph idx="12" type="sldNum"/>
          </p:nvPr>
        </p:nvSpPr>
        <p:spPr>
          <a:xfrm>
            <a:off x="6661100" y="5297488"/>
            <a:ext cx="2133600" cy="3033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
        <p:nvSpPr>
          <p:cNvPr id="360" name="Google Shape;360;p41"/>
          <p:cNvSpPr txBox="1"/>
          <p:nvPr>
            <p:ph type="title"/>
          </p:nvPr>
        </p:nvSpPr>
        <p:spPr>
          <a:xfrm>
            <a:off x="381000" y="296540"/>
            <a:ext cx="8381400" cy="8787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b="1" lang="en-GB" sz="3600">
                <a:solidFill>
                  <a:schemeClr val="dk1"/>
                </a:solidFill>
              </a:rPr>
              <a:t>Let students 'get on with it' - so that they can wrestle with it </a:t>
            </a:r>
            <a:r>
              <a:rPr b="1" i="1" lang="en-GB" sz="3600">
                <a:solidFill>
                  <a:schemeClr val="dk1"/>
                </a:solidFill>
              </a:rPr>
              <a:t>for themselves</a:t>
            </a:r>
            <a:endParaRPr sz="3600"/>
          </a:p>
        </p:txBody>
      </p:sp>
      <p:sp>
        <p:nvSpPr>
          <p:cNvPr id="361" name="Google Shape;361;p41"/>
          <p:cNvSpPr txBox="1"/>
          <p:nvPr>
            <p:ph idx="2" type="body"/>
          </p:nvPr>
        </p:nvSpPr>
        <p:spPr>
          <a:xfrm>
            <a:off x="6838950" y="1228725"/>
            <a:ext cx="1926300" cy="4000800"/>
          </a:xfrm>
          <a:prstGeom prst="rect">
            <a:avLst/>
          </a:prstGeom>
        </p:spPr>
        <p:txBody>
          <a:bodyPr anchorCtr="0" anchor="ctr" bIns="45700" lIns="91425" spcFirstLastPara="1" rIns="91425" wrap="square" tIns="45700">
            <a:noAutofit/>
          </a:bodyPr>
          <a:lstStyle/>
          <a:p>
            <a:pPr indent="0" lvl="0" marL="0" rtl="0" algn="l">
              <a:spcBef>
                <a:spcPts val="560"/>
              </a:spcBef>
              <a:spcAft>
                <a:spcPts val="0"/>
              </a:spcAft>
              <a:buNone/>
            </a:pPr>
            <a:r>
              <a:t/>
            </a:r>
            <a:endParaRPr/>
          </a:p>
        </p:txBody>
      </p:sp>
      <p:pic>
        <p:nvPicPr>
          <p:cNvPr id="362" name="Google Shape;362;p41"/>
          <p:cNvPicPr preferRelativeResize="0"/>
          <p:nvPr/>
        </p:nvPicPr>
        <p:blipFill>
          <a:blip r:embed="rId3">
            <a:alphaModFix/>
          </a:blip>
          <a:stretch>
            <a:fillRect/>
          </a:stretch>
        </p:blipFill>
        <p:spPr>
          <a:xfrm>
            <a:off x="1857375" y="1561800"/>
            <a:ext cx="5328949" cy="400080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366" name="Shape 366"/>
        <p:cNvGrpSpPr/>
        <p:nvPr/>
      </p:nvGrpSpPr>
      <p:grpSpPr>
        <a:xfrm>
          <a:off x="0" y="0"/>
          <a:ext cx="0" cy="0"/>
          <a:chOff x="0" y="0"/>
          <a:chExt cx="0" cy="0"/>
        </a:xfrm>
      </p:grpSpPr>
      <p:sp>
        <p:nvSpPr>
          <p:cNvPr id="367" name="Google Shape;367;p42"/>
          <p:cNvSpPr/>
          <p:nvPr/>
        </p:nvSpPr>
        <p:spPr>
          <a:xfrm>
            <a:off x="2411413" y="5197475"/>
            <a:ext cx="444600" cy="277800"/>
          </a:xfrm>
          <a:prstGeom prst="rect">
            <a:avLst/>
          </a:prstGeom>
          <a:noFill/>
          <a:ln>
            <a:noFill/>
          </a:ln>
        </p:spPr>
        <p:txBody>
          <a:bodyPr anchorCtr="0" anchor="t" bIns="0" lIns="0" spcFirstLastPara="1" rIns="0" wrap="square" tIns="0">
            <a:noAutofit/>
          </a:bodyPr>
          <a:lstStyle/>
          <a:p>
            <a:pPr indent="38100" lvl="0" marL="0" marR="0" rtl="0" algn="l">
              <a:spcBef>
                <a:spcPts val="0"/>
              </a:spcBef>
              <a:spcAft>
                <a:spcPts val="0"/>
              </a:spcAft>
              <a:buNone/>
            </a:pPr>
            <a:r>
              <a:t/>
            </a:r>
            <a:endParaRPr sz="1800">
              <a:solidFill>
                <a:schemeClr val="dk1"/>
              </a:solidFill>
              <a:latin typeface="Comic Sans MS"/>
              <a:ea typeface="Comic Sans MS"/>
              <a:cs typeface="Comic Sans MS"/>
              <a:sym typeface="Comic Sans MS"/>
            </a:endParaRPr>
          </a:p>
        </p:txBody>
      </p:sp>
      <p:sp>
        <p:nvSpPr>
          <p:cNvPr id="368" name="Google Shape;368;p42"/>
          <p:cNvSpPr/>
          <p:nvPr/>
        </p:nvSpPr>
        <p:spPr>
          <a:xfrm>
            <a:off x="6011863" y="5197475"/>
            <a:ext cx="444600" cy="277800"/>
          </a:xfrm>
          <a:prstGeom prst="rect">
            <a:avLst/>
          </a:prstGeom>
          <a:noFill/>
          <a:ln>
            <a:noFill/>
          </a:ln>
        </p:spPr>
        <p:txBody>
          <a:bodyPr anchorCtr="0" anchor="t" bIns="0" lIns="0" spcFirstLastPara="1" rIns="0" wrap="square" tIns="0">
            <a:noAutofit/>
          </a:bodyPr>
          <a:lstStyle/>
          <a:p>
            <a:pPr indent="38100" lvl="0" marL="0" marR="0" rtl="0" algn="l">
              <a:spcBef>
                <a:spcPts val="0"/>
              </a:spcBef>
              <a:spcAft>
                <a:spcPts val="0"/>
              </a:spcAft>
              <a:buNone/>
            </a:pPr>
            <a:r>
              <a:t/>
            </a:r>
            <a:endParaRPr sz="1800">
              <a:solidFill>
                <a:schemeClr val="dk1"/>
              </a:solidFill>
              <a:latin typeface="Comic Sans MS"/>
              <a:ea typeface="Comic Sans MS"/>
              <a:cs typeface="Comic Sans MS"/>
              <a:sym typeface="Comic Sans MS"/>
            </a:endParaRPr>
          </a:p>
        </p:txBody>
      </p:sp>
      <p:sp>
        <p:nvSpPr>
          <p:cNvPr id="369" name="Google Shape;369;p42"/>
          <p:cNvSpPr txBox="1"/>
          <p:nvPr>
            <p:ph idx="1" type="body"/>
          </p:nvPr>
        </p:nvSpPr>
        <p:spPr>
          <a:xfrm>
            <a:off x="381822" y="1245098"/>
            <a:ext cx="6385500" cy="3986400"/>
          </a:xfrm>
          <a:prstGeom prst="rect">
            <a:avLst/>
          </a:prstGeom>
          <a:noFill/>
          <a:ln>
            <a:noFill/>
          </a:ln>
        </p:spPr>
        <p:txBody>
          <a:bodyPr anchorCtr="0" anchor="ctr" bIns="45700" lIns="91425" spcFirstLastPara="1" rIns="91425" wrap="square" tIns="45700">
            <a:noAutofit/>
          </a:bodyPr>
          <a:lstStyle/>
          <a:p>
            <a:pPr indent="-381000" lvl="0" marL="457200" marR="0" rtl="0" algn="l">
              <a:lnSpc>
                <a:spcPct val="90000"/>
              </a:lnSpc>
              <a:spcBef>
                <a:spcPts val="560"/>
              </a:spcBef>
              <a:spcAft>
                <a:spcPts val="0"/>
              </a:spcAft>
              <a:buClr>
                <a:srgbClr val="3366FF"/>
              </a:buClr>
              <a:buSzPts val="2400"/>
              <a:buFont typeface="Noto Sans Symbols"/>
              <a:buChar char="●"/>
            </a:pPr>
            <a:r>
              <a:rPr b="0" i="0" lang="en-GB" sz="2800" u="none" cap="none" strike="noStrike">
                <a:solidFill>
                  <a:srgbClr val="3366FF"/>
                </a:solidFill>
                <a:latin typeface="Calibri"/>
                <a:ea typeface="Calibri"/>
                <a:cs typeface="Calibri"/>
                <a:sym typeface="Calibri"/>
              </a:rPr>
              <a:t>Learning objective:</a:t>
            </a:r>
            <a:endParaRPr/>
          </a:p>
          <a:p>
            <a:pPr indent="-355600" lvl="1" marL="914400" marR="0" rtl="0" algn="l">
              <a:lnSpc>
                <a:spcPct val="90000"/>
              </a:lnSpc>
              <a:spcBef>
                <a:spcPts val="400"/>
              </a:spcBef>
              <a:spcAft>
                <a:spcPts val="0"/>
              </a:spcAft>
              <a:buClr>
                <a:srgbClr val="000000"/>
              </a:buClr>
              <a:buSzPts val="2000"/>
              <a:buFont typeface="Noto Sans Symbols"/>
              <a:buChar char="○"/>
            </a:pPr>
            <a:r>
              <a:rPr b="0" i="0" lang="en-GB" sz="2000" u="none" cap="none" strike="noStrike">
                <a:solidFill>
                  <a:srgbClr val="000000"/>
                </a:solidFill>
                <a:latin typeface="Calibri"/>
                <a:ea typeface="Calibri"/>
                <a:cs typeface="Calibri"/>
                <a:sym typeface="Calibri"/>
              </a:rPr>
              <a:t>... able to use the language of chance or likelihood to </a:t>
            </a:r>
            <a:r>
              <a:rPr b="0" i="0" lang="en-GB" sz="2000" u="none" cap="none" strike="noStrike">
                <a:solidFill>
                  <a:srgbClr val="FF00FF"/>
                </a:solidFill>
                <a:latin typeface="Calibri"/>
                <a:ea typeface="Calibri"/>
                <a:cs typeface="Calibri"/>
                <a:sym typeface="Calibri"/>
              </a:rPr>
              <a:t>describe and predict</a:t>
            </a:r>
            <a:r>
              <a:rPr b="0" i="0" lang="en-GB" sz="2000" u="none" cap="none" strike="noStrike">
                <a:solidFill>
                  <a:srgbClr val="FF6600"/>
                </a:solidFill>
                <a:latin typeface="Calibri"/>
                <a:ea typeface="Calibri"/>
                <a:cs typeface="Calibri"/>
                <a:sym typeface="Calibri"/>
              </a:rPr>
              <a:t> </a:t>
            </a:r>
            <a:r>
              <a:rPr b="0" i="0" lang="en-GB" sz="2000" u="none" cap="none" strike="noStrike">
                <a:solidFill>
                  <a:srgbClr val="000000"/>
                </a:solidFill>
                <a:latin typeface="Calibri"/>
                <a:ea typeface="Calibri"/>
                <a:cs typeface="Calibri"/>
                <a:sym typeface="Calibri"/>
              </a:rPr>
              <a:t>possibl</a:t>
            </a:r>
            <a:r>
              <a:rPr lang="en-GB"/>
              <a:t>ities</a:t>
            </a:r>
            <a:r>
              <a:rPr b="0" i="0" lang="en-GB" sz="2000" u="none" cap="none" strike="noStrike">
                <a:solidFill>
                  <a:srgbClr val="000000"/>
                </a:solidFill>
                <a:latin typeface="Calibri"/>
                <a:ea typeface="Calibri"/>
                <a:cs typeface="Calibri"/>
                <a:sym typeface="Calibri"/>
              </a:rPr>
              <a:t> </a:t>
            </a:r>
            <a:endParaRPr/>
          </a:p>
          <a:p>
            <a:pPr indent="-355600" lvl="1" marL="914400" marR="0" rtl="0" algn="l">
              <a:lnSpc>
                <a:spcPct val="90000"/>
              </a:lnSpc>
              <a:spcBef>
                <a:spcPts val="400"/>
              </a:spcBef>
              <a:spcAft>
                <a:spcPts val="0"/>
              </a:spcAft>
              <a:buClr>
                <a:srgbClr val="000000"/>
              </a:buClr>
              <a:buSzPts val="2000"/>
              <a:buFont typeface="Noto Sans Symbols"/>
              <a:buChar char="○"/>
            </a:pPr>
            <a:r>
              <a:rPr b="0" i="0" lang="en-GB" sz="2000" u="none" cap="none" strike="noStrike">
                <a:solidFill>
                  <a:srgbClr val="3366FF"/>
                </a:solidFill>
                <a:latin typeface="Calibri"/>
                <a:ea typeface="Calibri"/>
                <a:cs typeface="Calibri"/>
                <a:sym typeface="Calibri"/>
              </a:rPr>
              <a:t>Success Criteria</a:t>
            </a:r>
            <a:r>
              <a:rPr b="0" i="0" lang="en-GB" sz="2000" u="none" cap="none" strike="noStrike">
                <a:solidFill>
                  <a:srgbClr val="000000"/>
                </a:solidFill>
                <a:latin typeface="Calibri"/>
                <a:ea typeface="Calibri"/>
                <a:cs typeface="Calibri"/>
                <a:sym typeface="Calibri"/>
              </a:rPr>
              <a:t>: </a:t>
            </a:r>
            <a:endParaRPr/>
          </a:p>
          <a:p>
            <a:pPr indent="-355600" lvl="1" marL="914400" marR="0" rtl="0" algn="l">
              <a:lnSpc>
                <a:spcPct val="90000"/>
              </a:lnSpc>
              <a:spcBef>
                <a:spcPts val="400"/>
              </a:spcBef>
              <a:spcAft>
                <a:spcPts val="0"/>
              </a:spcAft>
              <a:buClr>
                <a:srgbClr val="000000"/>
              </a:buClr>
              <a:buSzPts val="2000"/>
              <a:buFont typeface="Noto Sans Symbols"/>
              <a:buChar char="○"/>
            </a:pPr>
            <a:r>
              <a:rPr b="0" i="0" lang="en-GB" sz="2000" u="none" cap="none" strike="noStrike">
                <a:solidFill>
                  <a:srgbClr val="000000"/>
                </a:solidFill>
                <a:latin typeface="Calibri"/>
                <a:ea typeface="Calibri"/>
                <a:cs typeface="Calibri"/>
                <a:sym typeface="Calibri"/>
              </a:rPr>
              <a:t>I can think logically (saying because..) and in clear steps to determine the probability of rolling certain numbers on a dice. </a:t>
            </a:r>
            <a:r>
              <a:rPr b="0" i="0" lang="en-GB" sz="2000" u="none" cap="none" strike="noStrike">
                <a:solidFill>
                  <a:srgbClr val="FF00FF"/>
                </a:solidFill>
                <a:latin typeface="Calibri"/>
                <a:ea typeface="Calibri"/>
                <a:cs typeface="Calibri"/>
                <a:sym typeface="Calibri"/>
              </a:rPr>
              <a:t>reasoning</a:t>
            </a:r>
            <a:endParaRPr>
              <a:solidFill>
                <a:srgbClr val="FF00FF"/>
              </a:solidFill>
            </a:endParaRPr>
          </a:p>
          <a:p>
            <a:pPr indent="-355600" lvl="1" marL="914400" marR="0" rtl="0" algn="l">
              <a:lnSpc>
                <a:spcPct val="90000"/>
              </a:lnSpc>
              <a:spcBef>
                <a:spcPts val="400"/>
              </a:spcBef>
              <a:spcAft>
                <a:spcPts val="0"/>
              </a:spcAft>
              <a:buClr>
                <a:srgbClr val="000000"/>
              </a:buClr>
              <a:buSzPts val="2000"/>
              <a:buFont typeface="Noto Sans Symbols"/>
              <a:buChar char="○"/>
            </a:pPr>
            <a:r>
              <a:rPr b="0" i="0" lang="en-GB" sz="2000" u="none" cap="none" strike="noStrike">
                <a:solidFill>
                  <a:srgbClr val="000000"/>
                </a:solidFill>
                <a:latin typeface="Calibri"/>
                <a:ea typeface="Calibri"/>
                <a:cs typeface="Calibri"/>
                <a:sym typeface="Calibri"/>
              </a:rPr>
              <a:t> I can decide if I can learn this on my own, or learn this with others</a:t>
            </a:r>
            <a:r>
              <a:rPr b="0" i="0" lang="en-GB" sz="2000" u="none" cap="none" strike="noStrike">
                <a:solidFill>
                  <a:srgbClr val="FF6600"/>
                </a:solidFill>
                <a:latin typeface="Calibri"/>
                <a:ea typeface="Calibri"/>
                <a:cs typeface="Calibri"/>
                <a:sym typeface="Calibri"/>
              </a:rPr>
              <a:t>. </a:t>
            </a:r>
            <a:r>
              <a:rPr b="0" i="0" lang="en-GB" sz="2000" u="none" cap="none" strike="noStrike">
                <a:solidFill>
                  <a:srgbClr val="FF00FF"/>
                </a:solidFill>
                <a:latin typeface="Calibri"/>
                <a:ea typeface="Calibri"/>
                <a:cs typeface="Calibri"/>
                <a:sym typeface="Calibri"/>
              </a:rPr>
              <a:t>interdependence</a:t>
            </a:r>
            <a:endParaRPr b="0" i="0" sz="2000" u="none" cap="none" strike="noStrike">
              <a:solidFill>
                <a:srgbClr val="FF00FF"/>
              </a:solidFill>
              <a:latin typeface="Calibri"/>
              <a:ea typeface="Calibri"/>
              <a:cs typeface="Calibri"/>
              <a:sym typeface="Calibri"/>
            </a:endParaRPr>
          </a:p>
          <a:p>
            <a:pPr indent="-381000" lvl="0" marL="457200" marR="0" rtl="0" algn="l">
              <a:lnSpc>
                <a:spcPct val="90000"/>
              </a:lnSpc>
              <a:spcBef>
                <a:spcPts val="560"/>
              </a:spcBef>
              <a:spcAft>
                <a:spcPts val="0"/>
              </a:spcAft>
              <a:buClr>
                <a:srgbClr val="3366FF"/>
              </a:buClr>
              <a:buSzPts val="2400"/>
              <a:buFont typeface="Noto Sans Symbols"/>
              <a:buChar char="●"/>
            </a:pPr>
            <a:r>
              <a:rPr b="0" i="0" lang="en-GB" sz="2800" u="none" cap="none" strike="noStrike">
                <a:solidFill>
                  <a:srgbClr val="3366FF"/>
                </a:solidFill>
                <a:latin typeface="Calibri"/>
                <a:ea typeface="Calibri"/>
                <a:cs typeface="Calibri"/>
                <a:sym typeface="Calibri"/>
              </a:rPr>
              <a:t>Constructing activities: </a:t>
            </a:r>
            <a:endParaRPr b="0" i="0" sz="2800" u="none" cap="none" strike="noStrike">
              <a:solidFill>
                <a:srgbClr val="3366FF"/>
              </a:solidFill>
              <a:latin typeface="Calibri"/>
              <a:ea typeface="Calibri"/>
              <a:cs typeface="Calibri"/>
              <a:sym typeface="Calibri"/>
            </a:endParaRPr>
          </a:p>
          <a:p>
            <a:pPr indent="-355600" lvl="1" marL="914400" marR="0" rtl="0" algn="l">
              <a:lnSpc>
                <a:spcPct val="90000"/>
              </a:lnSpc>
              <a:spcBef>
                <a:spcPts val="400"/>
              </a:spcBef>
              <a:spcAft>
                <a:spcPts val="0"/>
              </a:spcAft>
              <a:buClr>
                <a:srgbClr val="000000"/>
              </a:buClr>
              <a:buSzPts val="2000"/>
              <a:buFont typeface="Noto Sans Symbols"/>
              <a:buChar char="○"/>
            </a:pPr>
            <a:r>
              <a:rPr b="0" i="0" lang="en-GB" sz="2000" u="none" cap="none" strike="noStrike">
                <a:solidFill>
                  <a:srgbClr val="000000"/>
                </a:solidFill>
                <a:latin typeface="Calibri"/>
                <a:ea typeface="Calibri"/>
                <a:cs typeface="Calibri"/>
                <a:sym typeface="Calibri"/>
              </a:rPr>
              <a:t>signaling learning behaviours to be used in a maths activity</a:t>
            </a:r>
            <a:endParaRPr b="0" i="0" sz="2000" u="none" cap="none" strike="noStrike">
              <a:solidFill>
                <a:srgbClr val="000000"/>
              </a:solidFill>
              <a:latin typeface="Calibri"/>
              <a:ea typeface="Calibri"/>
              <a:cs typeface="Calibri"/>
              <a:sym typeface="Calibri"/>
            </a:endParaRPr>
          </a:p>
        </p:txBody>
      </p:sp>
      <p:sp>
        <p:nvSpPr>
          <p:cNvPr id="370" name="Google Shape;370;p42"/>
          <p:cNvSpPr txBox="1"/>
          <p:nvPr>
            <p:ph idx="11" type="ftr"/>
          </p:nvPr>
        </p:nvSpPr>
        <p:spPr>
          <a:xfrm>
            <a:off x="3124200" y="5297488"/>
            <a:ext cx="2895600" cy="30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1200">
                <a:solidFill>
                  <a:srgbClr val="888888"/>
                </a:solidFill>
                <a:latin typeface="Calibri"/>
                <a:ea typeface="Calibri"/>
                <a:cs typeface="Calibri"/>
                <a:sym typeface="Calibri"/>
              </a:rPr>
              <a:t>© TLO Limited 2018</a:t>
            </a:r>
            <a:endParaRPr sz="1200">
              <a:solidFill>
                <a:srgbClr val="888888"/>
              </a:solidFill>
              <a:latin typeface="Calibri"/>
              <a:ea typeface="Calibri"/>
              <a:cs typeface="Calibri"/>
              <a:sym typeface="Calibri"/>
            </a:endParaRPr>
          </a:p>
        </p:txBody>
      </p:sp>
      <p:sp>
        <p:nvSpPr>
          <p:cNvPr id="371" name="Google Shape;371;p42"/>
          <p:cNvSpPr txBox="1"/>
          <p:nvPr>
            <p:ph idx="12" type="sldNum"/>
          </p:nvPr>
        </p:nvSpPr>
        <p:spPr>
          <a:xfrm>
            <a:off x="6661100" y="5297488"/>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
        <p:nvSpPr>
          <p:cNvPr id="372" name="Google Shape;372;p42"/>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Calibri"/>
                <a:ea typeface="Calibri"/>
                <a:cs typeface="Calibri"/>
                <a:sym typeface="Calibri"/>
              </a:rPr>
              <a:t>Blend learning behaviours with content. </a:t>
            </a:r>
            <a:endParaRPr b="0" i="0" sz="3200" u="none" cap="none" strike="noStrike">
              <a:solidFill>
                <a:srgbClr val="000090"/>
              </a:solidFill>
              <a:latin typeface="Calibri"/>
              <a:ea typeface="Calibri"/>
              <a:cs typeface="Calibri"/>
              <a:sym typeface="Calibri"/>
            </a:endParaRPr>
          </a:p>
        </p:txBody>
      </p:sp>
      <p:sp>
        <p:nvSpPr>
          <p:cNvPr id="373" name="Google Shape;373;p42"/>
          <p:cNvSpPr txBox="1"/>
          <p:nvPr>
            <p:ph idx="2" type="body"/>
          </p:nvPr>
        </p:nvSpPr>
        <p:spPr>
          <a:xfrm>
            <a:off x="6838950" y="1228725"/>
            <a:ext cx="1926300" cy="4000800"/>
          </a:xfrm>
          <a:prstGeom prst="rect">
            <a:avLst/>
          </a:prstGeom>
          <a:noFill/>
          <a:ln>
            <a:noFill/>
          </a:ln>
        </p:spPr>
        <p:txBody>
          <a:bodyPr anchorCtr="0" anchor="ctr" bIns="45700" lIns="91425" spcFirstLastPara="1" rIns="91425" wrap="square" tIns="45700">
            <a:noAutofit/>
          </a:bodyPr>
          <a:lstStyle/>
          <a:p>
            <a:pPr indent="0" lvl="0" marL="76200" marR="0" rtl="0" algn="l">
              <a:lnSpc>
                <a:spcPct val="100000"/>
              </a:lnSpc>
              <a:spcBef>
                <a:spcPts val="560"/>
              </a:spcBef>
              <a:spcAft>
                <a:spcPts val="0"/>
              </a:spcAft>
              <a:buClr>
                <a:srgbClr val="3366FF"/>
              </a:buClr>
              <a:buSzPts val="2400"/>
              <a:buFont typeface="Noto Sans Symbols"/>
              <a:buNone/>
            </a:pPr>
            <a:r>
              <a:t/>
            </a:r>
            <a:endParaRPr b="0" i="0" sz="2400" u="none" cap="none" strike="noStrike">
              <a:solidFill>
                <a:srgbClr val="3366FF"/>
              </a:solidFill>
              <a:latin typeface="Calibri"/>
              <a:ea typeface="Calibri"/>
              <a:cs typeface="Calibri"/>
              <a:sym typeface="Calibri"/>
            </a:endParaRPr>
          </a:p>
        </p:txBody>
      </p:sp>
      <p:pic>
        <p:nvPicPr>
          <p:cNvPr descr="Culture Tool 2_Shifting the culture_v6 copy.jpg" id="374" name="Google Shape;374;p42"/>
          <p:cNvPicPr preferRelativeResize="0"/>
          <p:nvPr/>
        </p:nvPicPr>
        <p:blipFill rotWithShape="1">
          <a:blip r:embed="rId3">
            <a:alphaModFix/>
          </a:blip>
          <a:srcRect b="0" l="0" r="0" t="0"/>
          <a:stretch/>
        </p:blipFill>
        <p:spPr>
          <a:xfrm>
            <a:off x="7000875" y="4235450"/>
            <a:ext cx="1928813" cy="782955"/>
          </a:xfrm>
          <a:prstGeom prst="rect">
            <a:avLst/>
          </a:prstGeom>
          <a:noFill/>
          <a:ln>
            <a:noFill/>
          </a:ln>
        </p:spPr>
      </p:pic>
      <p:pic>
        <p:nvPicPr>
          <p:cNvPr id="375" name="Google Shape;375;p42"/>
          <p:cNvPicPr preferRelativeResize="0"/>
          <p:nvPr/>
        </p:nvPicPr>
        <p:blipFill>
          <a:blip r:embed="rId4">
            <a:alphaModFix/>
          </a:blip>
          <a:stretch>
            <a:fillRect/>
          </a:stretch>
        </p:blipFill>
        <p:spPr>
          <a:xfrm>
            <a:off x="7162800" y="1175250"/>
            <a:ext cx="1193061" cy="1053600"/>
          </a:xfrm>
          <a:prstGeom prst="rect">
            <a:avLst/>
          </a:prstGeom>
          <a:noFill/>
          <a:ln>
            <a:noFill/>
          </a:ln>
        </p:spPr>
      </p:pic>
      <p:pic>
        <p:nvPicPr>
          <p:cNvPr id="376" name="Google Shape;376;p42"/>
          <p:cNvPicPr preferRelativeResize="0"/>
          <p:nvPr/>
        </p:nvPicPr>
        <p:blipFill>
          <a:blip r:embed="rId5">
            <a:alphaModFix/>
          </a:blip>
          <a:stretch>
            <a:fillRect/>
          </a:stretch>
        </p:blipFill>
        <p:spPr>
          <a:xfrm>
            <a:off x="7143600" y="2864750"/>
            <a:ext cx="1293705" cy="9715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1"/>
                                  </p:stCondLst>
                                  <p:childTnLst>
                                    <p:set>
                                      <p:cBhvr>
                                        <p:cTn dur="1" fill="hold">
                                          <p:stCondLst>
                                            <p:cond delay="0"/>
                                          </p:stCondLst>
                                        </p:cTn>
                                        <p:tgtEl>
                                          <p:spTgt spid="367"/>
                                        </p:tgtEl>
                                        <p:attrNameLst>
                                          <p:attrName>style.visibility</p:attrName>
                                        </p:attrNameLst>
                                      </p:cBhvr>
                                      <p:to>
                                        <p:strVal val="visible"/>
                                      </p:to>
                                    </p:set>
                                  </p:childTnLst>
                                </p:cTn>
                              </p:par>
                            </p:childTnLst>
                          </p:cTn>
                        </p:par>
                        <p:par>
                          <p:cTn fill="hold">
                            <p:stCondLst>
                              <p:cond delay="0"/>
                            </p:stCondLst>
                            <p:childTnLst>
                              <p:par>
                                <p:cTn fill="hold" nodeType="afterEffect" presetClass="entr" presetID="1" presetSubtype="0">
                                  <p:stCondLst>
                                    <p:cond delay="1"/>
                                  </p:stCondLst>
                                  <p:childTnLst>
                                    <p:set>
                                      <p:cBhvr>
                                        <p:cTn dur="1" fill="hold">
                                          <p:stCondLst>
                                            <p:cond delay="0"/>
                                          </p:stCondLst>
                                        </p:cTn>
                                        <p:tgtEl>
                                          <p:spTgt spid="36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381" name="Shape 381"/>
        <p:cNvGrpSpPr/>
        <p:nvPr/>
      </p:nvGrpSpPr>
      <p:grpSpPr>
        <a:xfrm>
          <a:off x="0" y="0"/>
          <a:ext cx="0" cy="0"/>
          <a:chOff x="0" y="0"/>
          <a:chExt cx="0" cy="0"/>
        </a:xfrm>
      </p:grpSpPr>
      <p:sp>
        <p:nvSpPr>
          <p:cNvPr id="382" name="Google Shape;382;p43"/>
          <p:cNvSpPr txBox="1"/>
          <p:nvPr>
            <p:ph idx="1" type="body"/>
          </p:nvPr>
        </p:nvSpPr>
        <p:spPr>
          <a:xfrm>
            <a:off x="381822" y="1245098"/>
            <a:ext cx="6385500" cy="3986400"/>
          </a:xfrm>
          <a:prstGeom prst="rect">
            <a:avLst/>
          </a:prstGeom>
        </p:spPr>
        <p:txBody>
          <a:bodyPr anchorCtr="0" anchor="ctr" bIns="45700" lIns="91425" spcFirstLastPara="1" rIns="91425" wrap="square" tIns="45700">
            <a:noAutofit/>
          </a:bodyPr>
          <a:lstStyle/>
          <a:p>
            <a:pPr indent="0" lvl="0" marL="0" rtl="0" algn="l">
              <a:spcBef>
                <a:spcPts val="560"/>
              </a:spcBef>
              <a:spcAft>
                <a:spcPts val="0"/>
              </a:spcAft>
              <a:buNone/>
            </a:pPr>
            <a:r>
              <a:rPr lang="en-GB"/>
              <a:t> </a:t>
            </a:r>
            <a:endParaRPr/>
          </a:p>
        </p:txBody>
      </p:sp>
      <p:sp>
        <p:nvSpPr>
          <p:cNvPr id="383" name="Google Shape;383;p43"/>
          <p:cNvSpPr txBox="1"/>
          <p:nvPr>
            <p:ph idx="12" type="sldNum"/>
          </p:nvPr>
        </p:nvSpPr>
        <p:spPr>
          <a:xfrm>
            <a:off x="6661100" y="5297488"/>
            <a:ext cx="2133600" cy="3033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
        <p:nvSpPr>
          <p:cNvPr id="384" name="Google Shape;384;p43"/>
          <p:cNvSpPr txBox="1"/>
          <p:nvPr>
            <p:ph type="title"/>
          </p:nvPr>
        </p:nvSpPr>
        <p:spPr>
          <a:xfrm>
            <a:off x="381000" y="296555"/>
            <a:ext cx="8381400" cy="12972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GB"/>
              <a:t>To identify which learning behaviour(s) to link to your lesson . . . . </a:t>
            </a:r>
            <a:endParaRPr/>
          </a:p>
        </p:txBody>
      </p:sp>
      <p:sp>
        <p:nvSpPr>
          <p:cNvPr id="385" name="Google Shape;385;p43"/>
          <p:cNvSpPr txBox="1"/>
          <p:nvPr>
            <p:ph idx="2" type="body"/>
          </p:nvPr>
        </p:nvSpPr>
        <p:spPr>
          <a:xfrm>
            <a:off x="6838950" y="1228725"/>
            <a:ext cx="1926300" cy="4000800"/>
          </a:xfrm>
          <a:prstGeom prst="rect">
            <a:avLst/>
          </a:prstGeom>
        </p:spPr>
        <p:txBody>
          <a:bodyPr anchorCtr="0" anchor="ctr" bIns="45700" lIns="91425" spcFirstLastPara="1" rIns="91425" wrap="square" tIns="45700">
            <a:noAutofit/>
          </a:bodyPr>
          <a:lstStyle/>
          <a:p>
            <a:pPr indent="0" lvl="0" marL="0" rtl="0" algn="l">
              <a:spcBef>
                <a:spcPts val="560"/>
              </a:spcBef>
              <a:spcAft>
                <a:spcPts val="0"/>
              </a:spcAft>
              <a:buNone/>
            </a:pPr>
            <a:r>
              <a:t/>
            </a:r>
            <a:endParaRPr/>
          </a:p>
        </p:txBody>
      </p:sp>
      <p:pic>
        <p:nvPicPr>
          <p:cNvPr id="386" name="Google Shape;386;p43"/>
          <p:cNvPicPr preferRelativeResize="0"/>
          <p:nvPr/>
        </p:nvPicPr>
        <p:blipFill>
          <a:blip r:embed="rId3">
            <a:alphaModFix/>
          </a:blip>
          <a:stretch>
            <a:fillRect/>
          </a:stretch>
        </p:blipFill>
        <p:spPr>
          <a:xfrm>
            <a:off x="1390515" y="1785948"/>
            <a:ext cx="6196808" cy="2879163"/>
          </a:xfrm>
          <a:prstGeom prst="rect">
            <a:avLst/>
          </a:prstGeom>
          <a:noFill/>
          <a:ln>
            <a:noFill/>
          </a:ln>
        </p:spPr>
      </p:pic>
    </p:spTree>
  </p:cSld>
  <p:clrMapOvr>
    <a:masterClrMapping/>
  </p:clrMapOvr>
  <mc:AlternateContent>
    <mc:Choice Requires="p14">
      <p:transition spd="slow" p14:dur="1000">
        <p:fade thruBlk="1"/>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86"/>
                                        </p:tgtEl>
                                        <p:attrNameLst>
                                          <p:attrName>style.visibility</p:attrName>
                                        </p:attrNameLst>
                                      </p:cBhvr>
                                      <p:to>
                                        <p:strVal val="visible"/>
                                      </p:to>
                                    </p:set>
                                    <p:animEffect filter="fade" transition="in">
                                      <p:cBhvr>
                                        <p:cTn dur="1000"/>
                                        <p:tgtEl>
                                          <p:spTgt spid="38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391" name="Shape 391"/>
        <p:cNvGrpSpPr/>
        <p:nvPr/>
      </p:nvGrpSpPr>
      <p:grpSpPr>
        <a:xfrm>
          <a:off x="0" y="0"/>
          <a:ext cx="0" cy="0"/>
          <a:chOff x="0" y="0"/>
          <a:chExt cx="0" cy="0"/>
        </a:xfrm>
      </p:grpSpPr>
      <p:sp>
        <p:nvSpPr>
          <p:cNvPr id="392" name="Google Shape;392;p44"/>
          <p:cNvSpPr txBox="1"/>
          <p:nvPr>
            <p:ph idx="1" type="body"/>
          </p:nvPr>
        </p:nvSpPr>
        <p:spPr>
          <a:xfrm>
            <a:off x="381822" y="1245098"/>
            <a:ext cx="6385500" cy="3986400"/>
          </a:xfrm>
          <a:prstGeom prst="rect">
            <a:avLst/>
          </a:prstGeom>
          <a:noFill/>
          <a:ln>
            <a:noFill/>
          </a:ln>
        </p:spPr>
        <p:txBody>
          <a:bodyPr anchorCtr="0" anchor="ctr" bIns="45700" lIns="91425" spcFirstLastPara="1" rIns="91425" wrap="square" tIns="45700">
            <a:noAutofit/>
          </a:bodyPr>
          <a:lstStyle/>
          <a:p>
            <a:pPr indent="-381000" lvl="0" marL="457200" marR="0" rtl="0" algn="l">
              <a:lnSpc>
                <a:spcPct val="10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Calibri"/>
                <a:ea typeface="Calibri"/>
                <a:cs typeface="Calibri"/>
                <a:sym typeface="Calibri"/>
              </a:rPr>
              <a:t>Making learning the object of attention</a:t>
            </a:r>
            <a:endParaRPr/>
          </a:p>
          <a:p>
            <a:pPr indent="-355600" lvl="1" marL="914400" marR="0" rtl="0" algn="l">
              <a:lnSpc>
                <a:spcPct val="100000"/>
              </a:lnSpc>
              <a:spcBef>
                <a:spcPts val="400"/>
              </a:spcBef>
              <a:spcAft>
                <a:spcPts val="0"/>
              </a:spcAft>
              <a:buClr>
                <a:srgbClr val="000000"/>
              </a:buClr>
              <a:buSzPts val="2000"/>
              <a:buFont typeface="Noto Sans Symbols"/>
              <a:buChar char="○"/>
            </a:pPr>
            <a:r>
              <a:rPr b="0" i="0" lang="en-GB" sz="2000" u="none" cap="none" strike="noStrike">
                <a:solidFill>
                  <a:srgbClr val="000000"/>
                </a:solidFill>
                <a:latin typeface="Calibri"/>
                <a:ea typeface="Calibri"/>
                <a:cs typeface="Calibri"/>
                <a:sym typeface="Calibri"/>
              </a:rPr>
              <a:t>Put learning ‘in your face’; making the learning process... how it feels, what it means </a:t>
            </a:r>
            <a:r>
              <a:rPr b="0" i="0" lang="en-GB" sz="2800" u="none" cap="none" strike="noStrike">
                <a:solidFill>
                  <a:srgbClr val="FF00FF"/>
                </a:solidFill>
                <a:latin typeface="Calibri"/>
                <a:ea typeface="Calibri"/>
                <a:cs typeface="Calibri"/>
                <a:sym typeface="Calibri"/>
              </a:rPr>
              <a:t>obvious</a:t>
            </a:r>
            <a:endParaRPr>
              <a:solidFill>
                <a:srgbClr val="FF00FF"/>
              </a:solidFill>
            </a:endParaRPr>
          </a:p>
          <a:p>
            <a:pPr indent="-355600" lvl="1" marL="914400" marR="0" rtl="0" algn="l">
              <a:lnSpc>
                <a:spcPct val="100000"/>
              </a:lnSpc>
              <a:spcBef>
                <a:spcPts val="400"/>
              </a:spcBef>
              <a:spcAft>
                <a:spcPts val="0"/>
              </a:spcAft>
              <a:buClr>
                <a:srgbClr val="000000"/>
              </a:buClr>
              <a:buSzPts val="2000"/>
              <a:buFont typeface="Noto Sans Symbols"/>
              <a:buChar char="○"/>
            </a:pPr>
            <a:r>
              <a:rPr b="0" i="0" lang="en-GB" sz="2000" u="none" cap="none" strike="noStrike">
                <a:solidFill>
                  <a:srgbClr val="000000"/>
                </a:solidFill>
                <a:latin typeface="Calibri"/>
                <a:ea typeface="Calibri"/>
                <a:cs typeface="Calibri"/>
                <a:sym typeface="Calibri"/>
              </a:rPr>
              <a:t>Celebrate </a:t>
            </a:r>
            <a:r>
              <a:rPr b="0" i="0" lang="en-GB" sz="2800" u="none" cap="none" strike="noStrike">
                <a:solidFill>
                  <a:srgbClr val="FF00FF"/>
                </a:solidFill>
                <a:latin typeface="Calibri"/>
                <a:ea typeface="Calibri"/>
                <a:cs typeface="Calibri"/>
                <a:sym typeface="Calibri"/>
              </a:rPr>
              <a:t>growth</a:t>
            </a:r>
            <a:r>
              <a:rPr b="0" i="0" lang="en-GB" sz="2000" u="none" cap="none" strike="noStrike">
                <a:solidFill>
                  <a:srgbClr val="000000"/>
                </a:solidFill>
                <a:latin typeface="Calibri"/>
                <a:ea typeface="Calibri"/>
                <a:cs typeface="Calibri"/>
                <a:sym typeface="Calibri"/>
              </a:rPr>
              <a:t> in learning behaviours</a:t>
            </a:r>
            <a:endParaRPr b="0" i="0" sz="2000" u="none" cap="none" strike="noStrike">
              <a:solidFill>
                <a:srgbClr val="000000"/>
              </a:solidFill>
              <a:latin typeface="Calibri"/>
              <a:ea typeface="Calibri"/>
              <a:cs typeface="Calibri"/>
              <a:sym typeface="Calibri"/>
            </a:endParaRPr>
          </a:p>
          <a:p>
            <a:pPr indent="-355600" lvl="1" marL="914400" marR="0" rtl="0" algn="l">
              <a:lnSpc>
                <a:spcPct val="100000"/>
              </a:lnSpc>
              <a:spcBef>
                <a:spcPts val="400"/>
              </a:spcBef>
              <a:spcAft>
                <a:spcPts val="0"/>
              </a:spcAft>
              <a:buClr>
                <a:srgbClr val="000000"/>
              </a:buClr>
              <a:buSzPts val="2000"/>
              <a:buFont typeface="Noto Sans Symbols"/>
              <a:buChar char="○"/>
            </a:pPr>
            <a:r>
              <a:rPr b="0" i="0" lang="en-GB" sz="2800" u="none" cap="none" strike="noStrike">
                <a:solidFill>
                  <a:srgbClr val="FF00FF"/>
                </a:solidFill>
                <a:latin typeface="Calibri"/>
                <a:ea typeface="Calibri"/>
                <a:cs typeface="Calibri"/>
                <a:sym typeface="Calibri"/>
              </a:rPr>
              <a:t>Redefine failure</a:t>
            </a:r>
            <a:r>
              <a:rPr b="0" i="0" lang="en-GB" sz="2000" u="none" cap="none" strike="noStrike">
                <a:solidFill>
                  <a:srgbClr val="FF00FF"/>
                </a:solidFill>
                <a:latin typeface="Calibri"/>
                <a:ea typeface="Calibri"/>
                <a:cs typeface="Calibri"/>
                <a:sym typeface="Calibri"/>
              </a:rPr>
              <a:t>.</a:t>
            </a:r>
            <a:r>
              <a:rPr b="0" i="0" lang="en-GB" sz="2000" u="none" cap="none" strike="noStrike">
                <a:solidFill>
                  <a:srgbClr val="000000"/>
                </a:solidFill>
                <a:latin typeface="Calibri"/>
                <a:ea typeface="Calibri"/>
                <a:cs typeface="Calibri"/>
                <a:sym typeface="Calibri"/>
              </a:rPr>
              <a:t>...celebrate stuck, mistakes managing distraction, striving for goals, asking questions....</a:t>
            </a:r>
            <a:endParaRPr/>
          </a:p>
          <a:p>
            <a:pPr indent="0" lvl="1" marL="558800" marR="0" rtl="0" algn="l">
              <a:lnSpc>
                <a:spcPct val="100000"/>
              </a:lnSpc>
              <a:spcBef>
                <a:spcPts val="400"/>
              </a:spcBef>
              <a:spcAft>
                <a:spcPts val="0"/>
              </a:spcAft>
              <a:buClr>
                <a:srgbClr val="000000"/>
              </a:buClr>
              <a:buSzPts val="2000"/>
              <a:buFont typeface="Noto Sans Symbols"/>
              <a:buNone/>
            </a:pPr>
            <a:r>
              <a:rPr b="0" i="0" lang="en-GB" sz="2000" u="none" cap="none" strike="noStrike">
                <a:solidFill>
                  <a:srgbClr val="000000"/>
                </a:solidFill>
                <a:latin typeface="Calibri"/>
                <a:ea typeface="Calibri"/>
                <a:cs typeface="Calibri"/>
                <a:sym typeface="Calibri"/>
              </a:rPr>
              <a:t> </a:t>
            </a:r>
            <a:endParaRPr/>
          </a:p>
          <a:p>
            <a:pPr indent="-228600" lvl="1" marL="914400" marR="0" rtl="0" algn="l">
              <a:lnSpc>
                <a:spcPct val="100000"/>
              </a:lnSpc>
              <a:spcBef>
                <a:spcPts val="400"/>
              </a:spcBef>
              <a:spcAft>
                <a:spcPts val="0"/>
              </a:spcAft>
              <a:buClr>
                <a:srgbClr val="000000"/>
              </a:buClr>
              <a:buSzPts val="2000"/>
              <a:buFont typeface="Noto Sans Symbols"/>
              <a:buNone/>
            </a:pPr>
            <a:r>
              <a:t/>
            </a:r>
            <a:endParaRPr b="0" i="0" sz="2000" u="none" cap="none" strike="noStrike">
              <a:solidFill>
                <a:srgbClr val="000000"/>
              </a:solidFill>
              <a:latin typeface="Calibri"/>
              <a:ea typeface="Calibri"/>
              <a:cs typeface="Calibri"/>
              <a:sym typeface="Calibri"/>
            </a:endParaRPr>
          </a:p>
        </p:txBody>
      </p:sp>
      <p:sp>
        <p:nvSpPr>
          <p:cNvPr id="393" name="Google Shape;393;p44"/>
          <p:cNvSpPr txBox="1"/>
          <p:nvPr>
            <p:ph idx="11" type="ftr"/>
          </p:nvPr>
        </p:nvSpPr>
        <p:spPr>
          <a:xfrm>
            <a:off x="3124200" y="5297488"/>
            <a:ext cx="2895600" cy="30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1200">
                <a:solidFill>
                  <a:srgbClr val="888888"/>
                </a:solidFill>
                <a:latin typeface="Calibri"/>
                <a:ea typeface="Calibri"/>
                <a:cs typeface="Calibri"/>
                <a:sym typeface="Calibri"/>
              </a:rPr>
              <a:t>© TLO Limited 2018</a:t>
            </a:r>
            <a:endParaRPr sz="1200">
              <a:solidFill>
                <a:srgbClr val="888888"/>
              </a:solidFill>
              <a:latin typeface="Calibri"/>
              <a:ea typeface="Calibri"/>
              <a:cs typeface="Calibri"/>
              <a:sym typeface="Calibri"/>
            </a:endParaRPr>
          </a:p>
        </p:txBody>
      </p:sp>
      <p:sp>
        <p:nvSpPr>
          <p:cNvPr id="394" name="Google Shape;394;p44"/>
          <p:cNvSpPr txBox="1"/>
          <p:nvPr>
            <p:ph idx="12" type="sldNum"/>
          </p:nvPr>
        </p:nvSpPr>
        <p:spPr>
          <a:xfrm>
            <a:off x="6661100" y="5297488"/>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
        <p:nvSpPr>
          <p:cNvPr id="395" name="Google Shape;395;p44"/>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Calibri"/>
                <a:ea typeface="Calibri"/>
                <a:cs typeface="Calibri"/>
                <a:sym typeface="Calibri"/>
              </a:rPr>
              <a:t>Celebrating learning: let your values come through. </a:t>
            </a:r>
            <a:endParaRPr b="0" i="0" sz="3200" u="none" cap="none" strike="noStrike">
              <a:solidFill>
                <a:srgbClr val="000090"/>
              </a:solidFill>
              <a:latin typeface="Calibri"/>
              <a:ea typeface="Calibri"/>
              <a:cs typeface="Calibri"/>
              <a:sym typeface="Calibri"/>
            </a:endParaRPr>
          </a:p>
        </p:txBody>
      </p:sp>
      <p:sp>
        <p:nvSpPr>
          <p:cNvPr id="396" name="Google Shape;396;p44"/>
          <p:cNvSpPr txBox="1"/>
          <p:nvPr>
            <p:ph idx="2" type="body"/>
          </p:nvPr>
        </p:nvSpPr>
        <p:spPr>
          <a:xfrm>
            <a:off x="6838950" y="1228725"/>
            <a:ext cx="1926300" cy="4000800"/>
          </a:xfrm>
          <a:prstGeom prst="rect">
            <a:avLst/>
          </a:prstGeom>
          <a:noFill/>
          <a:ln>
            <a:noFill/>
          </a:ln>
        </p:spPr>
        <p:txBody>
          <a:bodyPr anchorCtr="0" anchor="ctr" bIns="45700" lIns="91425" spcFirstLastPara="1" rIns="91425" wrap="square" tIns="45700">
            <a:noAutofit/>
          </a:bodyPr>
          <a:lstStyle/>
          <a:p>
            <a:pPr indent="-228600" lvl="0" marL="457200" marR="0" rtl="0" algn="l">
              <a:lnSpc>
                <a:spcPct val="100000"/>
              </a:lnSpc>
              <a:spcBef>
                <a:spcPts val="560"/>
              </a:spcBef>
              <a:spcAft>
                <a:spcPts val="0"/>
              </a:spcAft>
              <a:buClr>
                <a:srgbClr val="3366FF"/>
              </a:buClr>
              <a:buSzPts val="2400"/>
              <a:buFont typeface="Noto Sans Symbols"/>
              <a:buNone/>
            </a:pPr>
            <a:r>
              <a:t/>
            </a:r>
            <a:endParaRPr b="0" i="0" sz="2400" u="none" cap="none" strike="noStrike">
              <a:solidFill>
                <a:srgbClr val="3366FF"/>
              </a:solidFill>
              <a:latin typeface="Calibri"/>
              <a:ea typeface="Calibri"/>
              <a:cs typeface="Calibri"/>
              <a:sym typeface="Calibri"/>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401" name="Shape 401"/>
        <p:cNvGrpSpPr/>
        <p:nvPr/>
      </p:nvGrpSpPr>
      <p:grpSpPr>
        <a:xfrm>
          <a:off x="0" y="0"/>
          <a:ext cx="0" cy="0"/>
          <a:chOff x="0" y="0"/>
          <a:chExt cx="0" cy="0"/>
        </a:xfrm>
      </p:grpSpPr>
      <p:sp>
        <p:nvSpPr>
          <p:cNvPr id="402" name="Google Shape;402;p45"/>
          <p:cNvSpPr txBox="1"/>
          <p:nvPr>
            <p:ph idx="1" type="body"/>
          </p:nvPr>
        </p:nvSpPr>
        <p:spPr>
          <a:xfrm>
            <a:off x="381822" y="1245098"/>
            <a:ext cx="6385500" cy="3986400"/>
          </a:xfrm>
          <a:prstGeom prst="rect">
            <a:avLst/>
          </a:prstGeom>
        </p:spPr>
        <p:txBody>
          <a:bodyPr anchorCtr="0" anchor="ctr" bIns="45700" lIns="91425" spcFirstLastPara="1" rIns="91425" wrap="square" tIns="45700">
            <a:noAutofit/>
          </a:bodyPr>
          <a:lstStyle/>
          <a:p>
            <a:pPr indent="0" lvl="0" marL="0" rtl="0" algn="l">
              <a:spcBef>
                <a:spcPts val="560"/>
              </a:spcBef>
              <a:spcAft>
                <a:spcPts val="0"/>
              </a:spcAft>
              <a:buNone/>
            </a:pPr>
            <a:r>
              <a:t/>
            </a:r>
            <a:endParaRPr/>
          </a:p>
        </p:txBody>
      </p:sp>
      <p:sp>
        <p:nvSpPr>
          <p:cNvPr id="403" name="Google Shape;403;p45"/>
          <p:cNvSpPr txBox="1"/>
          <p:nvPr>
            <p:ph idx="12" type="sldNum"/>
          </p:nvPr>
        </p:nvSpPr>
        <p:spPr>
          <a:xfrm>
            <a:off x="6661100" y="5297488"/>
            <a:ext cx="2133600" cy="3033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
        <p:nvSpPr>
          <p:cNvPr id="404" name="Google Shape;404;p45"/>
          <p:cNvSpPr txBox="1"/>
          <p:nvPr>
            <p:ph idx="2" type="body"/>
          </p:nvPr>
        </p:nvSpPr>
        <p:spPr>
          <a:xfrm>
            <a:off x="6838950" y="1228725"/>
            <a:ext cx="1926300" cy="4000800"/>
          </a:xfrm>
          <a:prstGeom prst="rect">
            <a:avLst/>
          </a:prstGeom>
        </p:spPr>
        <p:txBody>
          <a:bodyPr anchorCtr="0" anchor="ctr" bIns="45700" lIns="91425" spcFirstLastPara="1" rIns="91425" wrap="square" tIns="45700">
            <a:noAutofit/>
          </a:bodyPr>
          <a:lstStyle/>
          <a:p>
            <a:pPr indent="0" lvl="0" marL="0" rtl="0" algn="l">
              <a:spcBef>
                <a:spcPts val="560"/>
              </a:spcBef>
              <a:spcAft>
                <a:spcPts val="0"/>
              </a:spcAft>
              <a:buNone/>
            </a:pPr>
            <a:r>
              <a:t/>
            </a:r>
            <a:endParaRPr/>
          </a:p>
        </p:txBody>
      </p:sp>
      <p:pic>
        <p:nvPicPr>
          <p:cNvPr id="405" name="Google Shape;405;p45"/>
          <p:cNvPicPr preferRelativeResize="0"/>
          <p:nvPr/>
        </p:nvPicPr>
        <p:blipFill>
          <a:blip r:embed="rId3">
            <a:alphaModFix/>
          </a:blip>
          <a:stretch>
            <a:fillRect/>
          </a:stretch>
        </p:blipFill>
        <p:spPr>
          <a:xfrm>
            <a:off x="0" y="157000"/>
            <a:ext cx="9179725" cy="514350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410" name="Shape 410"/>
        <p:cNvGrpSpPr/>
        <p:nvPr/>
      </p:nvGrpSpPr>
      <p:grpSpPr>
        <a:xfrm>
          <a:off x="0" y="0"/>
          <a:ext cx="0" cy="0"/>
          <a:chOff x="0" y="0"/>
          <a:chExt cx="0" cy="0"/>
        </a:xfrm>
      </p:grpSpPr>
      <p:sp>
        <p:nvSpPr>
          <p:cNvPr id="411" name="Google Shape;411;p46"/>
          <p:cNvSpPr txBox="1"/>
          <p:nvPr>
            <p:ph idx="1" type="body"/>
          </p:nvPr>
        </p:nvSpPr>
        <p:spPr>
          <a:xfrm>
            <a:off x="381822" y="1245098"/>
            <a:ext cx="6385500" cy="3986400"/>
          </a:xfrm>
          <a:prstGeom prst="rect">
            <a:avLst/>
          </a:prstGeom>
        </p:spPr>
        <p:txBody>
          <a:bodyPr anchorCtr="0" anchor="ctr" bIns="45700" lIns="91425" spcFirstLastPara="1" rIns="91425" wrap="square" tIns="45700">
            <a:noAutofit/>
          </a:bodyPr>
          <a:lstStyle/>
          <a:p>
            <a:pPr indent="0" lvl="0" marL="0" rtl="0" algn="l">
              <a:spcBef>
                <a:spcPts val="560"/>
              </a:spcBef>
              <a:spcAft>
                <a:spcPts val="0"/>
              </a:spcAft>
              <a:buNone/>
            </a:pPr>
            <a:r>
              <a:t/>
            </a:r>
            <a:endParaRPr/>
          </a:p>
        </p:txBody>
      </p:sp>
      <p:sp>
        <p:nvSpPr>
          <p:cNvPr id="412" name="Google Shape;412;p46"/>
          <p:cNvSpPr txBox="1"/>
          <p:nvPr>
            <p:ph idx="12" type="sldNum"/>
          </p:nvPr>
        </p:nvSpPr>
        <p:spPr>
          <a:xfrm>
            <a:off x="6661100" y="5297488"/>
            <a:ext cx="2133600" cy="3033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
        <p:nvSpPr>
          <p:cNvPr id="413" name="Google Shape;413;p46"/>
          <p:cNvSpPr txBox="1"/>
          <p:nvPr>
            <p:ph type="title"/>
          </p:nvPr>
        </p:nvSpPr>
        <p:spPr>
          <a:xfrm>
            <a:off x="381000" y="296540"/>
            <a:ext cx="8381400" cy="8787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GB"/>
              <a:t>Build positive associations with facing up to challenges and being stuck</a:t>
            </a:r>
            <a:endParaRPr/>
          </a:p>
        </p:txBody>
      </p:sp>
      <p:sp>
        <p:nvSpPr>
          <p:cNvPr id="414" name="Google Shape;414;p46"/>
          <p:cNvSpPr txBox="1"/>
          <p:nvPr>
            <p:ph idx="2" type="body"/>
          </p:nvPr>
        </p:nvSpPr>
        <p:spPr>
          <a:xfrm>
            <a:off x="6838950" y="1228725"/>
            <a:ext cx="1926300" cy="4000800"/>
          </a:xfrm>
          <a:prstGeom prst="rect">
            <a:avLst/>
          </a:prstGeom>
        </p:spPr>
        <p:txBody>
          <a:bodyPr anchorCtr="0" anchor="ctr" bIns="45700" lIns="91425" spcFirstLastPara="1" rIns="91425" wrap="square" tIns="45700">
            <a:noAutofit/>
          </a:bodyPr>
          <a:lstStyle/>
          <a:p>
            <a:pPr indent="0" lvl="0" marL="0" rtl="0" algn="l">
              <a:spcBef>
                <a:spcPts val="560"/>
              </a:spcBef>
              <a:spcAft>
                <a:spcPts val="0"/>
              </a:spcAft>
              <a:buNone/>
            </a:pPr>
            <a:r>
              <a:t/>
            </a:r>
            <a:endParaRPr/>
          </a:p>
        </p:txBody>
      </p:sp>
      <p:pic>
        <p:nvPicPr>
          <p:cNvPr id="415" name="Google Shape;415;p46"/>
          <p:cNvPicPr preferRelativeResize="0"/>
          <p:nvPr/>
        </p:nvPicPr>
        <p:blipFill>
          <a:blip r:embed="rId3">
            <a:alphaModFix/>
          </a:blip>
          <a:stretch>
            <a:fillRect/>
          </a:stretch>
        </p:blipFill>
        <p:spPr>
          <a:xfrm>
            <a:off x="1578150" y="1376200"/>
            <a:ext cx="5886949" cy="3649900"/>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420" name="Shape 420"/>
        <p:cNvGrpSpPr/>
        <p:nvPr/>
      </p:nvGrpSpPr>
      <p:grpSpPr>
        <a:xfrm>
          <a:off x="0" y="0"/>
          <a:ext cx="0" cy="0"/>
          <a:chOff x="0" y="0"/>
          <a:chExt cx="0" cy="0"/>
        </a:xfrm>
      </p:grpSpPr>
      <p:sp>
        <p:nvSpPr>
          <p:cNvPr id="421" name="Google Shape;421;p47"/>
          <p:cNvSpPr txBox="1"/>
          <p:nvPr>
            <p:ph idx="1" type="body"/>
          </p:nvPr>
        </p:nvSpPr>
        <p:spPr>
          <a:xfrm>
            <a:off x="381822" y="1245098"/>
            <a:ext cx="6385500" cy="3986400"/>
          </a:xfrm>
          <a:prstGeom prst="rect">
            <a:avLst/>
          </a:prstGeom>
        </p:spPr>
        <p:txBody>
          <a:bodyPr anchorCtr="0" anchor="ctr" bIns="45700" lIns="91425" spcFirstLastPara="1" rIns="91425" wrap="square" tIns="45700">
            <a:noAutofit/>
          </a:bodyPr>
          <a:lstStyle/>
          <a:p>
            <a:pPr indent="0" lvl="0" marL="0" rtl="0" algn="l">
              <a:spcBef>
                <a:spcPts val="560"/>
              </a:spcBef>
              <a:spcAft>
                <a:spcPts val="0"/>
              </a:spcAft>
              <a:buNone/>
            </a:pPr>
            <a:r>
              <a:t/>
            </a:r>
            <a:endParaRPr/>
          </a:p>
        </p:txBody>
      </p:sp>
      <p:sp>
        <p:nvSpPr>
          <p:cNvPr id="422" name="Google Shape;422;p47"/>
          <p:cNvSpPr txBox="1"/>
          <p:nvPr>
            <p:ph idx="12" type="sldNum"/>
          </p:nvPr>
        </p:nvSpPr>
        <p:spPr>
          <a:xfrm>
            <a:off x="6661100" y="5297488"/>
            <a:ext cx="2133600" cy="3033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
        <p:nvSpPr>
          <p:cNvPr id="423" name="Google Shape;423;p47"/>
          <p:cNvSpPr txBox="1"/>
          <p:nvPr>
            <p:ph type="title"/>
          </p:nvPr>
        </p:nvSpPr>
        <p:spPr>
          <a:xfrm>
            <a:off x="381000" y="296540"/>
            <a:ext cx="8381400" cy="8787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GB"/>
              <a:t>Display ‘work in progress’ . . . </a:t>
            </a:r>
            <a:endParaRPr/>
          </a:p>
        </p:txBody>
      </p:sp>
      <p:sp>
        <p:nvSpPr>
          <p:cNvPr id="424" name="Google Shape;424;p47"/>
          <p:cNvSpPr txBox="1"/>
          <p:nvPr>
            <p:ph idx="2" type="body"/>
          </p:nvPr>
        </p:nvSpPr>
        <p:spPr>
          <a:xfrm>
            <a:off x="6838950" y="1228725"/>
            <a:ext cx="1926300" cy="4000800"/>
          </a:xfrm>
          <a:prstGeom prst="rect">
            <a:avLst/>
          </a:prstGeom>
        </p:spPr>
        <p:txBody>
          <a:bodyPr anchorCtr="0" anchor="ctr" bIns="45700" lIns="91425" spcFirstLastPara="1" rIns="91425" wrap="square" tIns="45700">
            <a:noAutofit/>
          </a:bodyPr>
          <a:lstStyle/>
          <a:p>
            <a:pPr indent="0" lvl="0" marL="0" rtl="0" algn="l">
              <a:spcBef>
                <a:spcPts val="560"/>
              </a:spcBef>
              <a:spcAft>
                <a:spcPts val="0"/>
              </a:spcAft>
              <a:buNone/>
            </a:pPr>
            <a:r>
              <a:t/>
            </a:r>
            <a:endParaRPr/>
          </a:p>
        </p:txBody>
      </p:sp>
      <p:pic>
        <p:nvPicPr>
          <p:cNvPr id="425" name="Google Shape;425;p47"/>
          <p:cNvPicPr preferRelativeResize="0"/>
          <p:nvPr/>
        </p:nvPicPr>
        <p:blipFill>
          <a:blip r:embed="rId3">
            <a:alphaModFix/>
          </a:blip>
          <a:stretch>
            <a:fillRect/>
          </a:stretch>
        </p:blipFill>
        <p:spPr>
          <a:xfrm>
            <a:off x="1807775" y="1099050"/>
            <a:ext cx="4959550" cy="4513173"/>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430" name="Shape 430"/>
        <p:cNvGrpSpPr/>
        <p:nvPr/>
      </p:nvGrpSpPr>
      <p:grpSpPr>
        <a:xfrm>
          <a:off x="0" y="0"/>
          <a:ext cx="0" cy="0"/>
          <a:chOff x="0" y="0"/>
          <a:chExt cx="0" cy="0"/>
        </a:xfrm>
      </p:grpSpPr>
      <p:sp>
        <p:nvSpPr>
          <p:cNvPr id="431" name="Google Shape;431;p48"/>
          <p:cNvSpPr txBox="1"/>
          <p:nvPr>
            <p:ph idx="1" type="body"/>
          </p:nvPr>
        </p:nvSpPr>
        <p:spPr>
          <a:xfrm>
            <a:off x="381822" y="1245098"/>
            <a:ext cx="6385500" cy="3986400"/>
          </a:xfrm>
          <a:prstGeom prst="rect">
            <a:avLst/>
          </a:prstGeom>
        </p:spPr>
        <p:txBody>
          <a:bodyPr anchorCtr="0" anchor="ctr" bIns="45700" lIns="91425" spcFirstLastPara="1" rIns="91425" wrap="square" tIns="45700">
            <a:noAutofit/>
          </a:bodyPr>
          <a:lstStyle/>
          <a:p>
            <a:pPr indent="0" lvl="0" marL="0" rtl="0" algn="l">
              <a:spcBef>
                <a:spcPts val="560"/>
              </a:spcBef>
              <a:spcAft>
                <a:spcPts val="0"/>
              </a:spcAft>
              <a:buNone/>
            </a:pPr>
            <a:r>
              <a:t/>
            </a:r>
            <a:endParaRPr/>
          </a:p>
        </p:txBody>
      </p:sp>
      <p:sp>
        <p:nvSpPr>
          <p:cNvPr id="432" name="Google Shape;432;p48"/>
          <p:cNvSpPr txBox="1"/>
          <p:nvPr>
            <p:ph idx="12" type="sldNum"/>
          </p:nvPr>
        </p:nvSpPr>
        <p:spPr>
          <a:xfrm>
            <a:off x="6661100" y="5297488"/>
            <a:ext cx="2133600" cy="3033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
        <p:nvSpPr>
          <p:cNvPr id="433" name="Google Shape;433;p48"/>
          <p:cNvSpPr txBox="1"/>
          <p:nvPr>
            <p:ph type="title"/>
          </p:nvPr>
        </p:nvSpPr>
        <p:spPr>
          <a:xfrm>
            <a:off x="381000" y="296540"/>
            <a:ext cx="8381400" cy="8787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GB"/>
              <a:t>Positive messages in environment</a:t>
            </a:r>
            <a:endParaRPr/>
          </a:p>
        </p:txBody>
      </p:sp>
      <p:sp>
        <p:nvSpPr>
          <p:cNvPr id="434" name="Google Shape;434;p48"/>
          <p:cNvSpPr txBox="1"/>
          <p:nvPr>
            <p:ph idx="2" type="body"/>
          </p:nvPr>
        </p:nvSpPr>
        <p:spPr>
          <a:xfrm>
            <a:off x="6838950" y="1228725"/>
            <a:ext cx="1926300" cy="4000800"/>
          </a:xfrm>
          <a:prstGeom prst="rect">
            <a:avLst/>
          </a:prstGeom>
        </p:spPr>
        <p:txBody>
          <a:bodyPr anchorCtr="0" anchor="ctr" bIns="45700" lIns="91425" spcFirstLastPara="1" rIns="91425" wrap="square" tIns="45700">
            <a:noAutofit/>
          </a:bodyPr>
          <a:lstStyle/>
          <a:p>
            <a:pPr indent="0" lvl="0" marL="0" rtl="0" algn="l">
              <a:spcBef>
                <a:spcPts val="560"/>
              </a:spcBef>
              <a:spcAft>
                <a:spcPts val="0"/>
              </a:spcAft>
              <a:buNone/>
            </a:pPr>
            <a:r>
              <a:t/>
            </a:r>
            <a:endParaRPr/>
          </a:p>
        </p:txBody>
      </p:sp>
      <p:pic>
        <p:nvPicPr>
          <p:cNvPr id="435" name="Google Shape;435;p48"/>
          <p:cNvPicPr preferRelativeResize="0"/>
          <p:nvPr/>
        </p:nvPicPr>
        <p:blipFill>
          <a:blip r:embed="rId3">
            <a:alphaModFix/>
          </a:blip>
          <a:stretch>
            <a:fillRect/>
          </a:stretch>
        </p:blipFill>
        <p:spPr>
          <a:xfrm>
            <a:off x="6327725" y="29825"/>
            <a:ext cx="2695575" cy="3440400"/>
          </a:xfrm>
          <a:prstGeom prst="rect">
            <a:avLst/>
          </a:prstGeom>
          <a:noFill/>
          <a:ln>
            <a:noFill/>
          </a:ln>
        </p:spPr>
      </p:pic>
      <p:pic>
        <p:nvPicPr>
          <p:cNvPr id="436" name="Google Shape;436;p48"/>
          <p:cNvPicPr preferRelativeResize="0"/>
          <p:nvPr/>
        </p:nvPicPr>
        <p:blipFill>
          <a:blip r:embed="rId4">
            <a:alphaModFix/>
          </a:blip>
          <a:stretch>
            <a:fillRect/>
          </a:stretch>
        </p:blipFill>
        <p:spPr>
          <a:xfrm>
            <a:off x="139975" y="120121"/>
            <a:ext cx="4179200" cy="3350101"/>
          </a:xfrm>
          <a:prstGeom prst="rect">
            <a:avLst/>
          </a:prstGeom>
          <a:noFill/>
          <a:ln>
            <a:noFill/>
          </a:ln>
        </p:spPr>
      </p:pic>
      <p:pic>
        <p:nvPicPr>
          <p:cNvPr id="437" name="Google Shape;437;p48"/>
          <p:cNvPicPr preferRelativeResize="0"/>
          <p:nvPr/>
        </p:nvPicPr>
        <p:blipFill>
          <a:blip r:embed="rId5">
            <a:alphaModFix/>
          </a:blip>
          <a:stretch>
            <a:fillRect/>
          </a:stretch>
        </p:blipFill>
        <p:spPr>
          <a:xfrm>
            <a:off x="4296475" y="64800"/>
            <a:ext cx="2092500" cy="3440401"/>
          </a:xfrm>
          <a:prstGeom prst="rect">
            <a:avLst/>
          </a:prstGeom>
          <a:noFill/>
          <a:ln>
            <a:noFill/>
          </a:ln>
        </p:spPr>
      </p:pic>
      <p:pic>
        <p:nvPicPr>
          <p:cNvPr id="438" name="Google Shape;438;p48"/>
          <p:cNvPicPr preferRelativeResize="0"/>
          <p:nvPr/>
        </p:nvPicPr>
        <p:blipFill>
          <a:blip r:embed="rId6">
            <a:alphaModFix/>
          </a:blip>
          <a:stretch>
            <a:fillRect/>
          </a:stretch>
        </p:blipFill>
        <p:spPr>
          <a:xfrm>
            <a:off x="275625" y="3475425"/>
            <a:ext cx="2493250" cy="2493250"/>
          </a:xfrm>
          <a:prstGeom prst="rect">
            <a:avLst/>
          </a:prstGeom>
          <a:noFill/>
          <a:ln>
            <a:noFill/>
          </a:ln>
        </p:spPr>
      </p:pic>
      <p:pic>
        <p:nvPicPr>
          <p:cNvPr id="439" name="Google Shape;439;p48"/>
          <p:cNvPicPr preferRelativeResize="0"/>
          <p:nvPr/>
        </p:nvPicPr>
        <p:blipFill>
          <a:blip r:embed="rId7">
            <a:alphaModFix/>
          </a:blip>
          <a:stretch>
            <a:fillRect/>
          </a:stretch>
        </p:blipFill>
        <p:spPr>
          <a:xfrm>
            <a:off x="2762700" y="3480725"/>
            <a:ext cx="3575225" cy="2386675"/>
          </a:xfrm>
          <a:prstGeom prst="rect">
            <a:avLst/>
          </a:prstGeom>
          <a:noFill/>
          <a:ln>
            <a:noFill/>
          </a:ln>
        </p:spPr>
      </p:pic>
      <p:pic>
        <p:nvPicPr>
          <p:cNvPr id="440" name="Google Shape;440;p48"/>
          <p:cNvPicPr preferRelativeResize="0"/>
          <p:nvPr/>
        </p:nvPicPr>
        <p:blipFill>
          <a:blip r:embed="rId8">
            <a:alphaModFix/>
          </a:blip>
          <a:stretch>
            <a:fillRect/>
          </a:stretch>
        </p:blipFill>
        <p:spPr>
          <a:xfrm>
            <a:off x="6331200" y="3467827"/>
            <a:ext cx="2695574" cy="262817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36"/>
                                        </p:tgtEl>
                                        <p:attrNameLst>
                                          <p:attrName>style.visibility</p:attrName>
                                        </p:attrNameLst>
                                      </p:cBhvr>
                                      <p:to>
                                        <p:strVal val="visible"/>
                                      </p:to>
                                    </p:set>
                                    <p:animEffect filter="fade" transition="in">
                                      <p:cBhvr>
                                        <p:cTn dur="1000"/>
                                        <p:tgtEl>
                                          <p:spTgt spid="43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37"/>
                                        </p:tgtEl>
                                        <p:attrNameLst>
                                          <p:attrName>style.visibility</p:attrName>
                                        </p:attrNameLst>
                                      </p:cBhvr>
                                      <p:to>
                                        <p:strVal val="visible"/>
                                      </p:to>
                                    </p:set>
                                    <p:animEffect filter="fade" transition="in">
                                      <p:cBhvr>
                                        <p:cTn dur="1000"/>
                                        <p:tgtEl>
                                          <p:spTgt spid="43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35"/>
                                        </p:tgtEl>
                                        <p:attrNameLst>
                                          <p:attrName>style.visibility</p:attrName>
                                        </p:attrNameLst>
                                      </p:cBhvr>
                                      <p:to>
                                        <p:strVal val="visible"/>
                                      </p:to>
                                    </p:set>
                                    <p:animEffect filter="fade" transition="in">
                                      <p:cBhvr>
                                        <p:cTn dur="1000"/>
                                        <p:tgtEl>
                                          <p:spTgt spid="43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38"/>
                                        </p:tgtEl>
                                        <p:attrNameLst>
                                          <p:attrName>style.visibility</p:attrName>
                                        </p:attrNameLst>
                                      </p:cBhvr>
                                      <p:to>
                                        <p:strVal val="visible"/>
                                      </p:to>
                                    </p:set>
                                    <p:animEffect filter="fade" transition="in">
                                      <p:cBhvr>
                                        <p:cTn dur="1000"/>
                                        <p:tgtEl>
                                          <p:spTgt spid="43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39"/>
                                        </p:tgtEl>
                                        <p:attrNameLst>
                                          <p:attrName>style.visibility</p:attrName>
                                        </p:attrNameLst>
                                      </p:cBhvr>
                                      <p:to>
                                        <p:strVal val="visible"/>
                                      </p:to>
                                    </p:set>
                                    <p:animEffect filter="fade" transition="in">
                                      <p:cBhvr>
                                        <p:cTn dur="1000"/>
                                        <p:tgtEl>
                                          <p:spTgt spid="43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40"/>
                                        </p:tgtEl>
                                        <p:attrNameLst>
                                          <p:attrName>style.visibility</p:attrName>
                                        </p:attrNameLst>
                                      </p:cBhvr>
                                      <p:to>
                                        <p:strVal val="visible"/>
                                      </p:to>
                                    </p:set>
                                    <p:animEffect filter="fade" transition="in">
                                      <p:cBhvr>
                                        <p:cTn dur="1000"/>
                                        <p:tgtEl>
                                          <p:spTgt spid="44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445" name="Shape 445"/>
        <p:cNvGrpSpPr/>
        <p:nvPr/>
      </p:nvGrpSpPr>
      <p:grpSpPr>
        <a:xfrm>
          <a:off x="0" y="0"/>
          <a:ext cx="0" cy="0"/>
          <a:chOff x="0" y="0"/>
          <a:chExt cx="0" cy="0"/>
        </a:xfrm>
      </p:grpSpPr>
      <p:sp>
        <p:nvSpPr>
          <p:cNvPr id="446" name="Google Shape;446;p49"/>
          <p:cNvSpPr txBox="1"/>
          <p:nvPr>
            <p:ph idx="1" type="body"/>
          </p:nvPr>
        </p:nvSpPr>
        <p:spPr>
          <a:xfrm>
            <a:off x="381822" y="1245098"/>
            <a:ext cx="6385500" cy="3986400"/>
          </a:xfrm>
          <a:prstGeom prst="rect">
            <a:avLst/>
          </a:prstGeom>
        </p:spPr>
        <p:txBody>
          <a:bodyPr anchorCtr="0" anchor="ctr" bIns="45700" lIns="91425" spcFirstLastPara="1" rIns="91425" wrap="square" tIns="45700">
            <a:noAutofit/>
          </a:bodyPr>
          <a:lstStyle/>
          <a:p>
            <a:pPr indent="0" lvl="0" marL="0" rtl="0" algn="l">
              <a:spcBef>
                <a:spcPts val="560"/>
              </a:spcBef>
              <a:spcAft>
                <a:spcPts val="0"/>
              </a:spcAft>
              <a:buNone/>
            </a:pPr>
            <a:r>
              <a:t/>
            </a:r>
            <a:endParaRPr/>
          </a:p>
        </p:txBody>
      </p:sp>
      <p:sp>
        <p:nvSpPr>
          <p:cNvPr id="447" name="Google Shape;447;p49"/>
          <p:cNvSpPr txBox="1"/>
          <p:nvPr>
            <p:ph idx="12" type="sldNum"/>
          </p:nvPr>
        </p:nvSpPr>
        <p:spPr>
          <a:xfrm>
            <a:off x="6661100" y="5297488"/>
            <a:ext cx="2133600" cy="3033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
        <p:nvSpPr>
          <p:cNvPr id="448" name="Google Shape;448;p49"/>
          <p:cNvSpPr txBox="1"/>
          <p:nvPr>
            <p:ph type="title"/>
          </p:nvPr>
        </p:nvSpPr>
        <p:spPr>
          <a:xfrm>
            <a:off x="381000" y="296540"/>
            <a:ext cx="8381400" cy="8787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lang="en-GB"/>
              <a:t>Display of learning lines</a:t>
            </a:r>
            <a:endParaRPr/>
          </a:p>
        </p:txBody>
      </p:sp>
      <p:sp>
        <p:nvSpPr>
          <p:cNvPr id="449" name="Google Shape;449;p49"/>
          <p:cNvSpPr txBox="1"/>
          <p:nvPr>
            <p:ph idx="2" type="body"/>
          </p:nvPr>
        </p:nvSpPr>
        <p:spPr>
          <a:xfrm>
            <a:off x="6838950" y="1228725"/>
            <a:ext cx="1926300" cy="4000800"/>
          </a:xfrm>
          <a:prstGeom prst="rect">
            <a:avLst/>
          </a:prstGeom>
        </p:spPr>
        <p:txBody>
          <a:bodyPr anchorCtr="0" anchor="ctr" bIns="45700" lIns="91425" spcFirstLastPara="1" rIns="91425" wrap="square" tIns="45700">
            <a:noAutofit/>
          </a:bodyPr>
          <a:lstStyle/>
          <a:p>
            <a:pPr indent="0" lvl="0" marL="0" rtl="0" algn="l">
              <a:spcBef>
                <a:spcPts val="560"/>
              </a:spcBef>
              <a:spcAft>
                <a:spcPts val="0"/>
              </a:spcAft>
              <a:buNone/>
            </a:pPr>
            <a:r>
              <a:t/>
            </a:r>
            <a:endParaRPr/>
          </a:p>
        </p:txBody>
      </p:sp>
      <p:pic>
        <p:nvPicPr>
          <p:cNvPr id="450" name="Google Shape;450;p49"/>
          <p:cNvPicPr preferRelativeResize="0"/>
          <p:nvPr/>
        </p:nvPicPr>
        <p:blipFill>
          <a:blip r:embed="rId3">
            <a:alphaModFix/>
          </a:blip>
          <a:stretch>
            <a:fillRect/>
          </a:stretch>
        </p:blipFill>
        <p:spPr>
          <a:xfrm>
            <a:off x="745595" y="0"/>
            <a:ext cx="7652808" cy="5714999"/>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455" name="Shape 455"/>
        <p:cNvGrpSpPr/>
        <p:nvPr/>
      </p:nvGrpSpPr>
      <p:grpSpPr>
        <a:xfrm>
          <a:off x="0" y="0"/>
          <a:ext cx="0" cy="0"/>
          <a:chOff x="0" y="0"/>
          <a:chExt cx="0" cy="0"/>
        </a:xfrm>
      </p:grpSpPr>
      <p:sp>
        <p:nvSpPr>
          <p:cNvPr id="456" name="Google Shape;456;p50"/>
          <p:cNvSpPr txBox="1"/>
          <p:nvPr>
            <p:ph idx="1" type="body"/>
          </p:nvPr>
        </p:nvSpPr>
        <p:spPr>
          <a:xfrm>
            <a:off x="381822" y="1245098"/>
            <a:ext cx="6385500" cy="3986400"/>
          </a:xfrm>
          <a:prstGeom prst="rect">
            <a:avLst/>
          </a:prstGeom>
        </p:spPr>
        <p:txBody>
          <a:bodyPr anchorCtr="0" anchor="ctr" bIns="45700" lIns="91425" spcFirstLastPara="1" rIns="91425" wrap="square" tIns="45700">
            <a:noAutofit/>
          </a:bodyPr>
          <a:lstStyle/>
          <a:p>
            <a:pPr indent="0" lvl="0" marL="0" rtl="0" algn="l">
              <a:spcBef>
                <a:spcPts val="560"/>
              </a:spcBef>
              <a:spcAft>
                <a:spcPts val="0"/>
              </a:spcAft>
              <a:buNone/>
            </a:pPr>
            <a:r>
              <a:t/>
            </a:r>
            <a:endParaRPr/>
          </a:p>
        </p:txBody>
      </p:sp>
      <p:sp>
        <p:nvSpPr>
          <p:cNvPr id="457" name="Google Shape;457;p50"/>
          <p:cNvSpPr txBox="1"/>
          <p:nvPr>
            <p:ph idx="12" type="sldNum"/>
          </p:nvPr>
        </p:nvSpPr>
        <p:spPr>
          <a:xfrm>
            <a:off x="6661100" y="5297488"/>
            <a:ext cx="2133600" cy="3033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
        <p:nvSpPr>
          <p:cNvPr id="458" name="Google Shape;458;p50"/>
          <p:cNvSpPr txBox="1"/>
          <p:nvPr>
            <p:ph idx="2" type="body"/>
          </p:nvPr>
        </p:nvSpPr>
        <p:spPr>
          <a:xfrm>
            <a:off x="6838950" y="1228725"/>
            <a:ext cx="1926300" cy="4000800"/>
          </a:xfrm>
          <a:prstGeom prst="rect">
            <a:avLst/>
          </a:prstGeom>
        </p:spPr>
        <p:txBody>
          <a:bodyPr anchorCtr="0" anchor="ctr" bIns="45700" lIns="91425" spcFirstLastPara="1" rIns="91425" wrap="square" tIns="45700">
            <a:noAutofit/>
          </a:bodyPr>
          <a:lstStyle/>
          <a:p>
            <a:pPr indent="0" lvl="0" marL="0" rtl="0" algn="l">
              <a:spcBef>
                <a:spcPts val="560"/>
              </a:spcBef>
              <a:spcAft>
                <a:spcPts val="0"/>
              </a:spcAft>
              <a:buNone/>
            </a:pPr>
            <a:r>
              <a:t/>
            </a:r>
            <a:endParaRPr/>
          </a:p>
        </p:txBody>
      </p:sp>
      <p:pic>
        <p:nvPicPr>
          <p:cNvPr id="459" name="Google Shape;459;p50"/>
          <p:cNvPicPr preferRelativeResize="0"/>
          <p:nvPr/>
        </p:nvPicPr>
        <p:blipFill>
          <a:blip r:embed="rId3">
            <a:alphaModFix/>
          </a:blip>
          <a:stretch>
            <a:fillRect/>
          </a:stretch>
        </p:blipFill>
        <p:spPr>
          <a:xfrm>
            <a:off x="381825" y="124250"/>
            <a:ext cx="8383425" cy="5503600"/>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464" name="Shape 464"/>
        <p:cNvGrpSpPr/>
        <p:nvPr/>
      </p:nvGrpSpPr>
      <p:grpSpPr>
        <a:xfrm>
          <a:off x="0" y="0"/>
          <a:ext cx="0" cy="0"/>
          <a:chOff x="0" y="0"/>
          <a:chExt cx="0" cy="0"/>
        </a:xfrm>
      </p:grpSpPr>
      <p:sp>
        <p:nvSpPr>
          <p:cNvPr id="465" name="Google Shape;465;p51"/>
          <p:cNvSpPr txBox="1"/>
          <p:nvPr>
            <p:ph idx="1" type="body"/>
          </p:nvPr>
        </p:nvSpPr>
        <p:spPr>
          <a:xfrm>
            <a:off x="381822" y="1245098"/>
            <a:ext cx="6385500" cy="3986400"/>
          </a:xfrm>
          <a:prstGeom prst="rect">
            <a:avLst/>
          </a:prstGeom>
          <a:noFill/>
          <a:ln>
            <a:noFill/>
          </a:ln>
        </p:spPr>
        <p:txBody>
          <a:bodyPr anchorCtr="0" anchor="ctr" bIns="45700" lIns="91425" spcFirstLastPara="1" rIns="91425" wrap="square" tIns="45700">
            <a:noAutofit/>
          </a:bodyPr>
          <a:lstStyle/>
          <a:p>
            <a:pPr indent="-381000" lvl="0" marL="457200" marR="0" rtl="0" algn="l">
              <a:lnSpc>
                <a:spcPct val="100000"/>
              </a:lnSpc>
              <a:spcBef>
                <a:spcPts val="560"/>
              </a:spcBef>
              <a:spcAft>
                <a:spcPts val="0"/>
              </a:spcAft>
              <a:buClr>
                <a:srgbClr val="FF00FF"/>
              </a:buClr>
              <a:buSzPts val="2400"/>
              <a:buFont typeface="Noto Sans Symbols"/>
              <a:buChar char="●"/>
            </a:pPr>
            <a:r>
              <a:rPr b="0" i="0" lang="en-GB" sz="2800" u="none" cap="none" strike="noStrike">
                <a:solidFill>
                  <a:srgbClr val="FF00FF"/>
                </a:solidFill>
                <a:latin typeface="Calibri"/>
                <a:ea typeface="Calibri"/>
                <a:cs typeface="Calibri"/>
                <a:sym typeface="Calibri"/>
              </a:rPr>
              <a:t>because they begin to see how to take control of their learning behaviours..</a:t>
            </a:r>
            <a:endParaRPr>
              <a:solidFill>
                <a:srgbClr val="FF00FF"/>
              </a:solidFill>
            </a:endParaRPr>
          </a:p>
          <a:p>
            <a:pPr indent="-355600" lvl="1" marL="914400" marR="0" rtl="0" algn="l">
              <a:lnSpc>
                <a:spcPct val="100000"/>
              </a:lnSpc>
              <a:spcBef>
                <a:spcPts val="400"/>
              </a:spcBef>
              <a:spcAft>
                <a:spcPts val="0"/>
              </a:spcAft>
              <a:buClr>
                <a:srgbClr val="000000"/>
              </a:buClr>
              <a:buSzPts val="2000"/>
              <a:buFont typeface="Noto Sans Symbols"/>
              <a:buChar char="○"/>
            </a:pPr>
            <a:r>
              <a:rPr b="0" i="0" lang="en-GB" sz="2000" u="none" cap="none" strike="noStrike">
                <a:solidFill>
                  <a:srgbClr val="000000"/>
                </a:solidFill>
                <a:latin typeface="Calibri"/>
                <a:ea typeface="Calibri"/>
                <a:cs typeface="Calibri"/>
                <a:sym typeface="Calibri"/>
              </a:rPr>
              <a:t>have a learning language</a:t>
            </a:r>
            <a:endParaRPr/>
          </a:p>
          <a:p>
            <a:pPr indent="-355600" lvl="1" marL="914400" marR="0" rtl="0" algn="l">
              <a:lnSpc>
                <a:spcPct val="100000"/>
              </a:lnSpc>
              <a:spcBef>
                <a:spcPts val="400"/>
              </a:spcBef>
              <a:spcAft>
                <a:spcPts val="0"/>
              </a:spcAft>
              <a:buClr>
                <a:srgbClr val="000000"/>
              </a:buClr>
              <a:buSzPts val="2000"/>
              <a:buFont typeface="Noto Sans Symbols"/>
              <a:buChar char="○"/>
            </a:pPr>
            <a:r>
              <a:rPr b="0" i="0" lang="en-GB" sz="2000" u="none" cap="none" strike="noStrike">
                <a:solidFill>
                  <a:srgbClr val="000000"/>
                </a:solidFill>
                <a:latin typeface="Calibri"/>
                <a:ea typeface="Calibri"/>
                <a:cs typeface="Calibri"/>
                <a:sym typeface="Calibri"/>
              </a:rPr>
              <a:t>they talk about how they do it, how it feels, learning together, getting better at it </a:t>
            </a:r>
            <a:endParaRPr/>
          </a:p>
          <a:p>
            <a:pPr indent="-355600" lvl="1" marL="914400" marR="0" rtl="0" algn="l">
              <a:lnSpc>
                <a:spcPct val="100000"/>
              </a:lnSpc>
              <a:spcBef>
                <a:spcPts val="400"/>
              </a:spcBef>
              <a:spcAft>
                <a:spcPts val="0"/>
              </a:spcAft>
              <a:buClr>
                <a:srgbClr val="000000"/>
              </a:buClr>
              <a:buSzPts val="2000"/>
              <a:buFont typeface="Noto Sans Symbols"/>
              <a:buChar char="○"/>
            </a:pPr>
            <a:r>
              <a:rPr b="0" i="0" lang="en-GB" sz="2000" u="none" cap="none" strike="noStrike">
                <a:solidFill>
                  <a:srgbClr val="000000"/>
                </a:solidFill>
                <a:latin typeface="Calibri"/>
                <a:ea typeface="Calibri"/>
                <a:cs typeface="Calibri"/>
                <a:sym typeface="Calibri"/>
              </a:rPr>
              <a:t>develop self-awareness as a learner across each domain...thinking, feeling, managing, relating </a:t>
            </a:r>
            <a:endParaRPr/>
          </a:p>
          <a:p>
            <a:pPr indent="-355600" lvl="1" marL="914400" marR="0" rtl="0" algn="l">
              <a:lnSpc>
                <a:spcPct val="100000"/>
              </a:lnSpc>
              <a:spcBef>
                <a:spcPts val="400"/>
              </a:spcBef>
              <a:spcAft>
                <a:spcPts val="0"/>
              </a:spcAft>
              <a:buClr>
                <a:srgbClr val="000000"/>
              </a:buClr>
              <a:buSzPts val="2000"/>
              <a:buFont typeface="Noto Sans Symbols"/>
              <a:buChar char="○"/>
            </a:pPr>
            <a:r>
              <a:rPr b="0" i="0" lang="en-GB" sz="2000" u="none" cap="none" strike="noStrike">
                <a:solidFill>
                  <a:srgbClr val="000000"/>
                </a:solidFill>
                <a:latin typeface="Calibri"/>
                <a:ea typeface="Calibri"/>
                <a:cs typeface="Calibri"/>
                <a:sym typeface="Calibri"/>
              </a:rPr>
              <a:t>can take control of their learning...if you let them</a:t>
            </a:r>
            <a:endParaRPr/>
          </a:p>
          <a:p>
            <a:pPr indent="-355600" lvl="1" marL="914400" marR="0" rtl="0" algn="l">
              <a:lnSpc>
                <a:spcPct val="100000"/>
              </a:lnSpc>
              <a:spcBef>
                <a:spcPts val="400"/>
              </a:spcBef>
              <a:spcAft>
                <a:spcPts val="0"/>
              </a:spcAft>
              <a:buClr>
                <a:srgbClr val="000000"/>
              </a:buClr>
              <a:buSzPts val="2000"/>
              <a:buFont typeface="Noto Sans Symbols"/>
              <a:buChar char="○"/>
            </a:pPr>
            <a:r>
              <a:rPr b="0" i="0" lang="en-GB" sz="2000" u="none" cap="none" strike="noStrike">
                <a:solidFill>
                  <a:srgbClr val="000000"/>
                </a:solidFill>
                <a:latin typeface="Calibri"/>
                <a:ea typeface="Calibri"/>
                <a:cs typeface="Calibri"/>
                <a:sym typeface="Calibri"/>
              </a:rPr>
              <a:t>Consciously develop their learning behaviours...they become better learners</a:t>
            </a:r>
            <a:endParaRPr b="0" i="0" sz="2000" u="none" cap="none" strike="noStrike">
              <a:solidFill>
                <a:srgbClr val="000000"/>
              </a:solidFill>
              <a:latin typeface="Calibri"/>
              <a:ea typeface="Calibri"/>
              <a:cs typeface="Calibri"/>
              <a:sym typeface="Calibri"/>
            </a:endParaRPr>
          </a:p>
        </p:txBody>
      </p:sp>
      <p:sp>
        <p:nvSpPr>
          <p:cNvPr id="466" name="Google Shape;466;p51"/>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Calibri"/>
                <a:ea typeface="Calibri"/>
                <a:cs typeface="Calibri"/>
                <a:sym typeface="Calibri"/>
              </a:rPr>
              <a:t>Why learning powered learners are different...</a:t>
            </a:r>
            <a:endParaRPr b="0" i="0" sz="3200" u="none" cap="none" strike="noStrike">
              <a:solidFill>
                <a:srgbClr val="000090"/>
              </a:solidFill>
              <a:latin typeface="Calibri"/>
              <a:ea typeface="Calibri"/>
              <a:cs typeface="Calibri"/>
              <a:sym typeface="Calibri"/>
            </a:endParaRPr>
          </a:p>
        </p:txBody>
      </p:sp>
      <p:pic>
        <p:nvPicPr>
          <p:cNvPr descr="kids.jpg" id="467" name="Google Shape;467;p51"/>
          <p:cNvPicPr preferRelativeResize="0"/>
          <p:nvPr>
            <p:ph idx="2" type="body"/>
          </p:nvPr>
        </p:nvPicPr>
        <p:blipFill rotWithShape="1">
          <a:blip r:embed="rId3">
            <a:alphaModFix/>
          </a:blip>
          <a:srcRect b="0" l="-12595" r="-12607" t="0"/>
          <a:stretch/>
        </p:blipFill>
        <p:spPr>
          <a:xfrm>
            <a:off x="6838950" y="1228725"/>
            <a:ext cx="1926300" cy="4000800"/>
          </a:xfrm>
          <a:prstGeom prst="rect">
            <a:avLst/>
          </a:prstGeom>
          <a:noFill/>
          <a:ln>
            <a:noFill/>
          </a:ln>
        </p:spPr>
      </p:pic>
      <p:sp>
        <p:nvSpPr>
          <p:cNvPr id="468" name="Google Shape;468;p51"/>
          <p:cNvSpPr txBox="1"/>
          <p:nvPr>
            <p:ph idx="11" type="ftr"/>
          </p:nvPr>
        </p:nvSpPr>
        <p:spPr>
          <a:xfrm>
            <a:off x="3124200" y="5297488"/>
            <a:ext cx="2895600" cy="30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1200">
                <a:solidFill>
                  <a:srgbClr val="888888"/>
                </a:solidFill>
                <a:latin typeface="Calibri"/>
                <a:ea typeface="Calibri"/>
                <a:cs typeface="Calibri"/>
                <a:sym typeface="Calibri"/>
              </a:rPr>
              <a:t>© TLO Limited 2018</a:t>
            </a:r>
            <a:endParaRPr sz="1200">
              <a:solidFill>
                <a:srgbClr val="888888"/>
              </a:solidFill>
              <a:latin typeface="Calibri"/>
              <a:ea typeface="Calibri"/>
              <a:cs typeface="Calibri"/>
              <a:sym typeface="Calibri"/>
            </a:endParaRPr>
          </a:p>
        </p:txBody>
      </p:sp>
      <p:sp>
        <p:nvSpPr>
          <p:cNvPr id="469" name="Google Shape;469;p51"/>
          <p:cNvSpPr txBox="1"/>
          <p:nvPr>
            <p:ph idx="12" type="sldNum"/>
          </p:nvPr>
        </p:nvSpPr>
        <p:spPr>
          <a:xfrm>
            <a:off x="6661100" y="5297488"/>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sld>
</file>

<file path=ppt/theme/theme1.xml><?xml version="1.0" encoding="utf-8"?>
<a:theme xmlns:a="http://schemas.openxmlformats.org/drawingml/2006/main" xmlns:r="http://schemas.openxmlformats.org/officeDocument/2006/relationships" name="Master BLP theme_2018-GSlides">
  <a:themeElements>
    <a:clrScheme name="Grid">
      <a:dk1>
        <a:srgbClr val="000000"/>
      </a:dk1>
      <a:lt1>
        <a:srgbClr val="FFFFFF"/>
      </a:lt1>
      <a:dk2>
        <a:srgbClr val="534949"/>
      </a:dk2>
      <a:lt2>
        <a:srgbClr val="CCD1B9"/>
      </a:lt2>
      <a:accent1>
        <a:srgbClr val="C66951"/>
      </a:accent1>
      <a:accent2>
        <a:srgbClr val="BF974D"/>
      </a:accent2>
      <a:accent3>
        <a:srgbClr val="928B70"/>
      </a:accent3>
      <a:accent4>
        <a:srgbClr val="87706B"/>
      </a:accent4>
      <a:accent5>
        <a:srgbClr val="94734E"/>
      </a:accent5>
      <a:accent6>
        <a:srgbClr val="6F777D"/>
      </a:accent6>
      <a:hlink>
        <a:srgbClr val="CC9900"/>
      </a:hlink>
      <a:folHlink>
        <a:srgbClr val="C0C0C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