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themeOverride+xml" PartName="/ppt/theme/themeOverr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715000" cx="9144000"/>
  <p:notesSz cx="6858000" cy="9144000"/>
  <p:embeddedFontLst>
    <p:embeddedFont>
      <p:font typeface="Candara"/>
      <p:regular r:id="rId29"/>
      <p:bold r:id="rId30"/>
      <p:italic r:id="rId31"/>
      <p:boldItalic r:id="rId32"/>
    </p:embeddedFont>
    <p:embeddedFont>
      <p:font typeface="Open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Candara-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andara-italic.fntdata"/><Relationship Id="rId30" Type="http://schemas.openxmlformats.org/officeDocument/2006/relationships/font" Target="fonts/Candara-bold.fntdata"/><Relationship Id="rId11" Type="http://schemas.openxmlformats.org/officeDocument/2006/relationships/slide" Target="slides/slide5.xml"/><Relationship Id="rId33" Type="http://schemas.openxmlformats.org/officeDocument/2006/relationships/font" Target="fonts/OpenSans-regular.fntdata"/><Relationship Id="rId10" Type="http://schemas.openxmlformats.org/officeDocument/2006/relationships/slide" Target="slides/slide4.xml"/><Relationship Id="rId32" Type="http://schemas.openxmlformats.org/officeDocument/2006/relationships/font" Target="fonts/Candara-boldItalic.fntdata"/><Relationship Id="rId13" Type="http://schemas.openxmlformats.org/officeDocument/2006/relationships/slide" Target="slides/slide7.xml"/><Relationship Id="rId35" Type="http://schemas.openxmlformats.org/officeDocument/2006/relationships/font" Target="fonts/OpenSans-italic.fntdata"/><Relationship Id="rId12" Type="http://schemas.openxmlformats.org/officeDocument/2006/relationships/slide" Target="slides/slide6.xml"/><Relationship Id="rId34" Type="http://schemas.openxmlformats.org/officeDocument/2006/relationships/font" Target="fonts/OpenSans-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OpenSans-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3f0ac4518d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a:t>The threads that link these slides together: </a:t>
            </a:r>
            <a:endParaRPr b="1"/>
          </a:p>
          <a:p>
            <a:pPr indent="0" lvl="0" marL="0" rtl="0" algn="l">
              <a:spcBef>
                <a:spcPts val="0"/>
              </a:spcBef>
              <a:spcAft>
                <a:spcPts val="0"/>
              </a:spcAft>
              <a:buNone/>
            </a:pPr>
            <a:r>
              <a:rPr b="1" lang="en-GB"/>
              <a:t>Understanding progression is key to building better learners;</a:t>
            </a:r>
            <a:endParaRPr b="1"/>
          </a:p>
          <a:p>
            <a:pPr indent="0" lvl="0" marL="0" rtl="0" algn="l">
              <a:spcBef>
                <a:spcPts val="0"/>
              </a:spcBef>
              <a:spcAft>
                <a:spcPts val="0"/>
              </a:spcAft>
              <a:buNone/>
            </a:pPr>
            <a:r>
              <a:rPr b="1" lang="en-GB"/>
              <a:t>Progression enhances and deepens the school’s learning language.</a:t>
            </a:r>
            <a:endParaRPr b="1"/>
          </a:p>
          <a:p>
            <a:pPr indent="0" lvl="0" marL="0" rtl="0" algn="l">
              <a:spcBef>
                <a:spcPts val="0"/>
              </a:spcBef>
              <a:spcAft>
                <a:spcPts val="0"/>
              </a:spcAft>
              <a:buNone/>
            </a:pPr>
            <a:r>
              <a:rPr b="1" lang="en-GB"/>
              <a:t>Teachers can intervene in order to build perseverance</a:t>
            </a:r>
            <a:endParaRPr b="1"/>
          </a:p>
          <a:p>
            <a:pPr indent="-95250" lvl="0" marL="171450" rtl="0" algn="l">
              <a:spcBef>
                <a:spcPts val="0"/>
              </a:spcBef>
              <a:spcAft>
                <a:spcPts val="0"/>
              </a:spcAft>
              <a:buClr>
                <a:schemeClr val="dk1"/>
              </a:buClr>
              <a:buSzPts val="1200"/>
              <a:buFont typeface="Arial"/>
              <a:buNone/>
            </a:pPr>
            <a:r>
              <a:t/>
            </a:r>
            <a:endParaRPr b="1"/>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Font typeface="Arial"/>
              <a:buNone/>
            </a:pPr>
            <a:r>
              <a:rPr b="1" lang="en-GB"/>
              <a:t>Aim of the discussion:  </a:t>
            </a:r>
            <a:r>
              <a:rPr lang="en-GB"/>
              <a:t>To consider/explore the nature of progression in relation to perseverance.</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Arial"/>
              <a:buNone/>
            </a:pPr>
            <a:r>
              <a:t/>
            </a:r>
            <a:endParaRPr/>
          </a:p>
          <a:p>
            <a:pPr indent="-317500" lvl="0" marL="457200" rtl="0" algn="l">
              <a:spcBef>
                <a:spcPts val="0"/>
              </a:spcBef>
              <a:spcAft>
                <a:spcPts val="0"/>
              </a:spcAft>
              <a:buClr>
                <a:schemeClr val="dk1"/>
              </a:buClr>
              <a:buSzPts val="1400"/>
              <a:buFont typeface="Calibri"/>
              <a:buChar char="●"/>
            </a:pPr>
            <a:r>
              <a:rPr lang="en-GB"/>
              <a:t>The progression chart for perseverance</a:t>
            </a:r>
            <a:endParaRPr/>
          </a:p>
          <a:p>
            <a:pPr indent="-317500" lvl="0" marL="457200" rtl="0" algn="l">
              <a:spcBef>
                <a:spcPts val="0"/>
              </a:spcBef>
              <a:spcAft>
                <a:spcPts val="0"/>
              </a:spcAft>
              <a:buClr>
                <a:schemeClr val="dk1"/>
              </a:buClr>
              <a:buSzPts val="1400"/>
              <a:buFont typeface="Calibri"/>
              <a:buChar char="●"/>
            </a:pPr>
            <a:r>
              <a:rPr lang="en-GB"/>
              <a:t>Where their students are secure in relation to the chart</a:t>
            </a:r>
            <a:endParaRPr/>
          </a:p>
          <a:p>
            <a:pPr indent="-317500" lvl="0" marL="457200" rtl="0" algn="l">
              <a:spcBef>
                <a:spcPts val="0"/>
              </a:spcBef>
              <a:spcAft>
                <a:spcPts val="0"/>
              </a:spcAft>
              <a:buClr>
                <a:schemeClr val="dk1"/>
              </a:buClr>
              <a:buSzPts val="1400"/>
              <a:buFont typeface="Calibri"/>
              <a:buChar char="●"/>
            </a:pPr>
            <a:r>
              <a:rPr lang="en-GB"/>
              <a:t>Whether students are becoming increasingly perseverant as they move through the school;</a:t>
            </a:r>
            <a:endParaRPr/>
          </a:p>
          <a:p>
            <a:pPr indent="-317500" lvl="0" marL="457200" rtl="0" algn="l">
              <a:spcBef>
                <a:spcPts val="0"/>
              </a:spcBef>
              <a:spcAft>
                <a:spcPts val="0"/>
              </a:spcAft>
              <a:buClr>
                <a:schemeClr val="dk1"/>
              </a:buClr>
              <a:buSzPts val="1400"/>
              <a:buFont typeface="Calibri"/>
              <a:buChar char="●"/>
            </a:pPr>
            <a:r>
              <a:rPr lang="en-GB"/>
              <a:t>Ideas to use in the </a:t>
            </a:r>
            <a:r>
              <a:rPr lang="en-GB"/>
              <a:t>classroom</a:t>
            </a:r>
            <a:r>
              <a:rPr lang="en-GB"/>
              <a:t> that build student perseverance.</a:t>
            </a:r>
            <a:endParaRPr/>
          </a:p>
        </p:txBody>
      </p:sp>
      <p:sp>
        <p:nvSpPr>
          <p:cNvPr id="111" name="Google Shape;111;g3f0ac4518d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3f0ac4518d_0_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8" name="Google Shape;118;g3f0ac4518d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It’s not enough to get them ‘doing it’, whether the ‘it’ is persevering, asking questions, thinking ahead or whatever.</a:t>
            </a:r>
            <a:endParaRPr b="1">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We need to get them ‘doing it better’ over time.</a:t>
            </a:r>
            <a:endParaRPr b="1">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But first, we need to understand what ‘getting better’ really means.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We are going to focus on perseverance here because it is the leaning behaviour that teachers tell us is most in need of improvement.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We could, of course, chosen any other learning behaviour and treated it in the same way, but that is for the future - it is the focus of the phase 2 online modules in both Stepping Stones and Nutshells.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9" name="Google Shape;119;g3f0ac4518d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3f0ac4518d_0_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8" name="Google Shape;128;g3f0ac4518d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and the next 4 slides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Perseverance is a complex blend of a number of factors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we deal with being stuck, the way in which we react when stuck, the strategies we have for overcoming it, our curiosity about the mistakes we make and how we can learn from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9" name="Google Shape;129;g3f0ac4518d_0_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3f0ac4518d_0_3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 name="Google Shape;141;g3f0ac4518d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adept we are at maintaining focus, the extent to which we can manage our own learning climate, ignore or manage distractions, regain focus if lost.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2" name="Google Shape;142;g3f0ac4518d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3f0ac4518d_0_4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4" name="Google Shape;154;g3f0ac4518d_0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we talk to ourselves. How emotionally tough we are, whether we really believe that learning is learnable, that effort will pay off in time, that learning ought to be taxing, and how we retain optimism when doing the hard yards.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5" name="Google Shape;155;g3f0ac4518d_0_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3f0ac4518d_0_5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8" name="Google Shape;168;g3f0ac4518d_0_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relationship we have with challenge, are we more excited by the prospect of triumphing over challenge, or more afraid of failing when faced with difficulty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9" name="Google Shape;169;g3f0ac4518d_0_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3f0ac4518d_0_7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1" name="Google Shape;181;g3f0ac4518d_0_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extent to which we are goal orientated how we design and pursue our own challenging goals with tenacity and independence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82" name="Google Shape;182;g3f0ac4518d_0_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3f0ac4518d_0_8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4" name="Google Shape;194;g3f0ac4518d_0_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and the next 5 slides: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5 stages in the growth of perseverance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do these aspects of perseverance GROW?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THE SCALE IS DERIVED FROM BLOOM</a:t>
            </a:r>
            <a:r>
              <a:rPr lang="en-GB"/>
              <a:t>’</a:t>
            </a:r>
            <a:r>
              <a:rPr b="0" i="0" lang="en-GB" sz="1200" u="none" cap="none" strike="noStrike">
                <a:solidFill>
                  <a:schemeClr val="dk1"/>
                </a:solidFill>
                <a:latin typeface="Calibri"/>
                <a:ea typeface="Calibri"/>
                <a:cs typeface="Calibri"/>
                <a:sym typeface="Calibri"/>
              </a:rPr>
              <a:t>S TAXONOMY OF THE AFFECTIVE DOMAIN.]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grey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LACKS Minded to seek to stay in their comfort zone In this phase pupils have made a big leap from having a negative mindset to a neutral one. Here they are inclined to play it safe, staying within their own comfort zone to ensure success and avoid perceived failure. They still need adult support to maintain focus and optimism when tackling tasks they perceive as difficult, but beginning to show willing to take more responsibility.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95" name="Google Shape;195;g3f0ac4518d_0_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3f0ac4518d_0_9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4" name="Google Shape;204;g3f0ac4518d_0_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purple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RECEIVES. Minded to seek to stay in their comfort zone In this phase pupils have made a big leap from having a negative mindset to a neutral one. Here they are inclined to play it safe, staying within their own comfort zone to ensure success and avoid perceived failure. They still need adult support to maintain focus and optimism when tackling tasks they perceive as difficult, but beginning to show willing to take more responsibility.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05" name="Google Shape;205;g3f0ac4518d_0_9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3f0ac4518d_0_10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6" name="Google Shape;216;g3f0ac4518d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blue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RESPONDS. Minded to be willing to believe that effort will pay off. In this phase pupils develop greater independence and are motivated by trying to reach achievable goals. They are realising that fear, the need for adult support and distractiveness can be overcome by having/using more coping strategies and practical ideas to get them unstuck.</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17" name="Google Shape;217;g3f0ac4518d_0_1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3f0ac4518d_0_1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8" name="Google Shape;228;g3f0ac4518d_0_1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green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VALUES. Minded to value persevering on learning In this phase the pupil has developed a strong belief that they can get better at learning. They become curious about mistakes and care about the goals they are trying to reach. They develop and use many practical strategies to assist them in dealing with challenge, stuckness and the learning environment.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This is a breakthrough point. In the purple and blue rows learners are heavily dependent</a:t>
            </a:r>
            <a:r>
              <a:rPr b="0" i="0" lang="en-GB" sz="1200" u="none" cap="none" strike="noStrike">
                <a:solidFill>
                  <a:srgbClr val="000000"/>
                </a:solidFill>
                <a:latin typeface="Calibri"/>
                <a:ea typeface="Calibri"/>
                <a:cs typeface="Calibri"/>
                <a:sym typeface="Calibri"/>
              </a:rPr>
              <a:t> their teachers to make it happen. In the green row, learners come to believe that behaving in this way has pay-off for them. Increasingly from here onwards, they become less reliant on teacher support and more willing and able to do it for themselves.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9" name="Google Shape;229;g3f0ac4518d_0_1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3f0ac4518d_0_12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0" name="Google Shape;240;g3f0ac4518d_0_1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Yellow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ORGANISES. Minded to relish open ended challenge In this phase the pupil organises themselves to get the job/task problem done. Risk taking is underpinned by sound strategies. Failures are analysed for greater understanding. They have accepted responsibility for their behaviour.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1" name="Google Shape;241;g3f0ac4518d_0_1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3f0ac4518d_0_14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2" name="Google Shape;252;g3f0ac4518d_0_1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orange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Embodies. Minded to internalise the value of perseverance. In this phase pupils’ behaviour is pervasive and consistent, predictable and importantly characteristic of the learner. Perseverance is part of their character.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53" name="Google Shape;253;g3f0ac4518d_0_1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3f0ac4518d_0_15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4" name="Google Shape;264;g3f0ac4518d_0_1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Putting it all together produces a progression chart for Perseverance like this.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Give time to look at this chart - it is a lot to take in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Movement upwards is not inevitable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Many adults do not reach the top of this chart</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A lifetime of growth is detailed here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The chart is a ‘professional document’ written in professional language - do not be tempted to use it with students - they will have no idea what it is talking about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However, re-drafting the purple and blue cells in pupil-speak would be an interesting activity.</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Remember - there are two breakthrough points:</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Going from Grey to Purple requires changing a negative outlook (Grey) into a neutral outlook (Purple)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Going from Blue to Green is where students start to do it for themselves, when teachers can step back, intervene less, and allow learners to do it for themselves.</a:t>
            </a:r>
            <a:endParaRPr>
              <a:solidFill>
                <a:srgbClr val="000000"/>
              </a:solidFill>
            </a:endParaRPr>
          </a:p>
        </p:txBody>
      </p:sp>
      <p:sp>
        <p:nvSpPr>
          <p:cNvPr id="265" name="Google Shape;265;g3f0ac4518d_0_1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3f0ac4518d_0_16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3" name="Google Shape;273;g3f0ac4518d_0_1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We can use the chart as a lens through which we can view our students as perseverers.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There are exceptional perseverers who are well towards the top of the chart.</a:t>
            </a:r>
            <a:endParaRPr/>
          </a:p>
          <a:p>
            <a:pPr indent="0" lvl="0" marL="0" marR="0" rtl="0" algn="l">
              <a:spcBef>
                <a:spcPts val="0"/>
              </a:spcBef>
              <a:spcAft>
                <a:spcPts val="0"/>
              </a:spcAft>
              <a:buNone/>
            </a:pPr>
            <a:r>
              <a:rPr lang="en-GB"/>
              <a:t>And there are others who barely get onto the bottom rung.</a:t>
            </a:r>
            <a:endParaRPr/>
          </a:p>
          <a:p>
            <a:pPr indent="0" lvl="0" marL="0" marR="0" rtl="0" algn="l">
              <a:spcBef>
                <a:spcPts val="0"/>
              </a:spcBef>
              <a:spcAft>
                <a:spcPts val="0"/>
              </a:spcAft>
              <a:buNone/>
            </a:pPr>
            <a:r>
              <a:rPr lang="en-GB"/>
              <a:t>Ignore these outliers for a moment - think about the vast majority of learners in your class.</a:t>
            </a:r>
            <a:endParaRPr/>
          </a:p>
          <a:p>
            <a:pPr indent="0" lvl="0" marL="0" marR="0" rtl="0" algn="l">
              <a:spcBef>
                <a:spcPts val="0"/>
              </a:spcBef>
              <a:spcAft>
                <a:spcPts val="0"/>
              </a:spcAft>
              <a:buNone/>
            </a:pPr>
            <a:r>
              <a:rPr lang="en-GB"/>
              <a:t>Which colour best describes them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In terms of running this reflective activity, it is best done in phase teams (in the primary school).</a:t>
            </a:r>
            <a:endParaRPr/>
          </a:p>
          <a:p>
            <a:pPr indent="0" lvl="0" marL="0" marR="0" rtl="0" algn="l">
              <a:spcBef>
                <a:spcPts val="0"/>
              </a:spcBef>
              <a:spcAft>
                <a:spcPts val="0"/>
              </a:spcAft>
              <a:buNone/>
            </a:pPr>
            <a:r>
              <a:rPr lang="en-GB"/>
              <a:t>Give time for teams to agree an answer. Typically they will say things like ‘Purple with a bit of Blue’.</a:t>
            </a:r>
            <a:endParaRPr/>
          </a:p>
          <a:p>
            <a:pPr indent="0" lvl="0" marL="0" marR="0" rtl="0" algn="l">
              <a:spcBef>
                <a:spcPts val="0"/>
              </a:spcBef>
              <a:spcAft>
                <a:spcPts val="0"/>
              </a:spcAft>
              <a:buNone/>
            </a:pPr>
            <a:r>
              <a:rPr lang="en-GB"/>
              <a:t>Collect answers, starting with your youngest learners and moving up through the school.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What generally emerges is that everybody says largely the same. </a:t>
            </a:r>
            <a:endParaRPr/>
          </a:p>
          <a:p>
            <a:pPr indent="0" lvl="0" marL="0" marR="0" rtl="0" algn="l">
              <a:spcBef>
                <a:spcPts val="0"/>
              </a:spcBef>
              <a:spcAft>
                <a:spcPts val="0"/>
              </a:spcAft>
              <a:buNone/>
            </a:pPr>
            <a:r>
              <a:rPr lang="en-GB"/>
              <a:t>Or, put another way, our learners are not growing significantly in perseverance as they move through the school. And that is despite all of the good advice about ‘not giving up’ and ‘trying hard’ that they are given.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Sometimes levels of perseverance weaken as students get older - that is the basis for an interesting conversation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If students appear to be moving ‘up’ the chart as they move through the school, is that happening because of the planned interventions that teachers are making, or is it almost accidental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Whatever the picture - explore </a:t>
            </a:r>
            <a:r>
              <a:rPr b="1" i="1" lang="en-GB"/>
              <a:t>why</a:t>
            </a:r>
            <a:r>
              <a:rPr lang="en-GB"/>
              <a:t> this is happening.</a:t>
            </a:r>
            <a:endParaRPr/>
          </a:p>
        </p:txBody>
      </p:sp>
      <p:sp>
        <p:nvSpPr>
          <p:cNvPr id="274" name="Google Shape;274;g3f0ac4518d_0_1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3f0ac4518d_0_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a:t>The threads that link these slides together: </a:t>
            </a:r>
            <a:endParaRPr b="1"/>
          </a:p>
          <a:p>
            <a:pPr indent="0" lvl="0" marL="0" rtl="0" algn="l">
              <a:spcBef>
                <a:spcPts val="0"/>
              </a:spcBef>
              <a:spcAft>
                <a:spcPts val="0"/>
              </a:spcAft>
              <a:buNone/>
            </a:pPr>
            <a:r>
              <a:rPr b="1" lang="en-GB"/>
              <a:t>There are small changes that teachers can adopt to ‘nudge’ students to move up the chart</a:t>
            </a:r>
            <a:endParaRPr b="1"/>
          </a:p>
          <a:p>
            <a:pPr indent="0" lvl="0" marL="0" rtl="0" algn="l">
              <a:spcBef>
                <a:spcPts val="0"/>
              </a:spcBef>
              <a:spcAft>
                <a:spcPts val="0"/>
              </a:spcAft>
              <a:buClr>
                <a:schemeClr val="dk1"/>
              </a:buClr>
              <a:buSzPts val="1100"/>
              <a:buFont typeface="Arial"/>
              <a:buNone/>
            </a:pPr>
            <a:r>
              <a:rPr b="1" lang="en-GB"/>
              <a:t>The changes need to be appropriate the their starting points</a:t>
            </a:r>
            <a:endParaRPr b="1"/>
          </a:p>
          <a:p>
            <a:pPr indent="-95250" lvl="0" marL="171450" rtl="0" algn="l">
              <a:spcBef>
                <a:spcPts val="0"/>
              </a:spcBef>
              <a:spcAft>
                <a:spcPts val="0"/>
              </a:spcAft>
              <a:buClr>
                <a:schemeClr val="dk1"/>
              </a:buClr>
              <a:buSzPts val="1100"/>
              <a:buFont typeface="Arial"/>
              <a:buNone/>
            </a:pPr>
            <a:r>
              <a:t/>
            </a:r>
            <a:endParaRPr b="1"/>
          </a:p>
          <a:p>
            <a:pPr indent="-95250" lvl="0" marL="17145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Aim of the discussion:  </a:t>
            </a:r>
            <a:r>
              <a:rPr lang="en-GB"/>
              <a:t>To consider/explore teaching ideas that could help students to become better at persevering</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Clr>
                <a:schemeClr val="dk1"/>
              </a:buClr>
              <a:buSzPts val="1400"/>
              <a:buFont typeface="Calibri"/>
              <a:buChar char="●"/>
            </a:pPr>
            <a:r>
              <a:rPr lang="en-GB"/>
              <a:t>A range of possible perseverance related strategies</a:t>
            </a:r>
            <a:endParaRPr/>
          </a:p>
          <a:p>
            <a:pPr indent="-317500" lvl="0" marL="457200" rtl="0" algn="l">
              <a:spcBef>
                <a:spcPts val="0"/>
              </a:spcBef>
              <a:spcAft>
                <a:spcPts val="0"/>
              </a:spcAft>
              <a:buClr>
                <a:schemeClr val="dk1"/>
              </a:buClr>
              <a:buSzPts val="1400"/>
              <a:buFont typeface="Calibri"/>
              <a:buChar char="●"/>
            </a:pPr>
            <a:r>
              <a:rPr lang="en-GB"/>
              <a:t>Which strategies might work with their students at this phase of their development</a:t>
            </a:r>
            <a:endParaRPr/>
          </a:p>
          <a:p>
            <a:pPr indent="-317500" lvl="0" marL="457200" rtl="0" algn="l">
              <a:spcBef>
                <a:spcPts val="0"/>
              </a:spcBef>
              <a:spcAft>
                <a:spcPts val="0"/>
              </a:spcAft>
              <a:buClr>
                <a:schemeClr val="dk1"/>
              </a:buClr>
              <a:buSzPts val="1400"/>
              <a:buFont typeface="Calibri"/>
              <a:buChar char="●"/>
            </a:pPr>
            <a:r>
              <a:rPr lang="en-GB"/>
              <a:t>Decided to adopt a strategy or two to trial in their classroom.</a:t>
            </a:r>
            <a:endParaRPr/>
          </a:p>
        </p:txBody>
      </p:sp>
      <p:sp>
        <p:nvSpPr>
          <p:cNvPr id="287" name="Google Shape;287;g3f0ac4518d_0_17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3f0ac4518d_0_1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This slide sets up the card sort activity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rPr b="1" lang="en-GB"/>
              <a:t>Download and print sufficient sets of the cards.</a:t>
            </a:r>
            <a:endParaRPr b="1"/>
          </a:p>
          <a:p>
            <a:pPr indent="0" lvl="0" marL="0" rtl="0" algn="l">
              <a:spcBef>
                <a:spcPts val="0"/>
              </a:spcBef>
              <a:spcAft>
                <a:spcPts val="0"/>
              </a:spcAft>
              <a:buClr>
                <a:schemeClr val="dk1"/>
              </a:buClr>
              <a:buFont typeface="Arial"/>
              <a:buNone/>
            </a:pPr>
            <a:r>
              <a:rPr b="1" lang="en-GB"/>
              <a:t>In small groups, invite teachers to talk through them one by one</a:t>
            </a:r>
            <a:endParaRPr b="1"/>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Some ideas will immediately appeal and be well-matched to where their learners are</a:t>
            </a:r>
            <a:endParaRPr/>
          </a:p>
          <a:p>
            <a:pPr indent="0" lvl="0" marL="0" rtl="0" algn="l">
              <a:spcBef>
                <a:spcPts val="0"/>
              </a:spcBef>
              <a:spcAft>
                <a:spcPts val="0"/>
              </a:spcAft>
              <a:buClr>
                <a:schemeClr val="dk1"/>
              </a:buClr>
              <a:buFont typeface="Arial"/>
              <a:buNone/>
            </a:pPr>
            <a:r>
              <a:rPr lang="en-GB"/>
              <a:t>Some will appeal, but students are not yet ready for it</a:t>
            </a:r>
            <a:endParaRPr/>
          </a:p>
          <a:p>
            <a:pPr indent="0" lvl="0" marL="0" rtl="0" algn="l">
              <a:spcBef>
                <a:spcPts val="0"/>
              </a:spcBef>
              <a:spcAft>
                <a:spcPts val="0"/>
              </a:spcAft>
              <a:buClr>
                <a:schemeClr val="dk1"/>
              </a:buClr>
              <a:buFont typeface="Arial"/>
              <a:buNone/>
            </a:pPr>
            <a:r>
              <a:rPr lang="en-GB"/>
              <a:t>Some will appeal, but teachers are uncertain how they might do it</a:t>
            </a:r>
            <a:endParaRPr/>
          </a:p>
          <a:p>
            <a:pPr indent="0" lvl="0" marL="0" rtl="0" algn="l">
              <a:spcBef>
                <a:spcPts val="0"/>
              </a:spcBef>
              <a:spcAft>
                <a:spcPts val="0"/>
              </a:spcAft>
              <a:buClr>
                <a:schemeClr val="dk1"/>
              </a:buClr>
              <a:buFont typeface="Arial"/>
              <a:buNone/>
            </a:pPr>
            <a:r>
              <a:rPr lang="en-GB"/>
              <a:t>And some will not appeal or seem relevant.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might want to use the following slide to support the sorting exercise: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Imagine three baskets</a:t>
            </a:r>
            <a:endParaRPr/>
          </a:p>
          <a:p>
            <a:pPr indent="0" lvl="0" marL="0" rtl="0" algn="l">
              <a:spcBef>
                <a:spcPts val="0"/>
              </a:spcBef>
              <a:spcAft>
                <a:spcPts val="0"/>
              </a:spcAft>
              <a:buNone/>
            </a:pPr>
            <a:r>
              <a:rPr lang="en-GB"/>
              <a:t>Place the cards, one by one, into the 3 baskets.</a:t>
            </a:r>
            <a:endParaRPr/>
          </a:p>
          <a:p>
            <a:pPr indent="0" lvl="0" marL="0" rtl="0" algn="l">
              <a:spcBef>
                <a:spcPts val="0"/>
              </a:spcBef>
              <a:spcAft>
                <a:spcPts val="0"/>
              </a:spcAft>
              <a:buNone/>
            </a:pPr>
            <a:r>
              <a:rPr lang="en-GB"/>
              <a:t>Basket 1 is ‘I like the idea and I fancy trying it with my students’</a:t>
            </a:r>
            <a:endParaRPr/>
          </a:p>
          <a:p>
            <a:pPr indent="0" lvl="0" marL="0" rtl="0" algn="l">
              <a:spcBef>
                <a:spcPts val="0"/>
              </a:spcBef>
              <a:spcAft>
                <a:spcPts val="0"/>
              </a:spcAft>
              <a:buNone/>
            </a:pPr>
            <a:r>
              <a:rPr lang="en-GB"/>
              <a:t>Basket 2 is ‘It is an interesting idea that I might try at some point’</a:t>
            </a:r>
            <a:endParaRPr/>
          </a:p>
          <a:p>
            <a:pPr indent="0" lvl="0" marL="0" rtl="0" algn="l">
              <a:spcBef>
                <a:spcPts val="0"/>
              </a:spcBef>
              <a:spcAft>
                <a:spcPts val="0"/>
              </a:spcAft>
              <a:buNone/>
            </a:pPr>
            <a:r>
              <a:rPr lang="en-GB"/>
              <a:t>Basket 3 is ‘not in my classroom!’</a:t>
            </a:r>
            <a:endParaRPr/>
          </a:p>
        </p:txBody>
      </p:sp>
      <p:sp>
        <p:nvSpPr>
          <p:cNvPr id="294" name="Google Shape;294;g3f0ac4518d_0_18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3f421c4d5b_2_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a:t>See notes on the previous slide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Allow plenty of time for this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Listen to the conversations</a:t>
            </a:r>
            <a:endParaRPr/>
          </a:p>
          <a:p>
            <a:pPr indent="0" lvl="0" marL="0" rtl="0" algn="l">
              <a:spcBef>
                <a:spcPts val="0"/>
              </a:spcBef>
              <a:spcAft>
                <a:spcPts val="0"/>
              </a:spcAft>
              <a:buClr>
                <a:schemeClr val="dk1"/>
              </a:buClr>
              <a:buSzPts val="1100"/>
              <a:buFont typeface="Arial"/>
              <a:buNone/>
            </a:pPr>
            <a:r>
              <a:rPr lang="en-GB"/>
              <a:t>You may want to get groups to share particularly interesting discussions</a:t>
            </a:r>
            <a:endParaRPr/>
          </a:p>
          <a:p>
            <a:pPr indent="0" lvl="0" marL="0" rtl="0" algn="l">
              <a:spcBef>
                <a:spcPts val="0"/>
              </a:spcBef>
              <a:spcAft>
                <a:spcPts val="0"/>
              </a:spcAft>
              <a:buClr>
                <a:schemeClr val="dk1"/>
              </a:buClr>
              <a:buSzPts val="1100"/>
              <a:buFont typeface="Arial"/>
              <a:buNone/>
            </a:pPr>
            <a:r>
              <a:rPr lang="en-GB"/>
              <a:t>(The slides towards the end of this presentation show the cards they have been sorting. No need to talk through these slides, they are just here so that you can put one up on the screen while it is discussed)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You might consider getting some people to visit other groups to hear which cards have ended up in which basket and why.</a:t>
            </a:r>
            <a:endParaRPr/>
          </a:p>
          <a:p>
            <a:pPr indent="0" lvl="0" marL="0" rtl="0" algn="l">
              <a:spcBef>
                <a:spcPts val="0"/>
              </a:spcBef>
              <a:spcAft>
                <a:spcPts val="0"/>
              </a:spcAft>
              <a:buNone/>
            </a:pPr>
            <a:r>
              <a:t/>
            </a:r>
            <a:endParaRPr/>
          </a:p>
        </p:txBody>
      </p:sp>
      <p:sp>
        <p:nvSpPr>
          <p:cNvPr id="304" name="Google Shape;304;g3f421c4d5b_2_61:notes"/>
          <p:cNvSpPr/>
          <p:nvPr>
            <p:ph idx="2" type="sldImg"/>
          </p:nvPr>
        </p:nvSpPr>
        <p:spPr>
          <a:xfrm>
            <a:off x="1371836" y="685800"/>
            <a:ext cx="4115003"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3f3b8f087f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f3b8f087f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The ideas we are going to try must match the development phase of our students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Refer to the ‘between the lines’ chart (it is in the downloadable resource, and also shown on the next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Using just the cards in the ‘I fancy doing this’ pile, invite teachers to place the ideas on the ‘between the lines’ chart.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After a while, ask the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Is where you are putting the cards consistent with where you guesstimated your learners to be?</a:t>
            </a:r>
            <a:endParaRPr/>
          </a:p>
          <a:p>
            <a:pPr indent="0" lvl="0" marL="0" rtl="0" algn="l">
              <a:spcBef>
                <a:spcPts val="0"/>
              </a:spcBef>
              <a:spcAft>
                <a:spcPts val="0"/>
              </a:spcAft>
              <a:buNone/>
            </a:pPr>
            <a:r>
              <a:rPr lang="en-GB"/>
              <a:t>[For example, if you think that you students are mostly purple, are the ideas you are considering falling in the Purple to Blue gap?]</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 </a:t>
            </a:r>
            <a:endParaRPr/>
          </a:p>
          <a:p>
            <a:pPr indent="0" lvl="0" marL="0" rtl="0" algn="l">
              <a:spcBef>
                <a:spcPts val="0"/>
              </a:spcBef>
              <a:spcAft>
                <a:spcPts val="0"/>
              </a:spcAft>
              <a:buNone/>
            </a:pPr>
            <a:r>
              <a:rPr lang="en-GB"/>
              <a:t>[Look at the other cards in a similar way if time permits]</a:t>
            </a:r>
            <a:endParaRPr/>
          </a:p>
          <a:p>
            <a:pPr indent="0" lvl="0" marL="0" rtl="0" algn="l">
              <a:spcBef>
                <a:spcPts val="0"/>
              </a:spcBef>
              <a:spcAft>
                <a:spcPts val="0"/>
              </a:spcAft>
              <a:buNone/>
            </a:pPr>
            <a:r>
              <a:t/>
            </a:r>
            <a:endParaRPr/>
          </a:p>
        </p:txBody>
      </p:sp>
      <p:sp>
        <p:nvSpPr>
          <p:cNvPr id="316" name="Google Shape;316;g3f3b8f087f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3f0ac4518d_0_19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f0ac4518d_0_1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See notes for previous slide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24" name="Google Shape;324;g3f0ac4518d_0_1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3f3b8f087f_2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f3b8f087f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b="1" lang="en-GB"/>
              <a:t>Committing to action</a:t>
            </a:r>
            <a:endParaRPr b="1"/>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light of the session, what will you do, do more of, do less of, keep doing  . . .  .</a:t>
            </a:r>
            <a:endParaRPr/>
          </a:p>
          <a:p>
            <a:pPr indent="0" lvl="0" marL="0" rtl="0" algn="l">
              <a:spcBef>
                <a:spcPts val="0"/>
              </a:spcBef>
              <a:spcAft>
                <a:spcPts val="0"/>
              </a:spcAft>
              <a:buNone/>
            </a:pPr>
            <a:r>
              <a:rPr lang="en-GB"/>
              <a:t>This could initially be an individual reflection activity</a:t>
            </a:r>
            <a:endParaRPr/>
          </a:p>
          <a:p>
            <a:pPr indent="0" lvl="0" marL="0" rtl="0" algn="l">
              <a:spcBef>
                <a:spcPts val="0"/>
              </a:spcBef>
              <a:spcAft>
                <a:spcPts val="0"/>
              </a:spcAft>
              <a:buNone/>
            </a:pPr>
            <a:r>
              <a:rPr lang="en-GB"/>
              <a:t>It could be followed by teachers putting their key changes on to a large version of the pentagon as a public expression of what they are all seeking to do.</a:t>
            </a:r>
            <a:endParaRPr/>
          </a:p>
          <a:p>
            <a:pPr indent="0" lvl="0" marL="0" rtl="0" algn="l">
              <a:spcBef>
                <a:spcPts val="0"/>
              </a:spcBef>
              <a:spcAft>
                <a:spcPts val="0"/>
              </a:spcAft>
              <a:buNone/>
            </a:pPr>
            <a:r>
              <a:t/>
            </a:r>
            <a:endParaRPr/>
          </a:p>
        </p:txBody>
      </p:sp>
      <p:sp>
        <p:nvSpPr>
          <p:cNvPr id="332" name="Google Shape;332;g3f3b8f087f_2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28c3c0f67_0_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428c3c0f67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Calibri"/>
              <a:buNone/>
            </a:pPr>
            <a:r>
              <a:rPr lang="en-GB"/>
              <a:t>These are the 15 cards in the card sort activity on slide 17</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GB"/>
              <a:t>This is not included as a slide to be shown, unless the discussion arising from the card sort means that you want to illustrate which card you or they are talking about. </a:t>
            </a:r>
            <a:endParaRPr/>
          </a:p>
        </p:txBody>
      </p:sp>
      <p:sp>
        <p:nvSpPr>
          <p:cNvPr id="340" name="Google Shape;340;g428c3c0f67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4202384" y="538536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8" name="Shape 38"/>
        <p:cNvGrpSpPr/>
        <p:nvPr/>
      </p:nvGrpSpPr>
      <p:grpSpPr>
        <a:xfrm>
          <a:off x="0" y="0"/>
          <a:ext cx="0" cy="0"/>
          <a:chOff x="0" y="0"/>
          <a:chExt cx="0" cy="0"/>
        </a:xfrm>
      </p:grpSpPr>
      <p:sp>
        <p:nvSpPr>
          <p:cNvPr id="39" name="Google Shape;39;p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40" name="Google Shape;40;p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8"/>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2" name="Google Shape;42;p8"/>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replace">
  <p:cSld name="1_replace">
    <p:spTree>
      <p:nvGrpSpPr>
        <p:cNvPr id="43" name="Shape 43"/>
        <p:cNvGrpSpPr/>
        <p:nvPr/>
      </p:nvGrpSpPr>
      <p:grpSpPr>
        <a:xfrm>
          <a:off x="0" y="0"/>
          <a:ext cx="0" cy="0"/>
          <a:chOff x="0" y="0"/>
          <a:chExt cx="0" cy="0"/>
        </a:xfrm>
      </p:grpSpPr>
      <p:sp>
        <p:nvSpPr>
          <p:cNvPr id="44" name="Google Shape;44;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5" name="Google Shape;45;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9"/>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7" name="Google Shape;47;p9"/>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1pPr>
            <a:lvl2pPr indent="0" lvl="1"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2pPr>
            <a:lvl3pPr indent="0" lvl="2"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3pPr>
            <a:lvl4pPr indent="0" lvl="3"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4pPr>
            <a:lvl5pPr indent="0" lvl="4"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5pPr>
            <a:lvl6pPr indent="0" lvl="5"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6pPr>
            <a:lvl7pPr indent="0" lvl="6"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7pPr>
            <a:lvl8pPr indent="0" lvl="7"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8pPr>
            <a:lvl9pPr indent="0" lvl="8"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5" name="Shape 55"/>
        <p:cNvGrpSpPr/>
        <p:nvPr/>
      </p:nvGrpSpPr>
      <p:grpSpPr>
        <a:xfrm>
          <a:off x="0" y="0"/>
          <a:ext cx="0" cy="0"/>
          <a:chOff x="0" y="0"/>
          <a:chExt cx="0" cy="0"/>
        </a:xfrm>
      </p:grpSpPr>
      <p:sp>
        <p:nvSpPr>
          <p:cNvPr id="56" name="Google Shape;56;p12"/>
          <p:cNvSpPr txBox="1"/>
          <p:nvPr>
            <p:ph idx="1" type="subTitle"/>
          </p:nvPr>
        </p:nvSpPr>
        <p:spPr>
          <a:xfrm>
            <a:off x="7010401" y="1710800"/>
            <a:ext cx="1958975" cy="1524000"/>
          </a:xfrm>
          <a:prstGeom prst="rect">
            <a:avLst/>
          </a:prstGeom>
          <a:noFill/>
          <a:ln>
            <a:noFill/>
          </a:ln>
        </p:spPr>
        <p:txBody>
          <a:bodyPr anchorCtr="0" anchor="ctr" bIns="35550" lIns="71100" spcFirstLastPara="1" rIns="71100" wrap="square" tIns="35550"/>
          <a:lstStyle>
            <a:lvl1pPr lvl="0" marR="0" rtl="0" algn="l">
              <a:lnSpc>
                <a:spcPct val="100000"/>
              </a:lnSpc>
              <a:spcBef>
                <a:spcPts val="400"/>
              </a:spcBef>
              <a:spcAft>
                <a:spcPts val="0"/>
              </a:spcAft>
              <a:buClr>
                <a:srgbClr val="3366FF"/>
              </a:buClr>
              <a:buSzPts val="1500"/>
              <a:buFont typeface="Calibri"/>
              <a:buNone/>
              <a:defRPr b="0" i="0" sz="18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1600"/>
              <a:buFont typeface="Noto Sans Symbols"/>
              <a:buNone/>
              <a:defRPr b="0" i="0" sz="1900" u="none" cap="none" strike="noStrike">
                <a:solidFill>
                  <a:srgbClr val="888888"/>
                </a:solidFill>
                <a:latin typeface="Open Sans"/>
                <a:ea typeface="Open Sans"/>
                <a:cs typeface="Open Sans"/>
                <a:sym typeface="Open Sans"/>
              </a:defRPr>
            </a:lvl2pPr>
            <a:lvl3pPr lvl="2" marR="0" rtl="0" algn="ctr">
              <a:lnSpc>
                <a:spcPct val="100000"/>
              </a:lnSpc>
              <a:spcBef>
                <a:spcPts val="300"/>
              </a:spcBef>
              <a:spcAft>
                <a:spcPts val="0"/>
              </a:spcAft>
              <a:buClr>
                <a:srgbClr val="928B70"/>
              </a:buClr>
              <a:buSzPts val="1100"/>
              <a:buFont typeface="Noto Sans Symbols"/>
              <a:buNone/>
              <a:defRPr b="0" i="0" sz="1300" u="none" cap="none" strike="noStrike">
                <a:solidFill>
                  <a:srgbClr val="888888"/>
                </a:solidFill>
                <a:latin typeface="Open Sans"/>
                <a:ea typeface="Open Sans"/>
                <a:cs typeface="Open Sans"/>
                <a:sym typeface="Open Sans"/>
              </a:defRPr>
            </a:lvl3pPr>
            <a:lvl4pPr lvl="3" marR="0" rtl="0" algn="ctr">
              <a:lnSpc>
                <a:spcPct val="100000"/>
              </a:lnSpc>
              <a:spcBef>
                <a:spcPts val="200"/>
              </a:spcBef>
              <a:spcAft>
                <a:spcPts val="0"/>
              </a:spcAft>
              <a:buClr>
                <a:srgbClr val="87706B"/>
              </a:buClr>
              <a:buSzPts val="900"/>
              <a:buFont typeface="Noto Sans Symbols"/>
              <a:buNone/>
              <a:defRPr b="0" i="0" sz="1100" u="none" cap="none" strike="noStrike">
                <a:solidFill>
                  <a:srgbClr val="888888"/>
                </a:solidFill>
                <a:latin typeface="Open Sans"/>
                <a:ea typeface="Open Sans"/>
                <a:cs typeface="Open Sans"/>
                <a:sym typeface="Open Sans"/>
              </a:defRPr>
            </a:lvl4pPr>
            <a:lvl5pPr lvl="4" marR="0" rtl="0" algn="ctr">
              <a:lnSpc>
                <a:spcPct val="100000"/>
              </a:lnSpc>
              <a:spcBef>
                <a:spcPts val="200"/>
              </a:spcBef>
              <a:spcAft>
                <a:spcPts val="0"/>
              </a:spcAft>
              <a:buClr>
                <a:srgbClr val="6F777D"/>
              </a:buClr>
              <a:buSzPts val="900"/>
              <a:buFont typeface="Noto Sans Symbols"/>
              <a:buNone/>
              <a:defRPr b="0" i="0" sz="1000" u="none" cap="none" strike="noStrike">
                <a:solidFill>
                  <a:srgbClr val="888888"/>
                </a:solidFill>
                <a:latin typeface="Open Sans"/>
                <a:ea typeface="Open Sans"/>
                <a:cs typeface="Open Sans"/>
                <a:sym typeface="Open Sans"/>
              </a:defRPr>
            </a:lvl5pPr>
            <a:lvl6pPr lvl="5" marR="0" rtl="0" algn="ctr">
              <a:lnSpc>
                <a:spcPct val="100000"/>
              </a:lnSpc>
              <a:spcBef>
                <a:spcPts val="200"/>
              </a:spcBef>
              <a:spcAft>
                <a:spcPts val="0"/>
              </a:spcAft>
              <a:buClr>
                <a:schemeClr val="accent1"/>
              </a:buClr>
              <a:buSzPts val="900"/>
              <a:buFont typeface="Noto Sans Symbols"/>
              <a:buNone/>
              <a:defRPr b="0" i="0" sz="1100" u="none" cap="none" strike="noStrike">
                <a:solidFill>
                  <a:srgbClr val="888888"/>
                </a:solidFill>
                <a:latin typeface="Candara"/>
                <a:ea typeface="Candara"/>
                <a:cs typeface="Candara"/>
                <a:sym typeface="Candara"/>
              </a:defRPr>
            </a:lvl6pPr>
            <a:lvl7pPr lvl="6" marR="0" rtl="0" algn="ctr">
              <a:lnSpc>
                <a:spcPct val="100000"/>
              </a:lnSpc>
              <a:spcBef>
                <a:spcPts val="200"/>
              </a:spcBef>
              <a:spcAft>
                <a:spcPts val="0"/>
              </a:spcAft>
              <a:buClr>
                <a:schemeClr val="accent2"/>
              </a:buClr>
              <a:buSzPts val="900"/>
              <a:buFont typeface="Noto Sans Symbols"/>
              <a:buNone/>
              <a:defRPr b="0" i="0" sz="1100" u="none" cap="none" strike="noStrike">
                <a:solidFill>
                  <a:srgbClr val="888888"/>
                </a:solidFill>
                <a:latin typeface="Candara"/>
                <a:ea typeface="Candara"/>
                <a:cs typeface="Candara"/>
                <a:sym typeface="Candara"/>
              </a:defRPr>
            </a:lvl7pPr>
            <a:lvl8pPr lvl="7" marR="0" rtl="0" algn="ctr">
              <a:lnSpc>
                <a:spcPct val="100000"/>
              </a:lnSpc>
              <a:spcBef>
                <a:spcPts val="200"/>
              </a:spcBef>
              <a:spcAft>
                <a:spcPts val="0"/>
              </a:spcAft>
              <a:buClr>
                <a:schemeClr val="accent3"/>
              </a:buClr>
              <a:buSzPts val="900"/>
              <a:buFont typeface="Noto Sans Symbols"/>
              <a:buNone/>
              <a:defRPr b="0" i="0" sz="1100" u="none" cap="none" strike="noStrike">
                <a:solidFill>
                  <a:srgbClr val="888888"/>
                </a:solidFill>
                <a:latin typeface="Candara"/>
                <a:ea typeface="Candara"/>
                <a:cs typeface="Candara"/>
                <a:sym typeface="Candara"/>
              </a:defRPr>
            </a:lvl8pPr>
            <a:lvl9pPr lvl="8" marR="0" rtl="0" algn="ctr">
              <a:lnSpc>
                <a:spcPct val="100000"/>
              </a:lnSpc>
              <a:spcBef>
                <a:spcPts val="200"/>
              </a:spcBef>
              <a:spcAft>
                <a:spcPts val="0"/>
              </a:spcAft>
              <a:buClr>
                <a:schemeClr val="accent5"/>
              </a:buClr>
              <a:buSzPts val="900"/>
              <a:buFont typeface="Noto Sans Symbols"/>
              <a:buNone/>
              <a:defRPr b="0" i="0" sz="1100" u="none" cap="none" strike="noStrike">
                <a:solidFill>
                  <a:srgbClr val="888888"/>
                </a:solidFill>
                <a:latin typeface="Candara"/>
                <a:ea typeface="Candara"/>
                <a:cs typeface="Candara"/>
                <a:sym typeface="Candara"/>
              </a:defRPr>
            </a:lvl9pPr>
          </a:lstStyle>
          <a:p/>
        </p:txBody>
      </p:sp>
      <p:sp>
        <p:nvSpPr>
          <p:cNvPr id="57" name="Google Shape;57;p12"/>
          <p:cNvSpPr txBox="1"/>
          <p:nvPr>
            <p:ph type="title"/>
          </p:nvPr>
        </p:nvSpPr>
        <p:spPr>
          <a:xfrm>
            <a:off x="457200" y="1710800"/>
            <a:ext cx="6324600" cy="1524000"/>
          </a:xfrm>
          <a:prstGeom prst="rect">
            <a:avLst/>
          </a:prstGeom>
          <a:noFill/>
          <a:ln>
            <a:noFill/>
          </a:ln>
        </p:spPr>
        <p:txBody>
          <a:bodyPr anchorCtr="0" anchor="ctr" bIns="35550" lIns="71100" spcFirstLastPara="1" rIns="71100" wrap="square" tIns="35550"/>
          <a:lstStyle>
            <a:lvl1pPr lvl="0" marR="0" rtl="0" algn="r">
              <a:lnSpc>
                <a:spcPct val="100000"/>
              </a:lnSpc>
              <a:spcBef>
                <a:spcPts val="0"/>
              </a:spcBef>
              <a:spcAft>
                <a:spcPts val="0"/>
              </a:spcAft>
              <a:buClr>
                <a:srgbClr val="000090"/>
              </a:buClr>
              <a:buSzPts val="3300"/>
              <a:buFont typeface="Calibri"/>
              <a:buNone/>
              <a:defRPr b="0" i="0" sz="3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9pPr>
          </a:lstStyle>
          <a:p/>
        </p:txBody>
      </p:sp>
      <p:sp>
        <p:nvSpPr>
          <p:cNvPr id="58" name="Google Shape;58;p12"/>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9" name="Google Shape;59;p12"/>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0" name="Google Shape;60;p12"/>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 text frame with picture 1">
    <p:spTree>
      <p:nvGrpSpPr>
        <p:cNvPr id="61" name="Shape 61"/>
        <p:cNvGrpSpPr/>
        <p:nvPr/>
      </p:nvGrpSpPr>
      <p:grpSpPr>
        <a:xfrm>
          <a:off x="0" y="0"/>
          <a:ext cx="0" cy="0"/>
          <a:chOff x="0" y="0"/>
          <a:chExt cx="0" cy="0"/>
        </a:xfrm>
      </p:grpSpPr>
      <p:sp>
        <p:nvSpPr>
          <p:cNvPr id="62" name="Google Shape;62;p13"/>
          <p:cNvSpPr txBox="1"/>
          <p:nvPr>
            <p:ph type="title"/>
          </p:nvPr>
        </p:nvSpPr>
        <p:spPr>
          <a:xfrm>
            <a:off x="370900" y="0"/>
            <a:ext cx="8405600" cy="11751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3" name="Google Shape;63;p13"/>
          <p:cNvSpPr txBox="1"/>
          <p:nvPr>
            <p:ph idx="1" type="body"/>
          </p:nvPr>
        </p:nvSpPr>
        <p:spPr>
          <a:xfrm>
            <a:off x="373691" y="1183709"/>
            <a:ext cx="4184174" cy="4026770"/>
          </a:xfrm>
          <a:prstGeom prst="rect">
            <a:avLst/>
          </a:prstGeom>
          <a:noFill/>
          <a:ln>
            <a:noFill/>
          </a:ln>
        </p:spPr>
        <p:txBody>
          <a:bodyPr anchorCtr="0" anchor="t"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64" name="Google Shape;64;p13"/>
          <p:cNvSpPr txBox="1"/>
          <p:nvPr>
            <p:ph idx="2" type="body"/>
          </p:nvPr>
        </p:nvSpPr>
        <p:spPr>
          <a:xfrm>
            <a:off x="4583628" y="1183709"/>
            <a:ext cx="4184174" cy="4026770"/>
          </a:xfrm>
          <a:prstGeom prst="rect">
            <a:avLst/>
          </a:prstGeom>
          <a:noFill/>
          <a:ln>
            <a:noFill/>
          </a:ln>
        </p:spPr>
        <p:txBody>
          <a:bodyPr anchorCtr="0" anchor="t"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65" name="Google Shape;65;p13"/>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6" name="Google Shape;66;p13"/>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7" name="Google Shape;67;p13"/>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1 text frame with picture 1">
    <p:spTree>
      <p:nvGrpSpPr>
        <p:cNvPr id="68" name="Shape 68"/>
        <p:cNvGrpSpPr/>
        <p:nvPr/>
      </p:nvGrpSpPr>
      <p:grpSpPr>
        <a:xfrm>
          <a:off x="0" y="0"/>
          <a:ext cx="0" cy="0"/>
          <a:chOff x="0" y="0"/>
          <a:chExt cx="0" cy="0"/>
        </a:xfrm>
      </p:grpSpPr>
      <p:sp>
        <p:nvSpPr>
          <p:cNvPr id="69" name="Google Shape;69;p14"/>
          <p:cNvSpPr txBox="1"/>
          <p:nvPr>
            <p:ph type="title"/>
          </p:nvPr>
        </p:nvSpPr>
        <p:spPr>
          <a:xfrm>
            <a:off x="370900" y="0"/>
            <a:ext cx="8405600" cy="11751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0" name="Google Shape;70;p14"/>
          <p:cNvSpPr txBox="1"/>
          <p:nvPr>
            <p:ph idx="1" type="body"/>
          </p:nvPr>
        </p:nvSpPr>
        <p:spPr>
          <a:xfrm>
            <a:off x="6275152" y="1183709"/>
            <a:ext cx="2525851" cy="402677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71" name="Google Shape;71;p14"/>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4"/>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4"/>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74" name="Google Shape;74;p14"/>
          <p:cNvSpPr txBox="1"/>
          <p:nvPr>
            <p:ph idx="2" type="body"/>
          </p:nvPr>
        </p:nvSpPr>
        <p:spPr>
          <a:xfrm>
            <a:off x="3320186" y="1183709"/>
            <a:ext cx="2954966" cy="4020801"/>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75" name="Google Shape;75;p14"/>
          <p:cNvSpPr txBox="1"/>
          <p:nvPr>
            <p:ph idx="3" type="body"/>
          </p:nvPr>
        </p:nvSpPr>
        <p:spPr>
          <a:xfrm>
            <a:off x="365221" y="1183709"/>
            <a:ext cx="2954966" cy="4020801"/>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76" name="Shape 76"/>
        <p:cNvGrpSpPr/>
        <p:nvPr/>
      </p:nvGrpSpPr>
      <p:grpSpPr>
        <a:xfrm>
          <a:off x="0" y="0"/>
          <a:ext cx="0" cy="0"/>
          <a:chOff x="0" y="0"/>
          <a:chExt cx="0" cy="0"/>
        </a:xfrm>
      </p:grpSpPr>
      <p:sp>
        <p:nvSpPr>
          <p:cNvPr id="77" name="Google Shape;77;p15"/>
          <p:cNvSpPr txBox="1"/>
          <p:nvPr>
            <p:ph idx="1" type="body"/>
          </p:nvPr>
        </p:nvSpPr>
        <p:spPr>
          <a:xfrm>
            <a:off x="381822" y="1245098"/>
            <a:ext cx="6385464" cy="3986283"/>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26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9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7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15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13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78" name="Google Shape;78;p15"/>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9" name="Google Shape;79;p15"/>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0" name="Google Shape;80;p15"/>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1" name="Google Shape;81;p15"/>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5"/>
          <p:cNvSpPr txBox="1"/>
          <p:nvPr>
            <p:ph idx="2" type="body"/>
          </p:nvPr>
        </p:nvSpPr>
        <p:spPr>
          <a:xfrm>
            <a:off x="6838951" y="1228725"/>
            <a:ext cx="1926341" cy="400050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83" name="Shape 83"/>
        <p:cNvGrpSpPr/>
        <p:nvPr/>
      </p:nvGrpSpPr>
      <p:grpSpPr>
        <a:xfrm>
          <a:off x="0" y="0"/>
          <a:ext cx="0" cy="0"/>
          <a:chOff x="0" y="0"/>
          <a:chExt cx="0" cy="0"/>
        </a:xfrm>
      </p:grpSpPr>
      <p:sp>
        <p:nvSpPr>
          <p:cNvPr id="84" name="Google Shape;84;p16"/>
          <p:cNvSpPr txBox="1"/>
          <p:nvPr>
            <p:ph idx="1" type="body"/>
          </p:nvPr>
        </p:nvSpPr>
        <p:spPr>
          <a:xfrm>
            <a:off x="7010400" y="1775460"/>
            <a:ext cx="1981200" cy="2346960"/>
          </a:xfrm>
          <a:prstGeom prst="rect">
            <a:avLst/>
          </a:prstGeom>
          <a:noFill/>
          <a:ln>
            <a:noFill/>
          </a:ln>
        </p:spPr>
        <p:txBody>
          <a:bodyPr anchorCtr="0" anchor="t" bIns="35550" lIns="71100" spcFirstLastPara="1" rIns="71100" wrap="square" tIns="0"/>
          <a:lstStyle>
            <a:lvl1pPr indent="-228600" lvl="0" marL="457200" marR="0" rtl="0" algn="l">
              <a:lnSpc>
                <a:spcPct val="100000"/>
              </a:lnSpc>
              <a:spcBef>
                <a:spcPts val="400"/>
              </a:spcBef>
              <a:spcAft>
                <a:spcPts val="0"/>
              </a:spcAft>
              <a:buClr>
                <a:srgbClr val="3366FF"/>
              </a:buClr>
              <a:buSzPts val="1900"/>
              <a:buFont typeface="Noto Sans Symbols"/>
              <a:buNone/>
              <a:defRPr b="0" i="0" sz="17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300"/>
              </a:spcBef>
              <a:spcAft>
                <a:spcPts val="0"/>
              </a:spcAft>
              <a:buClr>
                <a:srgbClr val="000000"/>
              </a:buClr>
              <a:buSzPts val="1600"/>
              <a:buFont typeface="Noto Sans Symbols"/>
              <a:buNone/>
              <a:defRPr b="0" i="0" sz="11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0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9pPr>
          </a:lstStyle>
          <a:p/>
        </p:txBody>
      </p:sp>
      <p:sp>
        <p:nvSpPr>
          <p:cNvPr id="85" name="Google Shape;85;p16"/>
          <p:cNvSpPr txBox="1"/>
          <p:nvPr>
            <p:ph type="title"/>
          </p:nvPr>
        </p:nvSpPr>
        <p:spPr>
          <a:xfrm>
            <a:off x="7010400" y="125730"/>
            <a:ext cx="1981200" cy="1649730"/>
          </a:xfrm>
          <a:prstGeom prst="rect">
            <a:avLst/>
          </a:prstGeom>
          <a:noFill/>
          <a:ln>
            <a:noFill/>
          </a:ln>
        </p:spPr>
        <p:txBody>
          <a:bodyPr anchorCtr="0" anchor="t"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18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6" name="Google Shape;86;p16"/>
          <p:cNvSpPr txBox="1"/>
          <p:nvPr>
            <p:ph idx="2" type="body"/>
          </p:nvPr>
        </p:nvSpPr>
        <p:spPr>
          <a:xfrm>
            <a:off x="464456" y="353787"/>
            <a:ext cx="6302829" cy="4877594"/>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26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9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7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15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13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87" name="Google Shape;87;p16"/>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8" name="Google Shape;88;p16"/>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9" name="Google Shape;89;p16"/>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90" name="Shape 90"/>
        <p:cNvGrpSpPr/>
        <p:nvPr/>
      </p:nvGrpSpPr>
      <p:grpSpPr>
        <a:xfrm>
          <a:off x="0" y="0"/>
          <a:ext cx="0" cy="0"/>
          <a:chOff x="0" y="0"/>
          <a:chExt cx="0" cy="0"/>
        </a:xfrm>
      </p:grpSpPr>
      <p:sp>
        <p:nvSpPr>
          <p:cNvPr id="91" name="Google Shape;91;p17"/>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2" name="Google Shape;92;p17"/>
          <p:cNvSpPr txBox="1"/>
          <p:nvPr>
            <p:ph idx="1" type="body"/>
          </p:nvPr>
        </p:nvSpPr>
        <p:spPr>
          <a:xfrm>
            <a:off x="381005" y="1432559"/>
            <a:ext cx="8407893" cy="367284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93" name="Google Shape;93;p17"/>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4" name="Google Shape;94;p17"/>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5" name="Google Shape;95;p17"/>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6" name="Shape 96"/>
        <p:cNvGrpSpPr/>
        <p:nvPr/>
      </p:nvGrpSpPr>
      <p:grpSpPr>
        <a:xfrm>
          <a:off x="0" y="0"/>
          <a:ext cx="0" cy="0"/>
          <a:chOff x="0" y="0"/>
          <a:chExt cx="0" cy="0"/>
        </a:xfrm>
      </p:grpSpPr>
      <p:sp>
        <p:nvSpPr>
          <p:cNvPr id="97" name="Google Shape;97;p18"/>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8" name="Google Shape;98;p18"/>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9" name="Google Shape;99;p18"/>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0" name="Google Shape;100;p18"/>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Content with Caption" showMasterSp="0">
  <p:cSld name="3_Content with Caption">
    <p:bg>
      <p:bgPr>
        <a:solidFill>
          <a:schemeClr val="lt2"/>
        </a:solidFill>
      </p:bgPr>
    </p:bg>
    <p:spTree>
      <p:nvGrpSpPr>
        <p:cNvPr id="101" name="Shape 101"/>
        <p:cNvGrpSpPr/>
        <p:nvPr/>
      </p:nvGrpSpPr>
      <p:grpSpPr>
        <a:xfrm>
          <a:off x="0" y="0"/>
          <a:ext cx="0" cy="0"/>
          <a:chOff x="0" y="0"/>
          <a:chExt cx="0" cy="0"/>
        </a:xfrm>
      </p:grpSpPr>
      <p:sp>
        <p:nvSpPr>
          <p:cNvPr id="102" name="Google Shape;102;p19"/>
          <p:cNvSpPr/>
          <p:nvPr/>
        </p:nvSpPr>
        <p:spPr>
          <a:xfrm>
            <a:off x="0" y="0"/>
            <a:ext cx="9144000" cy="5715000"/>
          </a:xfrm>
          <a:prstGeom prst="rect">
            <a:avLst/>
          </a:prstGeom>
          <a:solidFill>
            <a:srgbClr val="FFFFFF"/>
          </a:solidFill>
          <a:ln>
            <a:noFill/>
          </a:ln>
        </p:spPr>
        <p:txBody>
          <a:bodyPr anchorCtr="0" anchor="ctr" bIns="42650" lIns="85325" spcFirstLastPara="1" rIns="85325" wrap="square" tIns="42650">
            <a:noAutofit/>
          </a:bodyPr>
          <a:lstStyle/>
          <a:p>
            <a:pPr indent="0" lvl="0" marL="0" marR="0" rtl="0" algn="ctr">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103" name="Google Shape;103;p19"/>
          <p:cNvSpPr txBox="1"/>
          <p:nvPr>
            <p:ph idx="1" type="body"/>
          </p:nvPr>
        </p:nvSpPr>
        <p:spPr>
          <a:xfrm>
            <a:off x="0" y="-19097"/>
            <a:ext cx="7010400" cy="5734099"/>
          </a:xfrm>
          <a:prstGeom prst="rect">
            <a:avLst/>
          </a:prstGeom>
          <a:noFill/>
          <a:ln>
            <a:noFill/>
          </a:ln>
        </p:spPr>
        <p:txBody>
          <a:bodyPr anchorCtr="0" anchor="ctr" bIns="35550" lIns="71100" spcFirstLastPara="1" rIns="71100" wrap="square" tIns="35550"/>
          <a:lstStyle>
            <a:lvl1pPr indent="-228600" lvl="0" marL="457200" marR="0" rtl="0" algn="l">
              <a:lnSpc>
                <a:spcPct val="100000"/>
              </a:lnSpc>
              <a:spcBef>
                <a:spcPts val="400"/>
              </a:spcBef>
              <a:spcAft>
                <a:spcPts val="0"/>
              </a:spcAft>
              <a:buClr>
                <a:srgbClr val="3366FF"/>
              </a:buClr>
              <a:buSzPts val="1900"/>
              <a:buFont typeface="Noto Sans Symbols"/>
              <a:buNone/>
              <a:defRPr b="0" i="0" sz="30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2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22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104" name="Google Shape;104;p19"/>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5" name="Google Shape;105;p19"/>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6" name="Google Shape;106;p19"/>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FFFFFF"/>
                </a:solidFill>
                <a:latin typeface="Calibri"/>
                <a:ea typeface="Calibri"/>
                <a:cs typeface="Calibri"/>
                <a:sym typeface="Calibri"/>
              </a:defRPr>
            </a:lvl1pPr>
            <a:lvl2pPr indent="0" lvl="1" marL="0" marR="0" rtl="0" algn="r">
              <a:spcBef>
                <a:spcPts val="0"/>
              </a:spcBef>
              <a:buNone/>
              <a:defRPr b="0" i="0" sz="1100" u="none" cap="none" strike="noStrike">
                <a:solidFill>
                  <a:srgbClr val="FFFFFF"/>
                </a:solidFill>
                <a:latin typeface="Calibri"/>
                <a:ea typeface="Calibri"/>
                <a:cs typeface="Calibri"/>
                <a:sym typeface="Calibri"/>
              </a:defRPr>
            </a:lvl2pPr>
            <a:lvl3pPr indent="0" lvl="2" marL="0" marR="0" rtl="0" algn="r">
              <a:spcBef>
                <a:spcPts val="0"/>
              </a:spcBef>
              <a:buNone/>
              <a:defRPr b="0" i="0" sz="1100" u="none" cap="none" strike="noStrike">
                <a:solidFill>
                  <a:srgbClr val="FFFFFF"/>
                </a:solidFill>
                <a:latin typeface="Calibri"/>
                <a:ea typeface="Calibri"/>
                <a:cs typeface="Calibri"/>
                <a:sym typeface="Calibri"/>
              </a:defRPr>
            </a:lvl3pPr>
            <a:lvl4pPr indent="0" lvl="3" marL="0" marR="0" rtl="0" algn="r">
              <a:spcBef>
                <a:spcPts val="0"/>
              </a:spcBef>
              <a:buNone/>
              <a:defRPr b="0" i="0" sz="1100" u="none" cap="none" strike="noStrike">
                <a:solidFill>
                  <a:srgbClr val="FFFFFF"/>
                </a:solidFill>
                <a:latin typeface="Calibri"/>
                <a:ea typeface="Calibri"/>
                <a:cs typeface="Calibri"/>
                <a:sym typeface="Calibri"/>
              </a:defRPr>
            </a:lvl4pPr>
            <a:lvl5pPr indent="0" lvl="4" marL="0" marR="0" rtl="0" algn="r">
              <a:spcBef>
                <a:spcPts val="0"/>
              </a:spcBef>
              <a:buNone/>
              <a:defRPr b="0" i="0" sz="1100" u="none" cap="none" strike="noStrike">
                <a:solidFill>
                  <a:srgbClr val="FFFFFF"/>
                </a:solidFill>
                <a:latin typeface="Calibri"/>
                <a:ea typeface="Calibri"/>
                <a:cs typeface="Calibri"/>
                <a:sym typeface="Calibri"/>
              </a:defRPr>
            </a:lvl5pPr>
            <a:lvl6pPr indent="0" lvl="5" marL="0" marR="0" rtl="0" algn="r">
              <a:spcBef>
                <a:spcPts val="0"/>
              </a:spcBef>
              <a:buNone/>
              <a:defRPr b="0" i="0" sz="1100" u="none" cap="none" strike="noStrike">
                <a:solidFill>
                  <a:srgbClr val="FFFFFF"/>
                </a:solidFill>
                <a:latin typeface="Calibri"/>
                <a:ea typeface="Calibri"/>
                <a:cs typeface="Calibri"/>
                <a:sym typeface="Calibri"/>
              </a:defRPr>
            </a:lvl6pPr>
            <a:lvl7pPr indent="0" lvl="6" marL="0" marR="0" rtl="0" algn="r">
              <a:spcBef>
                <a:spcPts val="0"/>
              </a:spcBef>
              <a:buNone/>
              <a:defRPr b="0" i="0" sz="1100" u="none" cap="none" strike="noStrike">
                <a:solidFill>
                  <a:srgbClr val="FFFFFF"/>
                </a:solidFill>
                <a:latin typeface="Calibri"/>
                <a:ea typeface="Calibri"/>
                <a:cs typeface="Calibri"/>
                <a:sym typeface="Calibri"/>
              </a:defRPr>
            </a:lvl7pPr>
            <a:lvl8pPr indent="0" lvl="7" marL="0" marR="0" rtl="0" algn="r">
              <a:spcBef>
                <a:spcPts val="0"/>
              </a:spcBef>
              <a:buNone/>
              <a:defRPr b="0" i="0" sz="1100" u="none" cap="none" strike="noStrike">
                <a:solidFill>
                  <a:srgbClr val="FFFFFF"/>
                </a:solidFill>
                <a:latin typeface="Calibri"/>
                <a:ea typeface="Calibri"/>
                <a:cs typeface="Calibri"/>
                <a:sym typeface="Calibri"/>
              </a:defRPr>
            </a:lvl8pPr>
            <a:lvl9pPr indent="0" lvl="8" marL="0" marR="0" rtl="0" algn="r">
              <a:spcBef>
                <a:spcPts val="0"/>
              </a:spcBef>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07" name="Google Shape;107;p19"/>
          <p:cNvSpPr/>
          <p:nvPr>
            <p:ph idx="2" type="pic"/>
          </p:nvPr>
        </p:nvSpPr>
        <p:spPr>
          <a:xfrm>
            <a:off x="7010400" y="0"/>
            <a:ext cx="2133600" cy="5715000"/>
          </a:xfrm>
          <a:prstGeom prst="rect">
            <a:avLst/>
          </a:prstGeom>
          <a:noFill/>
          <a:ln>
            <a:noFill/>
          </a:ln>
        </p:spPr>
        <p:txBody>
          <a:bodyPr anchorCtr="0" anchor="ctr" bIns="35550" lIns="71100" spcFirstLastPara="1" rIns="71100" wrap="square" tIns="35550"/>
          <a:lstStyle>
            <a:lvl1pPr lvl="0" marR="0" rtl="0" algn="ctr">
              <a:lnSpc>
                <a:spcPct val="100000"/>
              </a:lnSpc>
              <a:spcBef>
                <a:spcPts val="400"/>
              </a:spcBef>
              <a:spcAft>
                <a:spcPts val="0"/>
              </a:spcAft>
              <a:buClr>
                <a:srgbClr val="3366FF"/>
              </a:buClr>
              <a:buSzPts val="1900"/>
              <a:buFont typeface="Noto Sans Symbols"/>
              <a:buNone/>
              <a:defRPr b="0" i="0" sz="3000" u="none" cap="none" strike="noStrike">
                <a:solidFill>
                  <a:srgbClr val="3366FF"/>
                </a:solidFill>
                <a:latin typeface="Open Sans"/>
                <a:ea typeface="Open Sans"/>
                <a:cs typeface="Open Sans"/>
                <a:sym typeface="Open Sans"/>
              </a:defRPr>
            </a:lvl1pPr>
            <a:lvl2pPr lvl="1" marR="0" rtl="0" algn="l">
              <a:lnSpc>
                <a:spcPct val="100000"/>
              </a:lnSpc>
              <a:spcBef>
                <a:spcPts val="300"/>
              </a:spcBef>
              <a:spcAft>
                <a:spcPts val="0"/>
              </a:spcAft>
              <a:buClr>
                <a:srgbClr val="000000"/>
              </a:buClr>
              <a:buSzPts val="1600"/>
              <a:buFont typeface="Noto Sans Symbols"/>
              <a:buNone/>
              <a:defRPr b="0" i="0" sz="2600" u="none" cap="none" strike="noStrike">
                <a:solidFill>
                  <a:srgbClr val="000000"/>
                </a:solidFill>
                <a:latin typeface="Open Sans"/>
                <a:ea typeface="Open Sans"/>
                <a:cs typeface="Open Sans"/>
                <a:sym typeface="Open Sans"/>
              </a:defRPr>
            </a:lvl2pPr>
            <a:lvl3pPr lvl="2" marR="0" rtl="0" algn="l">
              <a:lnSpc>
                <a:spcPct val="100000"/>
              </a:lnSpc>
              <a:spcBef>
                <a:spcPts val="200"/>
              </a:spcBef>
              <a:spcAft>
                <a:spcPts val="0"/>
              </a:spcAft>
              <a:buClr>
                <a:srgbClr val="000000"/>
              </a:buClr>
              <a:buSzPts val="1100"/>
              <a:buFont typeface="Noto Sans Symbols"/>
              <a:buNone/>
              <a:defRPr b="0" i="0" sz="2200" u="none" cap="none" strike="noStrike">
                <a:solidFill>
                  <a:srgbClr val="000000"/>
                </a:solidFill>
                <a:latin typeface="Open Sans"/>
                <a:ea typeface="Open Sans"/>
                <a:cs typeface="Open Sans"/>
                <a:sym typeface="Open Sans"/>
              </a:defRPr>
            </a:lvl3pPr>
            <a:lvl4pPr lvl="3"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Open Sans"/>
                <a:ea typeface="Open Sans"/>
                <a:cs typeface="Open Sans"/>
                <a:sym typeface="Open Sans"/>
              </a:defRPr>
            </a:lvl4pPr>
            <a:lvl5pPr lvl="4"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Open Sans"/>
                <a:ea typeface="Open Sans"/>
                <a:cs typeface="Open Sans"/>
                <a:sym typeface="Open Sans"/>
              </a:defRPr>
            </a:lvl5pPr>
            <a:lvl6pPr lvl="5"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6pPr>
            <a:lvl7pPr lvl="6"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7pPr>
            <a:lvl8pPr lvl="7"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8pPr>
            <a:lvl9pPr lvl="8"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9pPr>
          </a:lstStyle>
          <a:p/>
        </p:txBody>
      </p:sp>
      <p:sp>
        <p:nvSpPr>
          <p:cNvPr id="108" name="Google Shape;108;p19"/>
          <p:cNvSpPr txBox="1"/>
          <p:nvPr>
            <p:ph type="title"/>
          </p:nvPr>
        </p:nvSpPr>
        <p:spPr>
          <a:xfrm>
            <a:off x="7010400" y="254002"/>
            <a:ext cx="2133600" cy="1394460"/>
          </a:xfrm>
          <a:prstGeom prst="rect">
            <a:avLst/>
          </a:prstGeom>
          <a:noFill/>
          <a:ln>
            <a:noFill/>
          </a:ln>
        </p:spPr>
        <p:txBody>
          <a:bodyPr anchorCtr="0" anchor="t"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1" i="0" sz="1700" u="none" cap="none" strike="noStrike">
                <a:solidFill>
                  <a:srgbClr val="163B96"/>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0" Type="http://schemas.openxmlformats.org/officeDocument/2006/relationships/theme" Target="../theme/theme2.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00000">
                <a:alpha val="0"/>
              </a:srgbClr>
            </a:gs>
            <a:gs pos="32000">
              <a:srgbClr val="000000">
                <a:alpha val="0"/>
              </a:srgbClr>
            </a:gs>
            <a:gs pos="100000">
              <a:srgbClr val="BBE0E3"/>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10"/>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0" name="Google Shape;50;p10"/>
          <p:cNvSpPr txBox="1"/>
          <p:nvPr>
            <p:ph idx="1" type="body"/>
          </p:nvPr>
        </p:nvSpPr>
        <p:spPr>
          <a:xfrm>
            <a:off x="381004" y="1432559"/>
            <a:ext cx="8407800" cy="367290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51" name="Google Shape;51;p10"/>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2" name="Google Shape;52;p10"/>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1pPr>
            <a:lvl2pPr indent="0" lvl="1"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2pPr>
            <a:lvl3pPr indent="0" lvl="2"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3pPr>
            <a:lvl4pPr indent="0" lvl="3"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4pPr>
            <a:lvl5pPr indent="0" lvl="4"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5pPr>
            <a:lvl6pPr indent="0" lvl="5"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6pPr>
            <a:lvl7pPr indent="0" lvl="6"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7pPr>
            <a:lvl8pPr indent="0" lvl="7"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8pPr>
            <a:lvl9pPr indent="0" lvl="8"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3" name="Google Shape;53;p10"/>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3">
          <p15:clr>
            <a:srgbClr val="F06B4A"/>
          </p15:clr>
        </p15:guide>
        <p15:guide id="2" pos="3154">
          <p15:clr>
            <a:srgbClr val="F06B4A"/>
          </p15:clr>
        </p15:guide>
        <p15:guide id="3" pos="4147">
          <p15:clr>
            <a:srgbClr val="F06B4A"/>
          </p15:clr>
        </p15:guide>
        <p15:guide id="4" pos="2160">
          <p15:clr>
            <a:srgbClr val="F06B4A"/>
          </p15:clr>
        </p15:guide>
        <p15:guide id="5" orient="horz" pos="614">
          <p15:clr>
            <a:srgbClr val="F06B4A"/>
          </p15:clr>
        </p15:guide>
        <p15:guide id="6" orient="horz" pos="1500">
          <p15:clr>
            <a:srgbClr val="F06B4A"/>
          </p15:clr>
        </p15:guide>
        <p15:guide id="7" orient="horz" pos="2780">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jpg"/><Relationship Id="rId4" Type="http://schemas.openxmlformats.org/officeDocument/2006/relationships/image" Target="../media/image17.jpg"/><Relationship Id="rId5"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2" name="Shape 112"/>
        <p:cNvGrpSpPr/>
        <p:nvPr/>
      </p:nvGrpSpPr>
      <p:grpSpPr>
        <a:xfrm>
          <a:off x="0" y="0"/>
          <a:ext cx="0" cy="0"/>
          <a:chOff x="0" y="0"/>
          <a:chExt cx="0" cy="0"/>
        </a:xfrm>
      </p:grpSpPr>
      <p:sp>
        <p:nvSpPr>
          <p:cNvPr id="113" name="Google Shape;113;p20"/>
          <p:cNvSpPr txBox="1"/>
          <p:nvPr>
            <p:ph idx="1" type="subTitle"/>
          </p:nvPr>
        </p:nvSpPr>
        <p:spPr>
          <a:xfrm>
            <a:off x="6858003" y="17108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380"/>
              </a:spcBef>
              <a:spcAft>
                <a:spcPts val="0"/>
              </a:spcAft>
              <a:buClr>
                <a:srgbClr val="3366FF"/>
              </a:buClr>
              <a:buSzPts val="1900"/>
              <a:buFont typeface="Calibri"/>
              <a:buNone/>
            </a:pPr>
            <a:r>
              <a:rPr lang="en-GB">
                <a:solidFill>
                  <a:srgbClr val="FF00FF"/>
                </a:solidFill>
              </a:rPr>
              <a:t>       See, think, wonder</a:t>
            </a:r>
            <a:endParaRPr b="0" i="0" sz="1900" u="none" cap="none" strike="noStrike">
              <a:solidFill>
                <a:srgbClr val="FF00FF"/>
              </a:solidFill>
              <a:latin typeface="Calibri"/>
              <a:ea typeface="Calibri"/>
              <a:cs typeface="Calibri"/>
              <a:sym typeface="Calibri"/>
            </a:endParaRPr>
          </a:p>
        </p:txBody>
      </p:sp>
      <p:sp>
        <p:nvSpPr>
          <p:cNvPr id="114" name="Google Shape;114;p2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lang="en-GB" sz="4800"/>
              <a:t>Chalkface. Growing </a:t>
            </a:r>
            <a:r>
              <a:rPr b="0" i="0" lang="en-GB" sz="4800" u="none" cap="none" strike="noStrike">
                <a:solidFill>
                  <a:srgbClr val="000090"/>
                </a:solidFill>
                <a:latin typeface="Calibri"/>
                <a:ea typeface="Calibri"/>
                <a:cs typeface="Calibri"/>
                <a:sym typeface="Calibri"/>
              </a:rPr>
              <a:t> learn</a:t>
            </a:r>
            <a:r>
              <a:rPr lang="en-GB" sz="4800"/>
              <a:t>ing</a:t>
            </a:r>
            <a:r>
              <a:rPr b="0" i="0" lang="en-GB" sz="4800" u="none" cap="none" strike="noStrike">
                <a:solidFill>
                  <a:srgbClr val="000090"/>
                </a:solidFill>
                <a:latin typeface="Calibri"/>
                <a:ea typeface="Calibri"/>
                <a:cs typeface="Calibri"/>
                <a:sym typeface="Calibri"/>
              </a:rPr>
              <a:t> </a:t>
            </a:r>
            <a:r>
              <a:rPr lang="en-GB" sz="4800"/>
              <a:t>habits</a:t>
            </a:r>
            <a:r>
              <a:rPr b="0" i="0" lang="en-GB" sz="4800" u="none" cap="none" strike="noStrike">
                <a:solidFill>
                  <a:srgbClr val="000090"/>
                </a:solidFill>
                <a:latin typeface="Calibri"/>
                <a:ea typeface="Calibri"/>
                <a:cs typeface="Calibri"/>
                <a:sym typeface="Calibri"/>
              </a:rPr>
              <a:t>. </a:t>
            </a:r>
            <a:endParaRPr b="0" i="0" sz="4200" u="none" cap="none" strike="noStrike">
              <a:solidFill>
                <a:srgbClr val="000090"/>
              </a:solidFill>
              <a:latin typeface="Calibri"/>
              <a:ea typeface="Calibri"/>
              <a:cs typeface="Calibri"/>
              <a:sym typeface="Calibri"/>
            </a:endParaRPr>
          </a:p>
        </p:txBody>
      </p:sp>
      <p:sp>
        <p:nvSpPr>
          <p:cNvPr id="115" name="Google Shape;115;p2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0" name="Shape 120"/>
        <p:cNvGrpSpPr/>
        <p:nvPr/>
      </p:nvGrpSpPr>
      <p:grpSpPr>
        <a:xfrm>
          <a:off x="0" y="0"/>
          <a:ext cx="0" cy="0"/>
          <a:chOff x="0" y="0"/>
          <a:chExt cx="0" cy="0"/>
        </a:xfrm>
      </p:grpSpPr>
      <p:sp>
        <p:nvSpPr>
          <p:cNvPr id="121" name="Google Shape;121;p21"/>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228514" lvl="0" marL="274214" marR="0" rtl="0" algn="l">
              <a:lnSpc>
                <a:spcPct val="100000"/>
              </a:lnSpc>
              <a:spcBef>
                <a:spcPts val="560"/>
              </a:spcBef>
              <a:spcAft>
                <a:spcPts val="0"/>
              </a:spcAft>
              <a:buClr>
                <a:srgbClr val="3366FF"/>
              </a:buClr>
              <a:buSzPts val="2400"/>
              <a:buFont typeface="Noto Sans Symbols"/>
              <a:buChar char="◼"/>
            </a:pPr>
            <a:r>
              <a:rPr b="0" i="0" lang="en-GB" sz="4000" u="none" cap="none" strike="noStrike">
                <a:solidFill>
                  <a:srgbClr val="3366FF"/>
                </a:solidFill>
                <a:latin typeface="Calibri"/>
                <a:ea typeface="Calibri"/>
                <a:cs typeface="Calibri"/>
                <a:sym typeface="Calibri"/>
              </a:rPr>
              <a:t>Building perseverance</a:t>
            </a:r>
            <a:endParaRPr/>
          </a:p>
          <a:p>
            <a:pPr indent="-228514" lvl="0" marL="274214"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with a different sort of scaffolding</a:t>
            </a:r>
            <a:endParaRPr b="0" i="0" sz="2800" u="none" cap="none" strike="noStrike">
              <a:solidFill>
                <a:srgbClr val="3366FF"/>
              </a:solidFill>
              <a:latin typeface="Calibri"/>
              <a:ea typeface="Calibri"/>
              <a:cs typeface="Calibri"/>
              <a:sym typeface="Calibri"/>
            </a:endParaRPr>
          </a:p>
        </p:txBody>
      </p:sp>
      <p:sp>
        <p:nvSpPr>
          <p:cNvPr id="122" name="Google Shape;122;p2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90"/>
              </a:buClr>
              <a:buSzPts val="3200"/>
              <a:buFont typeface="Open Sans"/>
              <a:buNone/>
            </a:pPr>
            <a:r>
              <a:rPr lang="en-GB"/>
              <a:t>It’s the building that matters.</a:t>
            </a:r>
            <a:endParaRPr/>
          </a:p>
        </p:txBody>
      </p:sp>
      <p:sp>
        <p:nvSpPr>
          <p:cNvPr id="123" name="Google Shape;123;p21"/>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Screen Shot 2016-06-06 at 13.14.25.png" id="124" name="Google Shape;124;p21"/>
          <p:cNvPicPr preferRelativeResize="0"/>
          <p:nvPr/>
        </p:nvPicPr>
        <p:blipFill rotWithShape="1">
          <a:blip r:embed="rId3">
            <a:alphaModFix/>
          </a:blip>
          <a:srcRect b="0" l="0" r="0" t="0"/>
          <a:stretch/>
        </p:blipFill>
        <p:spPr>
          <a:xfrm>
            <a:off x="7013575" y="1684338"/>
            <a:ext cx="1774507" cy="3120390"/>
          </a:xfrm>
          <a:prstGeom prst="rect">
            <a:avLst/>
          </a:prstGeom>
          <a:noFill/>
          <a:ln>
            <a:noFill/>
          </a:ln>
        </p:spPr>
      </p:pic>
      <p:sp>
        <p:nvSpPr>
          <p:cNvPr id="125" name="Google Shape;125;p21"/>
          <p:cNvSpPr txBox="1"/>
          <p:nvPr>
            <p:ph idx="12" type="sldNum"/>
          </p:nvPr>
        </p:nvSpPr>
        <p:spPr>
          <a:xfrm>
            <a:off x="2621025" y="54116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FF"/>
              </a:buClr>
              <a:buSzPts val="1200"/>
              <a:buFont typeface="Candara"/>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2"/>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Reacting to stuckness</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p:txBody>
      </p:sp>
      <p:sp>
        <p:nvSpPr>
          <p:cNvPr id="132" name="Google Shape;132;p22"/>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1" i="0" lang="en-GB" sz="1900" u="none" cap="none" strike="noStrike">
                <a:solidFill>
                  <a:srgbClr val="000090"/>
                </a:solidFill>
                <a:latin typeface="Calibri"/>
                <a:ea typeface="Calibri"/>
                <a:cs typeface="Calibri"/>
                <a:sym typeface="Calibri"/>
              </a:rPr>
              <a:t>Perseverance What it consists of:</a:t>
            </a:r>
            <a:br>
              <a:rPr b="1" i="0" lang="en-GB" sz="1900" u="none" cap="none" strike="noStrike">
                <a:solidFill>
                  <a:srgbClr val="000090"/>
                </a:solidFill>
                <a:latin typeface="Calibri"/>
                <a:ea typeface="Calibri"/>
                <a:cs typeface="Calibri"/>
                <a:sym typeface="Calibri"/>
              </a:rPr>
            </a:br>
            <a:r>
              <a:rPr b="1" i="0" lang="en-GB" sz="1900" u="none" cap="none" strike="noStrike">
                <a:solidFill>
                  <a:srgbClr val="000090"/>
                </a:solidFill>
                <a:latin typeface="Calibri"/>
                <a:ea typeface="Calibri"/>
                <a:cs typeface="Calibri"/>
                <a:sym typeface="Calibri"/>
              </a:rPr>
              <a:t>How it grows</a:t>
            </a:r>
            <a:endParaRPr b="1" i="0" sz="1900" u="none" cap="none" strike="noStrike">
              <a:solidFill>
                <a:srgbClr val="000090"/>
              </a:solidFill>
              <a:latin typeface="Calibri"/>
              <a:ea typeface="Calibri"/>
              <a:cs typeface="Calibri"/>
              <a:sym typeface="Calibri"/>
            </a:endParaRPr>
          </a:p>
        </p:txBody>
      </p:sp>
      <p:pic>
        <p:nvPicPr>
          <p:cNvPr descr="Persevering grid may 2016.xls_Page_02.jpg" id="133" name="Google Shape;133;p22"/>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34" name="Google Shape;134;p22"/>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100">
                <a:solidFill>
                  <a:srgbClr val="FFFFFF"/>
                </a:solidFill>
                <a:latin typeface="Candara"/>
                <a:ea typeface="Candara"/>
                <a:cs typeface="Candara"/>
                <a:sym typeface="Candara"/>
              </a:rPr>
              <a:t>‹#›</a:t>
            </a:fld>
            <a:endParaRPr sz="1100">
              <a:solidFill>
                <a:srgbClr val="FFFFFF"/>
              </a:solidFill>
              <a:latin typeface="Candara"/>
              <a:ea typeface="Candara"/>
              <a:cs typeface="Candara"/>
              <a:sym typeface="Candara"/>
            </a:endParaRPr>
          </a:p>
        </p:txBody>
      </p:sp>
      <p:sp>
        <p:nvSpPr>
          <p:cNvPr id="135" name="Google Shape;135;p22"/>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36" name="Google Shape;136;p22"/>
          <p:cNvSpPr/>
          <p:nvPr/>
        </p:nvSpPr>
        <p:spPr>
          <a:xfrm rot="-5400000">
            <a:off x="-4318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37" name="Google Shape;137;p22"/>
          <p:cNvSpPr/>
          <p:nvPr/>
        </p:nvSpPr>
        <p:spPr>
          <a:xfrm>
            <a:off x="10541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2"/>
          <p:cNvSpPr txBox="1"/>
          <p:nvPr/>
        </p:nvSpPr>
        <p:spPr>
          <a:xfrm rot="-5400000">
            <a:off x="-1460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Dealing with ‘stuckness’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3" name="Shape 143"/>
        <p:cNvGrpSpPr/>
        <p:nvPr/>
      </p:nvGrpSpPr>
      <p:grpSpPr>
        <a:xfrm>
          <a:off x="0" y="0"/>
          <a:ext cx="0" cy="0"/>
          <a:chOff x="0" y="0"/>
          <a:chExt cx="0" cy="0"/>
        </a:xfrm>
      </p:grpSpPr>
      <p:sp>
        <p:nvSpPr>
          <p:cNvPr id="144" name="Google Shape;144;p2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Maintaining focus.</a:t>
            </a:r>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Managing distraction</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Managing the learning environment</a:t>
            </a:r>
            <a:endParaRPr/>
          </a:p>
        </p:txBody>
      </p:sp>
      <p:sp>
        <p:nvSpPr>
          <p:cNvPr id="145" name="Google Shape;145;p2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What it consists of:</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46" name="Google Shape;146;p23"/>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47" name="Google Shape;147;p23"/>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48" name="Google Shape;148;p23"/>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49" name="Google Shape;149;p23"/>
          <p:cNvSpPr/>
          <p:nvPr/>
        </p:nvSpPr>
        <p:spPr>
          <a:xfrm rot="-5400000">
            <a:off x="7239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p:txBody>
      </p:sp>
      <p:sp>
        <p:nvSpPr>
          <p:cNvPr id="150" name="Google Shape;150;p23"/>
          <p:cNvSpPr/>
          <p:nvPr/>
        </p:nvSpPr>
        <p:spPr>
          <a:xfrm>
            <a:off x="22098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3"/>
          <p:cNvSpPr txBox="1"/>
          <p:nvPr/>
        </p:nvSpPr>
        <p:spPr>
          <a:xfrm rot="-5400000">
            <a:off x="10096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Managing the </a:t>
            </a:r>
            <a:br>
              <a:rPr lang="en-GB" sz="2800">
                <a:solidFill>
                  <a:srgbClr val="000000"/>
                </a:solidFill>
                <a:latin typeface="Calibri"/>
                <a:ea typeface="Calibri"/>
                <a:cs typeface="Calibri"/>
                <a:sym typeface="Calibri"/>
              </a:rPr>
            </a:br>
            <a:r>
              <a:rPr lang="en-GB" sz="2800">
                <a:solidFill>
                  <a:srgbClr val="000000"/>
                </a:solidFill>
                <a:latin typeface="Calibri"/>
                <a:ea typeface="Calibri"/>
                <a:cs typeface="Calibri"/>
                <a:sym typeface="Calibri"/>
              </a:rPr>
              <a:t>learning environment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6" name="Shape 156"/>
        <p:cNvGrpSpPr/>
        <p:nvPr/>
      </p:nvGrpSpPr>
      <p:grpSpPr>
        <a:xfrm>
          <a:off x="0" y="0"/>
          <a:ext cx="0" cy="0"/>
          <a:chOff x="0" y="0"/>
          <a:chExt cx="0" cy="0"/>
        </a:xfrm>
      </p:grpSpPr>
      <p:sp>
        <p:nvSpPr>
          <p:cNvPr id="157" name="Google Shape;157;p24"/>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a:t>
            </a:r>
            <a:endParaRPr b="0" i="0" sz="1800" u="none" cap="none" strike="noStrike">
              <a:solidFill>
                <a:srgbClr val="0000FF"/>
              </a:solidFill>
              <a:latin typeface="Calibri"/>
              <a:ea typeface="Calibri"/>
              <a:cs typeface="Calibri"/>
              <a:sym typeface="Calibri"/>
            </a:endParaRPr>
          </a:p>
        </p:txBody>
      </p:sp>
      <p:sp>
        <p:nvSpPr>
          <p:cNvPr id="158" name="Google Shape;158;p24"/>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59" name="Google Shape;159;p24"/>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60" name="Google Shape;160;p24"/>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61" name="Google Shape;161;p24"/>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62" name="Google Shape;162;p24"/>
          <p:cNvSpPr/>
          <p:nvPr/>
        </p:nvSpPr>
        <p:spPr>
          <a:xfrm rot="-5400000">
            <a:off x="18161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63" name="Google Shape;163;p24"/>
          <p:cNvSpPr/>
          <p:nvPr/>
        </p:nvSpPr>
        <p:spPr>
          <a:xfrm>
            <a:off x="33147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txBox="1"/>
          <p:nvPr/>
        </p:nvSpPr>
        <p:spPr>
          <a:xfrm rot="-5400000">
            <a:off x="21145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Self talk</a:t>
            </a:r>
            <a:endParaRPr/>
          </a:p>
        </p:txBody>
      </p:sp>
      <p:sp>
        <p:nvSpPr>
          <p:cNvPr id="165" name="Google Shape;165;p24"/>
          <p:cNvSpPr/>
          <p:nvPr/>
        </p:nvSpPr>
        <p:spPr>
          <a:xfrm>
            <a:off x="7010400" y="2393950"/>
            <a:ext cx="2108100" cy="738300"/>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rPr b="1" lang="en-GB" sz="1800">
                <a:solidFill>
                  <a:srgbClr val="3366FF"/>
                </a:solidFill>
                <a:latin typeface="Calibri"/>
                <a:ea typeface="Calibri"/>
                <a:cs typeface="Calibri"/>
                <a:sym typeface="Calibri"/>
              </a:rPr>
              <a:t>What we think of,  or say to ourselves as a learner</a:t>
            </a:r>
            <a:r>
              <a:rPr lang="en-GB" sz="1800">
                <a:solidFill>
                  <a:schemeClr val="lt1"/>
                </a:solidFill>
                <a:latin typeface="Calibri"/>
                <a:ea typeface="Calibri"/>
                <a:cs typeface="Calibri"/>
                <a:sym typeface="Calibri"/>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0" name="Shape 170"/>
        <p:cNvGrpSpPr/>
        <p:nvPr/>
      </p:nvGrpSpPr>
      <p:grpSpPr>
        <a:xfrm>
          <a:off x="0" y="0"/>
          <a:ext cx="0" cy="0"/>
          <a:chOff x="0" y="0"/>
          <a:chExt cx="0" cy="0"/>
        </a:xfrm>
      </p:grpSpPr>
      <p:sp>
        <p:nvSpPr>
          <p:cNvPr id="171" name="Google Shape;171;p25"/>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Excited or afraid, embrace or give up.</a:t>
            </a:r>
            <a:endParaRPr/>
          </a:p>
        </p:txBody>
      </p:sp>
      <p:sp>
        <p:nvSpPr>
          <p:cNvPr id="172" name="Google Shape;172;p25"/>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73" name="Google Shape;173;p25"/>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74" name="Google Shape;174;p25"/>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75" name="Google Shape;175;p25"/>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76" name="Google Shape;176;p25"/>
          <p:cNvSpPr/>
          <p:nvPr/>
        </p:nvSpPr>
        <p:spPr>
          <a:xfrm rot="-5400000">
            <a:off x="29845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77" name="Google Shape;177;p25"/>
          <p:cNvSpPr/>
          <p:nvPr/>
        </p:nvSpPr>
        <p:spPr>
          <a:xfrm>
            <a:off x="44704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txBox="1"/>
          <p:nvPr/>
        </p:nvSpPr>
        <p:spPr>
          <a:xfrm rot="-5400000">
            <a:off x="32702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Dealing with challenge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p26"/>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Why bother with something in the first place?</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Pursuing our own goals</a:t>
            </a:r>
            <a:endParaRPr/>
          </a:p>
        </p:txBody>
      </p:sp>
      <p:sp>
        <p:nvSpPr>
          <p:cNvPr id="185" name="Google Shape;185;p26"/>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86" name="Google Shape;186;p26"/>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87" name="Google Shape;187;p26"/>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88" name="Google Shape;188;p26"/>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89" name="Google Shape;189;p26"/>
          <p:cNvSpPr/>
          <p:nvPr/>
        </p:nvSpPr>
        <p:spPr>
          <a:xfrm rot="-5400000">
            <a:off x="41148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90" name="Google Shape;190;p26"/>
          <p:cNvSpPr/>
          <p:nvPr/>
        </p:nvSpPr>
        <p:spPr>
          <a:xfrm>
            <a:off x="56007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6"/>
          <p:cNvSpPr txBox="1"/>
          <p:nvPr/>
        </p:nvSpPr>
        <p:spPr>
          <a:xfrm rot="-5400000">
            <a:off x="44005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Orientation to goals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96" name="Shape 196"/>
        <p:cNvGrpSpPr/>
        <p:nvPr/>
      </p:nvGrpSpPr>
      <p:grpSpPr>
        <a:xfrm>
          <a:off x="0" y="0"/>
          <a:ext cx="0" cy="0"/>
          <a:chOff x="0" y="0"/>
          <a:chExt cx="0" cy="0"/>
        </a:xfrm>
      </p:grpSpPr>
      <p:sp>
        <p:nvSpPr>
          <p:cNvPr id="197" name="Google Shape;197;p27"/>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9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Negative behaviours. Things to turn around</a:t>
            </a:r>
            <a:endParaRPr/>
          </a:p>
          <a:p>
            <a:pPr indent="0" lvl="0" marL="0" marR="0" rtl="0" algn="l">
              <a:lnSpc>
                <a:spcPct val="9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can’t.</a:t>
            </a:r>
            <a:endParaRPr/>
          </a:p>
          <a:p>
            <a:pPr indent="0" lvl="0" marL="0" marR="0" rtl="0" algn="l">
              <a:lnSpc>
                <a:spcPct val="9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 I won’t</a:t>
            </a:r>
            <a:endParaRPr/>
          </a:p>
          <a:p>
            <a:pPr indent="0" lvl="0" marL="0" marR="0" rtl="0" algn="l">
              <a:lnSpc>
                <a:spcPct val="90000"/>
              </a:lnSpc>
              <a:spcBef>
                <a:spcPts val="560"/>
              </a:spcBef>
              <a:spcAft>
                <a:spcPts val="0"/>
              </a:spcAft>
              <a:buClr>
                <a:srgbClr val="3366FF"/>
              </a:buClr>
              <a:buSzPts val="2400"/>
              <a:buFont typeface="Noto Sans Symbols"/>
              <a:buNone/>
            </a:pPr>
            <a:r>
              <a:t/>
            </a:r>
            <a:endParaRPr b="1" i="0" sz="2000" u="none" cap="none" strike="noStrike">
              <a:solidFill>
                <a:srgbClr val="0000FF"/>
              </a:solidFill>
              <a:latin typeface="Calibri"/>
              <a:ea typeface="Calibri"/>
              <a:cs typeface="Calibri"/>
              <a:sym typeface="Calibri"/>
            </a:endParaRPr>
          </a:p>
        </p:txBody>
      </p:sp>
      <p:sp>
        <p:nvSpPr>
          <p:cNvPr id="198" name="Google Shape;198;p27"/>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99" name="Google Shape;199;p27"/>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00" name="Google Shape;200;p27"/>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01" name="Google Shape;201;p27"/>
          <p:cNvSpPr/>
          <p:nvPr/>
        </p:nvSpPr>
        <p:spPr>
          <a:xfrm rot="-5400000">
            <a:off x="2166050" y="-19837"/>
            <a:ext cx="34656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06" name="Shape 206"/>
        <p:cNvGrpSpPr/>
        <p:nvPr/>
      </p:nvGrpSpPr>
      <p:grpSpPr>
        <a:xfrm>
          <a:off x="0" y="0"/>
          <a:ext cx="0" cy="0"/>
          <a:chOff x="0" y="0"/>
          <a:chExt cx="0" cy="0"/>
        </a:xfrm>
      </p:grpSpPr>
      <p:sp>
        <p:nvSpPr>
          <p:cNvPr id="207" name="Google Shape;207;p2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Do it because I’m told to</a:t>
            </a:r>
            <a:r>
              <a:rPr b="0" i="0" lang="en-GB" sz="1800" u="none" cap="none" strike="noStrike">
                <a:solidFill>
                  <a:srgbClr val="0000FF"/>
                </a:solidFill>
                <a:latin typeface="Calibri"/>
                <a:ea typeface="Calibri"/>
                <a:cs typeface="Calibri"/>
                <a:sym typeface="Calibri"/>
              </a:rPr>
              <a:t>.</a:t>
            </a:r>
            <a:endParaRPr/>
          </a:p>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Show me</a:t>
            </a:r>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Tell me</a:t>
            </a:r>
            <a:endParaRPr/>
          </a:p>
        </p:txBody>
      </p:sp>
      <p:sp>
        <p:nvSpPr>
          <p:cNvPr id="208" name="Google Shape;208;p2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09" name="Google Shape;209;p28"/>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10" name="Google Shape;210;p28"/>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11" name="Google Shape;211;p28"/>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12" name="Google Shape;212;p28"/>
          <p:cNvSpPr/>
          <p:nvPr/>
        </p:nvSpPr>
        <p:spPr>
          <a:xfrm rot="5400000">
            <a:off x="3562500" y="1327102"/>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8"/>
          <p:cNvSpPr txBox="1"/>
          <p:nvPr/>
        </p:nvSpPr>
        <p:spPr>
          <a:xfrm>
            <a:off x="1054100" y="3835400"/>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Receives</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29"/>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Do it willingly</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I’ll try</a:t>
            </a:r>
            <a:endParaRPr/>
          </a:p>
        </p:txBody>
      </p:sp>
      <p:sp>
        <p:nvSpPr>
          <p:cNvPr id="220" name="Google Shape;220;p29"/>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21" name="Google Shape;221;p29"/>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22" name="Google Shape;222;p29"/>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23" name="Google Shape;223;p29"/>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24" name="Google Shape;224;p29"/>
          <p:cNvSpPr/>
          <p:nvPr/>
        </p:nvSpPr>
        <p:spPr>
          <a:xfrm rot="5400000">
            <a:off x="3562500" y="653999"/>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9"/>
          <p:cNvSpPr txBox="1"/>
          <p:nvPr/>
        </p:nvSpPr>
        <p:spPr>
          <a:xfrm>
            <a:off x="1054100" y="31622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Responds</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30" name="Shape 230"/>
        <p:cNvGrpSpPr/>
        <p:nvPr/>
      </p:nvGrpSpPr>
      <p:grpSpPr>
        <a:xfrm>
          <a:off x="0" y="0"/>
          <a:ext cx="0" cy="0"/>
          <a:chOff x="0" y="0"/>
          <a:chExt cx="0" cy="0"/>
        </a:xfrm>
      </p:grpSpPr>
      <p:sp>
        <p:nvSpPr>
          <p:cNvPr id="231" name="Google Shape;231;p30"/>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I see the point. I value it. I win by doing it</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see why.</a:t>
            </a:r>
            <a:endParaRPr/>
          </a:p>
        </p:txBody>
      </p:sp>
      <p:sp>
        <p:nvSpPr>
          <p:cNvPr id="232" name="Google Shape;232;p30"/>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33" name="Google Shape;233;p30"/>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34" name="Google Shape;234;p30"/>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35" name="Google Shape;235;p30"/>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36" name="Google Shape;236;p30"/>
          <p:cNvSpPr/>
          <p:nvPr/>
        </p:nvSpPr>
        <p:spPr>
          <a:xfrm rot="5400000">
            <a:off x="3562500" y="-44498"/>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txBox="1"/>
          <p:nvPr/>
        </p:nvSpPr>
        <p:spPr>
          <a:xfrm>
            <a:off x="1054100" y="246382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Values</a:t>
            </a: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p31"/>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Organised to do it.</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make sure I do</a:t>
            </a:r>
            <a:endParaRPr/>
          </a:p>
        </p:txBody>
      </p:sp>
      <p:sp>
        <p:nvSpPr>
          <p:cNvPr id="244" name="Google Shape;244;p31"/>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45" name="Google Shape;245;p31"/>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46" name="Google Shape;246;p31"/>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47" name="Google Shape;247;p31"/>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48" name="Google Shape;248;p31"/>
          <p:cNvSpPr/>
          <p:nvPr/>
        </p:nvSpPr>
        <p:spPr>
          <a:xfrm rot="5400000">
            <a:off x="3562500" y="-732840"/>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1"/>
          <p:cNvSpPr txBox="1"/>
          <p:nvPr/>
        </p:nvSpPr>
        <p:spPr>
          <a:xfrm>
            <a:off x="1054100" y="17754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Organises</a:t>
            </a:r>
            <a:endParaRPr sz="18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54" name="Shape 254"/>
        <p:cNvGrpSpPr/>
        <p:nvPr/>
      </p:nvGrpSpPr>
      <p:grpSpPr>
        <a:xfrm>
          <a:off x="0" y="0"/>
          <a:ext cx="0" cy="0"/>
          <a:chOff x="0" y="0"/>
          <a:chExt cx="0" cy="0"/>
        </a:xfrm>
      </p:grpSpPr>
      <p:sp>
        <p:nvSpPr>
          <p:cNvPr id="255" name="Google Shape;255;p32"/>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Characterised by it. Part of them.</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can’t not do it</a:t>
            </a:r>
            <a:endParaRPr/>
          </a:p>
        </p:txBody>
      </p:sp>
      <p:sp>
        <p:nvSpPr>
          <p:cNvPr id="256" name="Google Shape;256;p32"/>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57" name="Google Shape;257;p32"/>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58" name="Google Shape;258;p32"/>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59" name="Google Shape;259;p32"/>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60" name="Google Shape;260;p32"/>
          <p:cNvSpPr/>
          <p:nvPr/>
        </p:nvSpPr>
        <p:spPr>
          <a:xfrm rot="5400000">
            <a:off x="3562500" y="-1393241"/>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2"/>
          <p:cNvSpPr txBox="1"/>
          <p:nvPr/>
        </p:nvSpPr>
        <p:spPr>
          <a:xfrm>
            <a:off x="1054100" y="11150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Embodies</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p3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p:txBody>
      </p:sp>
      <p:sp>
        <p:nvSpPr>
          <p:cNvPr id="268" name="Google Shape;268;p3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The complete perseverance chart</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69" name="Google Shape;269;p33"/>
          <p:cNvPicPr preferRelativeResize="0"/>
          <p:nvPr>
            <p:ph idx="2" type="body"/>
          </p:nvPr>
        </p:nvPicPr>
        <p:blipFill rotWithShape="1">
          <a:blip r:embed="rId3">
            <a:alphaModFix/>
          </a:blip>
          <a:srcRect b="0" l="4329" r="4329" t="0"/>
          <a:stretch/>
        </p:blipFill>
        <p:spPr>
          <a:xfrm>
            <a:off x="464456" y="353787"/>
            <a:ext cx="6302700" cy="4877700"/>
          </a:xfrm>
          <a:prstGeom prst="rect">
            <a:avLst/>
          </a:prstGeom>
          <a:noFill/>
          <a:ln>
            <a:noFill/>
          </a:ln>
        </p:spPr>
      </p:pic>
      <p:sp>
        <p:nvSpPr>
          <p:cNvPr id="270" name="Google Shape;270;p33"/>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75" name="Shape 275"/>
        <p:cNvGrpSpPr/>
        <p:nvPr/>
      </p:nvGrpSpPr>
      <p:grpSpPr>
        <a:xfrm>
          <a:off x="0" y="0"/>
          <a:ext cx="0" cy="0"/>
          <a:chOff x="0" y="0"/>
          <a:chExt cx="0" cy="0"/>
        </a:xfrm>
      </p:grpSpPr>
      <p:sp>
        <p:nvSpPr>
          <p:cNvPr id="276" name="Google Shape;276;p34"/>
          <p:cNvSpPr txBox="1"/>
          <p:nvPr>
            <p:ph idx="1" type="body"/>
          </p:nvPr>
        </p:nvSpPr>
        <p:spPr>
          <a:xfrm>
            <a:off x="381822" y="864098"/>
            <a:ext cx="6385500" cy="3986400"/>
          </a:xfrm>
          <a:prstGeom prst="rect">
            <a:avLst/>
          </a:prstGeom>
          <a:noFill/>
          <a:ln>
            <a:noFill/>
          </a:ln>
        </p:spPr>
        <p:txBody>
          <a:bodyPr anchorCtr="0" anchor="ctr" bIns="45700" lIns="91425" spcFirstLastPara="1" rIns="91425" wrap="square" tIns="45700">
            <a:noAutofit/>
          </a:bodyPr>
          <a:lstStyle/>
          <a:p>
            <a:pPr indent="-228514" lvl="0" marL="274214"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Where do you estimate most of your students to be secure on the perseverance chart?</a:t>
            </a:r>
            <a:endParaRPr b="0" i="0" sz="2800" u="none" cap="none" strike="noStrike">
              <a:solidFill>
                <a:srgbClr val="3366FF"/>
              </a:solidFill>
              <a:latin typeface="Calibri"/>
              <a:ea typeface="Calibri"/>
              <a:cs typeface="Calibri"/>
              <a:sym typeface="Calibri"/>
            </a:endParaRPr>
          </a:p>
        </p:txBody>
      </p:sp>
      <p:sp>
        <p:nvSpPr>
          <p:cNvPr id="277" name="Google Shape;277;p3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Have a think...</a:t>
            </a:r>
            <a:endParaRPr b="0" i="0" sz="3200" u="none" cap="none" strike="noStrike">
              <a:solidFill>
                <a:srgbClr val="000090"/>
              </a:solidFill>
              <a:latin typeface="Calibri"/>
              <a:ea typeface="Calibri"/>
              <a:cs typeface="Calibri"/>
              <a:sym typeface="Calibri"/>
            </a:endParaRPr>
          </a:p>
        </p:txBody>
      </p:sp>
      <p:sp>
        <p:nvSpPr>
          <p:cNvPr id="278" name="Google Shape;278;p34"/>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abstract-group.png" id="279" name="Google Shape;279;p34"/>
          <p:cNvPicPr preferRelativeResize="0"/>
          <p:nvPr/>
        </p:nvPicPr>
        <p:blipFill rotWithShape="1">
          <a:blip r:embed="rId3">
            <a:alphaModFix/>
          </a:blip>
          <a:srcRect b="0" l="0" r="0" t="0"/>
          <a:stretch/>
        </p:blipFill>
        <p:spPr>
          <a:xfrm>
            <a:off x="7319963" y="1457325"/>
            <a:ext cx="1198721" cy="1200150"/>
          </a:xfrm>
          <a:prstGeom prst="rect">
            <a:avLst/>
          </a:prstGeom>
          <a:noFill/>
          <a:ln>
            <a:noFill/>
          </a:ln>
        </p:spPr>
      </p:pic>
      <p:pic>
        <p:nvPicPr>
          <p:cNvPr descr="individu.png" id="280" name="Google Shape;280;p34"/>
          <p:cNvPicPr preferRelativeResize="0"/>
          <p:nvPr/>
        </p:nvPicPr>
        <p:blipFill rotWithShape="1">
          <a:blip r:embed="rId4">
            <a:alphaModFix/>
          </a:blip>
          <a:srcRect b="0" l="0" r="0" t="0"/>
          <a:stretch/>
        </p:blipFill>
        <p:spPr>
          <a:xfrm>
            <a:off x="7350125" y="636588"/>
            <a:ext cx="1143000" cy="910113"/>
          </a:xfrm>
          <a:prstGeom prst="rect">
            <a:avLst/>
          </a:prstGeom>
          <a:noFill/>
          <a:ln>
            <a:noFill/>
          </a:ln>
        </p:spPr>
      </p:pic>
      <p:pic>
        <p:nvPicPr>
          <p:cNvPr descr="clock.png" id="281" name="Google Shape;281;p34"/>
          <p:cNvPicPr preferRelativeResize="0"/>
          <p:nvPr/>
        </p:nvPicPr>
        <p:blipFill rotWithShape="1">
          <a:blip r:embed="rId5">
            <a:alphaModFix/>
          </a:blip>
          <a:srcRect b="0" l="0" r="0" t="0"/>
          <a:stretch/>
        </p:blipFill>
        <p:spPr>
          <a:xfrm>
            <a:off x="7464425" y="2817813"/>
            <a:ext cx="948690" cy="947261"/>
          </a:xfrm>
          <a:prstGeom prst="rect">
            <a:avLst/>
          </a:prstGeom>
          <a:noFill/>
          <a:ln>
            <a:noFill/>
          </a:ln>
        </p:spPr>
      </p:pic>
      <p:pic>
        <p:nvPicPr>
          <p:cNvPr descr="sweets.png" id="282" name="Google Shape;282;p34"/>
          <p:cNvPicPr preferRelativeResize="0"/>
          <p:nvPr/>
        </p:nvPicPr>
        <p:blipFill rotWithShape="1">
          <a:blip r:embed="rId6">
            <a:alphaModFix/>
          </a:blip>
          <a:srcRect b="0" l="0" r="0" t="0"/>
          <a:stretch/>
        </p:blipFill>
        <p:spPr>
          <a:xfrm>
            <a:off x="4694238" y="3494088"/>
            <a:ext cx="1012984" cy="1658778"/>
          </a:xfrm>
          <a:prstGeom prst="rect">
            <a:avLst/>
          </a:prstGeom>
          <a:noFill/>
          <a:ln>
            <a:noFill/>
          </a:ln>
        </p:spPr>
      </p:pic>
      <p:pic>
        <p:nvPicPr>
          <p:cNvPr descr="Persevering grid may 2016.xls_Page_02.jpg" id="283" name="Google Shape;283;p34"/>
          <p:cNvPicPr preferRelativeResize="0"/>
          <p:nvPr/>
        </p:nvPicPr>
        <p:blipFill rotWithShape="1">
          <a:blip r:embed="rId7">
            <a:alphaModFix/>
          </a:blip>
          <a:srcRect b="-4752" l="0" r="0" t="-4741"/>
          <a:stretch/>
        </p:blipFill>
        <p:spPr>
          <a:xfrm>
            <a:off x="7004050" y="4076700"/>
            <a:ext cx="2141539" cy="1493045"/>
          </a:xfrm>
          <a:prstGeom prst="rect">
            <a:avLst/>
          </a:prstGeom>
          <a:noFill/>
          <a:ln>
            <a:noFill/>
          </a:ln>
        </p:spPr>
      </p:pic>
      <p:sp>
        <p:nvSpPr>
          <p:cNvPr id="284" name="Google Shape;284;p34"/>
          <p:cNvSpPr txBox="1"/>
          <p:nvPr>
            <p:ph idx="12" type="sldNum"/>
          </p:nvPr>
        </p:nvSpPr>
        <p:spPr>
          <a:xfrm>
            <a:off x="2621025" y="54116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FF"/>
              </a:buClr>
              <a:buSzPts val="1200"/>
              <a:buFont typeface="Candara"/>
              <a:buNone/>
            </a:pPr>
            <a:fld id="{00000000-1234-1234-1234-123412341234}" type="slidenum">
              <a:rPr lang="en-GB"/>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88" name="Shape 288"/>
        <p:cNvGrpSpPr/>
        <p:nvPr/>
      </p:nvGrpSpPr>
      <p:grpSpPr>
        <a:xfrm>
          <a:off x="0" y="0"/>
          <a:ext cx="0" cy="0"/>
          <a:chOff x="0" y="0"/>
          <a:chExt cx="0" cy="0"/>
        </a:xfrm>
      </p:grpSpPr>
      <p:sp>
        <p:nvSpPr>
          <p:cNvPr id="289" name="Google Shape;289;p35"/>
          <p:cNvSpPr txBox="1"/>
          <p:nvPr>
            <p:ph idx="1" type="subTitle"/>
          </p:nvPr>
        </p:nvSpPr>
        <p:spPr>
          <a:xfrm>
            <a:off x="6781803" y="18632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Creative</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questions.</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Ask yourself</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what if ?</a:t>
            </a:r>
            <a:endParaRPr b="0" i="0" sz="1900" u="none" cap="none" strike="noStrike">
              <a:solidFill>
                <a:srgbClr val="FF00FF"/>
              </a:solidFill>
              <a:latin typeface="Calibri"/>
              <a:ea typeface="Calibri"/>
              <a:cs typeface="Calibri"/>
              <a:sym typeface="Calibri"/>
            </a:endParaRPr>
          </a:p>
        </p:txBody>
      </p:sp>
      <p:sp>
        <p:nvSpPr>
          <p:cNvPr id="290" name="Google Shape;290;p35"/>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Implementing the ideas in your classroom</a:t>
            </a:r>
            <a:endParaRPr b="0" i="0" sz="4200" u="none" cap="none" strike="noStrike">
              <a:solidFill>
                <a:srgbClr val="000090"/>
              </a:solidFill>
              <a:latin typeface="Calibri"/>
              <a:ea typeface="Calibri"/>
              <a:cs typeface="Calibri"/>
              <a:sym typeface="Calibri"/>
            </a:endParaRPr>
          </a:p>
        </p:txBody>
      </p:sp>
      <p:sp>
        <p:nvSpPr>
          <p:cNvPr id="291" name="Google Shape;291;p3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95" name="Shape 295"/>
        <p:cNvGrpSpPr/>
        <p:nvPr/>
      </p:nvGrpSpPr>
      <p:grpSpPr>
        <a:xfrm>
          <a:off x="0" y="0"/>
          <a:ext cx="0" cy="0"/>
          <a:chOff x="0" y="0"/>
          <a:chExt cx="0" cy="0"/>
        </a:xfrm>
      </p:grpSpPr>
      <p:sp>
        <p:nvSpPr>
          <p:cNvPr id="296" name="Google Shape;296;p3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FF6600"/>
                </a:solidFill>
                <a:latin typeface="Open Sans"/>
                <a:ea typeface="Open Sans"/>
                <a:cs typeface="Open Sans"/>
                <a:sym typeface="Open Sans"/>
              </a:rPr>
              <a:t>I</a:t>
            </a:r>
            <a:r>
              <a:rPr b="0" i="0" lang="en-GB" sz="3200" u="none" cap="none" strike="noStrike">
                <a:solidFill>
                  <a:srgbClr val="FF00FF"/>
                </a:solidFill>
                <a:latin typeface="Open Sans"/>
                <a:ea typeface="Open Sans"/>
                <a:cs typeface="Open Sans"/>
                <a:sym typeface="Open Sans"/>
              </a:rPr>
              <a:t>mplementing the ideas</a:t>
            </a:r>
            <a:br>
              <a:rPr b="0" i="0" lang="en-GB" sz="3200" u="none" cap="none" strike="noStrike">
                <a:solidFill>
                  <a:srgbClr val="FF00FF"/>
                </a:solidFill>
                <a:latin typeface="Open Sans"/>
                <a:ea typeface="Open Sans"/>
                <a:cs typeface="Open Sans"/>
                <a:sym typeface="Open Sans"/>
              </a:rPr>
            </a:br>
            <a:r>
              <a:rPr b="0" i="0" lang="en-GB" sz="2400" u="none" cap="none" strike="noStrike">
                <a:solidFill>
                  <a:srgbClr val="FF00FF"/>
                </a:solidFill>
                <a:latin typeface="Open Sans"/>
                <a:ea typeface="Open Sans"/>
                <a:cs typeface="Open Sans"/>
                <a:sym typeface="Open Sans"/>
              </a:rPr>
              <a:t>VTR  Creative questions. How would it be different if...? </a:t>
            </a:r>
            <a:endParaRPr b="0" i="0" sz="2400" u="none" cap="none" strike="noStrike">
              <a:solidFill>
                <a:srgbClr val="FF00FF"/>
              </a:solidFill>
              <a:latin typeface="Open Sans"/>
              <a:ea typeface="Open Sans"/>
              <a:cs typeface="Open Sans"/>
              <a:sym typeface="Open Sans"/>
            </a:endParaRPr>
          </a:p>
        </p:txBody>
      </p:sp>
      <p:sp>
        <p:nvSpPr>
          <p:cNvPr id="297" name="Google Shape;297;p3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98" name="Google Shape;298;p36"/>
          <p:cNvSpPr txBox="1"/>
          <p:nvPr>
            <p:ph idx="4294967295" type="body"/>
          </p:nvPr>
        </p:nvSpPr>
        <p:spPr>
          <a:xfrm>
            <a:off x="1119000" y="1456925"/>
            <a:ext cx="5390700" cy="37524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3366FF"/>
                </a:solidFill>
                <a:latin typeface="Open Sans"/>
                <a:ea typeface="Open Sans"/>
                <a:cs typeface="Open Sans"/>
                <a:sym typeface="Open Sans"/>
              </a:rPr>
              <a:t>Look at the ideas about improving perseverance on the set of cards  </a:t>
            </a:r>
            <a:r>
              <a:rPr b="0" i="0" lang="en-GB" sz="1260" u="none" cap="none" strike="noStrike">
                <a:solidFill>
                  <a:srgbClr val="3366FF"/>
                </a:solidFill>
                <a:latin typeface="Open Sans"/>
                <a:ea typeface="Open Sans"/>
                <a:cs typeface="Open Sans"/>
                <a:sym typeface="Open Sans"/>
              </a:rPr>
              <a:t>(also </a:t>
            </a:r>
            <a:r>
              <a:rPr lang="en-GB" sz="1260"/>
              <a:t>in your resource book</a:t>
            </a:r>
            <a:r>
              <a:rPr b="0" i="0" lang="en-GB" sz="1260" u="none" cap="none" strike="noStrike">
                <a:solidFill>
                  <a:srgbClr val="3366FF"/>
                </a:solidFill>
                <a:latin typeface="Open Sans"/>
                <a:ea typeface="Open Sans"/>
                <a:cs typeface="Open Sans"/>
                <a:sym typeface="Open Sans"/>
              </a:rPr>
              <a:t>).</a:t>
            </a:r>
            <a:endParaRPr/>
          </a:p>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3366FF"/>
                </a:solidFill>
                <a:latin typeface="Open Sans"/>
                <a:ea typeface="Open Sans"/>
                <a:cs typeface="Open Sans"/>
                <a:sym typeface="Open Sans"/>
              </a:rPr>
              <a:t>Work together</a:t>
            </a:r>
            <a:r>
              <a:rPr lang="en-GB" sz="1679"/>
              <a:t> </a:t>
            </a:r>
            <a:r>
              <a:rPr b="0" i="0" lang="en-GB" sz="1679" u="none" cap="none" strike="noStrike">
                <a:solidFill>
                  <a:srgbClr val="3366FF"/>
                </a:solidFill>
                <a:latin typeface="Open Sans"/>
                <a:ea typeface="Open Sans"/>
                <a:cs typeface="Open Sans"/>
                <a:sym typeface="Open Sans"/>
              </a:rPr>
              <a:t>to decide...</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FF00FF"/>
                </a:solidFill>
                <a:latin typeface="Open Sans"/>
                <a:ea typeface="Open Sans"/>
                <a:cs typeface="Open Sans"/>
                <a:sym typeface="Open Sans"/>
              </a:rPr>
              <a:t>If I do</a:t>
            </a: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3366FF"/>
                </a:solidFill>
                <a:latin typeface="Open Sans"/>
                <a:ea typeface="Open Sans"/>
                <a:cs typeface="Open Sans"/>
                <a:sym typeface="Open Sans"/>
              </a:rPr>
              <a:t>XXX </a:t>
            </a:r>
            <a:r>
              <a:rPr b="0" i="0" lang="en-GB" sz="1679" u="none" cap="none" strike="noStrike">
                <a:solidFill>
                  <a:srgbClr val="FF00FF"/>
                </a:solidFill>
                <a:latin typeface="Open Sans"/>
                <a:ea typeface="Open Sans"/>
                <a:cs typeface="Open Sans"/>
                <a:sym typeface="Open Sans"/>
              </a:rPr>
              <a:t>will it</a:t>
            </a:r>
            <a:r>
              <a:rPr b="0" i="0" lang="en-GB" sz="1679" u="none" cap="none" strike="noStrike">
                <a:solidFill>
                  <a:srgbClr val="FF6600"/>
                </a:solidFill>
                <a:latin typeface="Open Sans"/>
                <a:ea typeface="Open Sans"/>
                <a:cs typeface="Open Sans"/>
                <a:sym typeface="Open Sans"/>
              </a:rPr>
              <a:t>.</a:t>
            </a:r>
            <a:r>
              <a:rPr b="0" i="0" lang="en-GB" sz="1679" u="none" cap="none" strike="noStrike">
                <a:solidFill>
                  <a:srgbClr val="3366FF"/>
                </a:solidFill>
                <a:latin typeface="Open Sans"/>
                <a:ea typeface="Open Sans"/>
                <a:cs typeface="Open Sans"/>
                <a:sym typeface="Open Sans"/>
              </a:rPr>
              <a:t>.. improve/develop/enhance/ </a:t>
            </a:r>
            <a:r>
              <a:rPr b="0" i="0" lang="en-GB" sz="1679" u="none" cap="none" strike="noStrike">
                <a:solidFill>
                  <a:srgbClr val="FF00FF"/>
                </a:solidFill>
                <a:latin typeface="Open Sans"/>
                <a:ea typeface="Open Sans"/>
                <a:cs typeface="Open Sans"/>
                <a:sym typeface="Open Sans"/>
              </a:rPr>
              <a:t>help </a:t>
            </a:r>
            <a:r>
              <a:rPr b="0" i="0" lang="en-GB" sz="1679" u="none" cap="none" strike="noStrike">
                <a:solidFill>
                  <a:srgbClr val="3366FF"/>
                </a:solidFill>
                <a:latin typeface="Open Sans"/>
                <a:ea typeface="Open Sans"/>
                <a:cs typeface="Open Sans"/>
                <a:sym typeface="Open Sans"/>
              </a:rPr>
              <a:t>move... my pupils from xxx to yyy on the perseverance chart......</a:t>
            </a:r>
            <a:endParaRPr/>
          </a:p>
          <a:p>
            <a:pPr indent="0" lvl="0" marL="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p:txBody>
      </p:sp>
      <p:pic>
        <p:nvPicPr>
          <p:cNvPr descr="Screen Shot 2018-08-31 at 16.40.21.png" id="299" name="Google Shape;299;p36"/>
          <p:cNvPicPr preferRelativeResize="0"/>
          <p:nvPr/>
        </p:nvPicPr>
        <p:blipFill rotWithShape="1">
          <a:blip r:embed="rId3">
            <a:alphaModFix/>
          </a:blip>
          <a:srcRect b="0" l="0" r="0" t="0"/>
          <a:stretch/>
        </p:blipFill>
        <p:spPr>
          <a:xfrm rot="-949421">
            <a:off x="6545442" y="2873709"/>
            <a:ext cx="1780786" cy="1326275"/>
          </a:xfrm>
          <a:prstGeom prst="rect">
            <a:avLst/>
          </a:prstGeom>
          <a:noFill/>
          <a:ln>
            <a:noFill/>
          </a:ln>
        </p:spPr>
      </p:pic>
      <p:pic>
        <p:nvPicPr>
          <p:cNvPr descr="Screen Shot 2018-08-31 at 16.40.12.png" id="300" name="Google Shape;300;p36"/>
          <p:cNvPicPr preferRelativeResize="0"/>
          <p:nvPr/>
        </p:nvPicPr>
        <p:blipFill rotWithShape="1">
          <a:blip r:embed="rId4">
            <a:alphaModFix/>
          </a:blip>
          <a:srcRect b="0" l="0" r="0" t="0"/>
          <a:stretch/>
        </p:blipFill>
        <p:spPr>
          <a:xfrm>
            <a:off x="6834622" y="3211507"/>
            <a:ext cx="1773335" cy="1326275"/>
          </a:xfrm>
          <a:prstGeom prst="rect">
            <a:avLst/>
          </a:prstGeom>
          <a:noFill/>
          <a:ln>
            <a:noFill/>
          </a:ln>
        </p:spPr>
      </p:pic>
      <p:pic>
        <p:nvPicPr>
          <p:cNvPr descr="Screen Shot 2018-08-31 at 16.40.00.png" id="301" name="Google Shape;301;p36"/>
          <p:cNvPicPr preferRelativeResize="0"/>
          <p:nvPr/>
        </p:nvPicPr>
        <p:blipFill rotWithShape="1">
          <a:blip r:embed="rId5">
            <a:alphaModFix/>
          </a:blip>
          <a:srcRect b="0" l="0" r="0" t="0"/>
          <a:stretch/>
        </p:blipFill>
        <p:spPr>
          <a:xfrm rot="900000">
            <a:off x="6989534" y="3450338"/>
            <a:ext cx="1773335" cy="13113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05" name="Shape 305"/>
        <p:cNvGrpSpPr/>
        <p:nvPr/>
      </p:nvGrpSpPr>
      <p:grpSpPr>
        <a:xfrm>
          <a:off x="0" y="0"/>
          <a:ext cx="0" cy="0"/>
          <a:chOff x="0" y="0"/>
          <a:chExt cx="0" cy="0"/>
        </a:xfrm>
      </p:grpSpPr>
      <p:sp>
        <p:nvSpPr>
          <p:cNvPr id="306" name="Google Shape;306;p37"/>
          <p:cNvSpPr txBox="1"/>
          <p:nvPr>
            <p:ph idx="4294967295" type="title"/>
          </p:nvPr>
        </p:nvSpPr>
        <p:spPr>
          <a:xfrm>
            <a:off x="800100" y="172970"/>
            <a:ext cx="7543260" cy="878700"/>
          </a:xfrm>
          <a:prstGeom prst="rect">
            <a:avLst/>
          </a:prstGeom>
          <a:noFill/>
          <a:ln>
            <a:noFill/>
          </a:ln>
        </p:spPr>
        <p:txBody>
          <a:bodyPr anchorCtr="0" anchor="ctr" bIns="35550" lIns="71100" spcFirstLastPara="1" rIns="71100" wrap="square" tIns="35550">
            <a:noAutofit/>
          </a:bodyPr>
          <a:lstStyle/>
          <a:p>
            <a:pPr indent="0" lvl="0" marL="0" marR="0" rtl="0" algn="l">
              <a:lnSpc>
                <a:spcPct val="100000"/>
              </a:lnSpc>
              <a:spcBef>
                <a:spcPts val="0"/>
              </a:spcBef>
              <a:spcAft>
                <a:spcPts val="0"/>
              </a:spcAft>
              <a:buClr>
                <a:srgbClr val="000090"/>
              </a:buClr>
              <a:buSzPts val="2500"/>
              <a:buFont typeface="Open Sans"/>
              <a:buNone/>
            </a:pPr>
            <a:r>
              <a:rPr b="0" i="0" lang="en-GB" sz="2500" u="none" cap="none" strike="noStrike">
                <a:solidFill>
                  <a:srgbClr val="28238D"/>
                </a:solidFill>
                <a:latin typeface="Open Sans"/>
                <a:ea typeface="Open Sans"/>
                <a:cs typeface="Open Sans"/>
                <a:sym typeface="Open Sans"/>
              </a:rPr>
              <a:t>Activity:    Imagine three baskets . . . . </a:t>
            </a:r>
            <a:endParaRPr sz="1100"/>
          </a:p>
        </p:txBody>
      </p:sp>
      <p:pic>
        <p:nvPicPr>
          <p:cNvPr id="307" name="Google Shape;307;p37"/>
          <p:cNvPicPr preferRelativeResize="0"/>
          <p:nvPr>
            <p:ph idx="4294967295" type="body"/>
          </p:nvPr>
        </p:nvPicPr>
        <p:blipFill rotWithShape="1">
          <a:blip r:embed="rId3">
            <a:alphaModFix/>
          </a:blip>
          <a:srcRect b="0" l="0" r="0" t="0"/>
          <a:stretch/>
        </p:blipFill>
        <p:spPr>
          <a:xfrm>
            <a:off x="546644" y="923424"/>
            <a:ext cx="2408464" cy="1621518"/>
          </a:xfrm>
          <a:prstGeom prst="rect">
            <a:avLst/>
          </a:prstGeom>
          <a:noFill/>
          <a:ln>
            <a:noFill/>
          </a:ln>
        </p:spPr>
      </p:pic>
      <p:pic>
        <p:nvPicPr>
          <p:cNvPr id="308" name="Google Shape;308;p37"/>
          <p:cNvPicPr preferRelativeResize="0"/>
          <p:nvPr/>
        </p:nvPicPr>
        <p:blipFill rotWithShape="1">
          <a:blip r:embed="rId3">
            <a:alphaModFix/>
          </a:blip>
          <a:srcRect b="0" l="0" r="0" t="0"/>
          <a:stretch/>
        </p:blipFill>
        <p:spPr>
          <a:xfrm>
            <a:off x="2559579" y="2436784"/>
            <a:ext cx="2408464" cy="1621518"/>
          </a:xfrm>
          <a:prstGeom prst="rect">
            <a:avLst/>
          </a:prstGeom>
          <a:noFill/>
          <a:ln>
            <a:noFill/>
          </a:ln>
        </p:spPr>
      </p:pic>
      <p:pic>
        <p:nvPicPr>
          <p:cNvPr id="309" name="Google Shape;309;p37"/>
          <p:cNvPicPr preferRelativeResize="0"/>
          <p:nvPr/>
        </p:nvPicPr>
        <p:blipFill rotWithShape="1">
          <a:blip r:embed="rId3">
            <a:alphaModFix/>
          </a:blip>
          <a:srcRect b="0" l="0" r="0" t="0"/>
          <a:stretch/>
        </p:blipFill>
        <p:spPr>
          <a:xfrm>
            <a:off x="4709612" y="3855357"/>
            <a:ext cx="2408464" cy="1621518"/>
          </a:xfrm>
          <a:prstGeom prst="rect">
            <a:avLst/>
          </a:prstGeom>
          <a:noFill/>
          <a:ln>
            <a:noFill/>
          </a:ln>
        </p:spPr>
      </p:pic>
      <p:pic>
        <p:nvPicPr>
          <p:cNvPr id="310" name="Google Shape;310;p37"/>
          <p:cNvPicPr preferRelativeResize="0"/>
          <p:nvPr/>
        </p:nvPicPr>
        <p:blipFill rotWithShape="1">
          <a:blip r:embed="rId4">
            <a:alphaModFix/>
          </a:blip>
          <a:srcRect b="0" l="0" r="0" t="0"/>
          <a:stretch/>
        </p:blipFill>
        <p:spPr>
          <a:xfrm>
            <a:off x="2944517" y="1001928"/>
            <a:ext cx="1000125" cy="972060"/>
          </a:xfrm>
          <a:prstGeom prst="rect">
            <a:avLst/>
          </a:prstGeom>
          <a:noFill/>
          <a:ln>
            <a:noFill/>
          </a:ln>
        </p:spPr>
      </p:pic>
      <p:pic>
        <p:nvPicPr>
          <p:cNvPr id="311" name="Google Shape;311;p37"/>
          <p:cNvPicPr preferRelativeResize="0"/>
          <p:nvPr/>
        </p:nvPicPr>
        <p:blipFill rotWithShape="1">
          <a:blip r:embed="rId5">
            <a:alphaModFix/>
          </a:blip>
          <a:srcRect b="0" l="0" r="0" t="0"/>
          <a:stretch/>
        </p:blipFill>
        <p:spPr>
          <a:xfrm>
            <a:off x="7111143" y="4181943"/>
            <a:ext cx="1061357" cy="1061357"/>
          </a:xfrm>
          <a:prstGeom prst="rect">
            <a:avLst/>
          </a:prstGeom>
          <a:noFill/>
          <a:ln>
            <a:noFill/>
          </a:ln>
        </p:spPr>
      </p:pic>
      <p:pic>
        <p:nvPicPr>
          <p:cNvPr id="312" name="Google Shape;312;p37"/>
          <p:cNvPicPr preferRelativeResize="0"/>
          <p:nvPr/>
        </p:nvPicPr>
        <p:blipFill rotWithShape="1">
          <a:blip r:embed="rId6">
            <a:alphaModFix/>
          </a:blip>
          <a:srcRect b="0" l="0" r="0" t="0"/>
          <a:stretch/>
        </p:blipFill>
        <p:spPr>
          <a:xfrm>
            <a:off x="4971836" y="1926805"/>
            <a:ext cx="17145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500"/>
                                        <p:tgtEl>
                                          <p:spTgt spid="3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500"/>
                                        <p:tgtEl>
                                          <p:spTgt spid="3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5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17" name="Shape 317"/>
        <p:cNvGrpSpPr/>
        <p:nvPr/>
      </p:nvGrpSpPr>
      <p:grpSpPr>
        <a:xfrm>
          <a:off x="0" y="0"/>
          <a:ext cx="0" cy="0"/>
          <a:chOff x="0" y="0"/>
          <a:chExt cx="0" cy="0"/>
        </a:xfrm>
      </p:grpSpPr>
      <p:sp>
        <p:nvSpPr>
          <p:cNvPr id="318" name="Google Shape;318;p38"/>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solidFill>
                  <a:srgbClr val="FF6600"/>
                </a:solidFill>
              </a:rPr>
              <a:t>I</a:t>
            </a:r>
            <a:r>
              <a:rPr lang="en-GB">
                <a:solidFill>
                  <a:srgbClr val="FF00FF"/>
                </a:solidFill>
              </a:rPr>
              <a:t>mplementing the ideas</a:t>
            </a:r>
            <a:br>
              <a:rPr lang="en-GB">
                <a:solidFill>
                  <a:srgbClr val="FF00FF"/>
                </a:solidFill>
              </a:rPr>
            </a:br>
            <a:r>
              <a:rPr lang="en-GB" sz="2400">
                <a:solidFill>
                  <a:srgbClr val="FF00FF"/>
                </a:solidFill>
              </a:rPr>
              <a:t>VTR  Creative questions. How would it be different if...? </a:t>
            </a:r>
            <a:endParaRPr/>
          </a:p>
        </p:txBody>
      </p:sp>
      <p:sp>
        <p:nvSpPr>
          <p:cNvPr id="319" name="Google Shape;319;p38"/>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20" name="Google Shape;320;p38"/>
          <p:cNvSpPr txBox="1"/>
          <p:nvPr>
            <p:ph idx="4294967295" type="body"/>
          </p:nvPr>
        </p:nvSpPr>
        <p:spPr>
          <a:xfrm>
            <a:off x="1119000" y="1456925"/>
            <a:ext cx="5390700" cy="37524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lang="en-GB" sz="1679"/>
              <a:t>Look now at the cards that you have placed in your ‘I fancy doing this with my students’ basket . . . . </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Where, </a:t>
            </a:r>
            <a:r>
              <a:rPr b="0" i="0" lang="en-GB" sz="1679" u="none" cap="none" strike="noStrike">
                <a:solidFill>
                  <a:srgbClr val="FF00FF"/>
                </a:solidFill>
                <a:latin typeface="Open Sans"/>
                <a:ea typeface="Open Sans"/>
                <a:cs typeface="Open Sans"/>
                <a:sym typeface="Open Sans"/>
              </a:rPr>
              <a:t>between the lines</a:t>
            </a: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3366FF"/>
                </a:solidFill>
                <a:latin typeface="Open Sans"/>
                <a:ea typeface="Open Sans"/>
                <a:cs typeface="Open Sans"/>
                <a:sym typeface="Open Sans"/>
              </a:rPr>
              <a:t>of the progression chart, would it fit?</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Put the ideas you want to use on the </a:t>
            </a:r>
            <a:r>
              <a:rPr b="0" i="0" lang="en-GB" sz="1679" u="none" cap="none" strike="noStrike">
                <a:solidFill>
                  <a:srgbClr val="FF00FF"/>
                </a:solidFill>
                <a:latin typeface="Open Sans"/>
                <a:ea typeface="Open Sans"/>
                <a:cs typeface="Open Sans"/>
                <a:sym typeface="Open Sans"/>
              </a:rPr>
              <a:t>between the lines</a:t>
            </a:r>
            <a:r>
              <a:rPr b="0" i="0" lang="en-GB" sz="1679" u="none" cap="none" strike="noStrike">
                <a:solidFill>
                  <a:srgbClr val="3366FF"/>
                </a:solidFill>
                <a:latin typeface="Open Sans"/>
                <a:ea typeface="Open Sans"/>
                <a:cs typeface="Open Sans"/>
                <a:sym typeface="Open Sans"/>
              </a:rPr>
              <a:t> chart.</a:t>
            </a:r>
            <a:endParaRPr/>
          </a:p>
          <a:p>
            <a:pPr indent="-228600" lvl="0" marL="457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25" name="Shape 325"/>
        <p:cNvGrpSpPr/>
        <p:nvPr/>
      </p:nvGrpSpPr>
      <p:grpSpPr>
        <a:xfrm>
          <a:off x="0" y="0"/>
          <a:ext cx="0" cy="0"/>
          <a:chOff x="0" y="0"/>
          <a:chExt cx="0" cy="0"/>
        </a:xfrm>
      </p:grpSpPr>
      <p:pic>
        <p:nvPicPr>
          <p:cNvPr descr="Persevering grid may 2018- varrient_between the lines.xls_v2.pdf" id="326" name="Google Shape;326;p39"/>
          <p:cNvPicPr preferRelativeResize="0"/>
          <p:nvPr/>
        </p:nvPicPr>
        <p:blipFill rotWithShape="1">
          <a:blip r:embed="rId3">
            <a:alphaModFix/>
          </a:blip>
          <a:srcRect b="0" l="0" r="0" t="0"/>
          <a:stretch/>
        </p:blipFill>
        <p:spPr>
          <a:xfrm>
            <a:off x="514850" y="263975"/>
            <a:ext cx="4528601" cy="5146126"/>
          </a:xfrm>
          <a:prstGeom prst="rect">
            <a:avLst/>
          </a:prstGeom>
          <a:noFill/>
          <a:ln>
            <a:noFill/>
          </a:ln>
        </p:spPr>
      </p:pic>
      <p:sp>
        <p:nvSpPr>
          <p:cNvPr id="327" name="Google Shape;327;p39"/>
          <p:cNvSpPr txBox="1"/>
          <p:nvPr>
            <p:ph type="title"/>
          </p:nvPr>
        </p:nvSpPr>
        <p:spPr>
          <a:xfrm>
            <a:off x="5269250" y="187309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Between the lines.</a:t>
            </a:r>
            <a:endParaRPr/>
          </a:p>
        </p:txBody>
      </p:sp>
      <p:sp>
        <p:nvSpPr>
          <p:cNvPr id="328" name="Google Shape;328;p39"/>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33" name="Shape 333"/>
        <p:cNvGrpSpPr/>
        <p:nvPr/>
      </p:nvGrpSpPr>
      <p:grpSpPr>
        <a:xfrm>
          <a:off x="0" y="0"/>
          <a:ext cx="0" cy="0"/>
          <a:chOff x="0" y="0"/>
          <a:chExt cx="0" cy="0"/>
        </a:xfrm>
      </p:grpSpPr>
      <p:sp>
        <p:nvSpPr>
          <p:cNvPr id="334" name="Google Shape;334;p40"/>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100"/>
              <a:buFont typeface="Arial"/>
              <a:buNone/>
            </a:pPr>
            <a:r>
              <a:rPr lang="en-GB"/>
              <a:t>Committing to action</a:t>
            </a:r>
            <a:endParaRPr/>
          </a:p>
        </p:txBody>
      </p:sp>
      <p:sp>
        <p:nvSpPr>
          <p:cNvPr id="335" name="Google Shape;335;p40"/>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336" name="Google Shape;336;p40"/>
          <p:cNvPicPr preferRelativeResize="0"/>
          <p:nvPr/>
        </p:nvPicPr>
        <p:blipFill>
          <a:blip r:embed="rId3">
            <a:alphaModFix/>
          </a:blip>
          <a:stretch>
            <a:fillRect/>
          </a:stretch>
        </p:blipFill>
        <p:spPr>
          <a:xfrm>
            <a:off x="2486575" y="1327640"/>
            <a:ext cx="4170852" cy="39651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41" name="Shape 341"/>
        <p:cNvGrpSpPr/>
        <p:nvPr/>
      </p:nvGrpSpPr>
      <p:grpSpPr>
        <a:xfrm>
          <a:off x="0" y="0"/>
          <a:ext cx="0" cy="0"/>
          <a:chOff x="0" y="0"/>
          <a:chExt cx="0" cy="0"/>
        </a:xfrm>
      </p:grpSpPr>
      <p:sp>
        <p:nvSpPr>
          <p:cNvPr id="342" name="Google Shape;342;p41"/>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Card sort activity</a:t>
            </a:r>
            <a:endParaRPr/>
          </a:p>
        </p:txBody>
      </p:sp>
      <p:sp>
        <p:nvSpPr>
          <p:cNvPr id="343" name="Google Shape;343;p41"/>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344" name="Google Shape;344;p41"/>
          <p:cNvPicPr preferRelativeResize="0"/>
          <p:nvPr/>
        </p:nvPicPr>
        <p:blipFill>
          <a:blip r:embed="rId3">
            <a:alphaModFix/>
          </a:blip>
          <a:stretch>
            <a:fillRect/>
          </a:stretch>
        </p:blipFill>
        <p:spPr>
          <a:xfrm>
            <a:off x="3782025" y="1339887"/>
            <a:ext cx="3450252" cy="3940625"/>
          </a:xfrm>
          <a:prstGeom prst="rect">
            <a:avLst/>
          </a:prstGeom>
          <a:noFill/>
          <a:ln>
            <a:noFill/>
          </a:ln>
        </p:spPr>
      </p:pic>
      <p:pic>
        <p:nvPicPr>
          <p:cNvPr id="345" name="Google Shape;345;p41"/>
          <p:cNvPicPr preferRelativeResize="0"/>
          <p:nvPr/>
        </p:nvPicPr>
        <p:blipFill>
          <a:blip r:embed="rId4">
            <a:alphaModFix/>
          </a:blip>
          <a:stretch>
            <a:fillRect/>
          </a:stretch>
        </p:blipFill>
        <p:spPr>
          <a:xfrm>
            <a:off x="214850" y="1327640"/>
            <a:ext cx="3493571" cy="3965114"/>
          </a:xfrm>
          <a:prstGeom prst="rect">
            <a:avLst/>
          </a:prstGeom>
          <a:noFill/>
          <a:ln>
            <a:noFill/>
          </a:ln>
        </p:spPr>
      </p:pic>
      <p:pic>
        <p:nvPicPr>
          <p:cNvPr id="346" name="Google Shape;346;p41"/>
          <p:cNvPicPr preferRelativeResize="0"/>
          <p:nvPr/>
        </p:nvPicPr>
        <p:blipFill rotWithShape="1">
          <a:blip r:embed="rId5">
            <a:alphaModFix/>
          </a:blip>
          <a:srcRect b="0" l="49632" r="0" t="0"/>
          <a:stretch/>
        </p:blipFill>
        <p:spPr>
          <a:xfrm>
            <a:off x="7193450" y="1327650"/>
            <a:ext cx="1737824" cy="2606725"/>
          </a:xfrm>
          <a:prstGeom prst="rect">
            <a:avLst/>
          </a:prstGeom>
          <a:noFill/>
          <a:ln>
            <a:noFill/>
          </a:ln>
        </p:spPr>
      </p:pic>
      <p:pic>
        <p:nvPicPr>
          <p:cNvPr id="347" name="Google Shape;347;p41"/>
          <p:cNvPicPr preferRelativeResize="0"/>
          <p:nvPr/>
        </p:nvPicPr>
        <p:blipFill rotWithShape="1">
          <a:blip r:embed="rId5">
            <a:alphaModFix/>
          </a:blip>
          <a:srcRect b="0" l="0" r="49632" t="0"/>
          <a:stretch/>
        </p:blipFill>
        <p:spPr>
          <a:xfrm>
            <a:off x="7232275" y="2673750"/>
            <a:ext cx="1737824" cy="26067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 BLP master">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