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715000" cx="9144000"/>
  <p:notesSz cx="6858000" cy="9144000"/>
  <p:embeddedFontLst>
    <p:embeddedFont>
      <p:font typeface="Candara"/>
      <p:regular r:id="rId14"/>
      <p:bold r:id="rId15"/>
      <p:italic r:id="rId16"/>
      <p:boldItalic r:id="rId17"/>
    </p:embeddedFont>
    <p:embeddedFont>
      <p:font typeface="Open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bold.fntdata"/><Relationship Id="rId14" Type="http://schemas.openxmlformats.org/officeDocument/2006/relationships/font" Target="fonts/Candara-regular.fntdata"/><Relationship Id="rId17" Type="http://schemas.openxmlformats.org/officeDocument/2006/relationships/font" Target="fonts/Candara-boldItalic.fntdata"/><Relationship Id="rId16" Type="http://schemas.openxmlformats.org/officeDocument/2006/relationships/font" Target="fonts/Candara-italic.fntdata"/><Relationship Id="rId5" Type="http://schemas.openxmlformats.org/officeDocument/2006/relationships/notesMaster" Target="notesMasters/notesMaster1.xml"/><Relationship Id="rId19" Type="http://schemas.openxmlformats.org/officeDocument/2006/relationships/font" Target="fonts/OpenSans-bold.fntdata"/><Relationship Id="rId6" Type="http://schemas.openxmlformats.org/officeDocument/2006/relationships/slide" Target="slides/slide1.xml"/><Relationship Id="rId18"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 name="Shape 33"/>
        <p:cNvGrpSpPr/>
        <p:nvPr/>
      </p:nvGrpSpPr>
      <p:grpSpPr>
        <a:xfrm>
          <a:off x="0" y="0"/>
          <a:ext cx="0" cy="0"/>
          <a:chOff x="0" y="0"/>
          <a:chExt cx="0" cy="0"/>
        </a:xfrm>
      </p:grpSpPr>
      <p:sp>
        <p:nvSpPr>
          <p:cNvPr id="34" name="Google Shape;34;g41400b8245_1_0: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 name="Google Shape;35;g41400b8245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g41400b8245_1_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g41400b8245_1_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There are changes ahead for students, teachers, leaders and whole-school systems/structures</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Such change will take time and energy</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There may be resistance along the way</a:t>
            </a:r>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the scope of the proposed changes and how they might be introduced.</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scope of the necessary changes</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stimulate interest in and commitment to the changes</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create a culture of experimentation</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keep a close eye on how the changes are taking root.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 name="Google Shape;43;g41400b8245_1_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1400b8245_1_1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g41400b8245_1_1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Two big ideas: Firstly the aim of </a:t>
            </a:r>
            <a:r>
              <a:rPr b="1" i="1" lang="en-GB" sz="1200" u="none" cap="none" strike="noStrike">
                <a:solidFill>
                  <a:srgbClr val="000000"/>
                </a:solidFill>
                <a:latin typeface="Calibri"/>
                <a:ea typeface="Calibri"/>
                <a:cs typeface="Calibri"/>
                <a:sym typeface="Calibri"/>
              </a:rPr>
              <a:t>purposefully</a:t>
            </a:r>
            <a:r>
              <a:rPr b="1" i="0" lang="en-GB" sz="1200" u="none" cap="none" strike="noStrike">
                <a:solidFill>
                  <a:srgbClr val="000000"/>
                </a:solidFill>
                <a:latin typeface="Calibri"/>
                <a:ea typeface="Calibri"/>
                <a:cs typeface="Calibri"/>
                <a:sym typeface="Calibri"/>
              </a:rPr>
              <a:t> growing learning behaviours; Secondly that it will be achieved through a </a:t>
            </a:r>
            <a:r>
              <a:rPr b="1" i="1" lang="en-GB" sz="1200" u="none" cap="none" strike="noStrike">
                <a:solidFill>
                  <a:srgbClr val="000000"/>
                </a:solidFill>
                <a:latin typeface="Calibri"/>
                <a:ea typeface="Calibri"/>
                <a:cs typeface="Calibri"/>
                <a:sym typeface="Calibri"/>
              </a:rPr>
              <a:t>shift</a:t>
            </a:r>
            <a:r>
              <a:rPr b="1" i="0" lang="en-GB" sz="1200" u="none" cap="none" strike="noStrike">
                <a:solidFill>
                  <a:srgbClr val="000000"/>
                </a:solidFill>
                <a:latin typeface="Calibri"/>
                <a:ea typeface="Calibri"/>
                <a:cs typeface="Calibri"/>
                <a:sym typeface="Calibri"/>
              </a:rPr>
              <a:t> in classroom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1" lang="en-GB" sz="1200" u="none" cap="none" strike="noStrike">
                <a:solidFill>
                  <a:schemeClr val="dk1"/>
                </a:solidFill>
                <a:latin typeface="Calibri"/>
                <a:ea typeface="Calibri"/>
                <a:cs typeface="Calibri"/>
                <a:sym typeface="Calibri"/>
              </a:rPr>
              <a:t>Purposefully</a:t>
            </a:r>
            <a:r>
              <a:rPr b="1" i="0" lang="en-GB" sz="1200" u="none" cap="none" strike="noStrike">
                <a:solidFill>
                  <a:schemeClr val="dk1"/>
                </a:solidFill>
                <a:latin typeface="Calibri"/>
                <a:ea typeface="Calibri"/>
                <a:cs typeface="Calibri"/>
                <a:sym typeface="Calibri"/>
              </a:rPr>
              <a:t> growing learning behaviours</a:t>
            </a:r>
            <a:r>
              <a:rPr b="0" i="0" lang="en-GB" sz="1200" u="none" cap="none" strike="noStrike">
                <a:solidFill>
                  <a:schemeClr val="dk1"/>
                </a:solidFill>
                <a:latin typeface="Calibri"/>
                <a:ea typeface="Calibri"/>
                <a:cs typeface="Calibri"/>
                <a:sym typeface="Calibri"/>
              </a:rPr>
              <a:t>: John Hattie’s research tells us that many teachers believe that if teaching is good, then there will be a ‘ripple effect’ into learning behaviours. Furthermore, he tells us that there is absolutely </a:t>
            </a:r>
            <a:r>
              <a:rPr b="1" i="0" lang="en-GB" sz="1200" u="none" cap="none" strike="noStrike">
                <a:solidFill>
                  <a:schemeClr val="dk1"/>
                </a:solidFill>
                <a:latin typeface="Calibri"/>
                <a:ea typeface="Calibri"/>
                <a:cs typeface="Calibri"/>
                <a:sym typeface="Calibri"/>
              </a:rPr>
              <a:t>no</a:t>
            </a:r>
            <a:r>
              <a:rPr b="0" i="0" lang="en-GB" sz="1200" u="none" cap="none" strike="noStrike">
                <a:solidFill>
                  <a:schemeClr val="dk1"/>
                </a:solidFill>
                <a:latin typeface="Calibri"/>
                <a:ea typeface="Calibri"/>
                <a:cs typeface="Calibri"/>
                <a:sym typeface="Calibri"/>
              </a:rPr>
              <a:t> evidence that this is the case. Growing learning behaviours, he states</a:t>
            </a:r>
            <a:r>
              <a:rPr b="1" i="0" lang="en-GB" sz="1200" u="none" cap="none" strike="noStrike">
                <a:solidFill>
                  <a:schemeClr val="dk1"/>
                </a:solidFill>
                <a:latin typeface="Calibri"/>
                <a:ea typeface="Calibri"/>
                <a:cs typeface="Calibri"/>
                <a:sym typeface="Calibri"/>
              </a:rPr>
              <a:t>, requires planned interventions</a:t>
            </a: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Developing learning friendly cultures:</a:t>
            </a:r>
            <a:r>
              <a:rPr b="0" i="0" lang="en-GB" sz="1200" u="none" cap="none" strike="noStrike">
                <a:solidFill>
                  <a:schemeClr val="dk1"/>
                </a:solidFill>
                <a:latin typeface="Calibri"/>
                <a:ea typeface="Calibri"/>
                <a:cs typeface="Calibri"/>
                <a:sym typeface="Calibri"/>
              </a:rPr>
              <a:t>  these 4 aspects foreshadow section 3 on the necessary shifts in classroom culture. It flags up the need for the school developing its own language for learning, a shift of responsibility for learning towards the learner, a change to the activities undertaken in classrooms, and a shift in the things that are valued and celebrated.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Key point: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Most teachers are very happy to support the suggestion that their students need to be more perseverant, exercise greater self control, display attentiveness, to learn from experience and feedback etc etc.</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Some are less inclined to accept that this is </a:t>
            </a:r>
            <a:r>
              <a:rPr b="1" i="0" lang="en-GB" sz="1200" u="none" cap="none" strike="noStrike">
                <a:solidFill>
                  <a:schemeClr val="dk1"/>
                </a:solidFill>
                <a:latin typeface="Calibri"/>
                <a:ea typeface="Calibri"/>
                <a:cs typeface="Calibri"/>
                <a:sym typeface="Calibri"/>
              </a:rPr>
              <a:t>unlikely to happen unless they first change their teaching ways </a:t>
            </a:r>
            <a:r>
              <a:rPr b="0" i="0" lang="en-GB" sz="1200" u="none" cap="none" strike="noStrike">
                <a:solidFill>
                  <a:schemeClr val="dk1"/>
                </a:solidFill>
                <a:latin typeface="Calibri"/>
                <a:ea typeface="Calibri"/>
                <a:cs typeface="Calibri"/>
                <a:sym typeface="Calibri"/>
              </a:rPr>
              <a:t>/ classroom culture.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Put another way – if teachers won’t change, neither will students.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much resistance of this type do you anticipate?</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From where is it most likely to appear?</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plan to counteract it? </a:t>
            </a:r>
            <a:endParaRPr b="0" i="0" sz="1200" u="none" cap="none" strike="noStrike">
              <a:solidFill>
                <a:schemeClr val="dk1"/>
              </a:solidFill>
              <a:latin typeface="Calibri"/>
              <a:ea typeface="Calibri"/>
              <a:cs typeface="Calibri"/>
              <a:sym typeface="Calibri"/>
            </a:endParaRPr>
          </a:p>
        </p:txBody>
      </p:sp>
      <p:sp>
        <p:nvSpPr>
          <p:cNvPr id="50" name="Google Shape;50;g41400b8245_1_1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1400b8245_1_21: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g41400b8245_1_21: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It will take time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Either commit to Building Better Learners, wholeheartedly and with sustained focus, for the next 2 or 3 years, or walk away now. Playing with it for a while, only to have it overtaken by ‘the next good idea’ is a waste of your time and energy.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is not a </a:t>
            </a:r>
            <a:r>
              <a:rPr b="0" i="1" lang="en-GB" sz="1200" u="none" cap="none" strike="noStrike">
                <a:solidFill>
                  <a:schemeClr val="dk1"/>
                </a:solidFill>
                <a:latin typeface="Calibri"/>
                <a:ea typeface="Calibri"/>
                <a:cs typeface="Calibri"/>
                <a:sym typeface="Calibri"/>
              </a:rPr>
              <a:t>quick</a:t>
            </a:r>
            <a:r>
              <a:rPr b="0" i="0" lang="en-GB" sz="1200" u="none" cap="none" strike="noStrike">
                <a:solidFill>
                  <a:schemeClr val="dk1"/>
                </a:solidFill>
                <a:latin typeface="Calibri"/>
                <a:ea typeface="Calibri"/>
                <a:cs typeface="Calibri"/>
                <a:sym typeface="Calibri"/>
              </a:rPr>
              <a:t> fix to raise results, but all the evidence is that ‘students with more elaborated conceptions of learning perform better in public examinations at age 16.’ (Watkins, Learning, Performance and Improvement). That better learners do better in examinations should not come as a surprise to us, but </a:t>
            </a:r>
            <a:r>
              <a:rPr b="0" i="1" lang="en-GB" sz="1200" u="none" cap="none" strike="noStrike">
                <a:solidFill>
                  <a:schemeClr val="dk1"/>
                </a:solidFill>
                <a:latin typeface="Calibri"/>
                <a:ea typeface="Calibri"/>
                <a:cs typeface="Calibri"/>
                <a:sym typeface="Calibri"/>
              </a:rPr>
              <a:t>it will take time </a:t>
            </a:r>
            <a:r>
              <a:rPr b="0" i="0" lang="en-GB" sz="1200" u="none" cap="none" strike="noStrike">
                <a:solidFill>
                  <a:schemeClr val="dk1"/>
                </a:solidFill>
                <a:latin typeface="Calibri"/>
                <a:ea typeface="Calibri"/>
                <a:cs typeface="Calibri"/>
                <a:sym typeface="Calibri"/>
              </a:rPr>
              <a:t>before the ‘elaborated conceptions of learning’ are translated into results.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A struggle for some teachers</a:t>
            </a:r>
            <a:r>
              <a:rPr b="0" i="0" lang="en-GB" sz="1200" u="none" cap="none" strike="noStrike">
                <a:solidFill>
                  <a:schemeClr val="dk1"/>
                </a:solidFill>
                <a:latin typeface="Calibri"/>
                <a:ea typeface="Calibri"/>
                <a:cs typeface="Calibri"/>
                <a:sym typeface="Calibri"/>
              </a:rPr>
              <a:t>: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Habit change is never easy, and the more ingrained the habit, the harder the change may be.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 headteacher warned us recently never to underestimate how long it takes some good teachers to make the necessary adjustments. It is not because they are being difficult, nor are they necessarily resistant to change. Rather they are reflective practitioners who are evaluating the ideas and considering what this means for their own classroom practice. They are, rightly, sceptical of quick fixes and snake oil !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And it is not always to do with age and deeply ingrained habits. Some more mature teachers have memories that go back to ideas like ‘educating the whole child’, and the idea of Building Better Learners can resonate more with them than it does with younger teachers who have both learned under and taught within a system that focuses almost exclusively on attainment standards.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Whatever the reason for resistance, accept that some teachers will take longer than others, and live with it. We ask that our students take time to reflect and make sense of learning for themselves rather than simply accepting received wisdom. The same courtesy and time should be extended to teachers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Where do you expect the greatest resistance will come from?</a:t>
            </a:r>
            <a:endParaRPr/>
          </a:p>
          <a:p>
            <a:pPr indent="-171450" lvl="0" marL="1714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harness them as your best critical friends rather than your biggest staffroom critics?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8" name="Google Shape;58;g41400b8245_1_21: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41685ec1d6_3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g41685ec1d6_3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changes will impact on all areas of school life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three areas: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1 Building students supple learning minds (the learning behaviours we are seeking to develop)</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2 the classroom cultures and teaching practices that will enable these behaviours to grow</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3  the aspects of a learning school necessary to support the other 2 aspects.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See notes </a:t>
            </a:r>
            <a:r>
              <a:rPr lang="en-GB"/>
              <a:t>for this slide in </a:t>
            </a:r>
            <a:r>
              <a:rPr b="1" i="0" lang="en-GB" sz="1200" u="none" cap="none" strike="noStrike">
                <a:solidFill>
                  <a:schemeClr val="dk1"/>
                </a:solidFill>
              </a:rPr>
              <a:t>Downloads </a:t>
            </a:r>
            <a:r>
              <a:rPr lang="en-GB"/>
              <a:t>section - </a:t>
            </a:r>
            <a:r>
              <a:rPr b="1" lang="en-GB">
                <a:solidFill>
                  <a:srgbClr val="000000"/>
                </a:solidFill>
              </a:rPr>
              <a:t>Notes</a:t>
            </a:r>
            <a:r>
              <a:rPr lang="en-GB">
                <a:solidFill>
                  <a:srgbClr val="000000"/>
                </a:solidFill>
              </a:rPr>
              <a:t> to help understanding of slide 5 (Breadth of change)</a:t>
            </a:r>
            <a:endParaRPr i="0" sz="1200" u="none" cap="none" strike="noStrike">
              <a:solidFill>
                <a:srgbClr val="000000"/>
              </a:solidFill>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
        <p:nvSpPr>
          <p:cNvPr id="66" name="Google Shape;66;g41685ec1d6_3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41400b8245_1_35: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g41400b8245_1_35: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many change levers that need to be activated. What sort of strategies could we use to begin the school’s journey to a learning culture and by engaging staff in the exploration.</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Creating a dialogue about learning</a:t>
            </a:r>
            <a:r>
              <a:rPr b="0" i="0" lang="en-GB" sz="1200" u="none" cap="none" strike="noStrike">
                <a:solidFill>
                  <a:schemeClr val="dk1"/>
                </a:solidFill>
                <a:latin typeface="Calibri"/>
                <a:ea typeface="Calibri"/>
                <a:cs typeface="Calibri"/>
                <a:sym typeface="Calibri"/>
              </a:rPr>
              <a:t>: It is a simple fact that teachers tend to pay attention to the same things to which leaders pay attention. If leaders focus on uniform, teachers conclude that uniform is important and focus likewise. If leaders focus on attainment, standards and examination results, so will teachers. It follows that if we, as leaders, want to shift the focus towards student learning, we will need to pay it lots of attention.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might we  create a dialogue about learning in the school? When/where </a:t>
            </a:r>
            <a:r>
              <a:rPr lang="en-GB"/>
              <a:t>could</a:t>
            </a:r>
            <a:r>
              <a:rPr b="0" i="0" lang="en-GB" sz="1200" u="none" cap="none" strike="noStrike">
                <a:solidFill>
                  <a:schemeClr val="dk1"/>
                </a:solidFill>
                <a:latin typeface="Calibri"/>
                <a:ea typeface="Calibri"/>
                <a:cs typeface="Calibri"/>
                <a:sym typeface="Calibri"/>
              </a:rPr>
              <a:t> this dialogue take place? How will we demonstrate their </a:t>
            </a:r>
            <a:r>
              <a:rPr b="1" i="1" lang="en-GB" sz="1200" u="none" cap="none" strike="noStrike">
                <a:solidFill>
                  <a:schemeClr val="dk1"/>
                </a:solidFill>
                <a:latin typeface="Calibri"/>
                <a:ea typeface="Calibri"/>
                <a:cs typeface="Calibri"/>
                <a:sym typeface="Calibri"/>
              </a:rPr>
              <a:t>sustained</a:t>
            </a:r>
            <a:r>
              <a:rPr b="0" i="0" lang="en-GB" sz="1200" u="none" cap="none" strike="noStrike">
                <a:solidFill>
                  <a:schemeClr val="dk1"/>
                </a:solidFill>
                <a:latin typeface="Calibri"/>
                <a:ea typeface="Calibri"/>
                <a:cs typeface="Calibri"/>
                <a:sym typeface="Calibri"/>
              </a:rPr>
              <a:t> commitment to this dialogue?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Sharing Learning Power books with staff: </a:t>
            </a:r>
            <a:r>
              <a:rPr b="0" i="0" lang="en-GB" sz="1200" u="none" cap="none" strike="noStrike">
                <a:solidFill>
                  <a:schemeClr val="dk1"/>
                </a:solidFill>
                <a:latin typeface="Calibri"/>
                <a:ea typeface="Calibri"/>
                <a:cs typeface="Calibri"/>
                <a:sym typeface="Calibri"/>
              </a:rPr>
              <a:t>Sharing Learning Power books may be  a start, but only that. Some teachers will read the materials carefully, some will take a more cursory view, some will adopt the ‘it’s another initiative’ attitude, some will find the potential changes threatening and react adversely, some will say ‘yes’ and think ‘no’. Be prepared for this., and consider how you will engage/persuade the doubters.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Ensuring no mixed messages</a:t>
            </a:r>
            <a:r>
              <a:rPr b="0" i="0" lang="en-GB" sz="1200" u="none" cap="none" strike="noStrike">
                <a:solidFill>
                  <a:schemeClr val="dk1"/>
                </a:solidFill>
                <a:latin typeface="Calibri"/>
                <a:ea typeface="Calibri"/>
                <a:cs typeface="Calibri"/>
                <a:sym typeface="Calibri"/>
              </a:rPr>
              <a:t>: Walk the talk ! The new, emerging vision for learning may command widespread support, but it needs to be more than a revamped vision statement that is at odds with the day to day realities of the school systems, structures and attitudes. If </a:t>
            </a:r>
            <a:r>
              <a:rPr lang="en-GB"/>
              <a:t>you focus</a:t>
            </a:r>
            <a:r>
              <a:rPr b="0" i="0" lang="en-GB" sz="1200" u="none" cap="none" strike="noStrike">
                <a:solidFill>
                  <a:schemeClr val="dk1"/>
                </a:solidFill>
                <a:latin typeface="Calibri"/>
                <a:ea typeface="Calibri"/>
                <a:cs typeface="Calibri"/>
                <a:sym typeface="Calibri"/>
              </a:rPr>
              <a:t> more effort on raising results staff will be confused about which values are most important.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Learning walks to look for learning NOT teaching: </a:t>
            </a:r>
            <a:r>
              <a:rPr b="0" i="0" lang="en-GB" sz="1200" u="none" cap="none" strike="noStrike">
                <a:solidFill>
                  <a:schemeClr val="dk1"/>
                </a:solidFill>
                <a:latin typeface="Calibri"/>
                <a:ea typeface="Calibri"/>
                <a:cs typeface="Calibri"/>
                <a:sym typeface="Calibri"/>
              </a:rPr>
              <a:t>Learning walks are, too often, teaching walks, or behaviour walks, or worse still, ‘management by walking about’ ! To illustrate leadership commitment to developing learning behaviours, focus learning walks exclusively on student learning. Show your interest in students as developing learners, monitor the learning behaviours that are being routinely activated in classrooms, use your observations to further stimulate the dialogue.</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Faculty/year audit of routinely used learning behaviours: </a:t>
            </a:r>
            <a:r>
              <a:rPr b="0" i="0" lang="en-GB" sz="1200" u="none" cap="none" strike="noStrike">
                <a:solidFill>
                  <a:schemeClr val="dk1"/>
                </a:solidFill>
                <a:latin typeface="Calibri"/>
                <a:ea typeface="Calibri"/>
                <a:cs typeface="Calibri"/>
                <a:sym typeface="Calibri"/>
              </a:rPr>
              <a:t>Ask teachers – which learning behaviours are frequently exercised in your classroom? Which ones get less frequent exposure? Ask – why those? Is it because of what you teach? Or how you teach? Or both?</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Introductory training day for all staff: </a:t>
            </a:r>
            <a:r>
              <a:rPr b="0" i="0" lang="en-GB" sz="1200" u="none" cap="none" strike="noStrike">
                <a:solidFill>
                  <a:schemeClr val="dk1"/>
                </a:solidFill>
                <a:latin typeface="Calibri"/>
                <a:ea typeface="Calibri"/>
                <a:cs typeface="Calibri"/>
                <a:sym typeface="Calibri"/>
              </a:rPr>
              <a:t>There are materials in this pack (see section </a:t>
            </a:r>
            <a:r>
              <a:rPr lang="en-GB"/>
              <a:t>Chalkface, Topic B)</a:t>
            </a:r>
            <a:r>
              <a:rPr b="0" i="0" lang="en-GB" sz="1200" u="none" cap="none" strike="noStrike">
                <a:solidFill>
                  <a:schemeClr val="dk1"/>
                </a:solidFill>
                <a:latin typeface="Calibri"/>
                <a:ea typeface="Calibri"/>
                <a:cs typeface="Calibri"/>
                <a:sym typeface="Calibri"/>
              </a:rPr>
              <a:t> that will support you in delivering such a training day. When will such a day take place? Who will lead it? Will there be any advance reading for staff? How will you overcome the issues around support staff attending training days – this is one they cannot miss.</a:t>
            </a:r>
            <a:endParaRPr b="1"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6" name="Google Shape;76;g41400b8245_1_35: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1400b8245_1_4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g41400b8245_1_4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best way to enable staff to change is to create a culture of enquiry across the school. We ask that students ‘fail in safety’. The same should be extended to teachers.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Experimentation is key. Trying things out, finding what works with your students, small scale action research projects supported by colleagues who are undertaking similar enquiries lie at the heart of changing teaching habits.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will you, as leaders, ensure that teachers are supported in experimenting, making mistakes and learning from them, taking control of their own growth as reflective practitioner?</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Will you have to make any alterations to existing practices/structures (like, for example, Performance Management) to ensure that teachers feel empowered to ‘fail in safety’?</a:t>
            </a:r>
            <a:endParaRPr b="0" i="0" sz="1200" u="none" cap="none" strike="noStrike">
              <a:solidFill>
                <a:schemeClr val="dk1"/>
              </a:solidFill>
              <a:latin typeface="Calibri"/>
              <a:ea typeface="Calibri"/>
              <a:cs typeface="Calibri"/>
              <a:sym typeface="Calibri"/>
            </a:endParaRPr>
          </a:p>
        </p:txBody>
      </p:sp>
      <p:sp>
        <p:nvSpPr>
          <p:cNvPr id="84" name="Google Shape;84;g41400b8245_1_4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1400b8245_1_51: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g41400b8245_1_51: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Leaders need to keep track of developments in the most sensitive, supportive way possible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Consider how you might monitor:</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changes in students’ learning behaviours, </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increased motivation</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greater interest in learning</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taking more responsibility for learning</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becoming less dependent</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showing more confidence in tackling difficulty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Ask yourselves: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would it change your usual lesson observation proformas if you set out to capture this type of evidence?</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engage teachers in contributing to the gathering of this information?</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gather learner views?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could provide a useful baseline measure against which to evaluate future developments.</a:t>
            </a:r>
            <a:endParaRPr b="0" i="0" sz="1200" u="none" cap="none" strike="noStrike">
              <a:solidFill>
                <a:schemeClr val="dk1"/>
              </a:solidFill>
              <a:latin typeface="Calibri"/>
              <a:ea typeface="Calibri"/>
              <a:cs typeface="Calibri"/>
              <a:sym typeface="Calibri"/>
            </a:endParaRPr>
          </a:p>
        </p:txBody>
      </p:sp>
      <p:sp>
        <p:nvSpPr>
          <p:cNvPr id="92" name="Google Shape;92;g41400b8245_1_51: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6" name="Shape 36"/>
        <p:cNvGrpSpPr/>
        <p:nvPr/>
      </p:nvGrpSpPr>
      <p:grpSpPr>
        <a:xfrm>
          <a:off x="0" y="0"/>
          <a:ext cx="0" cy="0"/>
          <a:chOff x="0" y="0"/>
          <a:chExt cx="0" cy="0"/>
        </a:xfrm>
      </p:grpSpPr>
      <p:sp>
        <p:nvSpPr>
          <p:cNvPr id="37" name="Google Shape;37;p7"/>
          <p:cNvSpPr txBox="1"/>
          <p:nvPr>
            <p:ph idx="1" type="subTitle"/>
          </p:nvPr>
        </p:nvSpPr>
        <p:spPr>
          <a:xfrm>
            <a:off x="6705603" y="17870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A guided conversation for managers of Learning Power</a:t>
            </a:r>
            <a:endParaRPr b="0" i="0" sz="1900" u="none" cap="none" strike="noStrike">
              <a:solidFill>
                <a:srgbClr val="FF00FF"/>
              </a:solidFill>
              <a:latin typeface="Calibri"/>
              <a:ea typeface="Calibri"/>
              <a:cs typeface="Calibri"/>
              <a:sym typeface="Calibri"/>
            </a:endParaRPr>
          </a:p>
        </p:txBody>
      </p:sp>
      <p:sp>
        <p:nvSpPr>
          <p:cNvPr id="38" name="Google Shape;38;p7"/>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Learning Power what and why.</a:t>
            </a:r>
            <a:endParaRPr/>
          </a:p>
        </p:txBody>
      </p:sp>
      <p:sp>
        <p:nvSpPr>
          <p:cNvPr id="39" name="Google Shape;39;p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4" name="Shape 44"/>
        <p:cNvGrpSpPr/>
        <p:nvPr/>
      </p:nvGrpSpPr>
      <p:grpSpPr>
        <a:xfrm>
          <a:off x="0" y="0"/>
          <a:ext cx="0" cy="0"/>
          <a:chOff x="0" y="0"/>
          <a:chExt cx="0" cy="0"/>
        </a:xfrm>
      </p:grpSpPr>
      <p:sp>
        <p:nvSpPr>
          <p:cNvPr id="45" name="Google Shape;45;p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 Line of argument through the slides</a:t>
            </a:r>
            <a:endParaRPr b="0" i="0" sz="3200" u="none" cap="none" strike="noStrike">
              <a:solidFill>
                <a:srgbClr val="000090"/>
              </a:solidFill>
              <a:latin typeface="Open Sans"/>
              <a:ea typeface="Open Sans"/>
              <a:cs typeface="Open Sans"/>
              <a:sym typeface="Open Sans"/>
            </a:endParaRPr>
          </a:p>
        </p:txBody>
      </p:sp>
      <p:sp>
        <p:nvSpPr>
          <p:cNvPr id="46" name="Google Shape;46;p8"/>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Our aim for young people. An overview of intent</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A key ‘must do’ to make it work</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Necessary changes will be extensive across school </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What do we need to do early on?</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Manage a dialogue </a:t>
            </a:r>
            <a:r>
              <a:rPr lang="en-GB">
                <a:solidFill>
                  <a:srgbClr val="0000FF"/>
                </a:solidFill>
              </a:rPr>
              <a:t>about</a:t>
            </a:r>
            <a:r>
              <a:rPr b="0" i="0" lang="en-GB" sz="2400" u="none" cap="none" strike="noStrike">
                <a:solidFill>
                  <a:srgbClr val="0000FF"/>
                </a:solidFill>
                <a:latin typeface="Open Sans"/>
                <a:ea typeface="Open Sans"/>
                <a:cs typeface="Open Sans"/>
                <a:sym typeface="Open Sans"/>
              </a:rPr>
              <a:t> learning across school </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Organise and manage of a culture of enquiry </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Keep track of development of enquiries</a:t>
            </a:r>
            <a:endParaRPr b="0" i="0" sz="2400" u="none" cap="none" strike="noStrike">
              <a:solidFill>
                <a:srgbClr val="0000FF"/>
              </a:solidFill>
              <a:latin typeface="Open Sans"/>
              <a:ea typeface="Open Sans"/>
              <a:cs typeface="Open Sans"/>
              <a:sym typeface="Open Sans"/>
            </a:endParaRPr>
          </a:p>
          <a:p>
            <a:pPr indent="0" lvl="0" marL="76200" marR="0" rtl="0" algn="r">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1" name="Shape 51"/>
        <p:cNvGrpSpPr/>
        <p:nvPr/>
      </p:nvGrpSpPr>
      <p:grpSpPr>
        <a:xfrm>
          <a:off x="0" y="0"/>
          <a:ext cx="0" cy="0"/>
          <a:chOff x="0" y="0"/>
          <a:chExt cx="0" cy="0"/>
        </a:xfrm>
      </p:grpSpPr>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Our aim for young people</a:t>
            </a:r>
            <a:endParaRPr/>
          </a:p>
        </p:txBody>
      </p:sp>
      <p:sp>
        <p:nvSpPr>
          <p:cNvPr id="53" name="Google Shape;53;p9"/>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To purposefully grow our students’ learning behaviours ... perseverance, self-control, attentiveness, openness to experience, empathy, tolerance of diverse opinions, creativity, critical curiosity</a:t>
            </a:r>
            <a:r>
              <a:rPr lang="en-GB" sz="2220"/>
              <a:t> etc.</a:t>
            </a:r>
            <a:r>
              <a:rPr b="0" i="0" lang="en-GB" sz="2220" u="none" cap="none" strike="noStrike">
                <a:solidFill>
                  <a:srgbClr val="3366FF"/>
                </a:solidFill>
                <a:latin typeface="Open Sans"/>
                <a:ea typeface="Open Sans"/>
                <a:cs typeface="Open Sans"/>
                <a:sym typeface="Open Sans"/>
              </a:rPr>
              <a:t>   A wealth of high value learning habits.</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By developing learning friendly cultures that: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use a learning language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give students greater responsibility for learning</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offer classroom activities that stretch learning behaviours</a:t>
            </a:r>
            <a:endParaRPr b="0" i="0" sz="2035" u="none" cap="none" strike="noStrike">
              <a:solidFill>
                <a:srgbClr val="000090"/>
              </a:solidFill>
              <a:latin typeface="Open Sans"/>
              <a:ea typeface="Open Sans"/>
              <a:cs typeface="Open Sans"/>
              <a:sym typeface="Open Sans"/>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celebrate the use and growth of learning behaviours</a:t>
            </a:r>
            <a:endParaRPr b="0" i="0" sz="2035" u="none" cap="none" strike="noStrike">
              <a:solidFill>
                <a:srgbClr val="000090"/>
              </a:solidFill>
              <a:latin typeface="Open Sans"/>
              <a:ea typeface="Open Sans"/>
              <a:cs typeface="Open Sans"/>
              <a:sym typeface="Open Sans"/>
            </a:endParaRPr>
          </a:p>
        </p:txBody>
      </p:sp>
      <p:sp>
        <p:nvSpPr>
          <p:cNvPr id="54" name="Google Shape;54;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9" name="Shape 59"/>
        <p:cNvGrpSpPr/>
        <p:nvPr/>
      </p:nvGrpSpPr>
      <p:grpSpPr>
        <a:xfrm>
          <a:off x="0" y="0"/>
          <a:ext cx="0" cy="0"/>
          <a:chOff x="0" y="0"/>
          <a:chExt cx="0" cy="0"/>
        </a:xfrm>
      </p:grpSpPr>
      <p:sp>
        <p:nvSpPr>
          <p:cNvPr id="60" name="Google Shape;60;p10"/>
          <p:cNvSpPr txBox="1"/>
          <p:nvPr>
            <p:ph type="title"/>
          </p:nvPr>
        </p:nvSpPr>
        <p:spPr>
          <a:xfrm>
            <a:off x="381000" y="296550"/>
            <a:ext cx="81351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Research suggests there’s a key difference in schools that make BLP work</a:t>
            </a:r>
            <a:endParaRPr/>
          </a:p>
        </p:txBody>
      </p:sp>
      <p:sp>
        <p:nvSpPr>
          <p:cNvPr id="61" name="Google Shape;61;p10"/>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Stop it fizzling out by understanding BLP as: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whole-school culture change, not an initiative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something that will take several years to implement/sustain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not a quick fix to raise results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a struggle for some teachers</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400" u="none" cap="none" strike="noStrike">
              <a:solidFill>
                <a:srgbClr val="000000"/>
              </a:solidFill>
              <a:latin typeface="Open Sans"/>
              <a:ea typeface="Open Sans"/>
              <a:cs typeface="Open Sans"/>
              <a:sym typeface="Open Sans"/>
            </a:endParaRPr>
          </a:p>
        </p:txBody>
      </p:sp>
      <p:sp>
        <p:nvSpPr>
          <p:cNvPr id="62" name="Google Shape;62;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7" name="Shape 67"/>
        <p:cNvGrpSpPr/>
        <p:nvPr/>
      </p:nvGrpSpPr>
      <p:grpSpPr>
        <a:xfrm>
          <a:off x="0" y="0"/>
          <a:ext cx="0" cy="0"/>
          <a:chOff x="0" y="0"/>
          <a:chExt cx="0" cy="0"/>
        </a:xfrm>
      </p:grpSpPr>
      <p:sp>
        <p:nvSpPr>
          <p:cNvPr id="68" name="Google Shape;68;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Breadth of change</a:t>
            </a:r>
            <a:endParaRPr/>
          </a:p>
        </p:txBody>
      </p:sp>
      <p:sp>
        <p:nvSpPr>
          <p:cNvPr id="69" name="Google Shape;69;p1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ore-Model-V13_stage1.png" id="70" name="Google Shape;70;p11"/>
          <p:cNvPicPr preferRelativeResize="0"/>
          <p:nvPr/>
        </p:nvPicPr>
        <p:blipFill rotWithShape="1">
          <a:blip r:embed="rId3">
            <a:alphaModFix/>
          </a:blip>
          <a:srcRect b="0" l="0" r="0" t="0"/>
          <a:stretch/>
        </p:blipFill>
        <p:spPr>
          <a:xfrm>
            <a:off x="1239690" y="0"/>
            <a:ext cx="7075170" cy="5715000"/>
          </a:xfrm>
          <a:prstGeom prst="rect">
            <a:avLst/>
          </a:prstGeom>
          <a:noFill/>
          <a:ln>
            <a:noFill/>
          </a:ln>
        </p:spPr>
      </p:pic>
      <p:pic>
        <p:nvPicPr>
          <p:cNvPr descr="Core-Model-V13_stage2.png" id="71" name="Google Shape;71;p11"/>
          <p:cNvPicPr preferRelativeResize="0"/>
          <p:nvPr/>
        </p:nvPicPr>
        <p:blipFill rotWithShape="1">
          <a:blip r:embed="rId4">
            <a:alphaModFix/>
          </a:blip>
          <a:srcRect b="0" l="0" r="0" t="0"/>
          <a:stretch/>
        </p:blipFill>
        <p:spPr>
          <a:xfrm>
            <a:off x="1239690" y="0"/>
            <a:ext cx="7075170" cy="5715000"/>
          </a:xfrm>
          <a:prstGeom prst="rect">
            <a:avLst/>
          </a:prstGeom>
          <a:noFill/>
          <a:ln>
            <a:noFill/>
          </a:ln>
        </p:spPr>
      </p:pic>
      <p:pic>
        <p:nvPicPr>
          <p:cNvPr descr="Core-Model-V13_stage3.png" id="72" name="Google Shape;72;p11"/>
          <p:cNvPicPr preferRelativeResize="0"/>
          <p:nvPr/>
        </p:nvPicPr>
        <p:blipFill rotWithShape="1">
          <a:blip r:embed="rId5">
            <a:alphaModFix/>
          </a:blip>
          <a:srcRect b="0" l="0" r="0" t="0"/>
          <a:stretch/>
        </p:blipFill>
        <p:spPr>
          <a:xfrm>
            <a:off x="1225390" y="0"/>
            <a:ext cx="7089629" cy="61170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7" name="Shape 77"/>
        <p:cNvGrpSpPr/>
        <p:nvPr/>
      </p:nvGrpSpPr>
      <p:grpSpPr>
        <a:xfrm>
          <a:off x="0" y="0"/>
          <a:ext cx="0" cy="0"/>
          <a:chOff x="0" y="0"/>
          <a:chExt cx="0" cy="0"/>
        </a:xfrm>
      </p:grpSpPr>
      <p:sp>
        <p:nvSpPr>
          <p:cNvPr id="78" name="Google Shape;78;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Create a dialogue re a vision for learning.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79" name="Google Shape;79;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Share Learning Power books with staff?</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Make parts of this resource available to staff?</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Ensure no mixed messages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lang="en-GB"/>
              <a:t>Use </a:t>
            </a:r>
            <a:r>
              <a:rPr b="0" i="0" lang="en-GB" sz="2400" u="none" cap="none" strike="noStrike">
                <a:solidFill>
                  <a:srgbClr val="3366FF"/>
                </a:solidFill>
                <a:latin typeface="Open Sans"/>
                <a:ea typeface="Open Sans"/>
                <a:cs typeface="Open Sans"/>
                <a:sym typeface="Open Sans"/>
              </a:rPr>
              <a:t>Learning walks looking for </a:t>
            </a:r>
            <a:r>
              <a:rPr b="0" i="0" lang="en-GB" sz="2400" u="none" cap="none" strike="noStrike">
                <a:solidFill>
                  <a:srgbClr val="FF00FF"/>
                </a:solidFill>
                <a:latin typeface="Open Sans"/>
                <a:ea typeface="Open Sans"/>
                <a:cs typeface="Open Sans"/>
                <a:sym typeface="Open Sans"/>
              </a:rPr>
              <a:t>learning</a:t>
            </a:r>
            <a:r>
              <a:rPr b="0" i="0" lang="en-GB" sz="2400" u="none" cap="none" strike="noStrike">
                <a:solidFill>
                  <a:srgbClr val="3366FF"/>
                </a:solidFill>
                <a:latin typeface="Open Sans"/>
                <a:ea typeface="Open Sans"/>
                <a:cs typeface="Open Sans"/>
                <a:sym typeface="Open Sans"/>
              </a:rPr>
              <a:t> NOT </a:t>
            </a:r>
            <a:r>
              <a:rPr b="0" i="0" lang="en-GB" sz="2400" u="none" cap="none" strike="noStrike">
                <a:solidFill>
                  <a:srgbClr val="FF00FF"/>
                </a:solidFill>
                <a:latin typeface="Open Sans"/>
                <a:ea typeface="Open Sans"/>
                <a:cs typeface="Open Sans"/>
                <a:sym typeface="Open Sans"/>
              </a:rPr>
              <a:t>teaching</a:t>
            </a:r>
            <a:r>
              <a:rPr b="0" i="0" lang="en-GB" sz="2400" u="none" cap="none" strike="noStrike">
                <a:solidFill>
                  <a:srgbClr val="3366FF"/>
                </a:solidFill>
                <a:latin typeface="Open Sans"/>
                <a:ea typeface="Open Sans"/>
                <a:cs typeface="Open Sans"/>
                <a:sym typeface="Open Sans"/>
              </a:rPr>
              <a: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Faculty/year audit of routinely used learning behaviours. Share and discuss results?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Introductory training day for all staff? </a:t>
            </a:r>
            <a:r>
              <a:rPr b="0" i="0" lang="en-GB" sz="1600" u="none" cap="none" strike="noStrike">
                <a:solidFill>
                  <a:srgbClr val="3366FF"/>
                </a:solidFill>
                <a:latin typeface="Open Sans"/>
                <a:ea typeface="Open Sans"/>
                <a:cs typeface="Open Sans"/>
                <a:sym typeface="Open Sans"/>
              </a:rPr>
              <a:t>(using material in this resource pack)</a:t>
            </a:r>
            <a:endParaRPr/>
          </a:p>
        </p:txBody>
      </p:sp>
      <p:sp>
        <p:nvSpPr>
          <p:cNvPr id="80" name="Google Shape;80;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5" name="Shape 85"/>
        <p:cNvGrpSpPr/>
        <p:nvPr/>
      </p:nvGrpSpPr>
      <p:grpSpPr>
        <a:xfrm>
          <a:off x="0" y="0"/>
          <a:ext cx="0" cy="0"/>
          <a:chOff x="0" y="0"/>
          <a:chExt cx="0" cy="0"/>
        </a:xfrm>
      </p:grpSpPr>
      <p:sp>
        <p:nvSpPr>
          <p:cNvPr id="86" name="Google Shape;86;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Creating a culture of enquiry.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87" name="Google Shape;87;p1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Encourage staff to actively experiment in their classrooms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Set up Professional Learning Teams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Support the freedom to take risks and learn from mistakes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Emphasise the school is learning its way forward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Promote the idea of teachers being leaders of their own learning</a:t>
            </a:r>
            <a:endParaRPr/>
          </a:p>
        </p:txBody>
      </p:sp>
      <p:sp>
        <p:nvSpPr>
          <p:cNvPr id="88" name="Google Shape;88;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 track of developments.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95" name="Google Shape;95;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Regular classroom reviews in a spirit of learning support NOT judgement or appraisal</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Not ‘checking up’ but reflective process across the school</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Possible changes to watch out for in students:</a:t>
            </a:r>
            <a:endParaRPr b="0" i="0" sz="2400" u="none" cap="none" strike="noStrike">
              <a:solidFill>
                <a:srgbClr val="3366FF"/>
              </a:solidFill>
              <a:latin typeface="Open Sans"/>
              <a:ea typeface="Open Sans"/>
              <a:cs typeface="Open Sans"/>
              <a:sym typeface="Open Sans"/>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changes in learning behaviours, </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increased motivation</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greater interest in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taking more responsibility for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becoming less dependent</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showing more confidence in tackling difficulty</a:t>
            </a:r>
            <a:endParaRPr/>
          </a:p>
        </p:txBody>
      </p:sp>
      <p:sp>
        <p:nvSpPr>
          <p:cNvPr id="96" name="Google Shape;96;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