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715000" cx="9144000"/>
  <p:notesSz cx="6858000" cy="9144000"/>
  <p:embeddedFontLst>
    <p:embeddedFont>
      <p:font typeface="Candara"/>
      <p:regular r:id="rId18"/>
      <p:bold r:id="rId19"/>
      <p:italic r:id="rId20"/>
      <p:boldItalic r:id="rId21"/>
    </p:embeddedFont>
    <p:embeddedFont>
      <p:font typeface="Open Sans"/>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757">
          <p15:clr>
            <a:srgbClr val="A4A3A4"/>
          </p15:clr>
        </p15:guide>
        <p15:guide id="2" pos="28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757" orient="horz"/>
        <p:guide pos="28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italic.fntdata"/><Relationship Id="rId22" Type="http://schemas.openxmlformats.org/officeDocument/2006/relationships/font" Target="fonts/OpenSans-regular.fntdata"/><Relationship Id="rId21" Type="http://schemas.openxmlformats.org/officeDocument/2006/relationships/font" Target="fonts/Candara-boldItalic.fntdata"/><Relationship Id="rId24" Type="http://schemas.openxmlformats.org/officeDocument/2006/relationships/font" Target="fonts/OpenSans-italic.fntdata"/><Relationship Id="rId23"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Open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Candara-bold.fntdata"/><Relationship Id="rId18" Type="http://schemas.openxmlformats.org/officeDocument/2006/relationships/font" Target="fonts/Candara-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 name="Shape 38"/>
        <p:cNvGrpSpPr/>
        <p:nvPr/>
      </p:nvGrpSpPr>
      <p:grpSpPr>
        <a:xfrm>
          <a:off x="0" y="0"/>
          <a:ext cx="0" cy="0"/>
          <a:chOff x="0" y="0"/>
          <a:chExt cx="0" cy="0"/>
        </a:xfrm>
      </p:grpSpPr>
      <p:sp>
        <p:nvSpPr>
          <p:cNvPr id="39" name="Google Shape;39;g40a688f1e8_0_0: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g40a688f1e8_0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 name="Shape 45"/>
        <p:cNvGrpSpPr/>
        <p:nvPr/>
      </p:nvGrpSpPr>
      <p:grpSpPr>
        <a:xfrm>
          <a:off x="0" y="0"/>
          <a:ext cx="0" cy="0"/>
          <a:chOff x="0" y="0"/>
          <a:chExt cx="0" cy="0"/>
        </a:xfrm>
      </p:grpSpPr>
      <p:sp>
        <p:nvSpPr>
          <p:cNvPr id="46" name="Google Shape;46;g40a688f1e8_0_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 name="Google Shape;47;g40a688f1e8_0_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spcBef>
                <a:spcPts val="0"/>
              </a:spcBef>
              <a:spcAft>
                <a:spcPts val="0"/>
              </a:spcAft>
              <a:buClr>
                <a:schemeClr val="dk1"/>
              </a:buClr>
              <a:buSzPts val="1200"/>
              <a:buFont typeface="Calibri"/>
              <a:buChar char="•"/>
            </a:pPr>
            <a:r>
              <a:rPr b="1" i="0" lang="en-GB" sz="1200" u="none" cap="none" strike="noStrike">
                <a:solidFill>
                  <a:schemeClr val="dk1"/>
                </a:solidFill>
              </a:rPr>
              <a:t>The Building Better Learners 'journey'</a:t>
            </a:r>
            <a:endParaRPr b="1" i="0" sz="1200" u="none" cap="none" strike="noStrike">
              <a:solidFill>
                <a:schemeClr val="dk1"/>
              </a:solidFill>
            </a:endParaRPr>
          </a:p>
          <a:p>
            <a:pPr indent="-171450" lvl="0" marL="171450" marR="0" rtl="0" algn="l">
              <a:spcBef>
                <a:spcPts val="0"/>
              </a:spcBef>
              <a:spcAft>
                <a:spcPts val="0"/>
              </a:spcAft>
              <a:buClr>
                <a:schemeClr val="dk1"/>
              </a:buClr>
              <a:buSzPts val="1200"/>
              <a:buFont typeface="Calibri"/>
              <a:buChar char="•"/>
            </a:pPr>
            <a:r>
              <a:rPr b="1" i="0" lang="en-GB" sz="1200" u="none" cap="none" strike="noStrike">
                <a:solidFill>
                  <a:schemeClr val="dk1"/>
                </a:solidFill>
              </a:rPr>
              <a:t>The blended learning programme and teacher learning communities</a:t>
            </a:r>
            <a:endParaRPr b="1" i="0" sz="1200" u="none" cap="none" strike="noStrike">
              <a:solidFill>
                <a:schemeClr val="dk1"/>
              </a:solidFill>
            </a:endParaRPr>
          </a:p>
          <a:p>
            <a:pPr indent="-171450" lvl="0" marL="171450" marR="0" rtl="0" algn="l">
              <a:spcBef>
                <a:spcPts val="0"/>
              </a:spcBef>
              <a:spcAft>
                <a:spcPts val="0"/>
              </a:spcAft>
              <a:buClr>
                <a:schemeClr val="dk1"/>
              </a:buClr>
              <a:buSzPts val="1200"/>
              <a:buFont typeface="Calibri"/>
              <a:buChar char="•"/>
            </a:pPr>
            <a:r>
              <a:rPr b="1" i="0" lang="en-GB" sz="1200" u="none" cap="none" strike="noStrike">
                <a:solidFill>
                  <a:schemeClr val="dk1"/>
                </a:solidFill>
              </a:rPr>
              <a:t>How the story unfolds over time</a:t>
            </a:r>
            <a:endParaRPr/>
          </a:p>
          <a:p>
            <a:pPr indent="-95250" lvl="0" marL="171450" marR="0" rtl="0" algn="l">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spcBef>
                <a:spcPts val="0"/>
              </a:spcBef>
              <a:spcAft>
                <a:spcPts val="0"/>
              </a:spcAft>
              <a:buNone/>
            </a:pPr>
            <a:r>
              <a:rPr b="1" i="0" lang="en-GB" sz="1200" u="none" cap="none" strike="noStrike">
                <a:solidFill>
                  <a:schemeClr val="dk1"/>
                </a:solidFill>
              </a:rPr>
              <a:t>Aim of the discussion:  </a:t>
            </a:r>
            <a:r>
              <a:rPr i="0" lang="en-GB" sz="1200" u="none" cap="none" strike="noStrike">
                <a:solidFill>
                  <a:schemeClr val="dk1"/>
                </a:solidFill>
              </a:rPr>
              <a:t>To consider/explore the different aspects of using the online modules in </a:t>
            </a:r>
            <a:r>
              <a:rPr lang="en-GB"/>
              <a:t>Nutshells</a:t>
            </a:r>
            <a:r>
              <a:rPr i="0" lang="en-GB" sz="1200" u="none" cap="none" strike="noStrike">
                <a:solidFill>
                  <a:schemeClr val="dk1"/>
                </a:solidFill>
              </a:rPr>
              <a:t> 1 to support developments.</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spcBef>
                <a:spcPts val="0"/>
              </a:spcBef>
              <a:spcAft>
                <a:spcPts val="0"/>
              </a:spcAft>
              <a:buClr>
                <a:schemeClr val="dk1"/>
              </a:buClr>
              <a:buSzPts val="1200"/>
              <a:buFont typeface="Calibri"/>
              <a:buChar char="•"/>
            </a:pPr>
            <a:r>
              <a:rPr i="0" lang="en-GB" sz="1200" u="none" cap="none" strike="noStrike">
                <a:solidFill>
                  <a:schemeClr val="dk1"/>
                </a:solidFill>
              </a:rPr>
              <a:t>What the journey might look like</a:t>
            </a:r>
            <a:endParaRPr i="0" sz="1200" u="none" cap="none" strike="noStrike">
              <a:solidFill>
                <a:schemeClr val="dk1"/>
              </a:solidFill>
            </a:endParaRPr>
          </a:p>
          <a:p>
            <a:pPr indent="-171450" lvl="0" marL="171450" marR="0" rtl="0" algn="l">
              <a:spcBef>
                <a:spcPts val="0"/>
              </a:spcBef>
              <a:spcAft>
                <a:spcPts val="0"/>
              </a:spcAft>
              <a:buClr>
                <a:schemeClr val="dk1"/>
              </a:buClr>
              <a:buSzPts val="1200"/>
              <a:buFont typeface="Calibri"/>
              <a:buChar char="•"/>
            </a:pPr>
            <a:r>
              <a:rPr i="0" lang="en-GB" sz="1200" u="none" cap="none" strike="noStrike">
                <a:solidFill>
                  <a:schemeClr val="dk1"/>
                </a:solidFill>
              </a:rPr>
              <a:t>The possible barriers/obstacles</a:t>
            </a:r>
            <a:endParaRPr/>
          </a:p>
          <a:p>
            <a:pPr indent="-171450" lvl="0" marL="171450" marR="0" rtl="0" algn="l">
              <a:spcBef>
                <a:spcPts val="0"/>
              </a:spcBef>
              <a:spcAft>
                <a:spcPts val="0"/>
              </a:spcAft>
              <a:buClr>
                <a:schemeClr val="dk1"/>
              </a:buClr>
              <a:buSzPts val="1200"/>
              <a:buFont typeface="Calibri"/>
              <a:buChar char="•"/>
            </a:pPr>
            <a:r>
              <a:rPr i="0" lang="en-GB" sz="1200" u="none" cap="none" strike="noStrike">
                <a:solidFill>
                  <a:schemeClr val="dk1"/>
                </a:solidFill>
              </a:rPr>
              <a:t>How Teacher Learning Communities work</a:t>
            </a:r>
            <a:endParaRPr/>
          </a:p>
          <a:p>
            <a:pPr indent="-171450" lvl="0" marL="171450" marR="0" rtl="0" algn="l">
              <a:spcBef>
                <a:spcPts val="0"/>
              </a:spcBef>
              <a:spcAft>
                <a:spcPts val="0"/>
              </a:spcAft>
              <a:buClr>
                <a:schemeClr val="dk1"/>
              </a:buClr>
              <a:buSzPts val="1200"/>
              <a:buFont typeface="Calibri"/>
              <a:buChar char="•"/>
            </a:pPr>
            <a:r>
              <a:rPr i="0" lang="en-GB" sz="1200" u="none" cap="none" strike="noStrike">
                <a:solidFill>
                  <a:schemeClr val="dk1"/>
                </a:solidFill>
              </a:rPr>
              <a:t>The development of a detailed plan of implementation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8" name="Google Shape;48;g40a688f1e8_0_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 name="Shape 53"/>
        <p:cNvGrpSpPr/>
        <p:nvPr/>
      </p:nvGrpSpPr>
      <p:grpSpPr>
        <a:xfrm>
          <a:off x="0" y="0"/>
          <a:ext cx="0" cy="0"/>
          <a:chOff x="0" y="0"/>
          <a:chExt cx="0" cy="0"/>
        </a:xfrm>
      </p:grpSpPr>
      <p:sp>
        <p:nvSpPr>
          <p:cNvPr id="54" name="Google Shape;54;g40a688f1e8_0_15: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55" name="Google Shape;55;g40a688f1e8_0_15: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56" name="Google Shape;56;g40a688f1e8_0_15:notes"/>
          <p:cNvSpPr txBox="1"/>
          <p:nvPr>
            <p:ph idx="1" type="body"/>
          </p:nvPr>
        </p:nvSpPr>
        <p:spPr>
          <a:xfrm>
            <a:off x="685800" y="5439798"/>
            <a:ext cx="5486400" cy="5153400"/>
          </a:xfrm>
          <a:prstGeom prst="rect">
            <a:avLst/>
          </a:prstGeom>
          <a:no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school's journey will take time, it is not a quick fix.</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slide emphasises that developing children’s learning habits is a long-term (but rewarding) process which will take several years to become fully established in the school. However, research suggests that real improvements in pupils’ motivation, achievement and behaviour will become apparent within weeks of beginning the journey.</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is important that the approach is taken up in all classrooms – learning power is an entitlement for all children.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focusing and developing stages are supported through materials </a:t>
            </a:r>
            <a:r>
              <a:rPr lang="en-GB"/>
              <a:t>in this pack</a:t>
            </a:r>
            <a:r>
              <a:rPr b="0" i="0" lang="en-GB" sz="1200" u="none" cap="none" strike="noStrike">
                <a:solidFill>
                  <a:schemeClr val="dk1"/>
                </a:solidFill>
                <a:latin typeface="Calibri"/>
                <a:ea typeface="Calibri"/>
                <a:cs typeface="Calibri"/>
                <a:sym typeface="Calibri"/>
              </a:rPr>
              <a:t>.</a:t>
            </a:r>
            <a:endParaRPr b="0" i="0" sz="1200" u="none" cap="none" strike="noStrike">
              <a:solidFill>
                <a:schemeClr val="dk1"/>
              </a:solidFill>
              <a:latin typeface="Calibri"/>
              <a:ea typeface="Calibri"/>
              <a:cs typeface="Calibri"/>
              <a:sym typeface="Calibri"/>
            </a:endParaRPr>
          </a:p>
        </p:txBody>
      </p:sp>
      <p:sp>
        <p:nvSpPr>
          <p:cNvPr id="57" name="Google Shape;57;g40a688f1e8_0_15:notes"/>
          <p:cNvSpPr txBox="1"/>
          <p:nvPr/>
        </p:nvSpPr>
        <p:spPr>
          <a:xfrm>
            <a:off x="3884614" y="10877601"/>
            <a:ext cx="2971800" cy="572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58" name="Google Shape;58;g40a688f1e8_0_15:notes"/>
          <p:cNvSpPr txBox="1"/>
          <p:nvPr/>
        </p:nvSpPr>
        <p:spPr>
          <a:xfrm>
            <a:off x="685800" y="10593283"/>
            <a:ext cx="2286000" cy="856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59" name="Google Shape;59;g40a688f1e8_0_15:notes"/>
          <p:cNvSpPr txBox="1"/>
          <p:nvPr/>
        </p:nvSpPr>
        <p:spPr>
          <a:xfrm>
            <a:off x="685800" y="0"/>
            <a:ext cx="2667000" cy="572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Building Better Learners | CPD Unit 1</a:t>
            </a:r>
            <a:endParaRPr/>
          </a:p>
        </p:txBody>
      </p:sp>
      <p:sp>
        <p:nvSpPr>
          <p:cNvPr id="60" name="Google Shape;60;g40a688f1e8_0_15:notes"/>
          <p:cNvSpPr txBox="1"/>
          <p:nvPr/>
        </p:nvSpPr>
        <p:spPr>
          <a:xfrm>
            <a:off x="3884615" y="10593283"/>
            <a:ext cx="2287500" cy="8568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Page </a:t>
            </a: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0a688f1e8_0_31: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 name="Google Shape;69;g40a688f1e8_0_31: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We are asking a lot of teachers, what support structures will we need to provide?</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t/>
            </a:r>
            <a:endParaRPr b="1">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b="1" i="0" lang="en-GB" u="none" cap="none" strike="noStrike">
                <a:solidFill>
                  <a:srgbClr val="000000"/>
                </a:solidFill>
              </a:rPr>
              <a:t>what difficulties and demands will it involve</a:t>
            </a:r>
            <a:r>
              <a:rPr i="0" lang="en-GB" u="none" cap="none" strike="noStrike">
                <a:solidFill>
                  <a:srgbClr val="000000"/>
                </a:solidFill>
              </a:rPr>
              <a:t>: </a:t>
            </a:r>
            <a:r>
              <a:rPr lang="en-GB">
                <a:solidFill>
                  <a:srgbClr val="000000"/>
                </a:solidFill>
              </a:rPr>
              <a:t>The vast majority of teachers find it easy to buy into the vision of helping their students to become better learners - much like raising standards, what is not to like? Some may be less keen to make the necessary changes in their teaching habits / classroom culture; some may believe that because their teaching is ‘good’ they are already building these learning habits and hence it does not apply to them; some will want to do it, but need help to know </a:t>
            </a:r>
            <a:r>
              <a:rPr b="1" i="1" lang="en-GB">
                <a:solidFill>
                  <a:srgbClr val="000000"/>
                </a:solidFill>
              </a:rPr>
              <a:t>what</a:t>
            </a:r>
            <a:r>
              <a:rPr lang="en-GB">
                <a:solidFill>
                  <a:srgbClr val="000000"/>
                </a:solidFill>
              </a:rPr>
              <a:t> to do differently; some may be ‘initiative weary’ and reluctant to engage; a few may argue that they are paid to teach a subject and that this is not their responsibility; and some may just need time to think through the implications for themselves, to see the impact of the others’ experiments, before fully committing. Consider these your critical friends, the ones who will ask the awkward questions, who will want to see evidence of impact, who will in time become your most thoughtful advocates.</a:t>
            </a:r>
            <a:endParaRPr>
              <a:solidFill>
                <a:srgbClr val="000000"/>
              </a:solidFill>
            </a:endParaRPr>
          </a:p>
          <a:p>
            <a:pPr indent="0" lvl="0" marL="0" marR="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b="1" i="0" lang="en-GB" u="none" cap="none" strike="noStrike">
                <a:solidFill>
                  <a:srgbClr val="000000"/>
                </a:solidFill>
              </a:rPr>
              <a:t>what support will be available: </a:t>
            </a:r>
            <a:r>
              <a:rPr i="0" lang="en-GB" u="none" cap="none" strike="noStrike">
                <a:solidFill>
                  <a:srgbClr val="000000"/>
                </a:solidFill>
              </a:rPr>
              <a:t>There is online support for the learning journey ahead, and colleagues will gain support from learning within a Teacher Learning Community. But the question goes beyond what we will give teachers to read, think about and do. It begs the question ‘how will we, as leaders/managers support individual teachers to navigate these changes. </a:t>
            </a:r>
            <a:endParaRPr/>
          </a:p>
          <a:p>
            <a:pPr indent="0" lvl="0" marL="0" marR="0" rtl="0" algn="l">
              <a:lnSpc>
                <a:spcPct val="100000"/>
              </a:lnSpc>
              <a:spcBef>
                <a:spcPts val="0"/>
              </a:spcBef>
              <a:spcAft>
                <a:spcPts val="0"/>
              </a:spcAft>
              <a:buClr>
                <a:srgbClr val="000000"/>
              </a:buClr>
              <a:buSzPts val="2000"/>
              <a:buFont typeface="Arial"/>
              <a:buNone/>
            </a:pPr>
            <a:r>
              <a:rPr i="0" lang="en-GB" u="none" cap="none" strike="noStrike">
                <a:solidFill>
                  <a:srgbClr val="000000"/>
                </a:solidFill>
              </a:rPr>
              <a:t>Ask yourself: What help and support would you like if you were a main scale classroom teacher working through this programme? Then consider how you provide it!</a:t>
            </a:r>
            <a:endParaRPr/>
          </a:p>
          <a:p>
            <a:pPr indent="0" lvl="0" marL="0" marR="0" rtl="0" algn="l">
              <a:lnSpc>
                <a:spcPct val="100000"/>
              </a:lnSpc>
              <a:spcBef>
                <a:spcPts val="0"/>
              </a:spcBef>
              <a:spcAft>
                <a:spcPts val="0"/>
              </a:spcAft>
              <a:buClr>
                <a:schemeClr val="dk1"/>
              </a:buClr>
              <a:buSzPts val="2000"/>
              <a:buFont typeface="Calibri"/>
              <a:buNone/>
            </a:pPr>
            <a:r>
              <a:t/>
            </a:r>
            <a:endParaRPr i="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b="1" i="0" lang="en-GB" u="none" cap="none" strike="noStrike">
                <a:solidFill>
                  <a:srgbClr val="000000"/>
                </a:solidFill>
              </a:rPr>
              <a:t>what is and what is not negotiable: </a:t>
            </a:r>
            <a:r>
              <a:rPr i="0" lang="en-GB" u="none" cap="none" strike="noStrike">
                <a:solidFill>
                  <a:srgbClr val="000000"/>
                </a:solidFill>
              </a:rPr>
              <a:t>This is a tension that needs to be aired and resolved. Within a culture of small-scale action research and individual teachers experimenting, there are still some things that are not negotiable or open to experimentation. For example, a common language for learning will no longer be common if teachers are free to experiment with changing it as they wish. </a:t>
            </a:r>
            <a:r>
              <a:rPr b="1" i="0" lang="en-GB" u="none" cap="none" strike="noStrike">
                <a:solidFill>
                  <a:srgbClr val="000000"/>
                </a:solidFill>
              </a:rPr>
              <a:t> </a:t>
            </a:r>
            <a:endParaRPr/>
          </a:p>
          <a:p>
            <a:pPr indent="0" lvl="0" marL="0" marR="0" rtl="0" algn="l">
              <a:lnSpc>
                <a:spcPct val="100000"/>
              </a:lnSpc>
              <a:spcBef>
                <a:spcPts val="0"/>
              </a:spcBef>
              <a:spcAft>
                <a:spcPts val="0"/>
              </a:spcAft>
              <a:buClr>
                <a:srgbClr val="000000"/>
              </a:buClr>
              <a:buSzPts val="2000"/>
              <a:buFont typeface="Arial"/>
              <a:buNone/>
            </a:pPr>
            <a:r>
              <a:rPr i="0" lang="en-GB" u="none" cap="none" strike="noStrike">
                <a:solidFill>
                  <a:srgbClr val="000000"/>
                </a:solidFill>
              </a:rPr>
              <a:t>Ask yourself: As we progress through the online modules, which decisions need to be taken at whole school level and the outcomes applied by everyone, and which decisions can safely be left to teams and/or individuals?</a:t>
            </a:r>
            <a:endParaRPr/>
          </a:p>
          <a:p>
            <a:pPr indent="0" lvl="0" marL="0" marR="0" rtl="0" algn="l">
              <a:lnSpc>
                <a:spcPct val="100000"/>
              </a:lnSpc>
              <a:spcBef>
                <a:spcPts val="0"/>
              </a:spcBef>
              <a:spcAft>
                <a:spcPts val="0"/>
              </a:spcAft>
              <a:buClr>
                <a:schemeClr val="dk1"/>
              </a:buClr>
              <a:buSzPts val="2000"/>
              <a:buFont typeface="Calibri"/>
              <a:buNone/>
            </a:pPr>
            <a:r>
              <a:t/>
            </a:r>
            <a:endParaRPr i="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rPr b="1" i="0" lang="en-GB" u="none" cap="none" strike="noStrike">
                <a:solidFill>
                  <a:srgbClr val="000000"/>
                </a:solidFill>
              </a:rPr>
              <a:t>what timescales are envisaged: </a:t>
            </a:r>
            <a:r>
              <a:rPr i="0" lang="en-GB" u="none" cap="none" strike="noStrike">
                <a:solidFill>
                  <a:srgbClr val="000000"/>
                </a:solidFill>
              </a:rPr>
              <a:t>Habit change is hard, and takes time, and the school still has ‘the day job’ to attend to. Both suggest the need to go slowly and not rush the process. And yet if you go too slowly the impetus of initial enthusiasm might evaporate. The message is ‘gentle pressure, relentlessly applied’. Many schools try to get all the way through Stepping Stones 1 in an academic year. This is probably on the optimistic side, but taking more than 18 months is likewise probably too slow. You know your school and the scale of the journey, and how you have (already?) carved up the directed time budget. These local constraints will determine the timescales you envisage.</a:t>
            </a:r>
            <a:endParaRPr/>
          </a:p>
          <a:p>
            <a:pPr indent="0" lvl="0" marL="0" marR="0" rtl="0" algn="l">
              <a:lnSpc>
                <a:spcPct val="100000"/>
              </a:lnSpc>
              <a:spcBef>
                <a:spcPts val="0"/>
              </a:spcBef>
              <a:spcAft>
                <a:spcPts val="0"/>
              </a:spcAft>
              <a:buClr>
                <a:srgbClr val="000000"/>
              </a:buClr>
              <a:buSzPts val="2000"/>
              <a:buFont typeface="Arial"/>
              <a:buNone/>
            </a:pPr>
            <a:r>
              <a:rPr i="0" lang="en-GB" u="none" cap="none" strike="noStrike">
                <a:solidFill>
                  <a:srgbClr val="000000"/>
                </a:solidFill>
              </a:rPr>
              <a:t>Ask yourself: What is the least time we can possibly do this in? What is the maximum time we dare allow without risking loss of impetus?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0" name="Google Shape;70;g40a688f1e8_0_31: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0a688f1e8_0_39:notes"/>
          <p:cNvSpPr/>
          <p:nvPr>
            <p:ph idx="2" type="sldImg"/>
          </p:nvPr>
        </p:nvSpPr>
        <p:spPr>
          <a:xfrm>
            <a:off x="685800" y="6391922"/>
            <a:ext cx="5486400" cy="31959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7" name="Google Shape;77;g40a688f1e8_0_39: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an overview of the blended learning programme of online support, individual and team reflection, and small scale action research.</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Now to the blended learning programme.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Talk through the learning process diagram</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Content about learning and learning behaviours are fed to teachers, working at their own pace, each month. these are absorbed and thought about.</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Teachers then meet as groups to discuss the ideas, firm up understanding and plan how to use the ideas and change their practice.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later sessions they bring accounts of their classroom experiments to the group. These are probed and extended by the group</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After the team session teachers put their plans into action and monitor the effects.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possibly discussing with a coach if coaching is part of the school’s CPD support system.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8" name="Google Shape;78;g40a688f1e8_0_39: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40a688f1e8_0_5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40a688f1e8_0_54: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Creating a community of enquiry is an essential cornerstone of professional development through a Teacher Learning Community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Changing or developing one's working practices is hard and delicate work. It works best when you can meet in a </a:t>
            </a:r>
            <a:r>
              <a:rPr b="1" i="1" lang="en-GB" sz="1200" u="none" cap="none" strike="noStrike">
                <a:solidFill>
                  <a:schemeClr val="dk1"/>
                </a:solidFill>
                <a:latin typeface="Calibri"/>
                <a:ea typeface="Calibri"/>
                <a:cs typeface="Calibri"/>
                <a:sym typeface="Calibri"/>
              </a:rPr>
              <a:t>safe professional environment</a:t>
            </a:r>
            <a:r>
              <a:rPr b="0" i="0" lang="en-GB" sz="1200" u="none" cap="none" strike="noStrike">
                <a:solidFill>
                  <a:schemeClr val="dk1"/>
                </a:solidFill>
                <a:latin typeface="Calibri"/>
                <a:ea typeface="Calibri"/>
                <a:cs typeface="Calibri"/>
                <a:sym typeface="Calibri"/>
              </a:rPr>
              <a:t> in which to explore and plan how you could change and then share and probe the triumphs, tribulations and outcomes of your classroom experiments. Research into teacher learning communities by Dylan Wiliam, of Assessment for Learning (AfL) fame, describes such teams as:</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a small group of teachers who meet together regularly</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to deepen their understanding of an approach,</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to commit to trying out new things,</a:t>
            </a:r>
            <a:endParaRPr b="0" i="0" sz="1200" u="none" cap="none" strike="noStrike">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to reflect on and share their experiments with each other.</a:t>
            </a:r>
            <a:endParaRPr b="0" i="0" sz="1200" u="none" cap="none" strike="noStrike">
              <a:solidFill>
                <a:schemeClr val="dk1"/>
              </a:solidFill>
              <a:latin typeface="Calibri"/>
              <a:ea typeface="Calibri"/>
              <a:cs typeface="Calibri"/>
              <a:sym typeface="Calibri"/>
            </a:endParaRPr>
          </a:p>
          <a:p>
            <a:pPr indent="-209550" lvl="0" marL="28575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Teacher learning communities are </a:t>
            </a:r>
            <a:r>
              <a:rPr b="1" i="0" lang="en-GB" sz="1200" u="none" cap="none" strike="noStrike">
                <a:solidFill>
                  <a:schemeClr val="dk1"/>
                </a:solidFill>
                <a:latin typeface="Calibri"/>
                <a:ea typeface="Calibri"/>
                <a:cs typeface="Calibri"/>
                <a:sym typeface="Calibri"/>
              </a:rPr>
              <a:t>the engines of teacher development, </a:t>
            </a:r>
            <a:r>
              <a:rPr b="0" i="0" lang="en-GB" sz="1200" u="none" cap="none" strike="noStrike">
                <a:solidFill>
                  <a:schemeClr val="dk1"/>
                </a:solidFill>
                <a:latin typeface="Calibri"/>
                <a:ea typeface="Calibri"/>
                <a:cs typeface="Calibri"/>
                <a:sym typeface="Calibri"/>
              </a:rPr>
              <a:t>but safety is the key.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We want our students to experiment and explore, to 'fail in safety', to learn in an environment where it is ok to have a go, to make mistakes and to learn from them.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“In the same way, teachers themselves need to be in a </a:t>
            </a:r>
            <a:r>
              <a:rPr b="1" i="1" lang="en-GB" sz="1200" u="none" cap="none" strike="noStrike">
                <a:solidFill>
                  <a:schemeClr val="dk1"/>
                </a:solidFill>
                <a:latin typeface="Calibri"/>
                <a:ea typeface="Calibri"/>
                <a:cs typeface="Calibri"/>
                <a:sym typeface="Calibri"/>
              </a:rPr>
              <a:t>safe environment</a:t>
            </a:r>
            <a:r>
              <a:rPr b="0" i="0" lang="en-GB" sz="1200" u="none" cap="none" strike="noStrike">
                <a:solidFill>
                  <a:schemeClr val="dk1"/>
                </a:solidFill>
                <a:latin typeface="Calibri"/>
                <a:ea typeface="Calibri"/>
                <a:cs typeface="Calibri"/>
                <a:sym typeface="Calibri"/>
              </a:rPr>
              <a:t> to learn about the success or otherwise of their teaching from others.” </a:t>
            </a:r>
            <a:br>
              <a:rPr b="0" i="0" lang="en-GB" sz="1200" u="none" cap="none" strike="noStrike">
                <a:solidFill>
                  <a:schemeClr val="dk1"/>
                </a:solidFill>
                <a:latin typeface="Calibri"/>
                <a:ea typeface="Calibri"/>
                <a:cs typeface="Calibri"/>
                <a:sym typeface="Calibri"/>
              </a:rPr>
            </a:br>
            <a:r>
              <a:rPr b="0" i="0" lang="en-GB" sz="1200" u="none" cap="none" strike="noStrike">
                <a:solidFill>
                  <a:schemeClr val="dk1"/>
                </a:solidFill>
                <a:latin typeface="Calibri"/>
                <a:ea typeface="Calibri"/>
                <a:cs typeface="Calibri"/>
                <a:sym typeface="Calibri"/>
              </a:rPr>
              <a:t>( John Hattie, Visible Learning for Teachers.)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Ask yourself: What do we currently do to ensure that teachers can 'fail in safety'? What more could we do?</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4" name="Google Shape;94;g40a688f1e8_0_54: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g40a688f1e8_0_62: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40a688f1e8_0_62: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solidFill>
                <a:srgbClr val="000000"/>
              </a:solidFill>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These are the 10 online modules in </a:t>
            </a:r>
            <a:r>
              <a:rPr b="1" lang="en-GB">
                <a:solidFill>
                  <a:srgbClr val="000000"/>
                </a:solidFill>
              </a:rPr>
              <a:t>Nutshells</a:t>
            </a:r>
            <a:r>
              <a:rPr b="1" i="0" lang="en-GB" sz="1200" u="none" cap="none" strike="noStrike">
                <a:solidFill>
                  <a:srgbClr val="000000"/>
                </a:solidFill>
                <a:latin typeface="Calibri"/>
                <a:ea typeface="Calibri"/>
                <a:cs typeface="Calibri"/>
                <a:sym typeface="Calibri"/>
              </a:rPr>
              <a:t> 1</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There is an implied order in these modules: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We strongly recommend that teachers start with the culture module – it sets the scene for the others that follow.</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Followed by the three modules that are designed to move classroom culture to being less teacher-focused:</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Building Active Participation;</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Building Shared Responsibility;</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Building Dialogue and Collaboration;</a:t>
            </a:r>
            <a:endParaRPr>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Progress in Progression is an information module that tees up the 4 modules on aspects of </a:t>
            </a:r>
            <a:r>
              <a:rPr lang="en-GB">
                <a:solidFill>
                  <a:srgbClr val="000000"/>
                </a:solidFill>
              </a:rPr>
              <a:t>Perseverance - </a:t>
            </a:r>
            <a:r>
              <a:rPr b="0" i="0" lang="en-GB" sz="1200" u="none" cap="none" strike="noStrike">
                <a:solidFill>
                  <a:srgbClr val="000000"/>
                </a:solidFill>
                <a:latin typeface="Calibri"/>
                <a:ea typeface="Calibri"/>
                <a:cs typeface="Calibri"/>
                <a:sym typeface="Calibri"/>
              </a:rPr>
              <a:t> Unsticking your Learning; Rising to Challenge, Managing Distractions; and Achieving Goals.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final module, Reviewing our Progress is a leadership/management module that supports reflection on what has been achieved over the lifetime of Nutshells Phase 1. Although it is scheduled last, leaders/managers should take a look at it very early on as it will suggest ways in which they might conduct baseline measures against which to subsequently evaluate progress.</a:t>
            </a:r>
            <a:r>
              <a:rPr b="1" i="0" lang="en-GB" sz="1200" u="none" cap="none" strike="noStrike">
                <a:solidFill>
                  <a:srgbClr val="000000"/>
                </a:solidFill>
                <a:latin typeface="Calibri"/>
                <a:ea typeface="Calibri"/>
                <a:cs typeface="Calibri"/>
                <a:sym typeface="Calibri"/>
              </a:rPr>
              <a:t> </a:t>
            </a:r>
            <a:endParaRPr>
              <a:solidFill>
                <a:srgbClr val="000000"/>
              </a:solidFill>
            </a:endParaRPr>
          </a:p>
          <a:p>
            <a:pPr indent="0" lvl="0" marL="0" marR="0" rtl="0" algn="l">
              <a:spcBef>
                <a:spcPts val="0"/>
              </a:spcBef>
              <a:spcAft>
                <a:spcPts val="0"/>
              </a:spcAft>
              <a:buNone/>
            </a:pPr>
            <a:r>
              <a:t/>
            </a:r>
            <a:endParaRPr/>
          </a:p>
          <a:p>
            <a:pPr indent="0" lvl="0" marL="0" marR="0" rtl="0" algn="l">
              <a:spcBef>
                <a:spcPts val="0"/>
              </a:spcBef>
              <a:spcAft>
                <a:spcPts val="0"/>
              </a:spcAft>
              <a:buNone/>
            </a:pPr>
            <a:r>
              <a:rPr b="1" i="1" lang="en-GB"/>
              <a:t>Additionally there is a senior leaders only su</a:t>
            </a:r>
            <a:r>
              <a:rPr b="1" i="1" lang="en-GB">
                <a:solidFill>
                  <a:srgbClr val="000000"/>
                </a:solidFill>
              </a:rPr>
              <a:t>pport module called “</a:t>
            </a:r>
            <a:r>
              <a:rPr b="1" i="1" lang="en-GB">
                <a:solidFill>
                  <a:srgbClr val="000000"/>
                </a:solidFill>
                <a:highlight>
                  <a:srgbClr val="FFFFFF"/>
                </a:highlight>
              </a:rPr>
              <a:t>Strategic issues and coaching notes”, which covers in greater depth many of the aspects unpicked in these management sections.</a:t>
            </a:r>
            <a:endParaRPr b="1" i="1">
              <a:solidFill>
                <a:srgbClr val="000000"/>
              </a:solidFill>
              <a:highlight>
                <a:srgbClr val="FFFFFF"/>
              </a:highlight>
            </a:endParaRPr>
          </a:p>
          <a:p>
            <a:pPr indent="0" lvl="0" marL="0" marR="0" rtl="0" algn="l">
              <a:spcBef>
                <a:spcPts val="0"/>
              </a:spcBef>
              <a:spcAft>
                <a:spcPts val="0"/>
              </a:spcAft>
              <a:buNone/>
            </a:pPr>
            <a:r>
              <a:t/>
            </a:r>
            <a:endParaRPr/>
          </a:p>
        </p:txBody>
      </p:sp>
      <p:sp>
        <p:nvSpPr>
          <p:cNvPr id="102" name="Google Shape;102;g40a688f1e8_0_62: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Google Shape;108;g40a688f1e8_0_7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 name="Google Shape;109;g40a688f1e8_0_70: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To make the most of the online units, we need to be careful in how we establish, support and respond to professional learning teams.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Timings</a:t>
            </a:r>
            <a:r>
              <a:rPr b="0" i="0" lang="en-GB" sz="1200" u="none" cap="none" strike="noStrike">
                <a:solidFill>
                  <a:schemeClr val="dk1"/>
                </a:solidFill>
                <a:latin typeface="Calibri"/>
                <a:ea typeface="Calibri"/>
                <a:cs typeface="Calibri"/>
                <a:sym typeface="Calibri"/>
              </a:rPr>
              <a:t>: These will be dictated by the pace you choose to proceed at. </a:t>
            </a:r>
            <a:endParaRPr/>
          </a:p>
          <a:p>
            <a:pPr indent="0" lvl="0" marL="0" marR="0" rtl="0" algn="l">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Ask yourself: Do we risk losing momentum if they are too widely spaced? How will we reconcile directed time with this?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The discipline of the tight team agenda in online units: </a:t>
            </a:r>
            <a:r>
              <a:rPr b="0" i="0" lang="en-GB" sz="1200" u="none" cap="none" strike="noStrike">
                <a:solidFill>
                  <a:schemeClr val="dk1"/>
                </a:solidFill>
                <a:latin typeface="Calibri"/>
                <a:ea typeface="Calibri"/>
                <a:cs typeface="Calibri"/>
                <a:sym typeface="Calibri"/>
              </a:rPr>
              <a:t>The online modules contain a tight agenda for team meetings. This need for this has been extensively researched and should not deviated from.</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Take an interest in staff learning enquiry plans: </a:t>
            </a:r>
            <a:r>
              <a:rPr b="0" i="0" lang="en-GB" sz="1200" u="none" cap="none" strike="noStrike">
                <a:solidFill>
                  <a:schemeClr val="dk1"/>
                </a:solidFill>
                <a:latin typeface="Calibri"/>
                <a:ea typeface="Calibri"/>
                <a:cs typeface="Calibri"/>
                <a:sym typeface="Calibri"/>
              </a:rPr>
              <a:t>At each meeting, teachers will develop small scale enquiry plans. An example might be: ‘If we create together a range of strategies that they can use when they are stuck, will their inclination to ask for help without first trying it for themselves diminish?’ </a:t>
            </a:r>
            <a:endParaRPr/>
          </a:p>
          <a:p>
            <a:pPr indent="0" lvl="0" marL="0" marR="0" rtl="0" algn="l">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Ask yourself: How will you keep abreast of what these plans are? How will you demonstrate your interest? How will you offer support?</a:t>
            </a:r>
            <a:r>
              <a:rPr b="1" i="0" lang="en-GB" sz="1200" u="none" cap="none" strike="noStrike">
                <a:solidFill>
                  <a:schemeClr val="dk1"/>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Be aware of feedback from learning enquiry results: </a:t>
            </a:r>
            <a:r>
              <a:rPr b="0" i="0" lang="en-GB" sz="1200" u="none" cap="none" strike="noStrike">
                <a:solidFill>
                  <a:schemeClr val="dk1"/>
                </a:solidFill>
                <a:latin typeface="Calibri"/>
                <a:ea typeface="Calibri"/>
                <a:cs typeface="Calibri"/>
                <a:sym typeface="Calibri"/>
              </a:rPr>
              <a:t>At the next meeting, they feedback on the progress or otherwise that they have made.</a:t>
            </a:r>
            <a:endParaRPr/>
          </a:p>
          <a:p>
            <a:pPr indent="0" lvl="0" marL="0" marR="0" rtl="0" algn="l">
              <a:lnSpc>
                <a:spcPct val="100000"/>
              </a:lnSpc>
              <a:spcBef>
                <a:spcPts val="0"/>
              </a:spcBef>
              <a:spcAft>
                <a:spcPts val="0"/>
              </a:spcAft>
              <a:buClr>
                <a:schemeClr val="dk1"/>
              </a:buClr>
              <a:buSzPts val="1200"/>
              <a:buFont typeface="Calibri"/>
              <a:buNone/>
            </a:pPr>
            <a:r>
              <a:rPr b="0" i="0" lang="en-GB" sz="1200" u="none" cap="none" strike="noStrike">
                <a:solidFill>
                  <a:schemeClr val="dk1"/>
                </a:solidFill>
                <a:latin typeface="Calibri"/>
                <a:ea typeface="Calibri"/>
                <a:cs typeface="Calibri"/>
                <a:sym typeface="Calibri"/>
              </a:rPr>
              <a:t>Ask yourself: How will you discover the outcomes of these enquiries?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Discuss and agree which ideas (from the online material) should become policy: </a:t>
            </a:r>
            <a:r>
              <a:rPr b="0" i="0" lang="en-GB" sz="1200" u="none" cap="none" strike="noStrike">
                <a:solidFill>
                  <a:schemeClr val="dk1"/>
                </a:solidFill>
                <a:latin typeface="Calibri"/>
                <a:ea typeface="Calibri"/>
                <a:cs typeface="Calibri"/>
                <a:sym typeface="Calibri"/>
              </a:rPr>
              <a:t>Leaders/Managers need to be aware of the outcomes of these learning enquiries and spot the ones that appear so important that they should be adopted in all classrooms. It is the point at which the negotiable becomes the non-negotiable.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Ask yourself: What will the mechanisms be for this? How much consultation will be involved? How will we ensure that we are sufficiently responsive that the moment is not lost?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0" name="Google Shape;110;g40a688f1e8_0_70: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40a688f1e8_0_78: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7" name="Google Shape;117;g40a688f1e8_0_78: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How will we tackle the online units, in what order, when?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group now needs to work together to talk through some of the administrative decisions they need to make.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table scaffolds this discussion.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When will we start?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Will we expect staff to do the individual work in their own time or will they be given time to do it?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teams will we have? </a:t>
            </a:r>
            <a:r>
              <a:rPr lang="en-GB"/>
              <a:t>subject</a:t>
            </a:r>
            <a:r>
              <a:rPr b="0" i="0" lang="en-GB" sz="1200" u="none" cap="none" strike="noStrike">
                <a:solidFill>
                  <a:schemeClr val="dk1"/>
                </a:solidFill>
                <a:latin typeface="Calibri"/>
                <a:ea typeface="Calibri"/>
                <a:cs typeface="Calibri"/>
                <a:sym typeface="Calibri"/>
              </a:rPr>
              <a:t> teams, mixed </a:t>
            </a:r>
            <a:r>
              <a:rPr lang="en-GB"/>
              <a:t>subject</a:t>
            </a:r>
            <a:r>
              <a:rPr b="0" i="0" lang="en-GB" sz="1200" u="none" cap="none" strike="noStrike">
                <a:solidFill>
                  <a:schemeClr val="dk1"/>
                </a:solidFill>
                <a:latin typeface="Calibri"/>
                <a:ea typeface="Calibri"/>
                <a:cs typeface="Calibri"/>
                <a:sym typeface="Calibri"/>
              </a:rPr>
              <a:t> teams. how big is a team,?</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When will the teams meet, when in the month, how long after the individual sessions?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Who will be leading which team?</a:t>
            </a:r>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And so on......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WHAT PHASE 1 DEVELOPMENT LOOKS LIKE IN DETAIL</a:t>
            </a:r>
            <a:endParaRPr>
              <a:solidFill>
                <a:srgbClr val="000000"/>
              </a:solidFill>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This is a planning tool. When will the online learning happen....in </a:t>
            </a:r>
            <a:r>
              <a:rPr lang="en-GB">
                <a:solidFill>
                  <a:srgbClr val="000000"/>
                </a:solidFill>
              </a:rPr>
              <a:t>which</a:t>
            </a:r>
            <a:r>
              <a:rPr b="0" i="0" lang="en-GB" sz="1200" u="none" cap="none" strike="noStrike">
                <a:solidFill>
                  <a:srgbClr val="000000"/>
                </a:solidFill>
                <a:latin typeface="Calibri"/>
                <a:ea typeface="Calibri"/>
                <a:cs typeface="Calibri"/>
                <a:sym typeface="Calibri"/>
              </a:rPr>
              <a:t> month. When will the relevant team meeting take place?</a:t>
            </a:r>
            <a:endParaRPr>
              <a:solidFill>
                <a:srgbClr val="000000"/>
              </a:solidFill>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Often staff are encouraged to look at an online unit in .say week 3 of the month and the team meeting is arranged for week 4.</a:t>
            </a:r>
            <a:endParaRPr>
              <a:solidFill>
                <a:srgbClr val="000000"/>
              </a:solidFill>
            </a:endParaRPr>
          </a:p>
          <a:p>
            <a:pPr indent="0" lvl="0" marL="0" marR="0" rtl="0" algn="l">
              <a:spcBef>
                <a:spcPts val="0"/>
              </a:spcBef>
              <a:spcAft>
                <a:spcPts val="0"/>
              </a:spcAft>
              <a:buNone/>
            </a:pPr>
            <a:r>
              <a:t/>
            </a:r>
            <a:endParaRPr>
              <a:solidFill>
                <a:srgbClr val="FF0000"/>
              </a:solidFill>
            </a:endParaRPr>
          </a:p>
        </p:txBody>
      </p:sp>
      <p:sp>
        <p:nvSpPr>
          <p:cNvPr id="118" name="Google Shape;118;g40a688f1e8_0_78: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3" name="Shape 123"/>
        <p:cNvGrpSpPr/>
        <p:nvPr/>
      </p:nvGrpSpPr>
      <p:grpSpPr>
        <a:xfrm>
          <a:off x="0" y="0"/>
          <a:ext cx="0" cy="0"/>
          <a:chOff x="0" y="0"/>
          <a:chExt cx="0" cy="0"/>
        </a:xfrm>
      </p:grpSpPr>
      <p:sp>
        <p:nvSpPr>
          <p:cNvPr id="124" name="Google Shape;124;g40a688f1e8_0_86: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5" name="Google Shape;125;g40a688f1e8_0_86: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Changes in leadership and teaching drive changes in student learning</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Phase 1 is supported by </a:t>
            </a:r>
            <a:r>
              <a:rPr lang="en-GB"/>
              <a:t>Nutshells</a:t>
            </a:r>
            <a:r>
              <a:rPr b="0" i="0" lang="en-GB" sz="1200" u="none" cap="none" strike="noStrike">
                <a:solidFill>
                  <a:schemeClr val="dk1"/>
                </a:solidFill>
                <a:latin typeface="Calibri"/>
                <a:ea typeface="Calibri"/>
                <a:cs typeface="Calibri"/>
                <a:sym typeface="Calibri"/>
              </a:rPr>
              <a:t> 1.</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Phase 1 in detail.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Building a solid foundation for understanding classroom culture and developing a focus on progression in perseverance</a:t>
            </a:r>
            <a:r>
              <a:rPr lang="en-GB"/>
              <a: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phase may take a year to 18 months to complete.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There are 3 levels of development;</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what the school leadership needs to do</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this underpins and enables teachers to develop </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and how teacher development similarly underpins the what and how of pupil development as learners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6" name="Google Shape;126;g40a688f1e8_0_86: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Candara"/>
                <a:ea typeface="Candara"/>
                <a:cs typeface="Candara"/>
                <a:sym typeface="Candara"/>
              </a:rPr>
              <a:t>‹#›</a:t>
            </a:fld>
            <a:endParaRPr b="0" i="0" sz="1200" u="none" cap="none" strike="noStrike">
              <a:solidFill>
                <a:srgbClr val="000000"/>
              </a:solidFill>
              <a:latin typeface="Candara"/>
              <a:ea typeface="Candara"/>
              <a:cs typeface="Candara"/>
              <a:sym typeface="Candar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0a688f1e8_0_9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33" name="Google Shape;133;g40a688f1e8_0_94: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Phase 2 goes deeper and expands the range of learning behaviours.</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Phase 2 is supported by </a:t>
            </a:r>
            <a:r>
              <a:rPr lang="en-GB"/>
              <a:t>Nutshells</a:t>
            </a:r>
            <a:r>
              <a:rPr b="0" i="0" lang="en-GB" sz="1200" u="none" cap="none" strike="noStrike">
                <a:solidFill>
                  <a:schemeClr val="dk1"/>
                </a:solidFill>
                <a:latin typeface="Calibri"/>
                <a:ea typeface="Calibri"/>
                <a:cs typeface="Calibri"/>
                <a:sym typeface="Calibri"/>
              </a:rPr>
              <a:t> 2</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Phase 2 Building swiftly from a solid foundation</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Extending the range of learning behaviours and their application to content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different sorts of development that happen in phase 2.</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Again the changes in the teaching line happen approximately monthly because the phase 2 online course will introduce a new behaviour each month</a:t>
            </a:r>
            <a:r>
              <a:rPr lang="en-GB"/>
              <a:t> or so.</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The school could start with any of the learning habits and move on in any order OR it could group them; starting with three that cover, for example, attentiveness....revising, noticing and listening/empathy.</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[The modules in Nutshells 2 are : Questioning; Making Links; Reasoning; Imagining; Capitalising; Noticing; Listening; Collaborating; Planning; Revising; and Meta Learning.]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Note too the inclusion of parents being kept informed of their child’s progress in learning behaviours.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Emphasise the importance of monitoring the developing practi</a:t>
            </a:r>
            <a:r>
              <a:rPr lang="en-GB"/>
              <a:t>c</a:t>
            </a:r>
            <a:r>
              <a:rPr b="0" i="0" lang="en-GB" sz="1200" u="none" cap="none" strike="noStrike">
                <a:solidFill>
                  <a:schemeClr val="dk1"/>
                </a:solidFill>
                <a:latin typeface="Calibri"/>
                <a:ea typeface="Calibri"/>
                <a:cs typeface="Calibri"/>
                <a:sym typeface="Calibri"/>
              </a:rPr>
              <a:t>e and changes in </a:t>
            </a:r>
            <a:r>
              <a:rPr lang="en-GB"/>
              <a:t>student</a:t>
            </a:r>
            <a:r>
              <a:rPr b="0" i="0" lang="en-GB" sz="1200" u="none" cap="none" strike="noStrike">
                <a:solidFill>
                  <a:schemeClr val="dk1"/>
                </a:solidFill>
                <a:latin typeface="Calibri"/>
                <a:ea typeface="Calibri"/>
                <a:cs typeface="Calibri"/>
                <a:sym typeface="Calibri"/>
              </a:rPr>
              <a:t> behaviour. </a:t>
            </a:r>
            <a:endParaRPr b="0" i="0" sz="1200" u="none" cap="none" strike="noStrike">
              <a:solidFill>
                <a:schemeClr val="dk1"/>
              </a:solidFill>
              <a:latin typeface="Calibri"/>
              <a:ea typeface="Calibri"/>
              <a:cs typeface="Calibri"/>
              <a:sym typeface="Calibri"/>
            </a:endParaRPr>
          </a:p>
        </p:txBody>
      </p:sp>
      <p:sp>
        <p:nvSpPr>
          <p:cNvPr id="134" name="Google Shape;134;g40a688f1e8_0_94: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Candara"/>
                <a:ea typeface="Candara"/>
                <a:cs typeface="Candara"/>
                <a:sym typeface="Candara"/>
              </a:rPr>
              <a:t>‹#›</a:t>
            </a:fld>
            <a:endParaRPr b="0" i="0" sz="1200" u="none" cap="none" strike="noStrike">
              <a:solidFill>
                <a:srgbClr val="000000"/>
              </a:solidFill>
              <a:latin typeface="Candara"/>
              <a:ea typeface="Candara"/>
              <a:cs typeface="Candara"/>
              <a:sym typeface="Candar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500b8747a2_0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41" name="Google Shape;141;g500b8747a2_0_0: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Font typeface="Arial"/>
              <a:buNone/>
            </a:pPr>
            <a:r>
              <a:rPr b="1" lang="en-GB"/>
              <a:t>Phase 3 builds on phase 2 to Build Better Learners</a:t>
            </a:r>
            <a:endParaRPr b="1"/>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Building learning behaviours into whole curriculum. </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Accurately using learning behaviours to enhance content understanding. Increasing fluency and independence.</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Phase 3 is about infusing all the learning behaviours across the curriculum at the level needed, the greater fluency of use, more accurately linking content and learning behaviours and pupils being able to transfer the habits to life elsewhere</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Clr>
                <a:schemeClr val="dk1"/>
              </a:buClr>
              <a:buFont typeface="Arial"/>
              <a:buNone/>
            </a:pPr>
            <a:r>
              <a:rPr lang="en-GB"/>
              <a:t>AT PRESENT WE DO NOT HAVE ANY ONLINE PRODUCTS TO SERVE THIS PHASE 3 BUT WE ARE WORKING ON IT.</a:t>
            </a:r>
            <a:endParaRPr/>
          </a:p>
          <a:p>
            <a:pPr indent="0" lvl="0" marL="0" rtl="0" algn="l">
              <a:spcBef>
                <a:spcPts val="0"/>
              </a:spcBef>
              <a:spcAft>
                <a:spcPts val="0"/>
              </a:spcAft>
              <a:buClr>
                <a:schemeClr val="dk1"/>
              </a:buClr>
              <a:buFont typeface="Arial"/>
              <a:buNone/>
            </a:pPr>
            <a:r>
              <a:t/>
            </a:r>
            <a:endParaRPr/>
          </a:p>
          <a:p>
            <a:pPr indent="0" lvl="0" marL="0" marR="0" rtl="0" algn="l">
              <a:spcBef>
                <a:spcPts val="0"/>
              </a:spcBef>
              <a:spcAft>
                <a:spcPts val="0"/>
              </a:spcAft>
              <a:buNone/>
            </a:pPr>
            <a:r>
              <a:t/>
            </a:r>
            <a:endParaRPr b="1">
              <a:solidFill>
                <a:srgbClr val="000000"/>
              </a:solidFill>
            </a:endParaRPr>
          </a:p>
        </p:txBody>
      </p:sp>
      <p:sp>
        <p:nvSpPr>
          <p:cNvPr id="142" name="Google Shape;142;g500b8747a2_0_0: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Candara"/>
                <a:ea typeface="Candara"/>
                <a:cs typeface="Candara"/>
                <a:sym typeface="Candara"/>
              </a:rPr>
              <a:t>‹#›</a:t>
            </a:fld>
            <a:endParaRPr b="0" i="0" sz="1200" u="none" cap="none" strike="noStrike">
              <a:solidFill>
                <a:srgbClr val="000000"/>
              </a:solidFill>
              <a:latin typeface="Candara"/>
              <a:ea typeface="Candara"/>
              <a:cs typeface="Candara"/>
              <a:sym typeface="Candar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1" name="Shape 41"/>
        <p:cNvGrpSpPr/>
        <p:nvPr/>
      </p:nvGrpSpPr>
      <p:grpSpPr>
        <a:xfrm>
          <a:off x="0" y="0"/>
          <a:ext cx="0" cy="0"/>
          <a:chOff x="0" y="0"/>
          <a:chExt cx="0" cy="0"/>
        </a:xfrm>
      </p:grpSpPr>
      <p:sp>
        <p:nvSpPr>
          <p:cNvPr id="42" name="Google Shape;42;p8"/>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A guided conversation for managers of Learning Power</a:t>
            </a:r>
            <a:endParaRPr b="0" i="0" sz="1900" u="none" cap="none" strike="noStrike">
              <a:solidFill>
                <a:srgbClr val="FF00FF"/>
              </a:solidFill>
              <a:latin typeface="Calibri"/>
              <a:ea typeface="Calibri"/>
              <a:cs typeface="Calibri"/>
              <a:sym typeface="Calibri"/>
            </a:endParaRPr>
          </a:p>
        </p:txBody>
      </p:sp>
      <p:sp>
        <p:nvSpPr>
          <p:cNvPr id="43" name="Google Shape;43;p8"/>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The supple learning mind</a:t>
            </a:r>
            <a:endParaRPr b="0" i="0" sz="4200" u="none" cap="none" strike="noStrike">
              <a:solidFill>
                <a:srgbClr val="000090"/>
              </a:solidFill>
              <a:latin typeface="Calibri"/>
              <a:ea typeface="Calibri"/>
              <a:cs typeface="Calibri"/>
              <a:sym typeface="Calibri"/>
            </a:endParaRPr>
          </a:p>
        </p:txBody>
      </p:sp>
      <p:sp>
        <p:nvSpPr>
          <p:cNvPr id="44" name="Google Shape;44;p8"/>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9" name="Shape 49"/>
        <p:cNvGrpSpPr/>
        <p:nvPr/>
      </p:nvGrpSpPr>
      <p:grpSpPr>
        <a:xfrm>
          <a:off x="0" y="0"/>
          <a:ext cx="0" cy="0"/>
          <a:chOff x="0" y="0"/>
          <a:chExt cx="0" cy="0"/>
        </a:xfrm>
      </p:grpSpPr>
      <p:sp>
        <p:nvSpPr>
          <p:cNvPr id="50" name="Google Shape;50;p9"/>
          <p:cNvSpPr txBox="1"/>
          <p:nvPr>
            <p:ph type="title"/>
          </p:nvPr>
        </p:nvSpPr>
        <p:spPr>
          <a:xfrm>
            <a:off x="381000" y="679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b="0" i="0" sz="3200" u="none" cap="none" strike="noStrike">
              <a:solidFill>
                <a:srgbClr val="000090"/>
              </a:solidFill>
              <a:latin typeface="Open Sans"/>
              <a:ea typeface="Open Sans"/>
              <a:cs typeface="Open Sans"/>
              <a:sym typeface="Open Sans"/>
            </a:endParaRPr>
          </a:p>
        </p:txBody>
      </p:sp>
      <p:sp>
        <p:nvSpPr>
          <p:cNvPr id="51" name="Google Shape;51;p9"/>
          <p:cNvSpPr txBox="1"/>
          <p:nvPr>
            <p:ph idx="1" type="body"/>
          </p:nvPr>
        </p:nvSpPr>
        <p:spPr>
          <a:xfrm>
            <a:off x="381007" y="12039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lang="en-GB" sz="2220">
                <a:solidFill>
                  <a:srgbClr val="0000FF"/>
                </a:solidFill>
              </a:rPr>
              <a:t>W</a:t>
            </a:r>
            <a:r>
              <a:rPr b="0" i="0" lang="en-GB" sz="2220" u="none" cap="none" strike="noStrike">
                <a:solidFill>
                  <a:srgbClr val="0000FF"/>
                </a:solidFill>
                <a:latin typeface="Open Sans"/>
                <a:ea typeface="Open Sans"/>
                <a:cs typeface="Open Sans"/>
                <a:sym typeface="Open Sans"/>
              </a:rPr>
              <a:t>hat does the learning journey look like? Not a quick fix.</a:t>
            </a:r>
            <a:endParaRPr b="0" i="0" sz="2220" u="none" cap="none" strike="noStrike">
              <a:solidFill>
                <a:srgbClr val="00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Plan ahead, be prepared.</a:t>
            </a:r>
            <a:endParaRPr b="0" i="0" sz="2220" u="none" cap="none" strike="noStrike">
              <a:solidFill>
                <a:srgbClr val="00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Achieve the change by developing staff; culture of enquiry</a:t>
            </a:r>
            <a:endParaRPr b="0" i="0" sz="2220" u="none" cap="none" strike="noStrike">
              <a:solidFill>
                <a:srgbClr val="00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Manage the essentials of professional enquiry</a:t>
            </a:r>
            <a:endParaRPr>
              <a:solidFill>
                <a:srgbClr val="0000FF"/>
              </a:solidFill>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Sort out what online content is available + when to tackle</a:t>
            </a:r>
            <a:endParaRPr>
              <a:solidFill>
                <a:srgbClr val="0000FF"/>
              </a:solidFill>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Find out about the ‘how’ of team learning sessions/agendas</a:t>
            </a:r>
            <a:endParaRPr>
              <a:solidFill>
                <a:srgbClr val="0000FF"/>
              </a:solidFill>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Keep in touch with the developments as they go along</a:t>
            </a:r>
            <a:endParaRPr>
              <a:solidFill>
                <a:srgbClr val="0000FF"/>
              </a:solidFill>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Make a plan for use of the online units across the year</a:t>
            </a:r>
            <a:endParaRPr b="0" i="0" sz="2220" u="none" cap="none" strike="noStrike">
              <a:solidFill>
                <a:srgbClr val="0000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0000FF"/>
              </a:buClr>
              <a:buSzPts val="2400"/>
              <a:buFont typeface="Noto Sans Symbols"/>
              <a:buChar char="●"/>
            </a:pPr>
            <a:r>
              <a:rPr b="0" i="0" lang="en-GB" sz="2220" u="none" cap="none" strike="noStrike">
                <a:solidFill>
                  <a:srgbClr val="0000FF"/>
                </a:solidFill>
                <a:latin typeface="Open Sans"/>
                <a:ea typeface="Open Sans"/>
                <a:cs typeface="Open Sans"/>
                <a:sym typeface="Open Sans"/>
              </a:rPr>
              <a:t>Take a look at what might be achieved over 3 years </a:t>
            </a:r>
            <a:endParaRPr b="0" i="0" sz="2220" u="none" cap="none" strike="noStrike">
              <a:solidFill>
                <a:srgbClr val="0000FF"/>
              </a:solidFill>
              <a:latin typeface="Open Sans"/>
              <a:ea typeface="Open Sans"/>
              <a:cs typeface="Open Sans"/>
              <a:sym typeface="Open Sans"/>
            </a:endParaRPr>
          </a:p>
        </p:txBody>
      </p:sp>
      <p:sp>
        <p:nvSpPr>
          <p:cNvPr id="52" name="Google Shape;52;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1" name="Shape 61"/>
        <p:cNvGrpSpPr/>
        <p:nvPr/>
      </p:nvGrpSpPr>
      <p:grpSpPr>
        <a:xfrm>
          <a:off x="0" y="0"/>
          <a:ext cx="0" cy="0"/>
          <a:chOff x="0" y="0"/>
          <a:chExt cx="0" cy="0"/>
        </a:xfrm>
      </p:grpSpPr>
      <p:sp>
        <p:nvSpPr>
          <p:cNvPr id="62" name="Google Shape;62;p10"/>
          <p:cNvSpPr txBox="1"/>
          <p:nvPr>
            <p:ph type="title"/>
          </p:nvPr>
        </p:nvSpPr>
        <p:spPr>
          <a:xfrm>
            <a:off x="370900" y="-228600"/>
            <a:ext cx="84057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 The learning journey: how long it takes</a:t>
            </a:r>
            <a:endParaRPr b="0" i="0" sz="3200" u="none" cap="none" strike="noStrike">
              <a:solidFill>
                <a:srgbClr val="000090"/>
              </a:solidFill>
              <a:latin typeface="Calibri"/>
              <a:ea typeface="Calibri"/>
              <a:cs typeface="Calibri"/>
              <a:sym typeface="Calibri"/>
            </a:endParaRPr>
          </a:p>
        </p:txBody>
      </p:sp>
      <p:sp>
        <p:nvSpPr>
          <p:cNvPr id="63" name="Google Shape;63;p10"/>
          <p:cNvSpPr txBox="1"/>
          <p:nvPr>
            <p:ph idx="1" type="body"/>
          </p:nvPr>
        </p:nvSpPr>
        <p:spPr>
          <a:xfrm>
            <a:off x="365125" y="870301"/>
            <a:ext cx="4184100" cy="2046300"/>
          </a:xfrm>
          <a:prstGeom prst="rect">
            <a:avLst/>
          </a:prstGeom>
          <a:noFill/>
          <a:ln>
            <a:noFill/>
          </a:ln>
        </p:spPr>
        <p:txBody>
          <a:bodyPr anchorCtr="0" anchor="t"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i="0" lang="en-GB" sz="1600" u="none" cap="none" strike="noStrike">
                <a:solidFill>
                  <a:srgbClr val="FF00FF"/>
                </a:solidFill>
              </a:rPr>
              <a:t>Focusing</a:t>
            </a:r>
            <a:r>
              <a:rPr lang="en-GB" sz="1600">
                <a:solidFill>
                  <a:srgbClr val="FF00FF"/>
                </a:solidFill>
              </a:rPr>
              <a:t>	Year 1</a:t>
            </a:r>
            <a:endParaRPr i="0" sz="1600" u="none" cap="none" strike="noStrike">
              <a:solidFill>
                <a:srgbClr val="FF00FF"/>
              </a:solidFill>
            </a:endParaRPr>
          </a:p>
          <a:p>
            <a:pPr indent="-330200" lvl="0" marL="457200" marR="0" rtl="0" algn="l">
              <a:lnSpc>
                <a:spcPct val="80000"/>
              </a:lnSpc>
              <a:spcBef>
                <a:spcPts val="560"/>
              </a:spcBef>
              <a:spcAft>
                <a:spcPts val="0"/>
              </a:spcAft>
              <a:buClr>
                <a:srgbClr val="3366FF"/>
              </a:buClr>
              <a:buSzPts val="1600"/>
              <a:buFont typeface="Calibri"/>
              <a:buChar char="●"/>
            </a:pPr>
            <a:r>
              <a:rPr i="0" lang="en-GB" sz="1600" u="none" cap="none" strike="noStrike">
                <a:solidFill>
                  <a:srgbClr val="3366FF"/>
                </a:solidFill>
              </a:rPr>
              <a:t>Understanding the concepts</a:t>
            </a:r>
            <a:endParaRPr sz="1600"/>
          </a:p>
          <a:p>
            <a:pPr indent="-330200" lvl="1" marL="914400" marR="0" rtl="0" algn="l">
              <a:lnSpc>
                <a:spcPct val="80000"/>
              </a:lnSpc>
              <a:spcBef>
                <a:spcPts val="400"/>
              </a:spcBef>
              <a:spcAft>
                <a:spcPts val="0"/>
              </a:spcAft>
              <a:buClr>
                <a:srgbClr val="000000"/>
              </a:buClr>
              <a:buSzPts val="1600"/>
              <a:buFont typeface="Calibri"/>
              <a:buChar char="○"/>
            </a:pPr>
            <a:r>
              <a:rPr i="0" lang="en-GB" sz="1600" u="none" cap="none" strike="noStrike">
                <a:solidFill>
                  <a:srgbClr val="000090"/>
                </a:solidFill>
              </a:rPr>
              <a:t>reviewing current practice</a:t>
            </a:r>
            <a:endParaRPr sz="1600"/>
          </a:p>
          <a:p>
            <a:pPr indent="-330200" lvl="1" marL="914400" marR="0" rtl="0" algn="l">
              <a:lnSpc>
                <a:spcPct val="80000"/>
              </a:lnSpc>
              <a:spcBef>
                <a:spcPts val="400"/>
              </a:spcBef>
              <a:spcAft>
                <a:spcPts val="0"/>
              </a:spcAft>
              <a:buClr>
                <a:srgbClr val="000000"/>
              </a:buClr>
              <a:buSzPts val="1600"/>
              <a:buFont typeface="Calibri"/>
              <a:buChar char="○"/>
            </a:pPr>
            <a:r>
              <a:rPr i="0" lang="en-GB" sz="1600" u="none" cap="none" strike="noStrike">
                <a:solidFill>
                  <a:srgbClr val="000090"/>
                </a:solidFill>
              </a:rPr>
              <a:t>planning a route</a:t>
            </a:r>
            <a:endParaRPr sz="1600"/>
          </a:p>
        </p:txBody>
      </p:sp>
      <p:sp>
        <p:nvSpPr>
          <p:cNvPr id="64" name="Google Shape;64;p10"/>
          <p:cNvSpPr txBox="1"/>
          <p:nvPr>
            <p:ph idx="2" type="body"/>
          </p:nvPr>
        </p:nvSpPr>
        <p:spPr>
          <a:xfrm>
            <a:off x="4583400" y="870303"/>
            <a:ext cx="4184100" cy="2439600"/>
          </a:xfrm>
          <a:prstGeom prst="rect">
            <a:avLst/>
          </a:prstGeom>
          <a:noFill/>
          <a:ln>
            <a:noFill/>
          </a:ln>
        </p:spPr>
        <p:txBody>
          <a:bodyPr anchorCtr="0" anchor="t" bIns="45700" lIns="91425" spcFirstLastPara="1" rIns="91425" wrap="square" tIns="45700">
            <a:noAutofit/>
          </a:bodyPr>
          <a:lstStyle/>
          <a:p>
            <a:pPr indent="0" lvl="0" marL="76200" marR="0" rtl="0" algn="l">
              <a:lnSpc>
                <a:spcPct val="80000"/>
              </a:lnSpc>
              <a:spcBef>
                <a:spcPts val="560"/>
              </a:spcBef>
              <a:spcAft>
                <a:spcPts val="0"/>
              </a:spcAft>
              <a:buClr>
                <a:srgbClr val="3366FF"/>
              </a:buClr>
              <a:buSzPts val="2400"/>
              <a:buFont typeface="Noto Sans Symbols"/>
              <a:buNone/>
            </a:pPr>
            <a:r>
              <a:rPr i="0" lang="en-GB" sz="1600" u="none" cap="none" strike="noStrike">
                <a:solidFill>
                  <a:srgbClr val="FF00FF"/>
                </a:solidFill>
              </a:rPr>
              <a:t>Establishing</a:t>
            </a:r>
            <a:r>
              <a:rPr b="1" i="0" lang="en-GB" sz="1600" u="none" cap="none" strike="noStrike">
                <a:solidFill>
                  <a:srgbClr val="FF00FF"/>
                </a:solidFill>
              </a:rPr>
              <a:t> 	</a:t>
            </a:r>
            <a:r>
              <a:rPr lang="en-GB" sz="1600">
                <a:solidFill>
                  <a:srgbClr val="FF00FF"/>
                </a:solidFill>
              </a:rPr>
              <a:t>Year 2-3</a:t>
            </a:r>
            <a:endParaRPr sz="1600">
              <a:solidFill>
                <a:srgbClr val="FF00FF"/>
              </a:solidFill>
            </a:endParaRPr>
          </a:p>
          <a:p>
            <a:pPr indent="-330200" lvl="0" marL="457200" marR="0" rtl="0" algn="l">
              <a:lnSpc>
                <a:spcPct val="80000"/>
              </a:lnSpc>
              <a:spcBef>
                <a:spcPts val="560"/>
              </a:spcBef>
              <a:spcAft>
                <a:spcPts val="0"/>
              </a:spcAft>
              <a:buClr>
                <a:srgbClr val="3366FF"/>
              </a:buClr>
              <a:buSzPts val="1600"/>
              <a:buFont typeface="Calibri"/>
              <a:buChar char="●"/>
            </a:pPr>
            <a:r>
              <a:rPr i="0" lang="en-GB" sz="1600" u="none" cap="none" strike="noStrike">
                <a:solidFill>
                  <a:srgbClr val="3366FF"/>
                </a:solidFill>
              </a:rPr>
              <a:t>Increasing the variety of learning behaviours</a:t>
            </a:r>
            <a:endParaRPr i="0" sz="1600" u="none" cap="none" strike="noStrike">
              <a:solidFill>
                <a:srgbClr val="3366FF"/>
              </a:solidFill>
            </a:endParaRPr>
          </a:p>
          <a:p>
            <a:pPr indent="-330200" lvl="1" marL="914400" marR="0" rtl="0" algn="l">
              <a:lnSpc>
                <a:spcPct val="80000"/>
              </a:lnSpc>
              <a:spcBef>
                <a:spcPts val="400"/>
              </a:spcBef>
              <a:spcAft>
                <a:spcPts val="0"/>
              </a:spcAft>
              <a:buClr>
                <a:srgbClr val="000000"/>
              </a:buClr>
              <a:buSzPts val="1600"/>
              <a:buFont typeface="Calibri"/>
              <a:buChar char="○"/>
            </a:pPr>
            <a:r>
              <a:rPr i="0" lang="en-GB" sz="1600" u="none" cap="none" strike="noStrike">
                <a:solidFill>
                  <a:srgbClr val="000090"/>
                </a:solidFill>
              </a:rPr>
              <a:t>develop </a:t>
            </a:r>
            <a:r>
              <a:rPr lang="en-GB" sz="1600">
                <a:solidFill>
                  <a:srgbClr val="000090"/>
                </a:solidFill>
              </a:rPr>
              <a:t>twin focused</a:t>
            </a:r>
            <a:r>
              <a:rPr i="0" lang="en-GB" sz="1600" u="none" cap="none" strike="noStrike">
                <a:solidFill>
                  <a:srgbClr val="000090"/>
                </a:solidFill>
              </a:rPr>
              <a:t> lessons </a:t>
            </a:r>
            <a:endParaRPr sz="1600"/>
          </a:p>
          <a:p>
            <a:pPr indent="-330200" lvl="1" marL="914400" marR="0" rtl="0" algn="l">
              <a:lnSpc>
                <a:spcPct val="80000"/>
              </a:lnSpc>
              <a:spcBef>
                <a:spcPts val="400"/>
              </a:spcBef>
              <a:spcAft>
                <a:spcPts val="0"/>
              </a:spcAft>
              <a:buClr>
                <a:srgbClr val="000000"/>
              </a:buClr>
              <a:buSzPts val="1600"/>
              <a:buFont typeface="Calibri"/>
              <a:buChar char="○"/>
            </a:pPr>
            <a:r>
              <a:rPr i="0" lang="en-GB" sz="1600" u="none" cap="none" strike="noStrike">
                <a:solidFill>
                  <a:srgbClr val="000090"/>
                </a:solidFill>
              </a:rPr>
              <a:t>infusing throughout the curriculum</a:t>
            </a:r>
            <a:endParaRPr sz="1600"/>
          </a:p>
          <a:p>
            <a:pPr indent="-330200" lvl="1" marL="914400" marR="0" rtl="0" algn="l">
              <a:lnSpc>
                <a:spcPct val="80000"/>
              </a:lnSpc>
              <a:spcBef>
                <a:spcPts val="400"/>
              </a:spcBef>
              <a:spcAft>
                <a:spcPts val="0"/>
              </a:spcAft>
              <a:buClr>
                <a:srgbClr val="000000"/>
              </a:buClr>
              <a:buSzPts val="1600"/>
              <a:buFont typeface="Calibri"/>
              <a:buChar char="○"/>
            </a:pPr>
            <a:r>
              <a:rPr i="0" lang="en-GB" sz="1600" u="none" cap="none" strike="noStrike">
                <a:solidFill>
                  <a:srgbClr val="000090"/>
                </a:solidFill>
              </a:rPr>
              <a:t>tracking progression</a:t>
            </a:r>
            <a:endParaRPr sz="1600"/>
          </a:p>
        </p:txBody>
      </p:sp>
      <p:sp>
        <p:nvSpPr>
          <p:cNvPr id="65" name="Google Shape;65;p10"/>
          <p:cNvSpPr txBox="1"/>
          <p:nvPr/>
        </p:nvSpPr>
        <p:spPr>
          <a:xfrm>
            <a:off x="4577850" y="2790000"/>
            <a:ext cx="4195200" cy="2439600"/>
          </a:xfrm>
          <a:prstGeom prst="rect">
            <a:avLst/>
          </a:prstGeom>
          <a:noFill/>
          <a:ln>
            <a:noFill/>
          </a:ln>
        </p:spPr>
        <p:txBody>
          <a:bodyPr anchorCtr="0" anchor="ctr" bIns="91425" lIns="91425" spcFirstLastPara="1" rIns="91425" wrap="square" tIns="91425">
            <a:noAutofit/>
          </a:bodyPr>
          <a:lstStyle/>
          <a:p>
            <a:pPr indent="0" lvl="0" marL="76200" rtl="0" algn="l">
              <a:lnSpc>
                <a:spcPct val="80000"/>
              </a:lnSpc>
              <a:spcBef>
                <a:spcPts val="560"/>
              </a:spcBef>
              <a:spcAft>
                <a:spcPts val="0"/>
              </a:spcAft>
              <a:buNone/>
            </a:pPr>
            <a:r>
              <a:rPr lang="en-GB" sz="1600">
                <a:solidFill>
                  <a:srgbClr val="FF00FF"/>
                </a:solidFill>
                <a:latin typeface="Calibri"/>
                <a:ea typeface="Calibri"/>
                <a:cs typeface="Calibri"/>
                <a:sym typeface="Calibri"/>
              </a:rPr>
              <a:t>Enhancing	Year 3-4</a:t>
            </a:r>
            <a:endParaRPr sz="1600">
              <a:solidFill>
                <a:srgbClr val="FF00FF"/>
              </a:solidFill>
              <a:latin typeface="Calibri"/>
              <a:ea typeface="Calibri"/>
              <a:cs typeface="Calibri"/>
              <a:sym typeface="Calibri"/>
            </a:endParaRPr>
          </a:p>
          <a:p>
            <a:pPr indent="-330200" lvl="0" marL="457200" rtl="0" algn="l">
              <a:lnSpc>
                <a:spcPct val="80000"/>
              </a:lnSpc>
              <a:spcBef>
                <a:spcPts val="560"/>
              </a:spcBef>
              <a:spcAft>
                <a:spcPts val="0"/>
              </a:spcAft>
              <a:buClr>
                <a:srgbClr val="3366FF"/>
              </a:buClr>
              <a:buSzPts val="1600"/>
              <a:buFont typeface="Calibri"/>
              <a:buChar char="●"/>
            </a:pPr>
            <a:r>
              <a:rPr lang="en-GB" sz="1600">
                <a:solidFill>
                  <a:srgbClr val="3366FF"/>
                </a:solidFill>
                <a:latin typeface="Calibri"/>
                <a:ea typeface="Calibri"/>
                <a:cs typeface="Calibri"/>
                <a:sym typeface="Calibri"/>
              </a:rPr>
              <a:t>Increasingly build the use of learning behaviours into: </a:t>
            </a:r>
            <a:endParaRPr sz="1600">
              <a:solidFill>
                <a:srgbClr val="3366FF"/>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the curriculum</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lessons plans....3 levels of inclusion</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task design...choice and challenge</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continually improving and deepening practice</a:t>
            </a:r>
            <a:endParaRPr sz="1600">
              <a:solidFill>
                <a:schemeClr val="dk1"/>
              </a:solidFill>
              <a:latin typeface="Calibri"/>
              <a:ea typeface="Calibri"/>
              <a:cs typeface="Calibri"/>
              <a:sym typeface="Calibri"/>
            </a:endParaRPr>
          </a:p>
        </p:txBody>
      </p:sp>
      <p:sp>
        <p:nvSpPr>
          <p:cNvPr id="66" name="Google Shape;66;p10"/>
          <p:cNvSpPr txBox="1"/>
          <p:nvPr/>
        </p:nvSpPr>
        <p:spPr>
          <a:xfrm>
            <a:off x="365125" y="2790000"/>
            <a:ext cx="4184100" cy="2164500"/>
          </a:xfrm>
          <a:prstGeom prst="rect">
            <a:avLst/>
          </a:prstGeom>
          <a:noFill/>
          <a:ln>
            <a:noFill/>
          </a:ln>
        </p:spPr>
        <p:txBody>
          <a:bodyPr anchorCtr="0" anchor="ctr" bIns="91425" lIns="91425" spcFirstLastPara="1" rIns="91425" wrap="square" tIns="91425">
            <a:noAutofit/>
          </a:bodyPr>
          <a:lstStyle/>
          <a:p>
            <a:pPr indent="0" lvl="0" marL="76200" rtl="0" algn="l">
              <a:lnSpc>
                <a:spcPct val="80000"/>
              </a:lnSpc>
              <a:spcBef>
                <a:spcPts val="560"/>
              </a:spcBef>
              <a:spcAft>
                <a:spcPts val="0"/>
              </a:spcAft>
              <a:buNone/>
            </a:pPr>
            <a:r>
              <a:rPr lang="en-GB" sz="1600">
                <a:solidFill>
                  <a:srgbClr val="FF00FF"/>
                </a:solidFill>
                <a:latin typeface="Calibri"/>
                <a:ea typeface="Calibri"/>
                <a:cs typeface="Calibri"/>
                <a:sym typeface="Calibri"/>
              </a:rPr>
              <a:t>Developing	Year 1</a:t>
            </a:r>
            <a:endParaRPr sz="1600">
              <a:solidFill>
                <a:srgbClr val="FF00FF"/>
              </a:solidFill>
              <a:latin typeface="Calibri"/>
              <a:ea typeface="Calibri"/>
              <a:cs typeface="Calibri"/>
              <a:sym typeface="Calibri"/>
            </a:endParaRPr>
          </a:p>
          <a:p>
            <a:pPr indent="-330200" lvl="0" marL="457200" rtl="0" algn="l">
              <a:lnSpc>
                <a:spcPct val="80000"/>
              </a:lnSpc>
              <a:spcBef>
                <a:spcPts val="560"/>
              </a:spcBef>
              <a:spcAft>
                <a:spcPts val="0"/>
              </a:spcAft>
              <a:buClr>
                <a:srgbClr val="3366FF"/>
              </a:buClr>
              <a:buSzPts val="1600"/>
              <a:buFont typeface="Calibri"/>
              <a:buChar char="●"/>
            </a:pPr>
            <a:r>
              <a:rPr lang="en-GB" sz="1600">
                <a:solidFill>
                  <a:srgbClr val="3366FF"/>
                </a:solidFill>
                <a:latin typeface="Calibri"/>
                <a:ea typeface="Calibri"/>
                <a:cs typeface="Calibri"/>
                <a:sym typeface="Calibri"/>
              </a:rPr>
              <a:t>Build learning friendly cultures</a:t>
            </a:r>
            <a:endParaRPr sz="1600">
              <a:solidFill>
                <a:srgbClr val="3366FF"/>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devolve greater responsibility to students</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develop learning talk</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incorporate reflection into learning</a:t>
            </a:r>
            <a:endParaRPr sz="1600">
              <a:solidFill>
                <a:schemeClr val="dk1"/>
              </a:solidFill>
              <a:latin typeface="Calibri"/>
              <a:ea typeface="Calibri"/>
              <a:cs typeface="Calibri"/>
              <a:sym typeface="Calibri"/>
            </a:endParaRPr>
          </a:p>
          <a:p>
            <a:pPr indent="-330200" lvl="1" marL="914400" rtl="0" algn="l">
              <a:lnSpc>
                <a:spcPct val="80000"/>
              </a:lnSpc>
              <a:spcBef>
                <a:spcPts val="400"/>
              </a:spcBef>
              <a:spcAft>
                <a:spcPts val="0"/>
              </a:spcAft>
              <a:buClr>
                <a:schemeClr val="dk1"/>
              </a:buClr>
              <a:buSzPts val="1600"/>
              <a:buFont typeface="Calibri"/>
              <a:buChar char="○"/>
            </a:pPr>
            <a:r>
              <a:rPr lang="en-GB" sz="1600">
                <a:solidFill>
                  <a:srgbClr val="000090"/>
                </a:solidFill>
                <a:latin typeface="Calibri"/>
                <a:ea typeface="Calibri"/>
                <a:cs typeface="Calibri"/>
                <a:sym typeface="Calibri"/>
              </a:rPr>
              <a:t>celebrate the learning process</a:t>
            </a:r>
            <a:endParaRPr sz="1600">
              <a:latin typeface="Calibri"/>
              <a:ea typeface="Calibri"/>
              <a:cs typeface="Calibri"/>
              <a:sym typeface="Calibri"/>
            </a:endParaRPr>
          </a:p>
        </p:txBody>
      </p:sp>
    </p:spTree>
  </p:cSld>
  <p:clrMapOvr>
    <a:masterClrMapping/>
  </p:clrMapOvr>
  <p:transition spd="slow">
    <p:fade/>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
                                        </p:tgtEl>
                                        <p:attrNameLst>
                                          <p:attrName>style.visibility</p:attrName>
                                        </p:attrNameLst>
                                      </p:cBhvr>
                                      <p:to>
                                        <p:strVal val="visible"/>
                                      </p:to>
                                    </p:set>
                                    <p:animEffect filter="fade" transition="in">
                                      <p:cBhvr>
                                        <p:cTn dur="1000"/>
                                        <p:tgtEl>
                                          <p:spTgt spid="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
                                        </p:tgtEl>
                                        <p:attrNameLst>
                                          <p:attrName>style.visibility</p:attrName>
                                        </p:attrNameLst>
                                      </p:cBhvr>
                                      <p:to>
                                        <p:strVal val="visible"/>
                                      </p:to>
                                    </p:set>
                                    <p:animEffect filter="fade" transition="in">
                                      <p:cBhvr>
                                        <p:cTn dur="1000"/>
                                        <p:tgtEl>
                                          <p:spTgt spid="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
                                        </p:tgtEl>
                                        <p:attrNameLst>
                                          <p:attrName>style.visibility</p:attrName>
                                        </p:attrNameLst>
                                      </p:cBhvr>
                                      <p:to>
                                        <p:strVal val="visible"/>
                                      </p:to>
                                    </p:set>
                                    <p:animEffect filter="fade" transition="in">
                                      <p:cBhvr>
                                        <p:cTn dur="1000"/>
                                        <p:tgtEl>
                                          <p:spTgt spid="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
                                        </p:tgtEl>
                                        <p:attrNameLst>
                                          <p:attrName>style.visibility</p:attrName>
                                        </p:attrNameLst>
                                      </p:cBhvr>
                                      <p:to>
                                        <p:strVal val="visible"/>
                                      </p:to>
                                    </p:set>
                                    <p:animEffect filter="fade" transition="in">
                                      <p:cBhvr>
                                        <p:cTn dur="1000"/>
                                        <p:tgtEl>
                                          <p:spTgt spid="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1" name="Shape 71"/>
        <p:cNvGrpSpPr/>
        <p:nvPr/>
      </p:nvGrpSpPr>
      <p:grpSpPr>
        <a:xfrm>
          <a:off x="0" y="0"/>
          <a:ext cx="0" cy="0"/>
          <a:chOff x="0" y="0"/>
          <a:chExt cx="0" cy="0"/>
        </a:xfrm>
      </p:grpSpPr>
      <p:sp>
        <p:nvSpPr>
          <p:cNvPr id="72" name="Google Shape;72;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Anticipating needs and difficulties </a:t>
            </a:r>
            <a:endParaRPr/>
          </a:p>
        </p:txBody>
      </p:sp>
      <p:sp>
        <p:nvSpPr>
          <p:cNvPr id="73" name="Google Shape;73;p11"/>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Think about a realistic and transparent framework for understanding what is being asked of teachers,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Arial"/>
                <a:ea typeface="Arial"/>
                <a:cs typeface="Arial"/>
                <a:sym typeface="Arial"/>
              </a:rPr>
              <a:t>what difficulties and demands will it involve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Arial"/>
                <a:ea typeface="Arial"/>
                <a:cs typeface="Arial"/>
                <a:sym typeface="Arial"/>
              </a:rPr>
              <a:t>what support will be available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Arial"/>
                <a:ea typeface="Arial"/>
                <a:cs typeface="Arial"/>
                <a:sym typeface="Arial"/>
              </a:rPr>
              <a:t>what is and what is not negotiable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Arial"/>
                <a:ea typeface="Arial"/>
                <a:cs typeface="Arial"/>
                <a:sym typeface="Arial"/>
              </a:rPr>
              <a:t>what timescales are envisaged.</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000" u="none" cap="none" strike="noStrike">
              <a:solidFill>
                <a:srgbClr val="000000"/>
              </a:solidFill>
              <a:latin typeface="Arial"/>
              <a:ea typeface="Arial"/>
              <a:cs typeface="Arial"/>
              <a:sym typeface="Arial"/>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Arial"/>
                <a:ea typeface="Arial"/>
                <a:cs typeface="Arial"/>
                <a:sym typeface="Arial"/>
              </a:rPr>
              <a:t> openness and clarity about understanding the change will remove any resistance by staff or parents.</a:t>
            </a:r>
            <a:endParaRPr/>
          </a:p>
          <a:p>
            <a:pPr indent="0" lvl="0" marL="2286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74" name="Google Shape;74;p1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9" name="Shape 79"/>
        <p:cNvGrpSpPr/>
        <p:nvPr/>
      </p:nvGrpSpPr>
      <p:grpSpPr>
        <a:xfrm>
          <a:off x="0" y="0"/>
          <a:ext cx="0" cy="0"/>
          <a:chOff x="0" y="0"/>
          <a:chExt cx="0" cy="0"/>
        </a:xfrm>
      </p:grpSpPr>
      <p:sp>
        <p:nvSpPr>
          <p:cNvPr id="80" name="Google Shape;80;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Achieve the change through blended learning programmes</a:t>
            </a:r>
            <a:br>
              <a:rPr b="0" i="0" lang="en-GB" sz="3200" u="none" cap="none" strike="noStrike">
                <a:solidFill>
                  <a:srgbClr val="000090"/>
                </a:solidFill>
                <a:latin typeface="Open Sans"/>
                <a:ea typeface="Open Sans"/>
                <a:cs typeface="Open Sans"/>
                <a:sym typeface="Open Sans"/>
              </a:rPr>
            </a:br>
            <a:endParaRPr b="0" i="0" sz="3200" u="none" cap="none" strike="noStrike">
              <a:solidFill>
                <a:srgbClr val="000090"/>
              </a:solidFill>
              <a:latin typeface="Open Sans"/>
              <a:ea typeface="Open Sans"/>
              <a:cs typeface="Open Sans"/>
              <a:sym typeface="Open Sans"/>
            </a:endParaRPr>
          </a:p>
        </p:txBody>
      </p:sp>
      <p:sp>
        <p:nvSpPr>
          <p:cNvPr id="81" name="Google Shape;81;p12"/>
          <p:cNvSpPr txBox="1"/>
          <p:nvPr/>
        </p:nvSpPr>
        <p:spPr>
          <a:xfrm>
            <a:off x="381000" y="3800199"/>
            <a:ext cx="1920300" cy="11697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Individual learning</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Online learning sessions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Read, think, prepare</a:t>
            </a:r>
            <a:endParaRPr/>
          </a:p>
        </p:txBody>
      </p:sp>
      <p:sp>
        <p:nvSpPr>
          <p:cNvPr id="82" name="Google Shape;82;p12"/>
          <p:cNvSpPr txBox="1"/>
          <p:nvPr/>
        </p:nvSpPr>
        <p:spPr>
          <a:xfrm>
            <a:off x="3516734" y="3824858"/>
            <a:ext cx="1920600" cy="11697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Team session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Tight, focused agenda</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Monthly meetings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discuss, plan</a:t>
            </a:r>
            <a:endParaRPr/>
          </a:p>
        </p:txBody>
      </p:sp>
      <p:sp>
        <p:nvSpPr>
          <p:cNvPr id="83" name="Google Shape;83;p12"/>
          <p:cNvSpPr txBox="1"/>
          <p:nvPr/>
        </p:nvSpPr>
        <p:spPr>
          <a:xfrm>
            <a:off x="6635123" y="3824858"/>
            <a:ext cx="2462400" cy="9540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Developing practice</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Planned gradual changes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Monitor impact</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with coach</a:t>
            </a:r>
            <a:endParaRPr/>
          </a:p>
        </p:txBody>
      </p:sp>
      <p:pic>
        <p:nvPicPr>
          <p:cNvPr descr="abstract-group.png" id="84" name="Google Shape;84;p12"/>
          <p:cNvPicPr preferRelativeResize="0"/>
          <p:nvPr/>
        </p:nvPicPr>
        <p:blipFill rotWithShape="1">
          <a:blip r:embed="rId3">
            <a:alphaModFix/>
          </a:blip>
          <a:srcRect b="0" l="0" r="0" t="0"/>
          <a:stretch/>
        </p:blipFill>
        <p:spPr>
          <a:xfrm>
            <a:off x="3607445" y="2334690"/>
            <a:ext cx="1586119" cy="1584231"/>
          </a:xfrm>
          <a:prstGeom prst="rect">
            <a:avLst/>
          </a:prstGeom>
          <a:noFill/>
          <a:ln>
            <a:noFill/>
          </a:ln>
        </p:spPr>
      </p:pic>
      <p:pic>
        <p:nvPicPr>
          <p:cNvPr descr="individu.png" id="85" name="Google Shape;85;p12"/>
          <p:cNvPicPr preferRelativeResize="0"/>
          <p:nvPr/>
        </p:nvPicPr>
        <p:blipFill rotWithShape="1">
          <a:blip r:embed="rId4">
            <a:alphaModFix/>
          </a:blip>
          <a:srcRect b="0" l="0" r="0" t="0"/>
          <a:stretch/>
        </p:blipFill>
        <p:spPr>
          <a:xfrm>
            <a:off x="107685" y="2518828"/>
            <a:ext cx="1636537" cy="1303094"/>
          </a:xfrm>
          <a:prstGeom prst="rect">
            <a:avLst/>
          </a:prstGeom>
          <a:noFill/>
          <a:ln>
            <a:noFill/>
          </a:ln>
        </p:spPr>
      </p:pic>
      <p:pic>
        <p:nvPicPr>
          <p:cNvPr descr="individu.png" id="86" name="Google Shape;86;p12"/>
          <p:cNvPicPr preferRelativeResize="0"/>
          <p:nvPr/>
        </p:nvPicPr>
        <p:blipFill rotWithShape="1">
          <a:blip r:embed="rId4">
            <a:alphaModFix/>
          </a:blip>
          <a:srcRect b="0" l="0" r="0" t="0"/>
          <a:stretch/>
        </p:blipFill>
        <p:spPr>
          <a:xfrm>
            <a:off x="6110830" y="2518828"/>
            <a:ext cx="1636537" cy="1303094"/>
          </a:xfrm>
          <a:prstGeom prst="rect">
            <a:avLst/>
          </a:prstGeom>
          <a:noFill/>
          <a:ln>
            <a:noFill/>
          </a:ln>
        </p:spPr>
      </p:pic>
      <p:sp>
        <p:nvSpPr>
          <p:cNvPr id="87" name="Google Shape;87;p12"/>
          <p:cNvSpPr/>
          <p:nvPr/>
        </p:nvSpPr>
        <p:spPr>
          <a:xfrm flipH="1">
            <a:off x="846133" y="1175240"/>
            <a:ext cx="7164300" cy="1770600"/>
          </a:xfrm>
          <a:prstGeom prst="curvedDownArrow">
            <a:avLst>
              <a:gd fmla="val 25000" name="adj1"/>
              <a:gd fmla="val 50000" name="adj2"/>
              <a:gd fmla="val 23001" name="adj3"/>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descr="nicubunu-Abstract-people.png" id="88" name="Google Shape;88;p12"/>
          <p:cNvPicPr preferRelativeResize="0"/>
          <p:nvPr/>
        </p:nvPicPr>
        <p:blipFill rotWithShape="1">
          <a:blip r:embed="rId5">
            <a:alphaModFix/>
          </a:blip>
          <a:srcRect b="0" l="0" r="0" t="0"/>
          <a:stretch/>
        </p:blipFill>
        <p:spPr>
          <a:xfrm>
            <a:off x="7020018" y="2913601"/>
            <a:ext cx="1069887" cy="738486"/>
          </a:xfrm>
          <a:prstGeom prst="rect">
            <a:avLst/>
          </a:prstGeom>
          <a:noFill/>
          <a:ln>
            <a:noFill/>
          </a:ln>
        </p:spPr>
      </p:pic>
      <p:sp>
        <p:nvSpPr>
          <p:cNvPr id="89" name="Google Shape;89;p12"/>
          <p:cNvSpPr/>
          <p:nvPr/>
        </p:nvSpPr>
        <p:spPr>
          <a:xfrm>
            <a:off x="2301248" y="3862699"/>
            <a:ext cx="10683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 name="Google Shape;90;p12"/>
          <p:cNvSpPr/>
          <p:nvPr/>
        </p:nvSpPr>
        <p:spPr>
          <a:xfrm>
            <a:off x="5437394" y="3862699"/>
            <a:ext cx="10659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3"/>
          <p:cNvSpPr txBox="1"/>
          <p:nvPr>
            <p:ph type="title"/>
          </p:nvPr>
        </p:nvSpPr>
        <p:spPr>
          <a:xfrm>
            <a:off x="381000" y="296550"/>
            <a:ext cx="76707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Professional development and community of enquiry</a:t>
            </a:r>
            <a:endParaRPr/>
          </a:p>
        </p:txBody>
      </p:sp>
      <p:sp>
        <p:nvSpPr>
          <p:cNvPr id="97" name="Google Shape;97;p1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encourage teachers’ openness about and enthusiasm for their own learning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strengthen a whole school ethos of non-defensive, supportive and collaborative enquiry </a:t>
            </a:r>
            <a:endParaRPr b="0" i="0" sz="2400" u="none" cap="none" strike="noStrike">
              <a:solidFill>
                <a:srgbClr val="3366FF"/>
              </a:solidFill>
              <a:latin typeface="Arial"/>
              <a:ea typeface="Arial"/>
              <a:cs typeface="Arial"/>
              <a:sym typeface="Aria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Arial"/>
              <a:ea typeface="Arial"/>
              <a:cs typeface="Arial"/>
              <a:sym typeface="Aria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Without the development of professional intelligence, teachers are unlikely to ‘practise what they preach’, and the process of culture change is slowed.</a:t>
            </a:r>
            <a:endParaRPr b="0" i="0" sz="2400" u="none" cap="none" strike="noStrike">
              <a:solidFill>
                <a:srgbClr val="3366FF"/>
              </a:solidFill>
              <a:latin typeface="Arial"/>
              <a:ea typeface="Arial"/>
              <a:cs typeface="Arial"/>
              <a:sym typeface="Aria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98" name="Google Shape;98;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3" name="Shape 103"/>
        <p:cNvGrpSpPr/>
        <p:nvPr/>
      </p:nvGrpSpPr>
      <p:grpSpPr>
        <a:xfrm>
          <a:off x="0" y="0"/>
          <a:ext cx="0" cy="0"/>
          <a:chOff x="0" y="0"/>
          <a:chExt cx="0" cy="0"/>
        </a:xfrm>
      </p:grpSpPr>
      <p:sp>
        <p:nvSpPr>
          <p:cNvPr id="104" name="Google Shape;104;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 </a:t>
            </a:r>
            <a:r>
              <a:rPr lang="en-GB"/>
              <a:t>O</a:t>
            </a:r>
            <a:r>
              <a:rPr b="0" i="0" lang="en-GB" sz="3200" u="none" cap="none" strike="noStrike">
                <a:solidFill>
                  <a:srgbClr val="000090"/>
                </a:solidFill>
                <a:latin typeface="Open Sans"/>
                <a:ea typeface="Open Sans"/>
                <a:cs typeface="Open Sans"/>
                <a:sym typeface="Open Sans"/>
              </a:rPr>
              <a:t>nline units in </a:t>
            </a:r>
            <a:r>
              <a:rPr lang="en-GB"/>
              <a:t>Nutshells</a:t>
            </a:r>
            <a:r>
              <a:rPr b="0" i="0" lang="en-GB" sz="3200" u="none" cap="none" strike="noStrike">
                <a:solidFill>
                  <a:srgbClr val="000090"/>
                </a:solidFill>
                <a:latin typeface="Open Sans"/>
                <a:ea typeface="Open Sans"/>
                <a:cs typeface="Open Sans"/>
                <a:sym typeface="Open Sans"/>
              </a:rPr>
              <a:t> Phase 1 </a:t>
            </a:r>
            <a:endParaRPr b="0" i="0" sz="3200" u="none" cap="none" strike="noStrike">
              <a:solidFill>
                <a:srgbClr val="FF0000"/>
              </a:solidFill>
              <a:latin typeface="Open Sans"/>
              <a:ea typeface="Open Sans"/>
              <a:cs typeface="Open Sans"/>
              <a:sym typeface="Open Sans"/>
            </a:endParaRPr>
          </a:p>
        </p:txBody>
      </p:sp>
      <p:sp>
        <p:nvSpPr>
          <p:cNvPr id="105" name="Google Shape;105;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06" name="Google Shape;106;p14"/>
          <p:cNvPicPr preferRelativeResize="0"/>
          <p:nvPr/>
        </p:nvPicPr>
        <p:blipFill>
          <a:blip r:embed="rId3">
            <a:alphaModFix/>
          </a:blip>
          <a:stretch>
            <a:fillRect/>
          </a:stretch>
        </p:blipFill>
        <p:spPr>
          <a:xfrm>
            <a:off x="1411550" y="1125349"/>
            <a:ext cx="6213199" cy="43960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Making the most of the online units</a:t>
            </a:r>
            <a:endParaRPr/>
          </a:p>
        </p:txBody>
      </p:sp>
      <p:sp>
        <p:nvSpPr>
          <p:cNvPr id="113" name="Google Shape;113;p15"/>
          <p:cNvSpPr txBox="1"/>
          <p:nvPr>
            <p:ph idx="1" type="body"/>
          </p:nvPr>
        </p:nvSpPr>
        <p:spPr>
          <a:xfrm>
            <a:off x="381004" y="1070248"/>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Set up Professional Learning Teams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monthly?</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use the discipline of the tight team agenda in the online units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take an interest in staff learning enquiry plans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be aware of feedback from learning enquiry results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discuss and agree which ideas (from the online material) should become </a:t>
            </a:r>
            <a:r>
              <a:rPr b="0" i="0" lang="en-GB" sz="2400" u="none" cap="none" strike="noStrike">
                <a:solidFill>
                  <a:srgbClr val="FF00FF"/>
                </a:solidFill>
                <a:latin typeface="Open Sans"/>
                <a:ea typeface="Open Sans"/>
                <a:cs typeface="Open Sans"/>
                <a:sym typeface="Open Sans"/>
              </a:rPr>
              <a:t>policy</a:t>
            </a:r>
            <a:r>
              <a:rPr b="0" i="0" lang="en-GB" sz="2400" u="none" cap="none" strike="noStrike">
                <a:solidFill>
                  <a:srgbClr val="000090"/>
                </a:solidFill>
                <a:latin typeface="Open Sans"/>
                <a:ea typeface="Open Sans"/>
                <a:cs typeface="Open Sans"/>
                <a:sym typeface="Open Sans"/>
              </a:rPr>
              <a:t> across the school</a:t>
            </a:r>
            <a:endParaRPr/>
          </a:p>
        </p:txBody>
      </p:sp>
      <p:sp>
        <p:nvSpPr>
          <p:cNvPr id="114" name="Google Shape;114;p1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9" name="Shape 119"/>
        <p:cNvGrpSpPr/>
        <p:nvPr/>
      </p:nvGrpSpPr>
      <p:grpSpPr>
        <a:xfrm>
          <a:off x="0" y="0"/>
          <a:ext cx="0" cy="0"/>
          <a:chOff x="0" y="0"/>
          <a:chExt cx="0" cy="0"/>
        </a:xfrm>
      </p:grpSpPr>
      <p:sp>
        <p:nvSpPr>
          <p:cNvPr id="120" name="Google Shape;120;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Plan the use of the online learning units</a:t>
            </a:r>
            <a:endParaRPr/>
          </a:p>
        </p:txBody>
      </p:sp>
      <p:sp>
        <p:nvSpPr>
          <p:cNvPr id="121" name="Google Shape;121;p1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22" name="Google Shape;122;p16"/>
          <p:cNvPicPr preferRelativeResize="0"/>
          <p:nvPr/>
        </p:nvPicPr>
        <p:blipFill>
          <a:blip r:embed="rId3">
            <a:alphaModFix/>
          </a:blip>
          <a:stretch>
            <a:fillRect/>
          </a:stretch>
        </p:blipFill>
        <p:spPr>
          <a:xfrm>
            <a:off x="533400" y="1175250"/>
            <a:ext cx="7758499" cy="4089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7" name="Shape 127"/>
        <p:cNvGrpSpPr/>
        <p:nvPr/>
      </p:nvGrpSpPr>
      <p:grpSpPr>
        <a:xfrm>
          <a:off x="0" y="0"/>
          <a:ext cx="0" cy="0"/>
          <a:chOff x="0" y="0"/>
          <a:chExt cx="0" cy="0"/>
        </a:xfrm>
      </p:grpSpPr>
      <p:sp>
        <p:nvSpPr>
          <p:cNvPr id="128" name="Google Shape;128;p1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Learning Journey Phase 1.</a:t>
            </a:r>
            <a:endParaRPr/>
          </a:p>
        </p:txBody>
      </p:sp>
      <p:sp>
        <p:nvSpPr>
          <p:cNvPr id="129" name="Google Shape;129;p1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30" name="Google Shape;130;p17"/>
          <p:cNvPicPr preferRelativeResize="0"/>
          <p:nvPr/>
        </p:nvPicPr>
        <p:blipFill>
          <a:blip r:embed="rId3">
            <a:alphaModFix/>
          </a:blip>
          <a:stretch>
            <a:fillRect/>
          </a:stretch>
        </p:blipFill>
        <p:spPr>
          <a:xfrm>
            <a:off x="1554688" y="1327640"/>
            <a:ext cx="6038130" cy="39651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5" name="Shape 135"/>
        <p:cNvGrpSpPr/>
        <p:nvPr/>
      </p:nvGrpSpPr>
      <p:grpSpPr>
        <a:xfrm>
          <a:off x="0" y="0"/>
          <a:ext cx="0" cy="0"/>
          <a:chOff x="0" y="0"/>
          <a:chExt cx="0" cy="0"/>
        </a:xfrm>
      </p:grpSpPr>
      <p:sp>
        <p:nvSpPr>
          <p:cNvPr id="136" name="Google Shape;136;p1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Learning Journey Phase 2.</a:t>
            </a:r>
            <a:endParaRPr/>
          </a:p>
        </p:txBody>
      </p:sp>
      <p:sp>
        <p:nvSpPr>
          <p:cNvPr id="137" name="Google Shape;137;p18"/>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38" name="Google Shape;138;p18"/>
          <p:cNvPicPr preferRelativeResize="0"/>
          <p:nvPr/>
        </p:nvPicPr>
        <p:blipFill>
          <a:blip r:embed="rId3">
            <a:alphaModFix/>
          </a:blip>
          <a:stretch>
            <a:fillRect/>
          </a:stretch>
        </p:blipFill>
        <p:spPr>
          <a:xfrm>
            <a:off x="1540613" y="1327640"/>
            <a:ext cx="6066285" cy="396511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3" name="Shape 143"/>
        <p:cNvGrpSpPr/>
        <p:nvPr/>
      </p:nvGrpSpPr>
      <p:grpSpPr>
        <a:xfrm>
          <a:off x="0" y="0"/>
          <a:ext cx="0" cy="0"/>
          <a:chOff x="0" y="0"/>
          <a:chExt cx="0" cy="0"/>
        </a:xfrm>
      </p:grpSpPr>
      <p:sp>
        <p:nvSpPr>
          <p:cNvPr id="144" name="Google Shape;144;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Learning Journey Phase </a:t>
            </a:r>
            <a:r>
              <a:rPr lang="en-GB">
                <a:latin typeface="Calibri"/>
                <a:ea typeface="Calibri"/>
                <a:cs typeface="Calibri"/>
                <a:sym typeface="Calibri"/>
              </a:rPr>
              <a:t>3</a:t>
            </a:r>
            <a:r>
              <a:rPr b="0" i="0" lang="en-GB" sz="3200" u="none" cap="none" strike="noStrike">
                <a:solidFill>
                  <a:srgbClr val="000090"/>
                </a:solidFill>
                <a:latin typeface="Calibri"/>
                <a:ea typeface="Calibri"/>
                <a:cs typeface="Calibri"/>
                <a:sym typeface="Calibri"/>
              </a:rPr>
              <a:t>.</a:t>
            </a:r>
            <a:endParaRPr/>
          </a:p>
        </p:txBody>
      </p:sp>
      <p:sp>
        <p:nvSpPr>
          <p:cNvPr id="145" name="Google Shape;145;p1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46" name="Google Shape;146;p19"/>
          <p:cNvPicPr preferRelativeResize="0"/>
          <p:nvPr/>
        </p:nvPicPr>
        <p:blipFill>
          <a:blip r:embed="rId3">
            <a:alphaModFix/>
          </a:blip>
          <a:stretch>
            <a:fillRect/>
          </a:stretch>
        </p:blipFill>
        <p:spPr>
          <a:xfrm>
            <a:off x="1543113" y="1327640"/>
            <a:ext cx="6057185" cy="396511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