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6.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showSpecialPlsOnTitleSld="0">
  <p:sldMasterIdLst>
    <p:sldMasterId id="2147483654" r:id="rId5"/>
  </p:sldMasterIdLst>
  <p:notesMasterIdLst>
    <p:notesMasterId r:id="rId6"/>
  </p:notesMasterIdLst>
  <p:sldIdLst>
    <p:sldId id="256" r:id="rId7"/>
    <p:sldId id="257" r:id="rId8"/>
    <p:sldId id="258" r:id="rId9"/>
    <p:sldId id="259" r:id="rId10"/>
    <p:sldId id="260" r:id="rId11"/>
    <p:sldId id="261" r:id="rId12"/>
    <p:sldId id="262" r:id="rId13"/>
  </p:sldIdLst>
  <p:sldSz cy="5715000" cx="9144000"/>
  <p:notesSz cx="6858000" cy="9144000"/>
  <p:embeddedFontLst>
    <p:embeddedFont>
      <p:font typeface="Candara"/>
      <p:regular r:id="rId14"/>
      <p:bold r:id="rId15"/>
      <p:italic r:id="rId16"/>
      <p:boldItalic r:id="rId17"/>
    </p:embeddedFont>
    <p:embeddedFont>
      <p:font typeface="Helvetica Neue"/>
      <p:regular r:id="rId18"/>
      <p:bold r:id="rId19"/>
      <p:italic r:id="rId20"/>
      <p:boldItalic r:id="rId21"/>
    </p:embeddedFont>
    <p:embeddedFont>
      <p:font typeface="Open Sans"/>
      <p:regular r:id="rId22"/>
      <p:bold r:id="rId23"/>
      <p:italic r:id="rId24"/>
      <p:boldItalic r:id="rId2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800">
          <p15:clr>
            <a:srgbClr val="A4A3A4"/>
          </p15:clr>
        </p15:guide>
        <p15:guide id="2" pos="28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tableStyles.xml><?xml version="1.0" encoding="utf-8"?>
<a:tblStyleLst xmlns:a="http://schemas.openxmlformats.org/drawingml/2006/main" xmlns:r="http://schemas.openxmlformats.org/officeDocument/2006/relationships" def="{767CADC1-ED31-4BDD-8190-157769FEC498}">
  <a:tblStyle styleId="{767CADC1-ED31-4BDD-8190-157769FEC498}"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800" orient="horz"/>
        <p:guide pos="286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HelveticaNeue-italic.fntdata"/><Relationship Id="rId22" Type="http://schemas.openxmlformats.org/officeDocument/2006/relationships/font" Target="fonts/OpenSans-regular.fntdata"/><Relationship Id="rId21" Type="http://schemas.openxmlformats.org/officeDocument/2006/relationships/font" Target="fonts/HelveticaNeue-boldItalic.fntdata"/><Relationship Id="rId24" Type="http://schemas.openxmlformats.org/officeDocument/2006/relationships/font" Target="fonts/OpenSans-italic.fntdata"/><Relationship Id="rId23" Type="http://schemas.openxmlformats.org/officeDocument/2006/relationships/font" Target="fonts/OpenSans-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5" Type="http://schemas.openxmlformats.org/officeDocument/2006/relationships/font" Target="fonts/OpenSans-boldItalic.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font" Target="fonts/Candara-bold.fntdata"/><Relationship Id="rId14" Type="http://schemas.openxmlformats.org/officeDocument/2006/relationships/font" Target="fonts/Candara-regular.fntdata"/><Relationship Id="rId17" Type="http://schemas.openxmlformats.org/officeDocument/2006/relationships/font" Target="fonts/Candara-boldItalic.fntdata"/><Relationship Id="rId16" Type="http://schemas.openxmlformats.org/officeDocument/2006/relationships/font" Target="fonts/Candara-italic.fntdata"/><Relationship Id="rId19" Type="http://schemas.openxmlformats.org/officeDocument/2006/relationships/font" Target="fonts/HelveticaNeue-bold.fntdata"/><Relationship Id="rId18" Type="http://schemas.openxmlformats.org/officeDocument/2006/relationships/font" Target="fonts/HelveticaNeue-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lstStyle>
            <a:lvl1pPr lvl="0" marR="0" rtl="0" algn="l">
              <a:lnSpc>
                <a:spcPct val="100000"/>
              </a:lnSpc>
              <a:spcBef>
                <a:spcPts val="0"/>
              </a:spcBef>
              <a:spcAft>
                <a:spcPts val="0"/>
              </a:spcAft>
              <a:buSzPts val="1400"/>
              <a:buNone/>
              <a:defRPr b="0" i="0" sz="12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lstStyle>
            <a:lvl1pPr lvl="0" marR="0" rtl="0" algn="r">
              <a:lnSpc>
                <a:spcPct val="100000"/>
              </a:lnSpc>
              <a:spcBef>
                <a:spcPts val="0"/>
              </a:spcBef>
              <a:spcAft>
                <a:spcPts val="0"/>
              </a:spcAft>
              <a:buSzPts val="1400"/>
              <a:buNone/>
              <a:defRPr b="0" i="0" sz="12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5" name="Google Shape;5;n"/>
          <p:cNvSpPr/>
          <p:nvPr>
            <p:ph idx="3"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lstStyle>
            <a:lvl1pPr lvl="0" marR="0" rtl="0" algn="l">
              <a:lnSpc>
                <a:spcPct val="100000"/>
              </a:lnSpc>
              <a:spcBef>
                <a:spcPts val="0"/>
              </a:spcBef>
              <a:spcAft>
                <a:spcPts val="0"/>
              </a:spcAft>
              <a:buSzPts val="1400"/>
              <a:buNone/>
              <a:defRPr b="0" i="0" sz="12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8" name="Shape 38"/>
        <p:cNvGrpSpPr/>
        <p:nvPr/>
      </p:nvGrpSpPr>
      <p:grpSpPr>
        <a:xfrm>
          <a:off x="0" y="0"/>
          <a:ext cx="0" cy="0"/>
          <a:chOff x="0" y="0"/>
          <a:chExt cx="0" cy="0"/>
        </a:xfrm>
      </p:grpSpPr>
      <p:sp>
        <p:nvSpPr>
          <p:cNvPr id="39" name="Google Shape;39;g409326015d_4_105:notes"/>
          <p:cNvSpPr/>
          <p:nvPr>
            <p:ph idx="2" type="sldImg"/>
          </p:nvPr>
        </p:nvSpPr>
        <p:spPr>
          <a:xfrm>
            <a:off x="685800" y="3275463"/>
            <a:ext cx="5486400" cy="16377314"/>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40" name="Google Shape;40;g409326015d_4_105:notes"/>
          <p:cNvSpPr txBox="1"/>
          <p:nvPr>
            <p:ph idx="1" type="body"/>
          </p:nvPr>
        </p:nvSpPr>
        <p:spPr>
          <a:xfrm>
            <a:off x="685800" y="20744597"/>
            <a:ext cx="5486400" cy="19652777"/>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rPr b="1" i="0" lang="en-GB" sz="1200" u="none" cap="none" strike="noStrike">
                <a:solidFill>
                  <a:srgbClr val="000000"/>
                </a:solidFill>
              </a:rPr>
              <a:t>The threads that link these slides together: </a:t>
            </a:r>
            <a:endParaRPr/>
          </a:p>
          <a:p>
            <a:pPr indent="-171450" lvl="0" marL="171450" marR="0" rtl="0" algn="l">
              <a:lnSpc>
                <a:spcPct val="100000"/>
              </a:lnSpc>
              <a:spcBef>
                <a:spcPts val="0"/>
              </a:spcBef>
              <a:spcAft>
                <a:spcPts val="0"/>
              </a:spcAft>
              <a:buClr>
                <a:srgbClr val="000000"/>
              </a:buClr>
              <a:buSzPts val="1200"/>
              <a:buFont typeface="Calibri"/>
              <a:buChar char="•"/>
            </a:pPr>
            <a:r>
              <a:rPr b="1" i="0" lang="en-GB" sz="1200" u="none" cap="none" strike="noStrike">
                <a:solidFill>
                  <a:srgbClr val="000000"/>
                </a:solidFill>
              </a:rPr>
              <a:t>The 4 domains of learning – Emotional; Cognitive; Social ; Strategic.</a:t>
            </a:r>
            <a:endParaRPr/>
          </a:p>
          <a:p>
            <a:pPr indent="-171450" lvl="0" marL="171450" marR="0" rtl="0" algn="l">
              <a:lnSpc>
                <a:spcPct val="100000"/>
              </a:lnSpc>
              <a:spcBef>
                <a:spcPts val="0"/>
              </a:spcBef>
              <a:spcAft>
                <a:spcPts val="0"/>
              </a:spcAft>
              <a:buClr>
                <a:srgbClr val="000000"/>
              </a:buClr>
              <a:buSzPts val="1200"/>
              <a:buFont typeface="Calibri"/>
              <a:buChar char="•"/>
            </a:pPr>
            <a:r>
              <a:rPr b="1" i="0" lang="en-GB" sz="1200" u="none" cap="none" strike="noStrike">
                <a:solidFill>
                  <a:srgbClr val="000000"/>
                </a:solidFill>
              </a:rPr>
              <a:t>The 17 learning capacities of effective learners</a:t>
            </a:r>
            <a:endParaRPr/>
          </a:p>
          <a:p>
            <a:pPr indent="-171450" lvl="0" marL="171450" marR="0" rtl="0" algn="l">
              <a:lnSpc>
                <a:spcPct val="100000"/>
              </a:lnSpc>
              <a:spcBef>
                <a:spcPts val="0"/>
              </a:spcBef>
              <a:spcAft>
                <a:spcPts val="0"/>
              </a:spcAft>
              <a:buClr>
                <a:srgbClr val="000000"/>
              </a:buClr>
              <a:buSzPts val="1200"/>
              <a:buFont typeface="Calibri"/>
              <a:buChar char="•"/>
            </a:pPr>
            <a:r>
              <a:rPr b="1" i="0" lang="en-GB" sz="1200" u="none" cap="none" strike="noStrike">
                <a:solidFill>
                  <a:srgbClr val="000000"/>
                </a:solidFill>
              </a:rPr>
              <a:t>Using the capacities to create a language for learning </a:t>
            </a:r>
            <a:endParaRPr/>
          </a:p>
          <a:p>
            <a:pPr indent="0" lvl="0" marL="0" marR="0" rtl="0" algn="l">
              <a:lnSpc>
                <a:spcPct val="100000"/>
              </a:lnSpc>
              <a:spcBef>
                <a:spcPts val="0"/>
              </a:spcBef>
              <a:spcAft>
                <a:spcPts val="0"/>
              </a:spcAft>
              <a:buClr>
                <a:schemeClr val="dk1"/>
              </a:buClr>
              <a:buSzPts val="1200"/>
              <a:buFont typeface="Arial"/>
              <a:buNone/>
            </a:pPr>
            <a:r>
              <a:t/>
            </a:r>
            <a:endParaRPr b="1" i="0" sz="1200" u="none" cap="none" strike="noStrike">
              <a:solidFill>
                <a:srgbClr val="000000"/>
              </a:solidFill>
            </a:endParaRPr>
          </a:p>
          <a:p>
            <a:pPr indent="-95250" lvl="0" marL="171450" marR="0" rtl="0" algn="l">
              <a:lnSpc>
                <a:spcPct val="100000"/>
              </a:lnSpc>
              <a:spcBef>
                <a:spcPts val="0"/>
              </a:spcBef>
              <a:spcAft>
                <a:spcPts val="0"/>
              </a:spcAft>
              <a:buClr>
                <a:schemeClr val="dk1"/>
              </a:buClr>
              <a:buSzPts val="1200"/>
              <a:buFont typeface="Arial"/>
              <a:buNone/>
            </a:pPr>
            <a:r>
              <a:t/>
            </a:r>
            <a:endParaRPr b="1" i="0" sz="1200" u="none" cap="none" strike="noStrike">
              <a:solidFill>
                <a:srgbClr val="000000"/>
              </a:solidFill>
            </a:endParaRPr>
          </a:p>
          <a:p>
            <a:pPr indent="0" lvl="0" marL="0" marR="0" rtl="0" algn="l">
              <a:lnSpc>
                <a:spcPct val="100000"/>
              </a:lnSpc>
              <a:spcBef>
                <a:spcPts val="0"/>
              </a:spcBef>
              <a:spcAft>
                <a:spcPts val="0"/>
              </a:spcAft>
              <a:buClr>
                <a:srgbClr val="000000"/>
              </a:buClr>
              <a:buSzPts val="1200"/>
              <a:buFont typeface="Arial"/>
              <a:buNone/>
            </a:pPr>
            <a:r>
              <a:rPr b="1" i="0" lang="en-GB" sz="1200" u="none" cap="none" strike="noStrike">
                <a:solidFill>
                  <a:srgbClr val="000000"/>
                </a:solidFill>
              </a:rPr>
              <a:t>Aim of the discussion:  </a:t>
            </a:r>
            <a:r>
              <a:rPr i="0" lang="en-GB" sz="1200" u="none" cap="none" strike="noStrike">
                <a:solidFill>
                  <a:srgbClr val="000000"/>
                </a:solidFill>
              </a:rPr>
              <a:t>To consider/explore what effective learners really do, the ‘capacities’ that research tells us comprise effective learning.</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endParaRPr>
          </a:p>
          <a:p>
            <a:pPr indent="0" lvl="0" marL="0" marR="0" rtl="0" algn="l">
              <a:lnSpc>
                <a:spcPct val="100000"/>
              </a:lnSpc>
              <a:spcBef>
                <a:spcPts val="0"/>
              </a:spcBef>
              <a:spcAft>
                <a:spcPts val="0"/>
              </a:spcAft>
              <a:buClr>
                <a:srgbClr val="000000"/>
              </a:buClr>
              <a:buSzPts val="1200"/>
              <a:buFont typeface="Arial"/>
              <a:buNone/>
            </a:pPr>
            <a:r>
              <a:rPr b="1" i="0" lang="en-GB" sz="1200" u="none" cap="none" strike="noStrike">
                <a:solidFill>
                  <a:srgbClr val="000000"/>
                </a:solidFill>
              </a:rPr>
              <a:t>Objectives:</a:t>
            </a:r>
            <a:r>
              <a:rPr i="0" lang="en-GB" sz="1200" u="none" cap="none" strike="noStrike">
                <a:solidFill>
                  <a:srgbClr val="000000"/>
                </a:solidFill>
              </a:rPr>
              <a:t>  By the end of the discussion participants will have explored:</a:t>
            </a:r>
            <a:endParaRPr/>
          </a:p>
          <a:p>
            <a:pPr indent="0" lvl="0" marL="0" marR="0" rtl="0" algn="l">
              <a:lnSpc>
                <a:spcPct val="100000"/>
              </a:lnSpc>
              <a:spcBef>
                <a:spcPts val="0"/>
              </a:spcBef>
              <a:spcAft>
                <a:spcPts val="0"/>
              </a:spcAft>
              <a:buClr>
                <a:schemeClr val="dk1"/>
              </a:buClr>
              <a:buSzPts val="1200"/>
              <a:buFont typeface="Calibri"/>
              <a:buNone/>
            </a:pPr>
            <a:r>
              <a:t/>
            </a:r>
            <a:endParaRPr i="0" sz="1200" u="none" cap="none" strike="sngStrike">
              <a:solidFill>
                <a:srgbClr val="000000"/>
              </a:solidFill>
            </a:endParaRPr>
          </a:p>
          <a:p>
            <a:pPr indent="-171450" lvl="0" marL="171450" marR="0" rtl="0" algn="l">
              <a:lnSpc>
                <a:spcPct val="100000"/>
              </a:lnSpc>
              <a:spcBef>
                <a:spcPts val="0"/>
              </a:spcBef>
              <a:spcAft>
                <a:spcPts val="0"/>
              </a:spcAft>
              <a:buClr>
                <a:srgbClr val="000000"/>
              </a:buClr>
              <a:buSzPts val="1200"/>
              <a:buFont typeface="Calibri"/>
              <a:buChar char="•"/>
            </a:pPr>
            <a:r>
              <a:rPr i="0" lang="en-GB" sz="1200" u="none" cap="none" strike="noStrike">
                <a:solidFill>
                  <a:srgbClr val="000000"/>
                </a:solidFill>
              </a:rPr>
              <a:t>The 4 domains of learning</a:t>
            </a:r>
            <a:endParaRPr/>
          </a:p>
          <a:p>
            <a:pPr indent="-171450" lvl="0" marL="171450" marR="0" rtl="0" algn="l">
              <a:lnSpc>
                <a:spcPct val="100000"/>
              </a:lnSpc>
              <a:spcBef>
                <a:spcPts val="0"/>
              </a:spcBef>
              <a:spcAft>
                <a:spcPts val="0"/>
              </a:spcAft>
              <a:buClr>
                <a:srgbClr val="000000"/>
              </a:buClr>
              <a:buSzPts val="1200"/>
              <a:buFont typeface="Calibri"/>
              <a:buChar char="•"/>
            </a:pPr>
            <a:r>
              <a:rPr i="0" lang="en-GB" sz="1200" u="none" cap="none" strike="noStrike">
                <a:solidFill>
                  <a:srgbClr val="000000"/>
                </a:solidFill>
              </a:rPr>
              <a:t>The 17 learning ‘capacities’ that sit beneath them</a:t>
            </a:r>
            <a:endParaRPr/>
          </a:p>
          <a:p>
            <a:pPr indent="-171450" lvl="0" marL="171450" marR="0" rtl="0" algn="l">
              <a:lnSpc>
                <a:spcPct val="100000"/>
              </a:lnSpc>
              <a:spcBef>
                <a:spcPts val="0"/>
              </a:spcBef>
              <a:spcAft>
                <a:spcPts val="0"/>
              </a:spcAft>
              <a:buClr>
                <a:srgbClr val="000000"/>
              </a:buClr>
              <a:buSzPts val="1200"/>
              <a:buFont typeface="Calibri"/>
              <a:buChar char="•"/>
            </a:pPr>
            <a:r>
              <a:rPr i="0" lang="en-GB" sz="1200" u="none" cap="none" strike="noStrike">
                <a:solidFill>
                  <a:srgbClr val="000000"/>
                </a:solidFill>
              </a:rPr>
              <a:t>How ‘schooling’ can inadvertently hinder the development of these capacities if learners are not supported to understand, talk about, and use them</a:t>
            </a:r>
            <a:endParaRPr/>
          </a:p>
          <a:p>
            <a:pPr indent="-171450" lvl="0" marL="171450" marR="0" rtl="0" algn="l">
              <a:lnSpc>
                <a:spcPct val="100000"/>
              </a:lnSpc>
              <a:spcBef>
                <a:spcPts val="0"/>
              </a:spcBef>
              <a:spcAft>
                <a:spcPts val="0"/>
              </a:spcAft>
              <a:buClr>
                <a:srgbClr val="000000"/>
              </a:buClr>
              <a:buSzPts val="1200"/>
              <a:buFont typeface="Calibri"/>
              <a:buChar char="•"/>
            </a:pPr>
            <a:r>
              <a:rPr i="0" lang="en-GB" sz="1200" u="none" cap="none" strike="noStrike">
                <a:solidFill>
                  <a:srgbClr val="000000"/>
                </a:solidFill>
              </a:rPr>
              <a:t>What might need to change in classrooms</a:t>
            </a:r>
            <a:endParaRPr/>
          </a:p>
          <a:p>
            <a:pPr indent="-95250" lvl="0" marL="171450" marR="0" rtl="0" algn="l">
              <a:lnSpc>
                <a:spcPct val="100000"/>
              </a:lnSpc>
              <a:spcBef>
                <a:spcPts val="0"/>
              </a:spcBef>
              <a:spcAft>
                <a:spcPts val="0"/>
              </a:spcAft>
              <a:buClr>
                <a:schemeClr val="dk1"/>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41" name="Google Shape;41;g409326015d_4_105:notes"/>
          <p:cNvSpPr txBox="1"/>
          <p:nvPr>
            <p:ph idx="12" type="sldNum"/>
          </p:nvPr>
        </p:nvSpPr>
        <p:spPr>
          <a:xfrm>
            <a:off x="3884613" y="41481616"/>
            <a:ext cx="2971800" cy="2183642"/>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900" u="none" cap="none" strike="noStrike">
                <a:solidFill>
                  <a:schemeClr val="dk1"/>
                </a:solidFill>
                <a:latin typeface="Arial"/>
                <a:ea typeface="Arial"/>
                <a:cs typeface="Arial"/>
                <a:sym typeface="Arial"/>
              </a:rPr>
              <a:t>‹#›</a:t>
            </a:fld>
            <a:endParaRPr b="0" i="0" sz="900" u="none" cap="none" strike="noStrike">
              <a:solidFill>
                <a:schemeClr val="dk1"/>
              </a:solidFill>
              <a:latin typeface="Arial"/>
              <a:ea typeface="Arial"/>
              <a:cs typeface="Arial"/>
              <a:sym typeface="Arial"/>
            </a:endParaRPr>
          </a:p>
        </p:txBody>
      </p:sp>
      <p:sp>
        <p:nvSpPr>
          <p:cNvPr id="42" name="Google Shape;42;g409326015d_4_105:notes"/>
          <p:cNvSpPr txBox="1"/>
          <p:nvPr>
            <p:ph idx="11" type="ftr"/>
          </p:nvPr>
        </p:nvSpPr>
        <p:spPr>
          <a:xfrm>
            <a:off x="0" y="41481616"/>
            <a:ext cx="2971800" cy="2183642"/>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None/>
            </a:pPr>
            <a:r>
              <a:rPr b="0" i="0" lang="en-GB" sz="800" u="none" cap="none" strike="noStrike">
                <a:solidFill>
                  <a:schemeClr val="dk1"/>
                </a:solidFill>
                <a:latin typeface="Arial"/>
                <a:ea typeface="Arial"/>
                <a:cs typeface="Arial"/>
                <a:sym typeface="Arial"/>
              </a:rPr>
              <a:t>Copyright © TLO Limited 2009</a:t>
            </a:r>
            <a:endParaRPr/>
          </a:p>
        </p:txBody>
      </p:sp>
      <p:sp>
        <p:nvSpPr>
          <p:cNvPr id="43" name="Google Shape;43;g409326015d_4_105:notes"/>
          <p:cNvSpPr txBox="1"/>
          <p:nvPr>
            <p:ph idx="3" type="hdr"/>
          </p:nvPr>
        </p:nvSpPr>
        <p:spPr>
          <a:xfrm>
            <a:off x="0" y="0"/>
            <a:ext cx="2971800" cy="218364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GB" sz="900" u="none" cap="none" strike="noStrike">
                <a:solidFill>
                  <a:schemeClr val="dk1"/>
                </a:solidFill>
                <a:latin typeface="Arial"/>
                <a:ea typeface="Arial"/>
                <a:cs typeface="Arial"/>
                <a:sym typeface="Arial"/>
              </a:rPr>
              <a:t>Reach for the Stars | Section 2b</a:t>
            </a:r>
            <a:endParaRPr b="0" i="0" sz="900" u="none" cap="none" strike="noStrike">
              <a:solidFill>
                <a:schemeClr val="dk1"/>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7" name="Shape 47"/>
        <p:cNvGrpSpPr/>
        <p:nvPr/>
      </p:nvGrpSpPr>
      <p:grpSpPr>
        <a:xfrm>
          <a:off x="0" y="0"/>
          <a:ext cx="0" cy="0"/>
          <a:chOff x="0" y="0"/>
          <a:chExt cx="0" cy="0"/>
        </a:xfrm>
      </p:grpSpPr>
      <p:sp>
        <p:nvSpPr>
          <p:cNvPr id="48" name="Google Shape;48;g409326015d_4_114:notes"/>
          <p:cNvSpPr txBox="1"/>
          <p:nvPr>
            <p:ph idx="1" type="body"/>
          </p:nvPr>
        </p:nvSpPr>
        <p:spPr>
          <a:xfrm>
            <a:off x="685800" y="20744597"/>
            <a:ext cx="5486400" cy="1965277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 name="Google Shape;49;g409326015d_4_114:notes"/>
          <p:cNvSpPr/>
          <p:nvPr>
            <p:ph idx="2" type="sldImg"/>
          </p:nvPr>
        </p:nvSpPr>
        <p:spPr>
          <a:xfrm>
            <a:off x="685800" y="3275463"/>
            <a:ext cx="5486400" cy="16377314"/>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4" name="Shape 54"/>
        <p:cNvGrpSpPr/>
        <p:nvPr/>
      </p:nvGrpSpPr>
      <p:grpSpPr>
        <a:xfrm>
          <a:off x="0" y="0"/>
          <a:ext cx="0" cy="0"/>
          <a:chOff x="0" y="0"/>
          <a:chExt cx="0" cy="0"/>
        </a:xfrm>
      </p:grpSpPr>
      <p:sp>
        <p:nvSpPr>
          <p:cNvPr id="55" name="Google Shape;55;g409326015d_4_134:notes"/>
          <p:cNvSpPr/>
          <p:nvPr>
            <p:ph idx="2" type="sldImg"/>
          </p:nvPr>
        </p:nvSpPr>
        <p:spPr>
          <a:xfrm>
            <a:off x="685800" y="3275463"/>
            <a:ext cx="5486400" cy="16377314"/>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6" name="Google Shape;56;g409326015d_4_134:notes"/>
          <p:cNvSpPr txBox="1"/>
          <p:nvPr>
            <p:ph idx="1" type="body"/>
          </p:nvPr>
        </p:nvSpPr>
        <p:spPr>
          <a:xfrm>
            <a:off x="685800" y="20744597"/>
            <a:ext cx="5486400" cy="19652777"/>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 Key message(s) on this slide: </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There are 4 domains of learning – </a:t>
            </a:r>
            <a:endParaRPr b="1" i="0" sz="1200" u="none" cap="none" strike="noStrike">
              <a:solidFill>
                <a:srgbClr val="000000"/>
              </a:solidFill>
              <a:latin typeface="Calibri"/>
              <a:ea typeface="Calibri"/>
              <a:cs typeface="Calibri"/>
              <a:sym typeface="Calibri"/>
            </a:endParaRPr>
          </a:p>
          <a:p>
            <a:pPr indent="-304800" lvl="0" marL="457200" marR="0" rtl="0" algn="l">
              <a:lnSpc>
                <a:spcPct val="100000"/>
              </a:lnSpc>
              <a:spcBef>
                <a:spcPts val="0"/>
              </a:spcBef>
              <a:spcAft>
                <a:spcPts val="0"/>
              </a:spcAft>
              <a:buClr>
                <a:srgbClr val="000000"/>
              </a:buClr>
              <a:buSzPts val="1200"/>
              <a:buFont typeface="Calibri"/>
              <a:buChar char="●"/>
            </a:pPr>
            <a:r>
              <a:rPr b="1" i="0" lang="en-GB" sz="1200" u="none" cap="none" strike="noStrike">
                <a:solidFill>
                  <a:srgbClr val="000000"/>
                </a:solidFill>
                <a:latin typeface="Calibri"/>
                <a:ea typeface="Calibri"/>
                <a:cs typeface="Calibri"/>
                <a:sym typeface="Calibri"/>
              </a:rPr>
              <a:t>the emotional domain, how we feel about learning; </a:t>
            </a:r>
            <a:endParaRPr/>
          </a:p>
          <a:p>
            <a:pPr indent="-304800" lvl="0" marL="457200" marR="0" rtl="0" algn="l">
              <a:lnSpc>
                <a:spcPct val="100000"/>
              </a:lnSpc>
              <a:spcBef>
                <a:spcPts val="0"/>
              </a:spcBef>
              <a:spcAft>
                <a:spcPts val="0"/>
              </a:spcAft>
              <a:buClr>
                <a:srgbClr val="000000"/>
              </a:buClr>
              <a:buSzPts val="1200"/>
              <a:buFont typeface="Calibri"/>
              <a:buChar char="●"/>
            </a:pPr>
            <a:r>
              <a:rPr b="1" i="0" lang="en-GB" sz="1200" u="none" cap="none" strike="noStrike">
                <a:solidFill>
                  <a:srgbClr val="000000"/>
                </a:solidFill>
                <a:latin typeface="Calibri"/>
                <a:ea typeface="Calibri"/>
                <a:cs typeface="Calibri"/>
                <a:sym typeface="Calibri"/>
              </a:rPr>
              <a:t>the cognitive domain, the ways in which we think;</a:t>
            </a:r>
            <a:endParaRPr/>
          </a:p>
          <a:p>
            <a:pPr indent="-304800" lvl="0" marL="457200" marR="0" rtl="0" algn="l">
              <a:lnSpc>
                <a:spcPct val="100000"/>
              </a:lnSpc>
              <a:spcBef>
                <a:spcPts val="0"/>
              </a:spcBef>
              <a:spcAft>
                <a:spcPts val="0"/>
              </a:spcAft>
              <a:buClr>
                <a:srgbClr val="000000"/>
              </a:buClr>
              <a:buSzPts val="1200"/>
              <a:buFont typeface="Calibri"/>
              <a:buChar char="●"/>
            </a:pPr>
            <a:r>
              <a:rPr b="1" i="0" lang="en-GB" sz="1200" u="none" cap="none" strike="noStrike">
                <a:solidFill>
                  <a:srgbClr val="000000"/>
                </a:solidFill>
                <a:latin typeface="Calibri"/>
                <a:ea typeface="Calibri"/>
                <a:cs typeface="Calibri"/>
                <a:sym typeface="Calibri"/>
              </a:rPr>
              <a:t>the social domain, how we relate to others, and</a:t>
            </a:r>
            <a:endParaRPr/>
          </a:p>
          <a:p>
            <a:pPr indent="-304800" lvl="0" marL="457200" marR="0" rtl="0" algn="l">
              <a:lnSpc>
                <a:spcPct val="100000"/>
              </a:lnSpc>
              <a:spcBef>
                <a:spcPts val="0"/>
              </a:spcBef>
              <a:spcAft>
                <a:spcPts val="0"/>
              </a:spcAft>
              <a:buClr>
                <a:srgbClr val="000000"/>
              </a:buClr>
              <a:buSzPts val="1200"/>
              <a:buFont typeface="Calibri"/>
              <a:buChar char="●"/>
            </a:pPr>
            <a:r>
              <a:rPr b="1" i="0" lang="en-GB" sz="1200" u="none" cap="none" strike="noStrike">
                <a:solidFill>
                  <a:srgbClr val="000000"/>
                </a:solidFill>
                <a:latin typeface="Calibri"/>
                <a:ea typeface="Calibri"/>
                <a:cs typeface="Calibri"/>
                <a:sym typeface="Calibri"/>
              </a:rPr>
              <a:t>the strategic domain, how we manage the process of learning.</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Detail:</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Learning is our brain at work. Making it work better at learning </a:t>
            </a:r>
            <a:r>
              <a:rPr lang="en-GB"/>
              <a:t>it's</a:t>
            </a:r>
            <a:r>
              <a:rPr b="0" i="0" lang="en-GB" sz="1200" u="none" cap="none" strike="noStrike">
                <a:solidFill>
                  <a:schemeClr val="dk1"/>
                </a:solidFill>
                <a:latin typeface="Calibri"/>
                <a:ea typeface="Calibri"/>
                <a:cs typeface="Calibri"/>
                <a:sym typeface="Calibri"/>
              </a:rPr>
              <a:t> a good idea to understand a bit about how it works.</a:t>
            </a:r>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To understand that learning is most affected by how we feel, and how we feel controls how we attend.</a:t>
            </a:r>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To learn well we need to think in different ways,</a:t>
            </a:r>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We need to relate to others with and from whom we can learn</a:t>
            </a:r>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We need to be able to manage the process of our learning.</a:t>
            </a:r>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It all goes on in our brain. The problem is we cant see the learning happening.</a:t>
            </a:r>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A student’s </a:t>
            </a:r>
            <a:r>
              <a:rPr b="1" i="0" lang="en-GB" sz="1200" u="none" cap="none" strike="noStrike">
                <a:solidFill>
                  <a:schemeClr val="dk1"/>
                </a:solidFill>
                <a:latin typeface="Calibri"/>
                <a:ea typeface="Calibri"/>
                <a:cs typeface="Calibri"/>
                <a:sym typeface="Calibri"/>
              </a:rPr>
              <a:t>Performance</a:t>
            </a:r>
            <a:r>
              <a:rPr b="0" i="0" lang="en-GB" sz="1200" u="none" cap="none" strike="noStrike">
                <a:solidFill>
                  <a:schemeClr val="dk1"/>
                </a:solidFill>
                <a:latin typeface="Calibri"/>
                <a:ea typeface="Calibri"/>
                <a:cs typeface="Calibri"/>
                <a:sym typeface="Calibri"/>
              </a:rPr>
              <a:t> enables teachers/learners </a:t>
            </a:r>
            <a:r>
              <a:rPr b="1" i="0" lang="en-GB" sz="1200" u="none" cap="none" strike="noStrike">
                <a:solidFill>
                  <a:schemeClr val="dk1"/>
                </a:solidFill>
                <a:latin typeface="Calibri"/>
                <a:ea typeface="Calibri"/>
                <a:cs typeface="Calibri"/>
                <a:sym typeface="Calibri"/>
              </a:rPr>
              <a:t>to see some </a:t>
            </a:r>
            <a:r>
              <a:rPr b="0" i="0" lang="en-GB" sz="1200" u="none" cap="none" strike="noStrike">
                <a:solidFill>
                  <a:schemeClr val="dk1"/>
                </a:solidFill>
                <a:latin typeface="Calibri"/>
                <a:ea typeface="Calibri"/>
                <a:cs typeface="Calibri"/>
                <a:sym typeface="Calibri"/>
              </a:rPr>
              <a:t>of what may have happened in the learning process. Developing students</a:t>
            </a:r>
            <a:r>
              <a:rPr lang="en-GB"/>
              <a:t>’</a:t>
            </a:r>
            <a:r>
              <a:rPr b="0" i="0" lang="en-GB" sz="1200" u="none" cap="none" strike="noStrike">
                <a:solidFill>
                  <a:schemeClr val="dk1"/>
                </a:solidFill>
                <a:latin typeface="Calibri"/>
                <a:ea typeface="Calibri"/>
                <a:cs typeface="Calibri"/>
                <a:sym typeface="Calibri"/>
              </a:rPr>
              <a:t> learning power </a:t>
            </a:r>
            <a:r>
              <a:rPr b="1" i="0" lang="en-GB" sz="1200" u="none" cap="none" strike="noStrike">
                <a:solidFill>
                  <a:schemeClr val="dk1"/>
                </a:solidFill>
                <a:latin typeface="Calibri"/>
                <a:ea typeface="Calibri"/>
                <a:cs typeface="Calibri"/>
                <a:sym typeface="Calibri"/>
              </a:rPr>
              <a:t>aims to make the process of learning more visible to the learner and teacher</a:t>
            </a:r>
            <a:endParaRPr b="1" i="0" sz="1200" u="none" cap="none" strike="noStrike">
              <a:solidFill>
                <a:schemeClr val="dk1"/>
              </a:solidFill>
              <a:latin typeface="Calibri"/>
              <a:ea typeface="Calibri"/>
              <a:cs typeface="Calibri"/>
              <a:sym typeface="Calibri"/>
            </a:endParaRPr>
          </a:p>
        </p:txBody>
      </p:sp>
      <p:sp>
        <p:nvSpPr>
          <p:cNvPr id="57" name="Google Shape;57;g409326015d_4_134:notes"/>
          <p:cNvSpPr txBox="1"/>
          <p:nvPr>
            <p:ph idx="12" type="sldNum"/>
          </p:nvPr>
        </p:nvSpPr>
        <p:spPr>
          <a:xfrm>
            <a:off x="3884613" y="41481616"/>
            <a:ext cx="2971800" cy="2183642"/>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8" name="Shape 68"/>
        <p:cNvGrpSpPr/>
        <p:nvPr/>
      </p:nvGrpSpPr>
      <p:grpSpPr>
        <a:xfrm>
          <a:off x="0" y="0"/>
          <a:ext cx="0" cy="0"/>
          <a:chOff x="0" y="0"/>
          <a:chExt cx="0" cy="0"/>
        </a:xfrm>
      </p:grpSpPr>
      <p:sp>
        <p:nvSpPr>
          <p:cNvPr id="69" name="Google Shape;69;g420e47ab40_0_3:notes"/>
          <p:cNvSpPr/>
          <p:nvPr>
            <p:ph idx="2" type="sldImg"/>
          </p:nvPr>
        </p:nvSpPr>
        <p:spPr>
          <a:xfrm>
            <a:off x="685800" y="3275463"/>
            <a:ext cx="5486400" cy="163773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0" name="Google Shape;70;g420e47ab40_0_3:notes"/>
          <p:cNvSpPr txBox="1"/>
          <p:nvPr>
            <p:ph idx="1" type="body"/>
          </p:nvPr>
        </p:nvSpPr>
        <p:spPr>
          <a:xfrm>
            <a:off x="685800" y="20744597"/>
            <a:ext cx="5486400" cy="196527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1200"/>
              <a:buFont typeface="Calibri"/>
              <a:buNone/>
            </a:pPr>
            <a:r>
              <a:rPr b="1" lang="en-GB"/>
              <a:t>The Key message(s) on this slide: </a:t>
            </a:r>
            <a:endParaRPr/>
          </a:p>
          <a:p>
            <a:pPr indent="0" lvl="0" marL="0" rtl="0" algn="l">
              <a:spcBef>
                <a:spcPts val="0"/>
              </a:spcBef>
              <a:spcAft>
                <a:spcPts val="0"/>
              </a:spcAft>
              <a:buClr>
                <a:schemeClr val="dk1"/>
              </a:buClr>
              <a:buSzPts val="1200"/>
              <a:buFont typeface="Calibri"/>
              <a:buNone/>
            </a:pPr>
            <a:r>
              <a:t/>
            </a:r>
            <a:endParaRPr b="1"/>
          </a:p>
          <a:p>
            <a:pPr indent="0" lvl="0" marL="0" rtl="0" algn="l">
              <a:spcBef>
                <a:spcPts val="0"/>
              </a:spcBef>
              <a:spcAft>
                <a:spcPts val="0"/>
              </a:spcAft>
              <a:buClr>
                <a:schemeClr val="dk1"/>
              </a:buClr>
              <a:buSzPts val="1200"/>
              <a:buFont typeface="Calibri"/>
              <a:buNone/>
            </a:pPr>
            <a:r>
              <a:rPr b="1" lang="en-GB"/>
              <a:t>The 4 domains of learning are made up of 17 learning ‘capacities’</a:t>
            </a:r>
            <a:endParaRPr/>
          </a:p>
          <a:p>
            <a:pPr indent="0" lvl="0" marL="0" rtl="0" algn="l">
              <a:spcBef>
                <a:spcPts val="0"/>
              </a:spcBef>
              <a:spcAft>
                <a:spcPts val="0"/>
              </a:spcAft>
              <a:buClr>
                <a:schemeClr val="dk1"/>
              </a:buClr>
              <a:buSzPts val="1200"/>
              <a:buFont typeface="Calibri"/>
              <a:buNone/>
            </a:pPr>
            <a:r>
              <a:t/>
            </a:r>
            <a:endParaRPr/>
          </a:p>
          <a:p>
            <a:pPr indent="0" lvl="0" marL="0" rtl="0" algn="l">
              <a:spcBef>
                <a:spcPts val="0"/>
              </a:spcBef>
              <a:spcAft>
                <a:spcPts val="0"/>
              </a:spcAft>
              <a:buClr>
                <a:schemeClr val="dk1"/>
              </a:buClr>
              <a:buSzPts val="1200"/>
              <a:buFont typeface="Calibri"/>
              <a:buNone/>
            </a:pPr>
            <a:r>
              <a:rPr b="1" lang="en-GB"/>
              <a:t>Detail:</a:t>
            </a:r>
            <a:endParaRPr/>
          </a:p>
          <a:p>
            <a:pPr indent="0" lvl="0" marL="0" rtl="0" algn="l">
              <a:spcBef>
                <a:spcPts val="0"/>
              </a:spcBef>
              <a:spcAft>
                <a:spcPts val="0"/>
              </a:spcAft>
              <a:buClr>
                <a:schemeClr val="dk1"/>
              </a:buClr>
              <a:buSzPts val="1200"/>
              <a:buFont typeface="Calibri"/>
              <a:buNone/>
            </a:pPr>
            <a:r>
              <a:rPr lang="en-GB"/>
              <a:t>Key points</a:t>
            </a:r>
            <a:endParaRPr/>
          </a:p>
          <a:p>
            <a:pPr indent="0" lvl="0" marL="0" rtl="0" algn="l">
              <a:spcBef>
                <a:spcPts val="0"/>
              </a:spcBef>
              <a:spcAft>
                <a:spcPts val="0"/>
              </a:spcAft>
              <a:buClr>
                <a:schemeClr val="dk1"/>
              </a:buClr>
              <a:buSzPts val="1200"/>
              <a:buFont typeface="Calibri"/>
              <a:buNone/>
            </a:pPr>
            <a:r>
              <a:rPr lang="en-GB"/>
              <a:t>These slides build up  the key capacities that make up each domain of learning</a:t>
            </a:r>
            <a:endParaRPr/>
          </a:p>
          <a:p>
            <a:pPr indent="0" lvl="0" marL="0" rtl="0" algn="l">
              <a:spcBef>
                <a:spcPts val="0"/>
              </a:spcBef>
              <a:spcAft>
                <a:spcPts val="0"/>
              </a:spcAft>
              <a:buClr>
                <a:schemeClr val="dk1"/>
              </a:buClr>
              <a:buSzPts val="1200"/>
              <a:buFont typeface="Calibri"/>
              <a:buNone/>
            </a:pPr>
            <a:r>
              <a:rPr lang="en-GB"/>
              <a:t> </a:t>
            </a:r>
            <a:endParaRPr/>
          </a:p>
          <a:p>
            <a:pPr indent="0" lvl="0" marL="0" rtl="0" algn="l">
              <a:spcBef>
                <a:spcPts val="0"/>
              </a:spcBef>
              <a:spcAft>
                <a:spcPts val="0"/>
              </a:spcAft>
              <a:buClr>
                <a:schemeClr val="dk1"/>
              </a:buClr>
              <a:buSzPts val="1200"/>
              <a:buFont typeface="Calibri"/>
              <a:buNone/>
            </a:pPr>
            <a:r>
              <a:rPr lang="en-GB"/>
              <a:t>The names of the capacities form just the start/ beginnings of a language of learning</a:t>
            </a:r>
            <a:endParaRPr/>
          </a:p>
          <a:p>
            <a:pPr indent="0" lvl="0" marL="0" rtl="0" algn="l">
              <a:spcBef>
                <a:spcPts val="0"/>
              </a:spcBef>
              <a:spcAft>
                <a:spcPts val="0"/>
              </a:spcAft>
              <a:buClr>
                <a:schemeClr val="dk1"/>
              </a:buClr>
              <a:buSzPts val="1200"/>
              <a:buFont typeface="Calibri"/>
              <a:buNone/>
            </a:pPr>
            <a:r>
              <a:rPr lang="en-GB"/>
              <a:t>Each capacity develops or atrophies over time</a:t>
            </a:r>
            <a:endParaRPr/>
          </a:p>
          <a:p>
            <a:pPr indent="0" lvl="0" marL="0" rtl="0" algn="l">
              <a:spcBef>
                <a:spcPts val="0"/>
              </a:spcBef>
              <a:spcAft>
                <a:spcPts val="0"/>
              </a:spcAft>
              <a:buClr>
                <a:schemeClr val="dk1"/>
              </a:buClr>
              <a:buSzPts val="1200"/>
              <a:buFont typeface="Calibri"/>
              <a:buNone/>
            </a:pPr>
            <a:r>
              <a:t/>
            </a:r>
            <a:endParaRPr/>
          </a:p>
          <a:p>
            <a:pPr indent="0" lvl="0" marL="0" rtl="0" algn="l">
              <a:spcBef>
                <a:spcPts val="0"/>
              </a:spcBef>
              <a:spcAft>
                <a:spcPts val="0"/>
              </a:spcAft>
              <a:buClr>
                <a:schemeClr val="dk1"/>
              </a:buClr>
              <a:buSzPts val="1200"/>
              <a:buFont typeface="Calibri"/>
              <a:buNone/>
            </a:pPr>
            <a:r>
              <a:rPr b="1" lang="en-GB"/>
              <a:t>Background notes</a:t>
            </a:r>
            <a:endParaRPr/>
          </a:p>
          <a:p>
            <a:pPr indent="0" lvl="0" marL="0" rtl="0" algn="l">
              <a:spcBef>
                <a:spcPts val="0"/>
              </a:spcBef>
              <a:spcAft>
                <a:spcPts val="0"/>
              </a:spcAft>
              <a:buClr>
                <a:schemeClr val="dk1"/>
              </a:buClr>
              <a:buSzPts val="1200"/>
              <a:buFont typeface="Calibri"/>
              <a:buNone/>
            </a:pPr>
            <a:r>
              <a:rPr lang="en-GB"/>
              <a:t>This is what it takes to be a good learner</a:t>
            </a:r>
            <a:endParaRPr/>
          </a:p>
          <a:p>
            <a:pPr indent="0" lvl="0" marL="0" rtl="0" algn="l">
              <a:spcBef>
                <a:spcPts val="0"/>
              </a:spcBef>
              <a:spcAft>
                <a:spcPts val="0"/>
              </a:spcAft>
              <a:buClr>
                <a:schemeClr val="dk1"/>
              </a:buClr>
              <a:buSzPts val="1200"/>
              <a:buFont typeface="Calibri"/>
              <a:buNone/>
            </a:pPr>
            <a:r>
              <a:rPr lang="en-GB"/>
              <a:t>International research suggests key capacities for better learning</a:t>
            </a:r>
            <a:endParaRPr/>
          </a:p>
          <a:p>
            <a:pPr indent="0" lvl="0" marL="0" rtl="0" algn="l">
              <a:spcBef>
                <a:spcPts val="0"/>
              </a:spcBef>
              <a:spcAft>
                <a:spcPts val="0"/>
              </a:spcAft>
              <a:buClr>
                <a:schemeClr val="dk1"/>
              </a:buClr>
              <a:buSzPts val="1200"/>
              <a:buFont typeface="Calibri"/>
              <a:buNone/>
            </a:pPr>
            <a:r>
              <a:rPr lang="en-GB"/>
              <a:t>BLP is about building these capacities into HABITS</a:t>
            </a:r>
            <a:endParaRPr/>
          </a:p>
          <a:p>
            <a:pPr indent="0" lvl="0" marL="0" rtl="0" algn="l">
              <a:spcBef>
                <a:spcPts val="0"/>
              </a:spcBef>
              <a:spcAft>
                <a:spcPts val="0"/>
              </a:spcAft>
              <a:buClr>
                <a:schemeClr val="dk1"/>
              </a:buClr>
              <a:buSzPts val="1200"/>
              <a:buFont typeface="Calibri"/>
              <a:buNone/>
            </a:pPr>
            <a:r>
              <a:rPr lang="en-GB"/>
              <a:t>These capacities give us a start on a language for learning</a:t>
            </a:r>
            <a:endParaRPr/>
          </a:p>
          <a:p>
            <a:pPr indent="0" lvl="0" marL="0" rtl="0" algn="l">
              <a:spcBef>
                <a:spcPts val="0"/>
              </a:spcBef>
              <a:spcAft>
                <a:spcPts val="0"/>
              </a:spcAft>
              <a:buClr>
                <a:schemeClr val="dk1"/>
              </a:buClr>
              <a:buSzPts val="1200"/>
              <a:buFont typeface="Calibri"/>
              <a:buNone/>
            </a:pPr>
            <a:r>
              <a:rPr lang="en-GB"/>
              <a:t>Resilience: attentional engagement — emotional aspect — feeling</a:t>
            </a:r>
            <a:endParaRPr/>
          </a:p>
          <a:p>
            <a:pPr indent="0" lvl="0" marL="0" rtl="0" algn="l">
              <a:spcBef>
                <a:spcPts val="0"/>
              </a:spcBef>
              <a:spcAft>
                <a:spcPts val="0"/>
              </a:spcAft>
              <a:buClr>
                <a:schemeClr val="dk1"/>
              </a:buClr>
              <a:buSzPts val="1200"/>
              <a:buFont typeface="Calibri"/>
              <a:buNone/>
            </a:pPr>
            <a:r>
              <a:rPr lang="en-GB"/>
              <a:t>Resourcefulness: range of tools and skills — cognitive aspect - thinking</a:t>
            </a:r>
            <a:endParaRPr/>
          </a:p>
          <a:p>
            <a:pPr indent="0" lvl="0" marL="0" rtl="0" algn="l">
              <a:spcBef>
                <a:spcPts val="0"/>
              </a:spcBef>
              <a:spcAft>
                <a:spcPts val="0"/>
              </a:spcAft>
              <a:buClr>
                <a:schemeClr val="dk1"/>
              </a:buClr>
              <a:buSzPts val="1200"/>
              <a:buFont typeface="Calibri"/>
              <a:buNone/>
            </a:pPr>
            <a:r>
              <a:rPr lang="en-GB"/>
              <a:t>Reciprocity: learning with and from others — social aspect – relating</a:t>
            </a:r>
            <a:endParaRPr/>
          </a:p>
          <a:p>
            <a:pPr indent="0" lvl="0" marL="0" rtl="0" algn="l">
              <a:spcBef>
                <a:spcPts val="0"/>
              </a:spcBef>
              <a:spcAft>
                <a:spcPts val="0"/>
              </a:spcAft>
              <a:buClr>
                <a:schemeClr val="dk1"/>
              </a:buClr>
              <a:buSzPts val="1200"/>
              <a:buFont typeface="Calibri"/>
              <a:buNone/>
            </a:pPr>
            <a:r>
              <a:rPr lang="en-GB"/>
              <a:t>Reflectiveness: good manager of own learning — strategic awareness — managing</a:t>
            </a:r>
            <a:endParaRPr/>
          </a:p>
          <a:p>
            <a:pPr indent="0" lvl="0" marL="0" rtl="0" algn="l">
              <a:spcBef>
                <a:spcPts val="0"/>
              </a:spcBef>
              <a:spcAft>
                <a:spcPts val="0"/>
              </a:spcAft>
              <a:buClr>
                <a:schemeClr val="dk1"/>
              </a:buClr>
              <a:buSzPts val="1200"/>
              <a:buFont typeface="Calibri"/>
              <a:buNone/>
            </a:pPr>
            <a:r>
              <a:t/>
            </a:r>
            <a:endParaRPr/>
          </a:p>
          <a:p>
            <a:pPr indent="0" lvl="0" marL="0" rtl="0" algn="l">
              <a:spcBef>
                <a:spcPts val="0"/>
              </a:spcBef>
              <a:spcAft>
                <a:spcPts val="0"/>
              </a:spcAft>
              <a:buClr>
                <a:schemeClr val="dk1"/>
              </a:buClr>
              <a:buSzPts val="1200"/>
              <a:buFont typeface="Calibri"/>
              <a:buNone/>
            </a:pPr>
            <a:r>
              <a:t/>
            </a:r>
            <a:endParaRPr/>
          </a:p>
          <a:p>
            <a:pPr indent="0" lvl="0" marL="0" rtl="0" algn="l">
              <a:spcBef>
                <a:spcPts val="0"/>
              </a:spcBef>
              <a:spcAft>
                <a:spcPts val="0"/>
              </a:spcAft>
              <a:buClr>
                <a:schemeClr val="dk1"/>
              </a:buClr>
              <a:buSzPts val="1200"/>
              <a:buFont typeface="Calibri"/>
              <a:buNone/>
            </a:pPr>
            <a:r>
              <a:rPr lang="en-GB"/>
              <a:t>How do we optimally build these capacities?</a:t>
            </a:r>
            <a:endParaRPr/>
          </a:p>
          <a:p>
            <a:pPr indent="0" lvl="0" marL="0" rtl="0" algn="l">
              <a:spcBef>
                <a:spcPts val="0"/>
              </a:spcBef>
              <a:spcAft>
                <a:spcPts val="0"/>
              </a:spcAft>
              <a:buClr>
                <a:schemeClr val="dk1"/>
              </a:buClr>
              <a:buSzPts val="1200"/>
              <a:buFont typeface="Calibri"/>
              <a:buNone/>
            </a:pPr>
            <a:r>
              <a:rPr lang="en-GB"/>
              <a:t>Hence BLP is an all-embracing framework, based on the psychology of learning. The Rs, (the Domains) are clustering devices for the capacities. The capacities are what successful learners do. The point of BLP is to develop capacities into HABITS.</a:t>
            </a:r>
            <a:endParaRPr b="1">
              <a:solidFill>
                <a:srgbClr val="000000"/>
              </a:solidFill>
            </a:endParaRPr>
          </a:p>
        </p:txBody>
      </p:sp>
      <p:sp>
        <p:nvSpPr>
          <p:cNvPr id="71" name="Google Shape;71;g420e47ab40_0_3:notes"/>
          <p:cNvSpPr txBox="1"/>
          <p:nvPr>
            <p:ph idx="12" type="sldNum"/>
          </p:nvPr>
        </p:nvSpPr>
        <p:spPr>
          <a:xfrm>
            <a:off x="3884613" y="41481616"/>
            <a:ext cx="2971800" cy="2183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9" name="Shape 79"/>
        <p:cNvGrpSpPr/>
        <p:nvPr/>
      </p:nvGrpSpPr>
      <p:grpSpPr>
        <a:xfrm>
          <a:off x="0" y="0"/>
          <a:ext cx="0" cy="0"/>
          <a:chOff x="0" y="0"/>
          <a:chExt cx="0" cy="0"/>
        </a:xfrm>
      </p:grpSpPr>
      <p:sp>
        <p:nvSpPr>
          <p:cNvPr id="80" name="Google Shape;80;g409326015d_4_156:notes"/>
          <p:cNvSpPr/>
          <p:nvPr>
            <p:ph idx="2" type="sldImg"/>
          </p:nvPr>
        </p:nvSpPr>
        <p:spPr>
          <a:xfrm>
            <a:off x="685800" y="3275463"/>
            <a:ext cx="5486400" cy="16377314"/>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1" name="Google Shape;81;g409326015d_4_156:notes"/>
          <p:cNvSpPr txBox="1"/>
          <p:nvPr>
            <p:ph idx="1" type="body"/>
          </p:nvPr>
        </p:nvSpPr>
        <p:spPr>
          <a:xfrm>
            <a:off x="685800" y="20744597"/>
            <a:ext cx="5486400" cy="1965277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i="0" lang="en-GB" sz="1200" u="none" cap="none" strike="noStrike">
                <a:solidFill>
                  <a:schemeClr val="dk1"/>
                </a:solidFill>
                <a:latin typeface="Calibri"/>
                <a:ea typeface="Calibri"/>
                <a:cs typeface="Calibri"/>
                <a:sym typeface="Calibri"/>
              </a:rPr>
              <a:t>The Key message(s) on this slide: </a:t>
            </a:r>
            <a:r>
              <a:rPr b="0" i="0" lang="en-GB" sz="1200" u="none" cap="none" strike="noStrike">
                <a:solidFill>
                  <a:schemeClr val="dk1"/>
                </a:solidFill>
                <a:latin typeface="Calibri"/>
                <a:ea typeface="Calibri"/>
                <a:cs typeface="Calibri"/>
                <a:sym typeface="Calibri"/>
              </a:rPr>
              <a:t>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1" i="0" lang="en-GB" sz="1200" u="none" cap="none" strike="noStrike">
                <a:solidFill>
                  <a:schemeClr val="dk1"/>
                </a:solidFill>
                <a:latin typeface="Calibri"/>
                <a:ea typeface="Calibri"/>
                <a:cs typeface="Calibri"/>
                <a:sym typeface="Calibri"/>
              </a:rPr>
              <a:t>‘Schooling’ often leaves many students towards the left hand side. How can we help them move towards the right ?</a:t>
            </a:r>
            <a:r>
              <a:rPr b="0" i="0" lang="en-GB" sz="1200" u="none" cap="none" strike="noStrike">
                <a:solidFill>
                  <a:schemeClr val="dk1"/>
                </a:solidFill>
                <a:latin typeface="Calibri"/>
                <a:ea typeface="Calibri"/>
                <a:cs typeface="Calibri"/>
                <a:sym typeface="Calibri"/>
              </a:rPr>
              <a:t>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1" i="0" lang="en-GB" sz="1200" u="none" cap="none" strike="noStrike">
                <a:solidFill>
                  <a:schemeClr val="dk1"/>
                </a:solidFill>
                <a:latin typeface="Calibri"/>
                <a:ea typeface="Calibri"/>
                <a:cs typeface="Calibri"/>
                <a:sym typeface="Calibri"/>
              </a:rPr>
              <a:t>Detail:</a:t>
            </a:r>
            <a:r>
              <a:rPr b="0" i="0" lang="en-GB" sz="1200" u="none" cap="none" strike="noStrike">
                <a:solidFill>
                  <a:schemeClr val="dk1"/>
                </a:solidFill>
                <a:latin typeface="Calibri"/>
                <a:ea typeface="Calibri"/>
                <a:cs typeface="Calibri"/>
                <a:sym typeface="Calibri"/>
              </a:rPr>
              <a:t>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What might happen if pupils are not  supported in their learning behaviours?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What might happen if we spoon-feed learners ?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Here are the alternatives - we want learners to be at or near the right hand side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•tough, alternative, curious, imaginative, rational, collaborative, empathetic, revisionist, and meta-cognitive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•Rather than  fragile, risk averse, rule-bound, fragmented understanding, passive, dependent, robotic.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If we left learners to it they would probably be like the right hand side – they certainly appear to be </a:t>
            </a:r>
            <a:r>
              <a:rPr b="1" i="1" lang="en-GB" sz="1200" u="none" cap="none" strike="noStrike">
                <a:solidFill>
                  <a:schemeClr val="dk1"/>
                </a:solidFill>
                <a:latin typeface="Calibri"/>
                <a:ea typeface="Calibri"/>
                <a:cs typeface="Calibri"/>
                <a:sym typeface="Calibri"/>
              </a:rPr>
              <a:t>before</a:t>
            </a:r>
            <a:r>
              <a:rPr b="0" i="0" lang="en-GB" sz="1200" u="none" cap="none" strike="noStrike">
                <a:solidFill>
                  <a:schemeClr val="dk1"/>
                </a:solidFill>
                <a:latin typeface="Calibri"/>
                <a:ea typeface="Calibri"/>
                <a:cs typeface="Calibri"/>
                <a:sym typeface="Calibri"/>
              </a:rPr>
              <a:t> they go to school !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But schooling, too often works, against these natural, innate learning behaviours.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It hot houses learners through, and in so doing moves them towards the left.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1" i="0" lang="en-GB" sz="1200" u="none" cap="none" strike="noStrike">
                <a:solidFill>
                  <a:schemeClr val="dk1"/>
                </a:solidFill>
                <a:latin typeface="Calibri"/>
                <a:ea typeface="Calibri"/>
                <a:cs typeface="Calibri"/>
                <a:sym typeface="Calibri"/>
              </a:rPr>
              <a:t>Important</a:t>
            </a:r>
            <a:r>
              <a:rPr b="0" i="0" lang="en-GB" sz="1200" u="none" cap="none" strike="noStrike">
                <a:solidFill>
                  <a:schemeClr val="dk1"/>
                </a:solidFill>
                <a:latin typeface="Calibri"/>
                <a:ea typeface="Calibri"/>
                <a:cs typeface="Calibri"/>
                <a:sym typeface="Calibri"/>
              </a:rPr>
              <a:t>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Left side does NOT mean low achievers. Many high achieving girls are fragile learners who ‘fall apart’ when they come up against something they cannot do. They are not used to having to struggle. They have not learned how to make mistakes profitably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NB Definition - Robotic learners. - unwilling to try other ways of doing things. Keep to the teachers instructions in order to pass the exam.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t/>
            </a:r>
            <a:endParaRPr b="1" i="0" sz="1200" u="none" cap="none" strike="noStrike">
              <a:solidFill>
                <a:schemeClr val="dk1"/>
              </a:solidFill>
              <a:latin typeface="Avenir"/>
              <a:ea typeface="Avenir"/>
              <a:cs typeface="Avenir"/>
              <a:sym typeface="Avenir"/>
            </a:endParaRPr>
          </a:p>
          <a:p>
            <a:pPr indent="-266700" lvl="1" marL="571500" marR="0" rtl="0" algn="l">
              <a:spcBef>
                <a:spcPts val="0"/>
              </a:spcBef>
              <a:spcAft>
                <a:spcPts val="0"/>
              </a:spcAft>
              <a:buClr>
                <a:schemeClr val="dk1"/>
              </a:buClr>
              <a:buSzPts val="1200"/>
              <a:buFont typeface="Calibri"/>
              <a:buNone/>
            </a:pPr>
            <a:r>
              <a:t/>
            </a:r>
            <a:endParaRPr b="0" i="0" sz="1200" u="none" cap="none" strike="noStrike">
              <a:solidFill>
                <a:schemeClr val="dk1"/>
              </a:solidFill>
              <a:latin typeface="Avenir"/>
              <a:ea typeface="Avenir"/>
              <a:cs typeface="Avenir"/>
              <a:sym typeface="Aveni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9" name="Shape 89"/>
        <p:cNvGrpSpPr/>
        <p:nvPr/>
      </p:nvGrpSpPr>
      <p:grpSpPr>
        <a:xfrm>
          <a:off x="0" y="0"/>
          <a:ext cx="0" cy="0"/>
          <a:chOff x="0" y="0"/>
          <a:chExt cx="0" cy="0"/>
        </a:xfrm>
      </p:grpSpPr>
      <p:sp>
        <p:nvSpPr>
          <p:cNvPr id="90" name="Google Shape;90;g409326015d_4_165:notes"/>
          <p:cNvSpPr/>
          <p:nvPr>
            <p:ph idx="2" type="sldImg"/>
          </p:nvPr>
        </p:nvSpPr>
        <p:spPr>
          <a:xfrm>
            <a:off x="685800" y="3275463"/>
            <a:ext cx="5486400" cy="16377314"/>
          </a:xfrm>
          <a:custGeom>
            <a:rect b="b" l="l" r="r" t="t"/>
            <a:pathLst>
              <a:path extrusionOk="0" h="120000" w="120000">
                <a:moveTo>
                  <a:pt x="0" y="0"/>
                </a:moveTo>
                <a:lnTo>
                  <a:pt x="120000" y="0"/>
                </a:lnTo>
                <a:lnTo>
                  <a:pt x="120000" y="120000"/>
                </a:lnTo>
                <a:lnTo>
                  <a:pt x="0" y="120000"/>
                </a:lnTo>
                <a:close/>
              </a:path>
            </a:pathLst>
          </a:custGeom>
          <a:noFill/>
          <a:ln>
            <a:noFill/>
          </a:ln>
        </p:spPr>
      </p:sp>
      <p:sp>
        <p:nvSpPr>
          <p:cNvPr id="91" name="Google Shape;91;g409326015d_4_165:notes"/>
          <p:cNvSpPr txBox="1"/>
          <p:nvPr>
            <p:ph idx="1" type="body"/>
          </p:nvPr>
        </p:nvSpPr>
        <p:spPr>
          <a:xfrm>
            <a:off x="685800" y="20744597"/>
            <a:ext cx="5486400" cy="19652777"/>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 Key message(s) on this slide: </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spcBef>
                <a:spcPts val="0"/>
              </a:spcBef>
              <a:spcAft>
                <a:spcPts val="0"/>
              </a:spcAft>
              <a:buNone/>
            </a:pPr>
            <a:r>
              <a:rPr b="1" i="0" lang="en-GB" sz="1200" u="none" cap="none" strike="noStrike">
                <a:solidFill>
                  <a:schemeClr val="dk1"/>
                </a:solidFill>
                <a:latin typeface="Calibri"/>
                <a:ea typeface="Calibri"/>
                <a:cs typeface="Calibri"/>
                <a:sym typeface="Calibri"/>
              </a:rPr>
              <a:t>We not only have to build positive learning behaviours, we also need to counteract unhelpful learning behaviours. Which unhelpful behaviours do your students exhibit?</a:t>
            </a:r>
            <a:endParaRPr b="1"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Detail:</a:t>
            </a:r>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There may be negative approaches to learning that need to be eradicated before we can begin to build positive ones. Discuss – which negative learning approaches do we need to counteract in our students?</a:t>
            </a:r>
            <a:endParaRPr/>
          </a:p>
          <a:p>
            <a:pPr indent="0" lvl="0" marL="0" marR="0" rtl="0" algn="l">
              <a:spcBef>
                <a:spcPts val="0"/>
              </a:spcBef>
              <a:spcAft>
                <a:spcPts val="0"/>
              </a:spcAft>
              <a:buNone/>
            </a:pPr>
            <a:r>
              <a:t/>
            </a:r>
            <a:endParaRPr b="1" i="0" sz="1200" u="none" cap="none" strike="noStrike">
              <a:solidFill>
                <a:srgbClr val="000000"/>
              </a:solidFill>
              <a:latin typeface="Calibri"/>
              <a:ea typeface="Calibri"/>
              <a:cs typeface="Calibri"/>
              <a:sym typeface="Calibri"/>
            </a:endParaRPr>
          </a:p>
        </p:txBody>
      </p:sp>
      <p:sp>
        <p:nvSpPr>
          <p:cNvPr id="92" name="Google Shape;92;g409326015d_4_165:notes"/>
          <p:cNvSpPr txBox="1"/>
          <p:nvPr>
            <p:ph idx="12" type="sldNum"/>
          </p:nvPr>
        </p:nvSpPr>
        <p:spPr>
          <a:xfrm>
            <a:off x="3884613" y="41481616"/>
            <a:ext cx="2971800" cy="2183642"/>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900" u="none" cap="none" strike="noStrike">
                <a:solidFill>
                  <a:schemeClr val="dk1"/>
                </a:solidFill>
                <a:latin typeface="Arial"/>
                <a:ea typeface="Arial"/>
                <a:cs typeface="Arial"/>
                <a:sym typeface="Arial"/>
              </a:rPr>
              <a:t>‹#›</a:t>
            </a:fld>
            <a:endParaRPr b="0" i="0" sz="900" u="none" cap="none" strike="noStrike">
              <a:solidFill>
                <a:schemeClr val="dk1"/>
              </a:solidFill>
              <a:latin typeface="Arial"/>
              <a:ea typeface="Arial"/>
              <a:cs typeface="Arial"/>
              <a:sym typeface="Arial"/>
            </a:endParaRPr>
          </a:p>
        </p:txBody>
      </p:sp>
      <p:sp>
        <p:nvSpPr>
          <p:cNvPr id="93" name="Google Shape;93;g409326015d_4_165:notes"/>
          <p:cNvSpPr txBox="1"/>
          <p:nvPr>
            <p:ph idx="11" type="ftr"/>
          </p:nvPr>
        </p:nvSpPr>
        <p:spPr>
          <a:xfrm>
            <a:off x="0" y="41481616"/>
            <a:ext cx="2971800" cy="2183642"/>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None/>
            </a:pPr>
            <a:r>
              <a:rPr b="0" i="0" lang="en-GB" sz="800" u="none" cap="none" strike="noStrike">
                <a:solidFill>
                  <a:schemeClr val="dk1"/>
                </a:solidFill>
                <a:latin typeface="Arial"/>
                <a:ea typeface="Arial"/>
                <a:cs typeface="Arial"/>
                <a:sym typeface="Arial"/>
              </a:rPr>
              <a:t>Copyright © TLO Limited 2009</a:t>
            </a:r>
            <a:endParaRPr/>
          </a:p>
        </p:txBody>
      </p:sp>
      <p:sp>
        <p:nvSpPr>
          <p:cNvPr id="94" name="Google Shape;94;g409326015d_4_165:notes"/>
          <p:cNvSpPr txBox="1"/>
          <p:nvPr>
            <p:ph idx="3" type="hdr"/>
          </p:nvPr>
        </p:nvSpPr>
        <p:spPr>
          <a:xfrm>
            <a:off x="0" y="0"/>
            <a:ext cx="2971800" cy="218364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GB" sz="900" u="none" cap="none" strike="noStrike">
                <a:solidFill>
                  <a:schemeClr val="dk1"/>
                </a:solidFill>
                <a:latin typeface="Arial"/>
                <a:ea typeface="Arial"/>
                <a:cs typeface="Arial"/>
                <a:sym typeface="Arial"/>
              </a:rPr>
              <a:t>Reach for the Stars | Section 2b</a:t>
            </a:r>
            <a:endParaRPr b="0" i="0" sz="900" u="none" cap="none" strike="noStrike">
              <a:solidFill>
                <a:schemeClr val="dk1"/>
              </a:solidFill>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8" name="Shape 98"/>
        <p:cNvGrpSpPr/>
        <p:nvPr/>
      </p:nvGrpSpPr>
      <p:grpSpPr>
        <a:xfrm>
          <a:off x="0" y="0"/>
          <a:ext cx="0" cy="0"/>
          <a:chOff x="0" y="0"/>
          <a:chExt cx="0" cy="0"/>
        </a:xfrm>
      </p:grpSpPr>
      <p:sp>
        <p:nvSpPr>
          <p:cNvPr id="99" name="Google Shape;99;g409326015d_4_174:notes"/>
          <p:cNvSpPr/>
          <p:nvPr>
            <p:ph idx="2" type="sldImg"/>
          </p:nvPr>
        </p:nvSpPr>
        <p:spPr>
          <a:xfrm>
            <a:off x="685800" y="3275463"/>
            <a:ext cx="5486400" cy="16377314"/>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0" name="Google Shape;100;g409326015d_4_174:notes"/>
          <p:cNvSpPr txBox="1"/>
          <p:nvPr>
            <p:ph idx="1" type="body"/>
          </p:nvPr>
        </p:nvSpPr>
        <p:spPr>
          <a:xfrm>
            <a:off x="685800" y="20744597"/>
            <a:ext cx="5486400" cy="19652777"/>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 Key message(s) on this slide: </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Give learners a language of learning so that they can understand the concept of learning</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Detail:</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Listen to these young learners. Could your students speak with similar fluency about the learning process ?</a:t>
            </a:r>
            <a:endParaRPr/>
          </a:p>
        </p:txBody>
      </p:sp>
      <p:sp>
        <p:nvSpPr>
          <p:cNvPr id="101" name="Google Shape;101;g409326015d_4_174:notes"/>
          <p:cNvSpPr txBox="1"/>
          <p:nvPr>
            <p:ph idx="12" type="sldNum"/>
          </p:nvPr>
        </p:nvSpPr>
        <p:spPr>
          <a:xfrm>
            <a:off x="3884613" y="41481616"/>
            <a:ext cx="2971800" cy="2183642"/>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bg>
      <p:bgPr>
        <a:gradFill>
          <a:gsLst>
            <a:gs pos="0">
              <a:schemeClr val="lt1"/>
            </a:gs>
            <a:gs pos="58000">
              <a:srgbClr val="E7F1F9"/>
            </a:gs>
            <a:gs pos="100000">
              <a:srgbClr val="9FE8E8"/>
            </a:gs>
          </a:gsLst>
          <a:path path="circle">
            <a:fillToRect b="50%" l="50%" r="50%" t="50%"/>
          </a:path>
          <a:tileRect/>
        </a:gradFill>
      </p:bgPr>
    </p:bg>
    <p:spTree>
      <p:nvGrpSpPr>
        <p:cNvPr id="15" name="Shape 15"/>
        <p:cNvGrpSpPr/>
        <p:nvPr/>
      </p:nvGrpSpPr>
      <p:grpSpPr>
        <a:xfrm>
          <a:off x="0" y="0"/>
          <a:ext cx="0" cy="0"/>
          <a:chOff x="0" y="0"/>
          <a:chExt cx="0" cy="0"/>
        </a:xfrm>
      </p:grpSpPr>
      <p:sp>
        <p:nvSpPr>
          <p:cNvPr id="16" name="Google Shape;16;p2"/>
          <p:cNvSpPr txBox="1"/>
          <p:nvPr>
            <p:ph idx="1" type="subTitle"/>
          </p:nvPr>
        </p:nvSpPr>
        <p:spPr>
          <a:xfrm>
            <a:off x="7010403" y="1710800"/>
            <a:ext cx="1959000" cy="1524000"/>
          </a:xfrm>
          <a:prstGeom prst="rect">
            <a:avLst/>
          </a:prstGeom>
          <a:noFill/>
          <a:ln>
            <a:noFill/>
          </a:ln>
        </p:spPr>
        <p:txBody>
          <a:bodyPr anchorCtr="0" anchor="ctr" bIns="45700" lIns="91425" spcFirstLastPara="1" rIns="91425" wrap="square" tIns="45700"/>
          <a:lstStyle>
            <a:lvl1pPr lvl="0" marR="0" rtl="0" algn="l">
              <a:lnSpc>
                <a:spcPct val="100000"/>
              </a:lnSpc>
              <a:spcBef>
                <a:spcPts val="380"/>
              </a:spcBef>
              <a:spcAft>
                <a:spcPts val="0"/>
              </a:spcAft>
              <a:buClr>
                <a:srgbClr val="3366FF"/>
              </a:buClr>
              <a:buSzPts val="1900"/>
              <a:buFont typeface="Calibri"/>
              <a:buNone/>
              <a:defRPr b="0" i="0" sz="1900" u="none" cap="none" strike="noStrike">
                <a:solidFill>
                  <a:srgbClr val="3366FF"/>
                </a:solidFill>
                <a:latin typeface="Calibri"/>
                <a:ea typeface="Calibri"/>
                <a:cs typeface="Calibri"/>
                <a:sym typeface="Calibri"/>
              </a:defRPr>
            </a:lvl1pPr>
            <a:lvl2pPr lvl="1" marR="0" rtl="0" algn="ctr">
              <a:lnSpc>
                <a:spcPct val="100000"/>
              </a:lnSpc>
              <a:spcBef>
                <a:spcPts val="400"/>
              </a:spcBef>
              <a:spcAft>
                <a:spcPts val="0"/>
              </a:spcAft>
              <a:buClr>
                <a:srgbClr val="BF974D"/>
              </a:buClr>
              <a:buSzPts val="2000"/>
              <a:buFont typeface="Noto Sans Symbols"/>
              <a:buNone/>
              <a:defRPr b="0" i="0" sz="2000" u="none" cap="none" strike="noStrike">
                <a:solidFill>
                  <a:srgbClr val="888888"/>
                </a:solidFill>
                <a:latin typeface="Open Sans"/>
                <a:ea typeface="Open Sans"/>
                <a:cs typeface="Open Sans"/>
                <a:sym typeface="Open Sans"/>
              </a:defRPr>
            </a:lvl2pPr>
            <a:lvl3pPr lvl="2" marR="0" rtl="0" algn="ctr">
              <a:lnSpc>
                <a:spcPct val="100000"/>
              </a:lnSpc>
              <a:spcBef>
                <a:spcPts val="280"/>
              </a:spcBef>
              <a:spcAft>
                <a:spcPts val="0"/>
              </a:spcAft>
              <a:buClr>
                <a:srgbClr val="928B70"/>
              </a:buClr>
              <a:buSzPts val="1400"/>
              <a:buFont typeface="Noto Sans Symbols"/>
              <a:buNone/>
              <a:defRPr b="0" i="0" sz="1400" u="none" cap="none" strike="noStrike">
                <a:solidFill>
                  <a:srgbClr val="888888"/>
                </a:solidFill>
                <a:latin typeface="Open Sans"/>
                <a:ea typeface="Open Sans"/>
                <a:cs typeface="Open Sans"/>
                <a:sym typeface="Open Sans"/>
              </a:defRPr>
            </a:lvl3pPr>
            <a:lvl4pPr lvl="3" marR="0" rtl="0" algn="ctr">
              <a:lnSpc>
                <a:spcPct val="100000"/>
              </a:lnSpc>
              <a:spcBef>
                <a:spcPts val="240"/>
              </a:spcBef>
              <a:spcAft>
                <a:spcPts val="0"/>
              </a:spcAft>
              <a:buClr>
                <a:srgbClr val="87706B"/>
              </a:buClr>
              <a:buSzPts val="1200"/>
              <a:buFont typeface="Noto Sans Symbols"/>
              <a:buNone/>
              <a:defRPr b="0" i="0" sz="1200" u="none" cap="none" strike="noStrike">
                <a:solidFill>
                  <a:srgbClr val="888888"/>
                </a:solidFill>
                <a:latin typeface="Open Sans"/>
                <a:ea typeface="Open Sans"/>
                <a:cs typeface="Open Sans"/>
                <a:sym typeface="Open Sans"/>
              </a:defRPr>
            </a:lvl4pPr>
            <a:lvl5pPr lvl="4" marR="0" rtl="0" algn="ctr">
              <a:lnSpc>
                <a:spcPct val="100000"/>
              </a:lnSpc>
              <a:spcBef>
                <a:spcPts val="220"/>
              </a:spcBef>
              <a:spcAft>
                <a:spcPts val="0"/>
              </a:spcAft>
              <a:buClr>
                <a:srgbClr val="6F777D"/>
              </a:buClr>
              <a:buSzPts val="1100"/>
              <a:buFont typeface="Noto Sans Symbols"/>
              <a:buNone/>
              <a:defRPr b="0" i="0" sz="1100" u="none" cap="none" strike="noStrike">
                <a:solidFill>
                  <a:srgbClr val="888888"/>
                </a:solidFill>
                <a:latin typeface="Open Sans"/>
                <a:ea typeface="Open Sans"/>
                <a:cs typeface="Open Sans"/>
                <a:sym typeface="Open Sans"/>
              </a:defRPr>
            </a:lvl5pPr>
            <a:lvl6pPr lvl="5" marR="0" rtl="0" algn="ctr">
              <a:lnSpc>
                <a:spcPct val="100000"/>
              </a:lnSpc>
              <a:spcBef>
                <a:spcPts val="240"/>
              </a:spcBef>
              <a:spcAft>
                <a:spcPts val="0"/>
              </a:spcAft>
              <a:buClr>
                <a:schemeClr val="accent1"/>
              </a:buClr>
              <a:buSzPts val="1200"/>
              <a:buFont typeface="Noto Sans Symbols"/>
              <a:buNone/>
              <a:defRPr b="0" i="0" sz="1200" u="none" cap="none" strike="noStrike">
                <a:solidFill>
                  <a:srgbClr val="888888"/>
                </a:solidFill>
                <a:latin typeface="Candara"/>
                <a:ea typeface="Candara"/>
                <a:cs typeface="Candara"/>
                <a:sym typeface="Candara"/>
              </a:defRPr>
            </a:lvl6pPr>
            <a:lvl7pPr lvl="6" marR="0" rtl="0" algn="ctr">
              <a:lnSpc>
                <a:spcPct val="100000"/>
              </a:lnSpc>
              <a:spcBef>
                <a:spcPts val="240"/>
              </a:spcBef>
              <a:spcAft>
                <a:spcPts val="0"/>
              </a:spcAft>
              <a:buClr>
                <a:schemeClr val="accent2"/>
              </a:buClr>
              <a:buSzPts val="1200"/>
              <a:buFont typeface="Noto Sans Symbols"/>
              <a:buNone/>
              <a:defRPr b="0" i="0" sz="1200" u="none" cap="none" strike="noStrike">
                <a:solidFill>
                  <a:srgbClr val="888888"/>
                </a:solidFill>
                <a:latin typeface="Candara"/>
                <a:ea typeface="Candara"/>
                <a:cs typeface="Candara"/>
                <a:sym typeface="Candara"/>
              </a:defRPr>
            </a:lvl7pPr>
            <a:lvl8pPr lvl="7" marR="0" rtl="0" algn="ctr">
              <a:lnSpc>
                <a:spcPct val="100000"/>
              </a:lnSpc>
              <a:spcBef>
                <a:spcPts val="240"/>
              </a:spcBef>
              <a:spcAft>
                <a:spcPts val="0"/>
              </a:spcAft>
              <a:buClr>
                <a:schemeClr val="accent3"/>
              </a:buClr>
              <a:buSzPts val="1200"/>
              <a:buFont typeface="Noto Sans Symbols"/>
              <a:buNone/>
              <a:defRPr b="0" i="0" sz="1200" u="none" cap="none" strike="noStrike">
                <a:solidFill>
                  <a:srgbClr val="888888"/>
                </a:solidFill>
                <a:latin typeface="Candara"/>
                <a:ea typeface="Candara"/>
                <a:cs typeface="Candara"/>
                <a:sym typeface="Candara"/>
              </a:defRPr>
            </a:lvl8pPr>
            <a:lvl9pPr lvl="8" marR="0" rtl="0" algn="ctr">
              <a:lnSpc>
                <a:spcPct val="100000"/>
              </a:lnSpc>
              <a:spcBef>
                <a:spcPts val="240"/>
              </a:spcBef>
              <a:spcAft>
                <a:spcPts val="0"/>
              </a:spcAft>
              <a:buClr>
                <a:schemeClr val="accent5"/>
              </a:buClr>
              <a:buSzPts val="1200"/>
              <a:buFont typeface="Noto Sans Symbols"/>
              <a:buNone/>
              <a:defRPr b="0" i="0" sz="1200" u="none" cap="none" strike="noStrike">
                <a:solidFill>
                  <a:srgbClr val="888888"/>
                </a:solidFill>
                <a:latin typeface="Candara"/>
                <a:ea typeface="Candara"/>
                <a:cs typeface="Candara"/>
                <a:sym typeface="Candara"/>
              </a:defRPr>
            </a:lvl9pPr>
          </a:lstStyle>
          <a:p/>
        </p:txBody>
      </p:sp>
      <p:sp>
        <p:nvSpPr>
          <p:cNvPr id="17" name="Google Shape;17;p2"/>
          <p:cNvSpPr txBox="1"/>
          <p:nvPr>
            <p:ph type="title"/>
          </p:nvPr>
        </p:nvSpPr>
        <p:spPr>
          <a:xfrm>
            <a:off x="457200" y="1710800"/>
            <a:ext cx="6324600" cy="1524000"/>
          </a:xfrm>
          <a:prstGeom prst="rect">
            <a:avLst/>
          </a:prstGeom>
          <a:noFill/>
          <a:ln>
            <a:noFill/>
          </a:ln>
        </p:spPr>
        <p:txBody>
          <a:bodyPr anchorCtr="0" anchor="ctr" bIns="45700" lIns="91425" spcFirstLastPara="1" rIns="91425" wrap="square" tIns="45700"/>
          <a:lstStyle>
            <a:lvl1pPr lvl="0" marR="0" rtl="0" algn="r">
              <a:lnSpc>
                <a:spcPct val="100000"/>
              </a:lnSpc>
              <a:spcBef>
                <a:spcPts val="0"/>
              </a:spcBef>
              <a:spcAft>
                <a:spcPts val="0"/>
              </a:spcAft>
              <a:buClr>
                <a:srgbClr val="000090"/>
              </a:buClr>
              <a:buSzPts val="4200"/>
              <a:buFont typeface="Calibri"/>
              <a:buNone/>
              <a:defRPr b="0" i="0" sz="4200" u="none" cap="none" strike="noStrike">
                <a:solidFill>
                  <a:srgbClr val="00009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8" name="Google Shape;18;p2"/>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p:cSld name="Title and Content">
    <p:spTree>
      <p:nvGrpSpPr>
        <p:cNvPr id="19" name="Shape 19"/>
        <p:cNvGrpSpPr/>
        <p:nvPr/>
      </p:nvGrpSpPr>
      <p:grpSpPr>
        <a:xfrm>
          <a:off x="0" y="0"/>
          <a:ext cx="0" cy="0"/>
          <a:chOff x="0" y="0"/>
          <a:chExt cx="0" cy="0"/>
        </a:xfrm>
      </p:grpSpPr>
      <p:sp>
        <p:nvSpPr>
          <p:cNvPr id="20" name="Google Shape;20;p3"/>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1" name="Google Shape;21;p3"/>
          <p:cNvSpPr txBox="1"/>
          <p:nvPr>
            <p:ph idx="1" type="body"/>
          </p:nvPr>
        </p:nvSpPr>
        <p:spPr>
          <a:xfrm>
            <a:off x="381007" y="1432559"/>
            <a:ext cx="8407800" cy="3672900"/>
          </a:xfrm>
          <a:prstGeom prst="rect">
            <a:avLst/>
          </a:prstGeom>
          <a:noFill/>
          <a:ln>
            <a:noFill/>
          </a:ln>
        </p:spPr>
        <p:txBody>
          <a:bodyPr anchorCtr="0" anchor="ctr"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Open Sans"/>
                <a:ea typeface="Open Sans"/>
                <a:cs typeface="Open Sans"/>
                <a:sym typeface="Open Sans"/>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Open Sans"/>
                <a:ea typeface="Open Sans"/>
                <a:cs typeface="Open Sans"/>
                <a:sym typeface="Open Sans"/>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Open Sans"/>
                <a:ea typeface="Open Sans"/>
                <a:cs typeface="Open Sans"/>
                <a:sym typeface="Open Sans"/>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Open Sans"/>
                <a:ea typeface="Open Sans"/>
                <a:cs typeface="Open Sans"/>
                <a:sym typeface="Open Sans"/>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Open Sans"/>
                <a:ea typeface="Open Sans"/>
                <a:cs typeface="Open Sans"/>
                <a:sym typeface="Open Sans"/>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
        <p:nvSpPr>
          <p:cNvPr id="22" name="Google Shape;22;p3"/>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3" name="Shape 23"/>
        <p:cNvGrpSpPr/>
        <p:nvPr/>
      </p:nvGrpSpPr>
      <p:grpSpPr>
        <a:xfrm>
          <a:off x="0" y="0"/>
          <a:ext cx="0" cy="0"/>
          <a:chOff x="0" y="0"/>
          <a:chExt cx="0" cy="0"/>
        </a:xfrm>
      </p:grpSpPr>
      <p:sp>
        <p:nvSpPr>
          <p:cNvPr id="24" name="Google Shape;24;p4"/>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5" name="Google Shape;25;p4"/>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bg>
      <p:bgPr>
        <a:gradFill>
          <a:gsLst>
            <a:gs pos="0">
              <a:schemeClr val="lt1"/>
            </a:gs>
            <a:gs pos="58000">
              <a:srgbClr val="E7F1F9"/>
            </a:gs>
            <a:gs pos="100000">
              <a:srgbClr val="9FE8E8"/>
            </a:gs>
          </a:gsLst>
          <a:path path="circle">
            <a:fillToRect b="50%" l="50%" r="50%" t="50%"/>
          </a:path>
          <a:tileRect/>
        </a:gradFill>
      </p:bgPr>
    </p:bg>
    <p:spTree>
      <p:nvGrpSpPr>
        <p:cNvPr id="26" name="Shape 26"/>
        <p:cNvGrpSpPr/>
        <p:nvPr/>
      </p:nvGrpSpPr>
      <p:grpSpPr>
        <a:xfrm>
          <a:off x="0" y="0"/>
          <a:ext cx="0" cy="0"/>
          <a:chOff x="0" y="0"/>
          <a:chExt cx="0" cy="0"/>
        </a:xfrm>
      </p:grpSpPr>
      <p:sp>
        <p:nvSpPr>
          <p:cNvPr id="27" name="Google Shape;27;p5"/>
          <p:cNvSpPr txBox="1"/>
          <p:nvPr>
            <p:ph idx="12" type="sldNum"/>
          </p:nvPr>
        </p:nvSpPr>
        <p:spPr>
          <a:xfrm>
            <a:off x="8556784" y="5277612"/>
            <a:ext cx="548700" cy="437400"/>
          </a:xfrm>
          <a:prstGeom prst="rect">
            <a:avLst/>
          </a:prstGeom>
        </p:spPr>
        <p:txBody>
          <a:bodyPr anchorCtr="0" anchor="t" bIns="45700" lIns="91425" spcFirstLastPara="1" rIns="91425" wrap="square" tIns="45700">
            <a:noAutofit/>
          </a:bodyPr>
          <a:lstStyle>
            <a:lvl1pPr lvl="0">
              <a:buNone/>
              <a:defRPr sz="1300">
                <a:solidFill>
                  <a:srgbClr val="3366FF"/>
                </a:solidFill>
                <a:latin typeface="Open Sans"/>
                <a:ea typeface="Open Sans"/>
                <a:cs typeface="Open Sans"/>
                <a:sym typeface="Open Sans"/>
              </a:defRPr>
            </a:lvl1pPr>
            <a:lvl2pPr lvl="1">
              <a:buNone/>
              <a:defRPr sz="1300">
                <a:solidFill>
                  <a:srgbClr val="3366FF"/>
                </a:solidFill>
                <a:latin typeface="Open Sans"/>
                <a:ea typeface="Open Sans"/>
                <a:cs typeface="Open Sans"/>
                <a:sym typeface="Open Sans"/>
              </a:defRPr>
            </a:lvl2pPr>
            <a:lvl3pPr lvl="2">
              <a:buNone/>
              <a:defRPr sz="1300">
                <a:solidFill>
                  <a:srgbClr val="3366FF"/>
                </a:solidFill>
                <a:latin typeface="Open Sans"/>
                <a:ea typeface="Open Sans"/>
                <a:cs typeface="Open Sans"/>
                <a:sym typeface="Open Sans"/>
              </a:defRPr>
            </a:lvl3pPr>
            <a:lvl4pPr lvl="3">
              <a:buNone/>
              <a:defRPr sz="1300">
                <a:solidFill>
                  <a:srgbClr val="3366FF"/>
                </a:solidFill>
                <a:latin typeface="Open Sans"/>
                <a:ea typeface="Open Sans"/>
                <a:cs typeface="Open Sans"/>
                <a:sym typeface="Open Sans"/>
              </a:defRPr>
            </a:lvl4pPr>
            <a:lvl5pPr lvl="4">
              <a:buNone/>
              <a:defRPr sz="1300">
                <a:solidFill>
                  <a:srgbClr val="3366FF"/>
                </a:solidFill>
                <a:latin typeface="Open Sans"/>
                <a:ea typeface="Open Sans"/>
                <a:cs typeface="Open Sans"/>
                <a:sym typeface="Open Sans"/>
              </a:defRPr>
            </a:lvl5pPr>
            <a:lvl6pPr lvl="5">
              <a:buNone/>
              <a:defRPr sz="1300">
                <a:solidFill>
                  <a:srgbClr val="3366FF"/>
                </a:solidFill>
                <a:latin typeface="Open Sans"/>
                <a:ea typeface="Open Sans"/>
                <a:cs typeface="Open Sans"/>
                <a:sym typeface="Open Sans"/>
              </a:defRPr>
            </a:lvl6pPr>
            <a:lvl7pPr lvl="6">
              <a:buNone/>
              <a:defRPr sz="1300">
                <a:solidFill>
                  <a:srgbClr val="3366FF"/>
                </a:solidFill>
                <a:latin typeface="Open Sans"/>
                <a:ea typeface="Open Sans"/>
                <a:cs typeface="Open Sans"/>
                <a:sym typeface="Open Sans"/>
              </a:defRPr>
            </a:lvl7pPr>
            <a:lvl8pPr lvl="7">
              <a:buNone/>
              <a:defRPr sz="1300">
                <a:solidFill>
                  <a:srgbClr val="3366FF"/>
                </a:solidFill>
                <a:latin typeface="Open Sans"/>
                <a:ea typeface="Open Sans"/>
                <a:cs typeface="Open Sans"/>
                <a:sym typeface="Open Sans"/>
              </a:defRPr>
            </a:lvl8pPr>
            <a:lvl9pPr lvl="8">
              <a:buNone/>
              <a:defRPr sz="1300">
                <a:solidFill>
                  <a:srgbClr val="3366FF"/>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1 text frame with picture 1">
  <p:cSld name="1_Content with Caption_1">
    <p:bg>
      <p:bgPr>
        <a:gradFill>
          <a:gsLst>
            <a:gs pos="0">
              <a:schemeClr val="lt1"/>
            </a:gs>
            <a:gs pos="58000">
              <a:srgbClr val="E7F1F9"/>
            </a:gs>
            <a:gs pos="100000">
              <a:srgbClr val="9FE8E8"/>
            </a:gs>
          </a:gsLst>
          <a:path path="circle">
            <a:fillToRect b="50%" l="50%" r="50%" t="50%"/>
          </a:path>
          <a:tileRect/>
        </a:gradFill>
      </p:bgPr>
    </p:bg>
    <p:spTree>
      <p:nvGrpSpPr>
        <p:cNvPr id="28" name="Shape 28"/>
        <p:cNvGrpSpPr/>
        <p:nvPr/>
      </p:nvGrpSpPr>
      <p:grpSpPr>
        <a:xfrm>
          <a:off x="0" y="0"/>
          <a:ext cx="0" cy="0"/>
          <a:chOff x="0" y="0"/>
          <a:chExt cx="0" cy="0"/>
        </a:xfrm>
      </p:grpSpPr>
      <p:sp>
        <p:nvSpPr>
          <p:cNvPr id="29" name="Google Shape;29;p6"/>
          <p:cNvSpPr txBox="1"/>
          <p:nvPr>
            <p:ph type="title"/>
          </p:nvPr>
        </p:nvSpPr>
        <p:spPr>
          <a:xfrm>
            <a:off x="370900" y="0"/>
            <a:ext cx="8405700" cy="11751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30" name="Google Shape;30;p6"/>
          <p:cNvSpPr txBox="1"/>
          <p:nvPr>
            <p:ph idx="1" type="body"/>
          </p:nvPr>
        </p:nvSpPr>
        <p:spPr>
          <a:xfrm>
            <a:off x="373691" y="1183709"/>
            <a:ext cx="4184100" cy="4026600"/>
          </a:xfrm>
          <a:prstGeom prst="rect">
            <a:avLst/>
          </a:prstGeom>
          <a:noFill/>
          <a:ln>
            <a:noFill/>
          </a:ln>
        </p:spPr>
        <p:txBody>
          <a:bodyPr anchorCtr="0" anchor="t"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Calibri"/>
                <a:ea typeface="Calibri"/>
                <a:cs typeface="Calibri"/>
                <a:sym typeface="Calibri"/>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Calibri"/>
                <a:ea typeface="Calibri"/>
                <a:cs typeface="Calibri"/>
                <a:sym typeface="Calibri"/>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Calibri"/>
                <a:ea typeface="Calibri"/>
                <a:cs typeface="Calibri"/>
                <a:sym typeface="Calibri"/>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libri"/>
                <a:ea typeface="Calibri"/>
                <a:cs typeface="Calibri"/>
                <a:sym typeface="Calibri"/>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Calibri"/>
                <a:ea typeface="Calibri"/>
                <a:cs typeface="Calibri"/>
                <a:sym typeface="Calibri"/>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
        <p:nvSpPr>
          <p:cNvPr id="31" name="Google Shape;31;p6"/>
          <p:cNvSpPr txBox="1"/>
          <p:nvPr>
            <p:ph idx="2" type="body"/>
          </p:nvPr>
        </p:nvSpPr>
        <p:spPr>
          <a:xfrm>
            <a:off x="4583628" y="1183709"/>
            <a:ext cx="4184100" cy="4026600"/>
          </a:xfrm>
          <a:prstGeom prst="rect">
            <a:avLst/>
          </a:prstGeom>
          <a:noFill/>
          <a:ln>
            <a:noFill/>
          </a:ln>
        </p:spPr>
        <p:txBody>
          <a:bodyPr anchorCtr="0" anchor="t"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Calibri"/>
                <a:ea typeface="Calibri"/>
                <a:cs typeface="Calibri"/>
                <a:sym typeface="Calibri"/>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Calibri"/>
                <a:ea typeface="Calibri"/>
                <a:cs typeface="Calibri"/>
                <a:sym typeface="Calibri"/>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Calibri"/>
                <a:ea typeface="Calibri"/>
                <a:cs typeface="Calibri"/>
                <a:sym typeface="Calibri"/>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libri"/>
                <a:ea typeface="Calibri"/>
                <a:cs typeface="Calibri"/>
                <a:sym typeface="Calibri"/>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Calibri"/>
                <a:ea typeface="Calibri"/>
                <a:cs typeface="Calibri"/>
                <a:sym typeface="Calibri"/>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
        <p:nvSpPr>
          <p:cNvPr id="32" name="Google Shape;32;p6"/>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replace">
  <p:cSld name="replace">
    <p:spTree>
      <p:nvGrpSpPr>
        <p:cNvPr id="33" name="Shape 33"/>
        <p:cNvGrpSpPr/>
        <p:nvPr/>
      </p:nvGrpSpPr>
      <p:grpSpPr>
        <a:xfrm>
          <a:off x="0" y="0"/>
          <a:ext cx="0" cy="0"/>
          <a:chOff x="0" y="0"/>
          <a:chExt cx="0" cy="0"/>
        </a:xfrm>
      </p:grpSpPr>
      <p:sp>
        <p:nvSpPr>
          <p:cNvPr id="34" name="Google Shape;34;p7"/>
          <p:cNvSpPr txBox="1"/>
          <p:nvPr>
            <p:ph idx="1" type="body"/>
          </p:nvPr>
        </p:nvSpPr>
        <p:spPr>
          <a:xfrm>
            <a:off x="381822" y="1245098"/>
            <a:ext cx="6385500" cy="3986400"/>
          </a:xfrm>
          <a:prstGeom prst="rect">
            <a:avLst/>
          </a:prstGeom>
          <a:noFill/>
          <a:ln>
            <a:noFill/>
          </a:ln>
        </p:spPr>
        <p:txBody>
          <a:bodyPr anchorCtr="0" anchor="ctr"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800" u="none" cap="none" strike="noStrike">
                <a:solidFill>
                  <a:srgbClr val="3366FF"/>
                </a:solidFill>
                <a:latin typeface="Calibri"/>
                <a:ea typeface="Calibri"/>
                <a:cs typeface="Calibri"/>
                <a:sym typeface="Calibri"/>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Calibri"/>
                <a:ea typeface="Calibri"/>
                <a:cs typeface="Calibri"/>
                <a:sym typeface="Calibri"/>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800" u="none" cap="none" strike="noStrike">
                <a:solidFill>
                  <a:srgbClr val="000000"/>
                </a:solidFill>
                <a:latin typeface="Calibri"/>
                <a:ea typeface="Calibri"/>
                <a:cs typeface="Calibri"/>
                <a:sym typeface="Calibri"/>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600" u="none" cap="none" strike="noStrike">
                <a:solidFill>
                  <a:srgbClr val="000000"/>
                </a:solidFill>
                <a:latin typeface="Calibri"/>
                <a:ea typeface="Calibri"/>
                <a:cs typeface="Calibri"/>
                <a:sym typeface="Calibri"/>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400" u="none" cap="none" strike="noStrike">
                <a:solidFill>
                  <a:srgbClr val="000000"/>
                </a:solidFill>
                <a:latin typeface="Calibri"/>
                <a:ea typeface="Calibri"/>
                <a:cs typeface="Calibri"/>
                <a:sym typeface="Calibri"/>
              </a:defRPr>
            </a:lvl5pPr>
            <a:lvl6pPr indent="-304800" lvl="5" marL="2743200" marR="0" rtl="0" algn="l">
              <a:lnSpc>
                <a:spcPct val="100000"/>
              </a:lnSpc>
              <a:spcBef>
                <a:spcPts val="240"/>
              </a:spcBef>
              <a:spcAft>
                <a:spcPts val="0"/>
              </a:spcAft>
              <a:buClr>
                <a:srgbClr val="000000"/>
              </a:buClr>
              <a:buSzPts val="1200"/>
              <a:buFont typeface="Noto Sans Symbols"/>
              <a:buChar char="■"/>
              <a:defRPr b="0" i="0" sz="20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20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20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2000" u="none" cap="none" strike="noStrike">
                <a:solidFill>
                  <a:srgbClr val="000000"/>
                </a:solidFill>
                <a:latin typeface="Candara"/>
                <a:ea typeface="Candara"/>
                <a:cs typeface="Candara"/>
                <a:sym typeface="Candara"/>
              </a:defRPr>
            </a:lvl9pPr>
          </a:lstStyle>
          <a:p/>
        </p:txBody>
      </p:sp>
      <p:sp>
        <p:nvSpPr>
          <p:cNvPr id="35" name="Google Shape;35;p7"/>
          <p:cNvSpPr txBox="1"/>
          <p:nvPr>
            <p:ph idx="12" type="sldNum"/>
          </p:nvPr>
        </p:nvSpPr>
        <p:spPr>
          <a:xfrm>
            <a:off x="2536950" y="5362738"/>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
        <p:nvSpPr>
          <p:cNvPr id="36" name="Google Shape;36;p7"/>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37" name="Google Shape;37;p7"/>
          <p:cNvSpPr txBox="1"/>
          <p:nvPr>
            <p:ph idx="2" type="body"/>
          </p:nvPr>
        </p:nvSpPr>
        <p:spPr>
          <a:xfrm>
            <a:off x="6838953" y="1228724"/>
            <a:ext cx="1926300" cy="4000500"/>
          </a:xfrm>
          <a:prstGeom prst="rect">
            <a:avLst/>
          </a:prstGeom>
          <a:noFill/>
          <a:ln>
            <a:noFill/>
          </a:ln>
        </p:spPr>
        <p:txBody>
          <a:bodyPr anchorCtr="0" anchor="ctr"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Calibri"/>
                <a:ea typeface="Calibri"/>
                <a:cs typeface="Calibri"/>
                <a:sym typeface="Calibri"/>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Calibri"/>
                <a:ea typeface="Calibri"/>
                <a:cs typeface="Calibri"/>
                <a:sym typeface="Calibri"/>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Calibri"/>
                <a:ea typeface="Calibri"/>
                <a:cs typeface="Calibri"/>
                <a:sym typeface="Calibri"/>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libri"/>
                <a:ea typeface="Calibri"/>
                <a:cs typeface="Calibri"/>
                <a:sym typeface="Calibri"/>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Calibri"/>
                <a:ea typeface="Calibri"/>
                <a:cs typeface="Calibri"/>
                <a:sym typeface="Calibri"/>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1"/>
          <p:cNvSpPr txBox="1"/>
          <p:nvPr>
            <p:ph idx="1" type="body"/>
          </p:nvPr>
        </p:nvSpPr>
        <p:spPr>
          <a:xfrm>
            <a:off x="381004" y="1432559"/>
            <a:ext cx="8407800" cy="3672900"/>
          </a:xfrm>
          <a:prstGeom prst="rect">
            <a:avLst/>
          </a:prstGeom>
          <a:noFill/>
          <a:ln>
            <a:noFill/>
          </a:ln>
        </p:spPr>
        <p:txBody>
          <a:bodyPr anchorCtr="0" anchor="ctr"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Open Sans"/>
                <a:ea typeface="Open Sans"/>
                <a:cs typeface="Open Sans"/>
                <a:sym typeface="Open Sans"/>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Open Sans"/>
                <a:ea typeface="Open Sans"/>
                <a:cs typeface="Open Sans"/>
                <a:sym typeface="Open Sans"/>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Open Sans"/>
                <a:ea typeface="Open Sans"/>
                <a:cs typeface="Open Sans"/>
                <a:sym typeface="Open Sans"/>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Open Sans"/>
                <a:ea typeface="Open Sans"/>
                <a:cs typeface="Open Sans"/>
                <a:sym typeface="Open Sans"/>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Open Sans"/>
                <a:ea typeface="Open Sans"/>
                <a:cs typeface="Open Sans"/>
                <a:sym typeface="Open Sans"/>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
        <p:nvSpPr>
          <p:cNvPr id="12" name="Google Shape;12;p1"/>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pic>
        <p:nvPicPr>
          <p:cNvPr id="13" name="Google Shape;13;p1"/>
          <p:cNvPicPr preferRelativeResize="0"/>
          <p:nvPr/>
        </p:nvPicPr>
        <p:blipFill>
          <a:blip r:embed="rId1">
            <a:alphaModFix/>
          </a:blip>
          <a:stretch>
            <a:fillRect/>
          </a:stretch>
        </p:blipFill>
        <p:spPr>
          <a:xfrm>
            <a:off x="8421688" y="4921244"/>
            <a:ext cx="714375" cy="714375"/>
          </a:xfrm>
          <a:prstGeom prst="rect">
            <a:avLst/>
          </a:prstGeom>
          <a:noFill/>
          <a:ln>
            <a:noFill/>
          </a:ln>
        </p:spPr>
      </p:pic>
      <p:sp>
        <p:nvSpPr>
          <p:cNvPr id="14" name="Google Shape;14;p1"/>
          <p:cNvSpPr txBox="1"/>
          <p:nvPr/>
        </p:nvSpPr>
        <p:spPr>
          <a:xfrm>
            <a:off x="0" y="5478667"/>
            <a:ext cx="2133600" cy="236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1200">
                <a:solidFill>
                  <a:srgbClr val="000090"/>
                </a:solidFill>
              </a:rPr>
              <a:t>Copyright TLO Limited 2018</a:t>
            </a:r>
            <a:endParaRPr sz="1200">
              <a:solidFill>
                <a:srgbClr val="000090"/>
              </a:solidFill>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30">
          <p15:clr>
            <a:srgbClr val="F06B4A"/>
          </p15:clr>
        </p15:guide>
        <p15:guide id="2" pos="4205">
          <p15:clr>
            <a:srgbClr val="F06B4A"/>
          </p15:clr>
        </p15:guide>
        <p15:guide id="3" pos="5530">
          <p15:clr>
            <a:srgbClr val="F06B4A"/>
          </p15:clr>
        </p15:guide>
        <p15:guide id="4" pos="2880">
          <p15:clr>
            <a:srgbClr val="F06B4A"/>
          </p15:clr>
        </p15:guide>
        <p15:guide id="5" orient="horz" pos="819">
          <p15:clr>
            <a:srgbClr val="F06B4A"/>
          </p15:clr>
        </p15:guide>
        <p15:guide id="6" orient="horz" pos="2000">
          <p15:clr>
            <a:srgbClr val="F06B4A"/>
          </p15:clr>
        </p15:guide>
        <p15:guide id="7" orient="horz" pos="3707">
          <p15:clr>
            <a:srgbClr val="F06B4A"/>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 Id="rId3" Type="http://schemas.openxmlformats.org/officeDocument/2006/relationships/image" Target="../media/image12.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image" Target="../media/image7.png"/><Relationship Id="rId6" Type="http://schemas.openxmlformats.org/officeDocument/2006/relationships/image" Target="../media/image6.png"/><Relationship Id="rId7" Type="http://schemas.openxmlformats.org/officeDocument/2006/relationships/image" Target="../media/image1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2.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 Id="rId3" Type="http://schemas.openxmlformats.org/officeDocument/2006/relationships/image" Target="../media/image11.png"/><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44" name="Shape 44"/>
        <p:cNvGrpSpPr/>
        <p:nvPr/>
      </p:nvGrpSpPr>
      <p:grpSpPr>
        <a:xfrm>
          <a:off x="0" y="0"/>
          <a:ext cx="0" cy="0"/>
          <a:chOff x="0" y="0"/>
          <a:chExt cx="0" cy="0"/>
        </a:xfrm>
      </p:grpSpPr>
      <p:sp>
        <p:nvSpPr>
          <p:cNvPr id="45" name="Google Shape;45;p8"/>
          <p:cNvSpPr txBox="1"/>
          <p:nvPr>
            <p:ph idx="1" type="subTitle"/>
          </p:nvPr>
        </p:nvSpPr>
        <p:spPr>
          <a:xfrm>
            <a:off x="7010403" y="1710800"/>
            <a:ext cx="1958975" cy="1524000"/>
          </a:xfrm>
          <a:prstGeom prst="rect">
            <a:avLst/>
          </a:prstGeom>
          <a:noFill/>
          <a:ln>
            <a:noFill/>
          </a:ln>
        </p:spPr>
        <p:txBody>
          <a:bodyPr anchorCtr="0" anchor="ctr" bIns="45700" lIns="91425" spcFirstLastPara="1" rIns="91425" wrap="square" tIns="45700">
            <a:noAutofit/>
          </a:bodyPr>
          <a:lstStyle/>
          <a:p>
            <a:pPr indent="0" lvl="0" marL="76200" marR="0" rtl="0" algn="l">
              <a:lnSpc>
                <a:spcPct val="100000"/>
              </a:lnSpc>
              <a:spcBef>
                <a:spcPts val="375"/>
              </a:spcBef>
              <a:spcAft>
                <a:spcPts val="0"/>
              </a:spcAft>
              <a:buClr>
                <a:srgbClr val="3366FF"/>
              </a:buClr>
              <a:buSzPts val="1900"/>
              <a:buFont typeface="Calibri"/>
              <a:buNone/>
            </a:pPr>
            <a:r>
              <a:rPr b="0" i="0" lang="en-GB" sz="1900" u="none" cap="none" strike="noStrike">
                <a:solidFill>
                  <a:srgbClr val="FF00FF"/>
                </a:solidFill>
                <a:latin typeface="Calibri"/>
                <a:ea typeface="Calibri"/>
                <a:cs typeface="Calibri"/>
                <a:sym typeface="Calibri"/>
              </a:rPr>
              <a:t>A guided conversation </a:t>
            </a:r>
            <a:br>
              <a:rPr b="0" i="0" lang="en-GB" sz="1900" u="none" cap="none" strike="noStrike">
                <a:solidFill>
                  <a:srgbClr val="FF00FF"/>
                </a:solidFill>
                <a:latin typeface="Calibri"/>
                <a:ea typeface="Calibri"/>
                <a:cs typeface="Calibri"/>
                <a:sym typeface="Calibri"/>
              </a:rPr>
            </a:br>
            <a:r>
              <a:rPr b="0" i="0" lang="en-GB" sz="1900" u="none" cap="none" strike="noStrike">
                <a:solidFill>
                  <a:srgbClr val="FF00FF"/>
                </a:solidFill>
                <a:latin typeface="Calibri"/>
                <a:ea typeface="Calibri"/>
                <a:cs typeface="Calibri"/>
                <a:sym typeface="Calibri"/>
              </a:rPr>
              <a:t>for strategic leaders</a:t>
            </a:r>
            <a:endParaRPr>
              <a:solidFill>
                <a:srgbClr val="FF00FF"/>
              </a:solidFill>
            </a:endParaRPr>
          </a:p>
        </p:txBody>
      </p:sp>
      <p:sp>
        <p:nvSpPr>
          <p:cNvPr id="46" name="Google Shape;46;p8"/>
          <p:cNvSpPr txBox="1"/>
          <p:nvPr>
            <p:ph type="title"/>
          </p:nvPr>
        </p:nvSpPr>
        <p:spPr>
          <a:xfrm>
            <a:off x="457200" y="1711326"/>
            <a:ext cx="6553200" cy="1818844"/>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90"/>
              </a:buClr>
              <a:buSzPts val="4200"/>
              <a:buFont typeface="Calibri"/>
              <a:buNone/>
            </a:pPr>
            <a:r>
              <a:rPr b="0" i="0" lang="en-GB" sz="4200" u="none" cap="none" strike="noStrike">
                <a:solidFill>
                  <a:srgbClr val="1C4587"/>
                </a:solidFill>
                <a:latin typeface="Calibri"/>
                <a:ea typeface="Calibri"/>
                <a:cs typeface="Calibri"/>
                <a:sym typeface="Calibri"/>
              </a:rPr>
              <a:t>Strategic.</a:t>
            </a:r>
            <a:br>
              <a:rPr b="0" i="0" lang="en-GB" sz="4200" u="none" cap="none" strike="noStrike">
                <a:solidFill>
                  <a:srgbClr val="1C4587"/>
                </a:solidFill>
                <a:latin typeface="Calibri"/>
                <a:ea typeface="Calibri"/>
                <a:cs typeface="Calibri"/>
                <a:sym typeface="Calibri"/>
              </a:rPr>
            </a:br>
            <a:r>
              <a:rPr b="0" i="0" lang="en-GB" sz="4200" u="none" cap="none" strike="noStrike">
                <a:solidFill>
                  <a:srgbClr val="1C4587"/>
                </a:solidFill>
                <a:latin typeface="Calibri"/>
                <a:ea typeface="Calibri"/>
                <a:cs typeface="Calibri"/>
                <a:sym typeface="Calibri"/>
              </a:rPr>
              <a:t>The supple learning mind.</a:t>
            </a:r>
            <a:r>
              <a:rPr b="0" i="0" lang="en-GB" sz="4200" u="none" cap="none" strike="noStrike">
                <a:solidFill>
                  <a:srgbClr val="000090"/>
                </a:solidFill>
                <a:latin typeface="Calibri"/>
                <a:ea typeface="Calibri"/>
                <a:cs typeface="Calibri"/>
                <a:sym typeface="Calibri"/>
              </a:rPr>
              <a:t>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50" name="Shape 50"/>
        <p:cNvGrpSpPr/>
        <p:nvPr/>
      </p:nvGrpSpPr>
      <p:grpSpPr>
        <a:xfrm>
          <a:off x="0" y="0"/>
          <a:ext cx="0" cy="0"/>
          <a:chOff x="0" y="0"/>
          <a:chExt cx="0" cy="0"/>
        </a:xfrm>
      </p:grpSpPr>
      <p:sp>
        <p:nvSpPr>
          <p:cNvPr id="51" name="Google Shape;51;p9"/>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Open Sans"/>
                <a:ea typeface="Open Sans"/>
                <a:cs typeface="Open Sans"/>
                <a:sym typeface="Open Sans"/>
              </a:rPr>
              <a:t>A line of argument through the slides</a:t>
            </a:r>
            <a:endParaRPr/>
          </a:p>
        </p:txBody>
      </p:sp>
      <p:sp>
        <p:nvSpPr>
          <p:cNvPr id="52" name="Google Shape;52;p9"/>
          <p:cNvSpPr txBox="1"/>
          <p:nvPr>
            <p:ph idx="1" type="body"/>
          </p:nvPr>
        </p:nvSpPr>
        <p:spPr>
          <a:xfrm>
            <a:off x="381007" y="1432559"/>
            <a:ext cx="8407893" cy="3672840"/>
          </a:xfrm>
          <a:prstGeom prst="rect">
            <a:avLst/>
          </a:prstGeom>
          <a:noFill/>
          <a:ln>
            <a:noFill/>
          </a:ln>
        </p:spPr>
        <p:txBody>
          <a:bodyPr anchorCtr="0" anchor="ctr" bIns="45700" lIns="91425" spcFirstLastPara="1" rIns="91425" wrap="square" tIns="45700">
            <a:noAutofit/>
          </a:bodyPr>
          <a:lstStyle/>
          <a:p>
            <a:pPr indent="-381000" lvl="0" marL="457200" marR="0" rtl="0" algn="l">
              <a:lnSpc>
                <a:spcPct val="100000"/>
              </a:lnSpc>
              <a:spcBef>
                <a:spcPts val="560"/>
              </a:spcBef>
              <a:spcAft>
                <a:spcPts val="0"/>
              </a:spcAft>
              <a:buClr>
                <a:srgbClr val="3366FF"/>
              </a:buClr>
              <a:buSzPts val="2400"/>
              <a:buFont typeface="Noto Sans Symbols"/>
              <a:buChar char="●"/>
            </a:pPr>
            <a:r>
              <a:rPr b="0" i="0" lang="en-GB" sz="2220" u="none" cap="none" strike="noStrike">
                <a:solidFill>
                  <a:srgbClr val="3366FF"/>
                </a:solidFill>
                <a:latin typeface="Open Sans"/>
                <a:ea typeface="Open Sans"/>
                <a:cs typeface="Open Sans"/>
                <a:sym typeface="Open Sans"/>
              </a:rPr>
              <a:t>The four learning dispositions unpacked</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220" u="none" cap="none" strike="noStrike">
                <a:solidFill>
                  <a:srgbClr val="3366FF"/>
                </a:solidFill>
                <a:latin typeface="Open Sans"/>
                <a:ea typeface="Open Sans"/>
                <a:cs typeface="Open Sans"/>
                <a:sym typeface="Open Sans"/>
              </a:rPr>
              <a:t>The learning power model often known as the supple learning mind </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220" u="none" cap="none" strike="noStrike">
                <a:solidFill>
                  <a:srgbClr val="3366FF"/>
                </a:solidFill>
                <a:latin typeface="Open Sans"/>
                <a:ea typeface="Open Sans"/>
                <a:cs typeface="Open Sans"/>
                <a:sym typeface="Open Sans"/>
              </a:rPr>
              <a:t>The opposite ends of learning. Moving learners from left to right</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220" u="none" cap="none" strike="noStrike">
                <a:solidFill>
                  <a:srgbClr val="3366FF"/>
                </a:solidFill>
                <a:latin typeface="Open Sans"/>
                <a:ea typeface="Open Sans"/>
                <a:cs typeface="Open Sans"/>
                <a:sym typeface="Open Sans"/>
              </a:rPr>
              <a:t>Part of the job of building the habits is to counteract the negative behaviours</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220" u="none" cap="none" strike="noStrike">
                <a:solidFill>
                  <a:srgbClr val="3366FF"/>
                </a:solidFill>
                <a:latin typeface="Open Sans"/>
                <a:ea typeface="Open Sans"/>
                <a:cs typeface="Open Sans"/>
                <a:sym typeface="Open Sans"/>
              </a:rPr>
              <a:t>Learning powered students talking about using the behaviours</a:t>
            </a:r>
            <a:endParaRPr/>
          </a:p>
        </p:txBody>
      </p:sp>
      <p:sp>
        <p:nvSpPr>
          <p:cNvPr id="53" name="Google Shape;53;p9"/>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58" name="Shape 58"/>
        <p:cNvGrpSpPr/>
        <p:nvPr/>
      </p:nvGrpSpPr>
      <p:grpSpPr>
        <a:xfrm>
          <a:off x="0" y="0"/>
          <a:ext cx="0" cy="0"/>
          <a:chOff x="0" y="0"/>
          <a:chExt cx="0" cy="0"/>
        </a:xfrm>
      </p:grpSpPr>
      <p:pic>
        <p:nvPicPr>
          <p:cNvPr descr="Brain_power.jpg" id="59" name="Google Shape;59;p10"/>
          <p:cNvPicPr preferRelativeResize="0"/>
          <p:nvPr>
            <p:ph idx="1" type="body"/>
          </p:nvPr>
        </p:nvPicPr>
        <p:blipFill rotWithShape="1">
          <a:blip r:embed="rId3">
            <a:alphaModFix/>
          </a:blip>
          <a:srcRect b="0" l="4967" r="4966" t="0"/>
          <a:stretch/>
        </p:blipFill>
        <p:spPr>
          <a:xfrm>
            <a:off x="381822" y="1245098"/>
            <a:ext cx="6385464" cy="3986283"/>
          </a:xfrm>
          <a:prstGeom prst="rect">
            <a:avLst/>
          </a:prstGeom>
          <a:noFill/>
          <a:ln>
            <a:noFill/>
          </a:ln>
        </p:spPr>
      </p:pic>
      <p:sp>
        <p:nvSpPr>
          <p:cNvPr id="60" name="Google Shape;60;p10"/>
          <p:cNvSpPr txBox="1"/>
          <p:nvPr>
            <p:ph idx="11" type="ftr"/>
          </p:nvPr>
        </p:nvSpPr>
        <p:spPr>
          <a:xfrm>
            <a:off x="3124200" y="5297488"/>
            <a:ext cx="2895600" cy="30321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GB" sz="1200" u="none" cap="none" strike="noStrike">
                <a:solidFill>
                  <a:srgbClr val="888888"/>
                </a:solidFill>
                <a:latin typeface="Arial"/>
                <a:ea typeface="Arial"/>
                <a:cs typeface="Arial"/>
                <a:sym typeface="Arial"/>
              </a:rPr>
              <a:t>© TLO Limited 2018</a:t>
            </a:r>
            <a:endParaRPr b="0" i="0" sz="1200" u="none" cap="none" strike="noStrike">
              <a:solidFill>
                <a:srgbClr val="888888"/>
              </a:solidFill>
              <a:latin typeface="Arial"/>
              <a:ea typeface="Arial"/>
              <a:cs typeface="Arial"/>
              <a:sym typeface="Arial"/>
            </a:endParaRPr>
          </a:p>
        </p:txBody>
      </p:sp>
      <p:sp>
        <p:nvSpPr>
          <p:cNvPr id="61" name="Google Shape;61;p10"/>
          <p:cNvSpPr txBox="1"/>
          <p:nvPr>
            <p:ph idx="12" type="sldNum"/>
          </p:nvPr>
        </p:nvSpPr>
        <p:spPr>
          <a:xfrm>
            <a:off x="2536950" y="5362738"/>
            <a:ext cx="2133600" cy="303300"/>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rgbClr val="0000FF"/>
                </a:solidFill>
                <a:latin typeface="Arial"/>
                <a:ea typeface="Arial"/>
                <a:cs typeface="Arial"/>
                <a:sym typeface="Arial"/>
              </a:rPr>
              <a:t>‹#›</a:t>
            </a:fld>
            <a:endParaRPr b="0" i="0" sz="1200" u="none" cap="none" strike="noStrike">
              <a:solidFill>
                <a:srgbClr val="0000FF"/>
              </a:solidFill>
              <a:latin typeface="Arial"/>
              <a:ea typeface="Arial"/>
              <a:cs typeface="Arial"/>
              <a:sym typeface="Arial"/>
            </a:endParaRPr>
          </a:p>
        </p:txBody>
      </p:sp>
      <p:sp>
        <p:nvSpPr>
          <p:cNvPr id="62" name="Google Shape;62;p10"/>
          <p:cNvSpPr txBox="1"/>
          <p:nvPr>
            <p:ph type="title"/>
          </p:nvPr>
        </p:nvSpPr>
        <p:spPr>
          <a:xfrm>
            <a:off x="381000" y="296550"/>
            <a:ext cx="76143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2880" u="none" cap="none" strike="noStrike">
                <a:solidFill>
                  <a:srgbClr val="000090"/>
                </a:solidFill>
                <a:latin typeface="Calibri"/>
                <a:ea typeface="Calibri"/>
                <a:cs typeface="Calibri"/>
                <a:sym typeface="Calibri"/>
              </a:rPr>
              <a:t>A framework for helping students to understand how they learn</a:t>
            </a:r>
            <a:endParaRPr/>
          </a:p>
        </p:txBody>
      </p:sp>
      <p:sp>
        <p:nvSpPr>
          <p:cNvPr id="63" name="Google Shape;63;p10"/>
          <p:cNvSpPr txBox="1"/>
          <p:nvPr>
            <p:ph idx="2" type="body"/>
          </p:nvPr>
        </p:nvSpPr>
        <p:spPr>
          <a:xfrm>
            <a:off x="6838953" y="1228724"/>
            <a:ext cx="1926341" cy="4000500"/>
          </a:xfrm>
          <a:prstGeom prst="rect">
            <a:avLst/>
          </a:prstGeom>
          <a:noFill/>
          <a:ln>
            <a:noFill/>
          </a:ln>
        </p:spPr>
        <p:txBody>
          <a:bodyPr anchorCtr="0" anchor="ctr" bIns="45700" lIns="91425" spcFirstLastPara="1" rIns="91425" wrap="square" tIns="45700">
            <a:noAutofit/>
          </a:bodyPr>
          <a:lstStyle/>
          <a:p>
            <a:pPr indent="-381000" lvl="0" marL="457200" marR="0" rtl="0" algn="l">
              <a:lnSpc>
                <a:spcPct val="100000"/>
              </a:lnSpc>
              <a:spcBef>
                <a:spcPts val="560"/>
              </a:spcBef>
              <a:spcAft>
                <a:spcPts val="0"/>
              </a:spcAft>
              <a:buClr>
                <a:srgbClr val="3366FF"/>
              </a:buClr>
              <a:buSzPts val="2400"/>
              <a:buFont typeface="Noto Sans Symbols"/>
              <a:buChar char="●"/>
            </a:pPr>
            <a:r>
              <a:rPr b="0" i="0" lang="en-GB" sz="1800" u="none" cap="none" strike="noStrike">
                <a:solidFill>
                  <a:srgbClr val="3366FF"/>
                </a:solidFill>
                <a:latin typeface="Calibri"/>
                <a:ea typeface="Calibri"/>
                <a:cs typeface="Calibri"/>
                <a:sym typeface="Calibri"/>
              </a:rPr>
              <a:t>Their feelings</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1800" u="none" cap="none" strike="noStrike">
                <a:solidFill>
                  <a:srgbClr val="3366FF"/>
                </a:solidFill>
                <a:latin typeface="Calibri"/>
                <a:ea typeface="Calibri"/>
                <a:cs typeface="Calibri"/>
                <a:sym typeface="Calibri"/>
              </a:rPr>
              <a:t>Their ways of thinking</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1800" u="none" cap="none" strike="noStrike">
                <a:solidFill>
                  <a:srgbClr val="3366FF"/>
                </a:solidFill>
                <a:latin typeface="Calibri"/>
                <a:ea typeface="Calibri"/>
                <a:cs typeface="Calibri"/>
                <a:sym typeface="Calibri"/>
              </a:rPr>
              <a:t>How they learn together</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1800" u="none" cap="none" strike="noStrike">
                <a:solidFill>
                  <a:srgbClr val="3366FF"/>
                </a:solidFill>
                <a:latin typeface="Calibri"/>
                <a:ea typeface="Calibri"/>
                <a:cs typeface="Calibri"/>
                <a:sym typeface="Calibri"/>
              </a:rPr>
              <a:t>How they manage the process</a:t>
            </a:r>
            <a:endParaRPr/>
          </a:p>
        </p:txBody>
      </p:sp>
      <p:sp>
        <p:nvSpPr>
          <p:cNvPr id="64" name="Google Shape;64;p10"/>
          <p:cNvSpPr txBox="1"/>
          <p:nvPr/>
        </p:nvSpPr>
        <p:spPr>
          <a:xfrm>
            <a:off x="457200" y="1498258"/>
            <a:ext cx="5328828" cy="85493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1" i="0" lang="en-GB" sz="4400" u="none" cap="none" strike="noStrike">
                <a:solidFill>
                  <a:schemeClr val="lt1"/>
                </a:solidFill>
                <a:latin typeface="Calibri"/>
                <a:ea typeface="Calibri"/>
                <a:cs typeface="Calibri"/>
                <a:sym typeface="Calibri"/>
              </a:rPr>
              <a:t>Managing the process</a:t>
            </a:r>
            <a:endParaRPr/>
          </a:p>
        </p:txBody>
      </p:sp>
      <p:sp>
        <p:nvSpPr>
          <p:cNvPr id="65" name="Google Shape;65;p10"/>
          <p:cNvSpPr txBox="1"/>
          <p:nvPr/>
        </p:nvSpPr>
        <p:spPr>
          <a:xfrm>
            <a:off x="457202" y="3565831"/>
            <a:ext cx="4373613" cy="85493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1" i="0" lang="en-GB" sz="4400" u="none" cap="none" strike="noStrike">
                <a:solidFill>
                  <a:srgbClr val="D8DEBF"/>
                </a:solidFill>
                <a:latin typeface="Calibri"/>
                <a:ea typeface="Calibri"/>
                <a:cs typeface="Calibri"/>
                <a:sym typeface="Calibri"/>
              </a:rPr>
              <a:t>Relating to others</a:t>
            </a:r>
            <a:endParaRPr/>
          </a:p>
        </p:txBody>
      </p:sp>
      <p:sp>
        <p:nvSpPr>
          <p:cNvPr id="66" name="Google Shape;66;p10"/>
          <p:cNvSpPr txBox="1"/>
          <p:nvPr/>
        </p:nvSpPr>
        <p:spPr>
          <a:xfrm>
            <a:off x="322450" y="4479187"/>
            <a:ext cx="6442237" cy="85493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1" i="0" lang="en-GB" sz="4400" u="none" cap="none" strike="noStrike">
                <a:solidFill>
                  <a:srgbClr val="D8DEBF"/>
                </a:solidFill>
                <a:latin typeface="Calibri"/>
                <a:ea typeface="Calibri"/>
                <a:cs typeface="Calibri"/>
                <a:sym typeface="Calibri"/>
              </a:rPr>
              <a:t>Thinking in different ways</a:t>
            </a:r>
            <a:endParaRPr/>
          </a:p>
        </p:txBody>
      </p:sp>
      <p:sp>
        <p:nvSpPr>
          <p:cNvPr id="67" name="Google Shape;67;p10"/>
          <p:cNvSpPr txBox="1"/>
          <p:nvPr/>
        </p:nvSpPr>
        <p:spPr>
          <a:xfrm>
            <a:off x="1139229" y="2593951"/>
            <a:ext cx="5636028" cy="85493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1" i="0" lang="en-GB" sz="4400" u="none" cap="none" strike="noStrike">
                <a:solidFill>
                  <a:srgbClr val="D8DEBF"/>
                </a:solidFill>
                <a:latin typeface="Calibri"/>
                <a:ea typeface="Calibri"/>
                <a:cs typeface="Calibri"/>
                <a:sym typeface="Calibri"/>
              </a:rPr>
              <a:t>Feelings about learning</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7"/>
                                        </p:tgtEl>
                                        <p:attrNameLst>
                                          <p:attrName>style.visibility</p:attrName>
                                        </p:attrNameLst>
                                      </p:cBhvr>
                                      <p:to>
                                        <p:strVal val="visible"/>
                                      </p:to>
                                    </p:set>
                                    <p:animEffect filter="fade" transition="in">
                                      <p:cBhvr>
                                        <p:cTn dur="500"/>
                                        <p:tgtEl>
                                          <p:spTgt spid="6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6"/>
                                        </p:tgtEl>
                                        <p:attrNameLst>
                                          <p:attrName>style.visibility</p:attrName>
                                        </p:attrNameLst>
                                      </p:cBhvr>
                                      <p:to>
                                        <p:strVal val="visible"/>
                                      </p:to>
                                    </p:set>
                                    <p:animEffect filter="fade" transition="in">
                                      <p:cBhvr>
                                        <p:cTn dur="500"/>
                                        <p:tgtEl>
                                          <p:spTgt spid="6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5"/>
                                        </p:tgtEl>
                                        <p:attrNameLst>
                                          <p:attrName>style.visibility</p:attrName>
                                        </p:attrNameLst>
                                      </p:cBhvr>
                                      <p:to>
                                        <p:strVal val="visible"/>
                                      </p:to>
                                    </p:set>
                                    <p:animEffect filter="fade" transition="in">
                                      <p:cBhvr>
                                        <p:cTn dur="500"/>
                                        <p:tgtEl>
                                          <p:spTgt spid="6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4"/>
                                        </p:tgtEl>
                                        <p:attrNameLst>
                                          <p:attrName>style.visibility</p:attrName>
                                        </p:attrNameLst>
                                      </p:cBhvr>
                                      <p:to>
                                        <p:strVal val="visible"/>
                                      </p:to>
                                    </p:set>
                                    <p:animEffect filter="fade" transition="in">
                                      <p:cBhvr>
                                        <p:cTn dur="500"/>
                                        <p:tgtEl>
                                          <p:spTgt spid="6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72" name="Shape 72"/>
        <p:cNvGrpSpPr/>
        <p:nvPr/>
      </p:nvGrpSpPr>
      <p:grpSpPr>
        <a:xfrm>
          <a:off x="0" y="0"/>
          <a:ext cx="0" cy="0"/>
          <a:chOff x="0" y="0"/>
          <a:chExt cx="0" cy="0"/>
        </a:xfrm>
      </p:grpSpPr>
      <p:sp>
        <p:nvSpPr>
          <p:cNvPr id="73" name="Google Shape;73;p11"/>
          <p:cNvSpPr txBox="1"/>
          <p:nvPr>
            <p:ph type="title"/>
          </p:nvPr>
        </p:nvSpPr>
        <p:spPr>
          <a:xfrm>
            <a:off x="381000" y="12177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Open Sans"/>
                <a:ea typeface="Open Sans"/>
                <a:cs typeface="Open Sans"/>
                <a:sym typeface="Open Sans"/>
              </a:rPr>
              <a:t>The Learning Power framework</a:t>
            </a:r>
            <a:endParaRPr/>
          </a:p>
        </p:txBody>
      </p:sp>
      <p:pic>
        <p:nvPicPr>
          <p:cNvPr id="74" name="Google Shape;74;p11"/>
          <p:cNvPicPr preferRelativeResize="0"/>
          <p:nvPr/>
        </p:nvPicPr>
        <p:blipFill>
          <a:blip r:embed="rId3">
            <a:alphaModFix/>
          </a:blip>
          <a:stretch>
            <a:fillRect/>
          </a:stretch>
        </p:blipFill>
        <p:spPr>
          <a:xfrm>
            <a:off x="288625" y="-198475"/>
            <a:ext cx="8678336" cy="6135191"/>
          </a:xfrm>
          <a:prstGeom prst="rect">
            <a:avLst/>
          </a:prstGeom>
          <a:noFill/>
          <a:ln>
            <a:noFill/>
          </a:ln>
        </p:spPr>
      </p:pic>
      <p:pic>
        <p:nvPicPr>
          <p:cNvPr id="75" name="Google Shape;75;p11"/>
          <p:cNvPicPr preferRelativeResize="0"/>
          <p:nvPr/>
        </p:nvPicPr>
        <p:blipFill>
          <a:blip r:embed="rId4">
            <a:alphaModFix/>
          </a:blip>
          <a:stretch>
            <a:fillRect/>
          </a:stretch>
        </p:blipFill>
        <p:spPr>
          <a:xfrm>
            <a:off x="288642" y="-198474"/>
            <a:ext cx="8678323" cy="6135191"/>
          </a:xfrm>
          <a:prstGeom prst="rect">
            <a:avLst/>
          </a:prstGeom>
          <a:noFill/>
          <a:ln>
            <a:noFill/>
          </a:ln>
        </p:spPr>
      </p:pic>
      <p:pic>
        <p:nvPicPr>
          <p:cNvPr id="76" name="Google Shape;76;p11"/>
          <p:cNvPicPr preferRelativeResize="0"/>
          <p:nvPr/>
        </p:nvPicPr>
        <p:blipFill>
          <a:blip r:embed="rId5">
            <a:alphaModFix/>
          </a:blip>
          <a:stretch>
            <a:fillRect/>
          </a:stretch>
        </p:blipFill>
        <p:spPr>
          <a:xfrm>
            <a:off x="288653" y="-198468"/>
            <a:ext cx="8678323" cy="6135191"/>
          </a:xfrm>
          <a:prstGeom prst="rect">
            <a:avLst/>
          </a:prstGeom>
          <a:noFill/>
          <a:ln>
            <a:noFill/>
          </a:ln>
        </p:spPr>
      </p:pic>
      <p:pic>
        <p:nvPicPr>
          <p:cNvPr id="77" name="Google Shape;77;p11"/>
          <p:cNvPicPr preferRelativeResize="0"/>
          <p:nvPr/>
        </p:nvPicPr>
        <p:blipFill>
          <a:blip r:embed="rId6">
            <a:alphaModFix/>
          </a:blip>
          <a:stretch>
            <a:fillRect/>
          </a:stretch>
        </p:blipFill>
        <p:spPr>
          <a:xfrm>
            <a:off x="288654" y="-198468"/>
            <a:ext cx="8678323" cy="6135191"/>
          </a:xfrm>
          <a:prstGeom prst="rect">
            <a:avLst/>
          </a:prstGeom>
          <a:noFill/>
          <a:ln>
            <a:noFill/>
          </a:ln>
        </p:spPr>
      </p:pic>
      <p:pic>
        <p:nvPicPr>
          <p:cNvPr id="78" name="Google Shape;78;p11"/>
          <p:cNvPicPr preferRelativeResize="0"/>
          <p:nvPr/>
        </p:nvPicPr>
        <p:blipFill>
          <a:blip r:embed="rId7">
            <a:alphaModFix/>
          </a:blip>
          <a:stretch>
            <a:fillRect/>
          </a:stretch>
        </p:blipFill>
        <p:spPr>
          <a:xfrm>
            <a:off x="2046470" y="1101425"/>
            <a:ext cx="5165810" cy="372453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8"/>
                                        </p:tgtEl>
                                        <p:attrNameLst>
                                          <p:attrName>style.visibility</p:attrName>
                                        </p:attrNameLst>
                                      </p:cBhvr>
                                      <p:to>
                                        <p:strVal val="visible"/>
                                      </p:to>
                                    </p:set>
                                    <p:animEffect filter="fade" transition="in">
                                      <p:cBhvr>
                                        <p:cTn dur="1000"/>
                                        <p:tgtEl>
                                          <p:spTgt spid="7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4"/>
                                        </p:tgtEl>
                                        <p:attrNameLst>
                                          <p:attrName>style.visibility</p:attrName>
                                        </p:attrNameLst>
                                      </p:cBhvr>
                                      <p:to>
                                        <p:strVal val="visible"/>
                                      </p:to>
                                    </p:set>
                                    <p:animEffect filter="fade" transition="in">
                                      <p:cBhvr>
                                        <p:cTn dur="1000"/>
                                        <p:tgtEl>
                                          <p:spTgt spid="7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5"/>
                                        </p:tgtEl>
                                        <p:attrNameLst>
                                          <p:attrName>style.visibility</p:attrName>
                                        </p:attrNameLst>
                                      </p:cBhvr>
                                      <p:to>
                                        <p:strVal val="visible"/>
                                      </p:to>
                                    </p:set>
                                    <p:animEffect filter="fade" transition="in">
                                      <p:cBhvr>
                                        <p:cTn dur="1000"/>
                                        <p:tgtEl>
                                          <p:spTgt spid="7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6"/>
                                        </p:tgtEl>
                                        <p:attrNameLst>
                                          <p:attrName>style.visibility</p:attrName>
                                        </p:attrNameLst>
                                      </p:cBhvr>
                                      <p:to>
                                        <p:strVal val="visible"/>
                                      </p:to>
                                    </p:set>
                                    <p:animEffect filter="fade" transition="in">
                                      <p:cBhvr>
                                        <p:cTn dur="1000"/>
                                        <p:tgtEl>
                                          <p:spTgt spid="7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7"/>
                                        </p:tgtEl>
                                        <p:attrNameLst>
                                          <p:attrName>style.visibility</p:attrName>
                                        </p:attrNameLst>
                                      </p:cBhvr>
                                      <p:to>
                                        <p:strVal val="visible"/>
                                      </p:to>
                                    </p:set>
                                    <p:animEffect filter="fade" transition="in">
                                      <p:cBhvr>
                                        <p:cTn dur="1000"/>
                                        <p:tgtEl>
                                          <p:spTgt spid="7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82" name="Shape 82"/>
        <p:cNvGrpSpPr/>
        <p:nvPr/>
      </p:nvGrpSpPr>
      <p:grpSpPr>
        <a:xfrm>
          <a:off x="0" y="0"/>
          <a:ext cx="0" cy="0"/>
          <a:chOff x="0" y="0"/>
          <a:chExt cx="0" cy="0"/>
        </a:xfrm>
      </p:grpSpPr>
      <p:sp>
        <p:nvSpPr>
          <p:cNvPr id="83" name="Google Shape;83;p12"/>
          <p:cNvSpPr txBox="1"/>
          <p:nvPr>
            <p:ph idx="4294967295" type="title"/>
          </p:nvPr>
        </p:nvSpPr>
        <p:spPr>
          <a:xfrm>
            <a:off x="0" y="26988"/>
            <a:ext cx="9144000" cy="4191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90"/>
              </a:buClr>
              <a:buSzPts val="3200"/>
              <a:buFont typeface="Open Sans"/>
              <a:buNone/>
            </a:pPr>
            <a:r>
              <a:rPr b="0" i="0" lang="en-GB" sz="3200" u="none" cap="none" strike="noStrike">
                <a:solidFill>
                  <a:srgbClr val="163B96"/>
                </a:solidFill>
                <a:latin typeface="Open Sans"/>
                <a:ea typeface="Open Sans"/>
                <a:cs typeface="Open Sans"/>
                <a:sym typeface="Open Sans"/>
              </a:rPr>
              <a:t>Learning: poles apart</a:t>
            </a:r>
            <a:endParaRPr b="0" i="0" sz="3200" u="none" cap="none" strike="noStrike">
              <a:solidFill>
                <a:srgbClr val="163B96"/>
              </a:solidFill>
              <a:latin typeface="Open Sans"/>
              <a:ea typeface="Open Sans"/>
              <a:cs typeface="Open Sans"/>
              <a:sym typeface="Open Sans"/>
            </a:endParaRPr>
          </a:p>
        </p:txBody>
      </p:sp>
      <p:graphicFrame>
        <p:nvGraphicFramePr>
          <p:cNvPr id="84" name="Google Shape;84;p12"/>
          <p:cNvGraphicFramePr/>
          <p:nvPr/>
        </p:nvGraphicFramePr>
        <p:xfrm>
          <a:off x="248537" y="185088"/>
          <a:ext cx="3000000" cy="3000000"/>
        </p:xfrm>
        <a:graphic>
          <a:graphicData uri="http://schemas.openxmlformats.org/drawingml/2006/table">
            <a:tbl>
              <a:tblPr>
                <a:noFill/>
                <a:tableStyleId>{767CADC1-ED31-4BDD-8190-157769FEC498}</a:tableStyleId>
              </a:tblPr>
              <a:tblGrid>
                <a:gridCol w="2400750"/>
                <a:gridCol w="445275"/>
                <a:gridCol w="3389400"/>
                <a:gridCol w="2551775"/>
              </a:tblGrid>
              <a:tr h="745325">
                <a:tc>
                  <a:txBody>
                    <a:bodyPr>
                      <a:noAutofit/>
                    </a:bodyPr>
                    <a:lstStyle/>
                    <a:p>
                      <a:pPr indent="0" lvl="0" marL="63500" marR="0" rtl="0" algn="l">
                        <a:lnSpc>
                          <a:spcPct val="100000"/>
                        </a:lnSpc>
                        <a:spcBef>
                          <a:spcPts val="0"/>
                        </a:spcBef>
                        <a:spcAft>
                          <a:spcPts val="0"/>
                        </a:spcAft>
                        <a:buClr>
                          <a:srgbClr val="000000"/>
                        </a:buClr>
                        <a:buSzPts val="1600"/>
                        <a:buFont typeface="Arial"/>
                        <a:buNone/>
                      </a:pPr>
                      <a:r>
                        <a:rPr b="1" i="0" lang="en-GB" sz="1600" u="none" cap="none" strike="noStrike">
                          <a:solidFill>
                            <a:srgbClr val="000000"/>
                          </a:solidFill>
                          <a:latin typeface="Calibri"/>
                          <a:ea typeface="Calibri"/>
                          <a:cs typeface="Calibri"/>
                          <a:sym typeface="Calibri"/>
                        </a:rPr>
                        <a:t>Fragile</a:t>
                      </a:r>
                      <a:r>
                        <a:rPr b="0" i="0" lang="en-GB" sz="1600" u="none" cap="none" strike="noStrike">
                          <a:solidFill>
                            <a:srgbClr val="000000"/>
                          </a:solidFill>
                          <a:latin typeface="Calibri"/>
                          <a:ea typeface="Calibri"/>
                          <a:cs typeface="Calibri"/>
                          <a:sym typeface="Calibri"/>
                        </a:rPr>
                        <a:t>, dependent, </a:t>
                      </a:r>
                      <a:r>
                        <a:rPr b="1" i="0" lang="en-GB" sz="1600" u="none" cap="none" strike="noStrike">
                          <a:solidFill>
                            <a:srgbClr val="000000"/>
                          </a:solidFill>
                          <a:latin typeface="Calibri"/>
                          <a:ea typeface="Calibri"/>
                          <a:cs typeface="Calibri"/>
                          <a:sym typeface="Calibri"/>
                        </a:rPr>
                        <a:t>risk averse</a:t>
                      </a:r>
                      <a:r>
                        <a:rPr b="0" i="0" lang="en-GB" sz="1600" u="none" cap="none" strike="noStrike">
                          <a:solidFill>
                            <a:srgbClr val="000000"/>
                          </a:solidFill>
                          <a:latin typeface="Calibri"/>
                          <a:ea typeface="Calibri"/>
                          <a:cs typeface="Calibri"/>
                          <a:sym typeface="Calibri"/>
                        </a:rPr>
                        <a:t>, weak perseverance </a:t>
                      </a:r>
                      <a:endParaRPr b="0" i="0" sz="1600" u="none" cap="none" strike="noStrike">
                        <a:solidFill>
                          <a:srgbClr val="000000"/>
                        </a:solidFill>
                        <a:latin typeface="Helvetica Neue"/>
                        <a:ea typeface="Helvetica Neue"/>
                        <a:cs typeface="Helvetica Neue"/>
                        <a:sym typeface="Helvetica Neue"/>
                      </a:endParaRPr>
                    </a:p>
                  </a:txBody>
                  <a:tcPr marT="29775" marB="29775" marR="32975" marL="329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gridSpan="2">
                  <a:txBody>
                    <a:bodyPr>
                      <a:no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Helvetica Neue"/>
                        <a:ea typeface="Helvetica Neue"/>
                        <a:cs typeface="Helvetica Neue"/>
                        <a:sym typeface="Helvetica Neue"/>
                      </a:endParaRPr>
                    </a:p>
                  </a:txBody>
                  <a:tcPr marT="29775" marB="29775" marR="32975" marL="329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a:txBody>
                    <a:bodyPr>
                      <a:noAutofit/>
                    </a:bodyPr>
                    <a:lstStyle/>
                    <a:p>
                      <a:pPr indent="0" lvl="0" marL="63500" marR="0" rtl="0" algn="l">
                        <a:lnSpc>
                          <a:spcPct val="100000"/>
                        </a:lnSpc>
                        <a:spcBef>
                          <a:spcPts val="0"/>
                        </a:spcBef>
                        <a:spcAft>
                          <a:spcPts val="0"/>
                        </a:spcAft>
                        <a:buClr>
                          <a:srgbClr val="000000"/>
                        </a:buClr>
                        <a:buSzPts val="1600"/>
                        <a:buFont typeface="Arial"/>
                        <a:buNone/>
                      </a:pPr>
                      <a:r>
                        <a:rPr b="0" i="0" lang="en-GB" sz="1600" u="none" cap="none" strike="noStrike">
                          <a:solidFill>
                            <a:srgbClr val="000000"/>
                          </a:solidFill>
                          <a:latin typeface="Calibri"/>
                          <a:ea typeface="Calibri"/>
                          <a:cs typeface="Calibri"/>
                          <a:sym typeface="Calibri"/>
                        </a:rPr>
                        <a:t>Absorbed, attentive, </a:t>
                      </a:r>
                      <a:r>
                        <a:rPr b="1" i="0" lang="en-GB" sz="1600" u="none" cap="none" strike="noStrike">
                          <a:solidFill>
                            <a:srgbClr val="000000"/>
                          </a:solidFill>
                          <a:latin typeface="Calibri"/>
                          <a:ea typeface="Calibri"/>
                          <a:cs typeface="Calibri"/>
                          <a:sym typeface="Calibri"/>
                        </a:rPr>
                        <a:t>hang in there </a:t>
                      </a:r>
                      <a:r>
                        <a:rPr b="0" i="0" lang="en-GB" sz="1600" u="none" cap="none" strike="noStrike">
                          <a:solidFill>
                            <a:srgbClr val="000000"/>
                          </a:solidFill>
                          <a:latin typeface="Calibri"/>
                          <a:ea typeface="Calibri"/>
                          <a:cs typeface="Calibri"/>
                          <a:sym typeface="Calibri"/>
                        </a:rPr>
                        <a:t>despite toughness, give it a go </a:t>
                      </a:r>
                      <a:endParaRPr b="0" i="0" sz="1600" u="none" cap="none" strike="noStrike">
                        <a:solidFill>
                          <a:srgbClr val="000000"/>
                        </a:solidFill>
                        <a:latin typeface="Helvetica Neue"/>
                        <a:ea typeface="Helvetica Neue"/>
                        <a:cs typeface="Helvetica Neue"/>
                        <a:sym typeface="Helvetica Neue"/>
                      </a:endParaRPr>
                    </a:p>
                  </a:txBody>
                  <a:tcPr marT="29775" marB="29775" marR="32975" marL="329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491325">
                <a:tc gridSpan="4">
                  <a:txBody>
                    <a:bodyPr>
                      <a:noAutofit/>
                    </a:bodyPr>
                    <a:lstStyle/>
                    <a:p>
                      <a:pPr indent="0" lvl="0" marL="63500" marR="0" rtl="0" algn="ctr">
                        <a:lnSpc>
                          <a:spcPct val="100000"/>
                        </a:lnSpc>
                        <a:spcBef>
                          <a:spcPts val="0"/>
                        </a:spcBef>
                        <a:spcAft>
                          <a:spcPts val="0"/>
                        </a:spcAft>
                        <a:buClr>
                          <a:srgbClr val="000000"/>
                        </a:buClr>
                        <a:buSzPts val="1400"/>
                        <a:buFont typeface="Arial"/>
                        <a:buNone/>
                      </a:pPr>
                      <a:r>
                        <a:rPr b="1" i="0" lang="en-GB" sz="1400" u="none" cap="none" strike="noStrike">
                          <a:solidFill>
                            <a:srgbClr val="000000"/>
                          </a:solidFill>
                          <a:latin typeface="Calibri"/>
                          <a:ea typeface="Calibri"/>
                          <a:cs typeface="Calibri"/>
                          <a:sym typeface="Calibri"/>
                        </a:rPr>
                        <a:t>|_____________|_____________|_____________|_____________|</a:t>
                      </a:r>
                      <a:endParaRPr sz="1600"/>
                    </a:p>
                    <a:p>
                      <a:pPr indent="0" lvl="0" marL="63500" marR="0" rtl="0" algn="ctr">
                        <a:lnSpc>
                          <a:spcPct val="100000"/>
                        </a:lnSpc>
                        <a:spcBef>
                          <a:spcPts val="0"/>
                        </a:spcBef>
                        <a:spcAft>
                          <a:spcPts val="0"/>
                        </a:spcAft>
                        <a:buClr>
                          <a:srgbClr val="000000"/>
                        </a:buClr>
                        <a:buSzPts val="1400"/>
                        <a:buFont typeface="Arial"/>
                        <a:buNone/>
                      </a:pPr>
                      <a:r>
                        <a:rPr b="1" i="0" lang="en-GB" sz="1400" u="none" cap="none" strike="noStrike">
                          <a:solidFill>
                            <a:srgbClr val="000000"/>
                          </a:solidFill>
                          <a:latin typeface="Calibri"/>
                          <a:ea typeface="Calibri"/>
                          <a:cs typeface="Calibri"/>
                          <a:sym typeface="Calibri"/>
                        </a:rPr>
                        <a:t>Emotional engagement </a:t>
                      </a:r>
                      <a:endParaRPr b="0" i="0" sz="1400" u="none" cap="none" strike="noStrike">
                        <a:solidFill>
                          <a:srgbClr val="000000"/>
                        </a:solidFill>
                        <a:latin typeface="Helvetica Neue"/>
                        <a:ea typeface="Helvetica Neue"/>
                        <a:cs typeface="Helvetica Neue"/>
                        <a:sym typeface="Helvetica Neue"/>
                      </a:endParaRPr>
                    </a:p>
                  </a:txBody>
                  <a:tcPr marT="29775" marB="29775" marR="32975" marL="329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hMerge="1"/>
                <a:tc hMerge="1"/>
              </a:tr>
              <a:tr h="745325">
                <a:tc gridSpan="2">
                  <a:txBody>
                    <a:bodyPr>
                      <a:noAutofit/>
                    </a:bodyPr>
                    <a:lstStyle/>
                    <a:p>
                      <a:pPr indent="0" lvl="0" marL="63500" marR="0" rtl="0" algn="l">
                        <a:lnSpc>
                          <a:spcPct val="100000"/>
                        </a:lnSpc>
                        <a:spcBef>
                          <a:spcPts val="0"/>
                        </a:spcBef>
                        <a:spcAft>
                          <a:spcPts val="0"/>
                        </a:spcAft>
                        <a:buClr>
                          <a:srgbClr val="000000"/>
                        </a:buClr>
                        <a:buSzPts val="1600"/>
                        <a:buFont typeface="Arial"/>
                        <a:buNone/>
                      </a:pPr>
                      <a:r>
                        <a:rPr b="1" i="0" lang="en-GB" sz="1600" u="none" cap="none" strike="noStrike">
                          <a:solidFill>
                            <a:srgbClr val="000000"/>
                          </a:solidFill>
                          <a:latin typeface="Calibri"/>
                          <a:ea typeface="Calibri"/>
                          <a:cs typeface="Calibri"/>
                          <a:sym typeface="Calibri"/>
                        </a:rPr>
                        <a:t>Rule bound</a:t>
                      </a:r>
                      <a:r>
                        <a:rPr b="0" i="0" lang="en-GB" sz="1600" u="none" cap="none" strike="noStrike">
                          <a:solidFill>
                            <a:srgbClr val="000000"/>
                          </a:solidFill>
                          <a:latin typeface="Calibri"/>
                          <a:ea typeface="Calibri"/>
                          <a:cs typeface="Calibri"/>
                          <a:sym typeface="Calibri"/>
                        </a:rPr>
                        <a:t>, like only tried and tested</a:t>
                      </a:r>
                      <a:r>
                        <a:rPr b="1" i="0" lang="en-GB" sz="1600" u="none" cap="none" strike="noStrike">
                          <a:solidFill>
                            <a:srgbClr val="000000"/>
                          </a:solidFill>
                          <a:latin typeface="Calibri"/>
                          <a:ea typeface="Calibri"/>
                          <a:cs typeface="Calibri"/>
                          <a:sym typeface="Calibri"/>
                        </a:rPr>
                        <a:t>, fragmented </a:t>
                      </a:r>
                      <a:r>
                        <a:rPr b="0" i="0" lang="en-GB" sz="1600" u="none" cap="none" strike="noStrike">
                          <a:solidFill>
                            <a:srgbClr val="000000"/>
                          </a:solidFill>
                          <a:latin typeface="Calibri"/>
                          <a:ea typeface="Calibri"/>
                          <a:cs typeface="Calibri"/>
                          <a:sym typeface="Calibri"/>
                        </a:rPr>
                        <a:t>info</a:t>
                      </a:r>
                      <a:r>
                        <a:rPr b="1" i="0" lang="en-GB" sz="1600" u="none" cap="none" strike="noStrike">
                          <a:solidFill>
                            <a:srgbClr val="000000"/>
                          </a:solidFill>
                          <a:latin typeface="Calibri"/>
                          <a:ea typeface="Calibri"/>
                          <a:cs typeface="Calibri"/>
                          <a:sym typeface="Calibri"/>
                        </a:rPr>
                        <a:t>, passive, </a:t>
                      </a:r>
                      <a:r>
                        <a:rPr b="0" i="0" lang="en-GB" sz="1600" u="none" cap="none" strike="noStrike">
                          <a:solidFill>
                            <a:srgbClr val="000000"/>
                          </a:solidFill>
                          <a:latin typeface="Calibri"/>
                          <a:ea typeface="Calibri"/>
                          <a:cs typeface="Calibri"/>
                          <a:sym typeface="Calibri"/>
                        </a:rPr>
                        <a:t>uncritical</a:t>
                      </a:r>
                      <a:endParaRPr b="0" i="0" sz="1600" u="none" cap="none" strike="noStrike">
                        <a:solidFill>
                          <a:srgbClr val="000000"/>
                        </a:solidFill>
                        <a:latin typeface="Helvetica Neue"/>
                        <a:ea typeface="Helvetica Neue"/>
                        <a:cs typeface="Helvetica Neue"/>
                        <a:sym typeface="Helvetica Neue"/>
                      </a:endParaRPr>
                    </a:p>
                  </a:txBody>
                  <a:tcPr marT="29775" marB="29775" marR="32975" marL="329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a:txBody>
                    <a:bodyPr>
                      <a:no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Helvetica Neue"/>
                        <a:ea typeface="Helvetica Neue"/>
                        <a:cs typeface="Helvetica Neue"/>
                        <a:sym typeface="Helvetica Neue"/>
                      </a:endParaRPr>
                    </a:p>
                  </a:txBody>
                  <a:tcPr marT="29775" marB="29775" marR="32975" marL="329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63500" marR="0" rtl="0" algn="l">
                        <a:lnSpc>
                          <a:spcPct val="100000"/>
                        </a:lnSpc>
                        <a:spcBef>
                          <a:spcPts val="0"/>
                        </a:spcBef>
                        <a:spcAft>
                          <a:spcPts val="0"/>
                        </a:spcAft>
                        <a:buClr>
                          <a:srgbClr val="000000"/>
                        </a:buClr>
                        <a:buSzPts val="1600"/>
                        <a:buFont typeface="Arial"/>
                        <a:buNone/>
                      </a:pPr>
                      <a:r>
                        <a:rPr b="1" i="0" lang="en-GB" sz="1600" u="none" cap="none" strike="noStrike">
                          <a:solidFill>
                            <a:srgbClr val="000000"/>
                          </a:solidFill>
                          <a:latin typeface="Calibri"/>
                          <a:ea typeface="Calibri"/>
                          <a:cs typeface="Calibri"/>
                          <a:sym typeface="Calibri"/>
                        </a:rPr>
                        <a:t>Curious,</a:t>
                      </a:r>
                      <a:r>
                        <a:rPr b="0" i="0" lang="en-GB" sz="1600" u="none" cap="none" strike="noStrike">
                          <a:solidFill>
                            <a:srgbClr val="000000"/>
                          </a:solidFill>
                          <a:latin typeface="Calibri"/>
                          <a:ea typeface="Calibri"/>
                          <a:cs typeface="Calibri"/>
                          <a:sym typeface="Calibri"/>
                        </a:rPr>
                        <a:t> rich understandings, i</a:t>
                      </a:r>
                      <a:r>
                        <a:rPr b="1" i="0" lang="en-GB" sz="1600" u="none" cap="none" strike="noStrike">
                          <a:solidFill>
                            <a:srgbClr val="000000"/>
                          </a:solidFill>
                          <a:latin typeface="Calibri"/>
                          <a:ea typeface="Calibri"/>
                          <a:cs typeface="Calibri"/>
                          <a:sym typeface="Calibri"/>
                        </a:rPr>
                        <a:t>maginative</a:t>
                      </a:r>
                      <a:r>
                        <a:rPr b="0" i="0" lang="en-GB" sz="1600" u="none" cap="none" strike="noStrike">
                          <a:solidFill>
                            <a:srgbClr val="000000"/>
                          </a:solidFill>
                          <a:latin typeface="Calibri"/>
                          <a:ea typeface="Calibri"/>
                          <a:cs typeface="Calibri"/>
                          <a:sym typeface="Calibri"/>
                        </a:rPr>
                        <a:t>, logical </a:t>
                      </a:r>
                      <a:endParaRPr b="0" i="0" sz="1600" u="none" cap="none" strike="noStrike">
                        <a:solidFill>
                          <a:srgbClr val="000000"/>
                        </a:solidFill>
                        <a:latin typeface="Helvetica Neue"/>
                        <a:ea typeface="Helvetica Neue"/>
                        <a:cs typeface="Helvetica Neue"/>
                        <a:sym typeface="Helvetica Neue"/>
                      </a:endParaRPr>
                    </a:p>
                  </a:txBody>
                  <a:tcPr marT="29775" marB="29775" marR="32975" marL="329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491325">
                <a:tc gridSpan="4">
                  <a:txBody>
                    <a:bodyPr>
                      <a:noAutofit/>
                    </a:bodyPr>
                    <a:lstStyle/>
                    <a:p>
                      <a:pPr indent="0" lvl="0" marL="63500" marR="0" rtl="0" algn="ctr">
                        <a:lnSpc>
                          <a:spcPct val="100000"/>
                        </a:lnSpc>
                        <a:spcBef>
                          <a:spcPts val="0"/>
                        </a:spcBef>
                        <a:spcAft>
                          <a:spcPts val="0"/>
                        </a:spcAft>
                        <a:buClr>
                          <a:srgbClr val="000000"/>
                        </a:buClr>
                        <a:buSzPts val="1400"/>
                        <a:buFont typeface="Arial"/>
                        <a:buNone/>
                      </a:pPr>
                      <a:r>
                        <a:rPr b="1" i="0" lang="en-GB" sz="1400" u="none" cap="none" strike="noStrike">
                          <a:solidFill>
                            <a:srgbClr val="000000"/>
                          </a:solidFill>
                          <a:latin typeface="Calibri"/>
                          <a:ea typeface="Calibri"/>
                          <a:cs typeface="Calibri"/>
                          <a:sym typeface="Calibri"/>
                        </a:rPr>
                        <a:t>|_____________|_____________|_____________|_____________|</a:t>
                      </a:r>
                      <a:endParaRPr sz="1600"/>
                    </a:p>
                    <a:p>
                      <a:pPr indent="0" lvl="0" marL="63500" marR="0" rtl="0" algn="ctr">
                        <a:lnSpc>
                          <a:spcPct val="100000"/>
                        </a:lnSpc>
                        <a:spcBef>
                          <a:spcPts val="0"/>
                        </a:spcBef>
                        <a:spcAft>
                          <a:spcPts val="0"/>
                        </a:spcAft>
                        <a:buClr>
                          <a:srgbClr val="000000"/>
                        </a:buClr>
                        <a:buSzPts val="1400"/>
                        <a:buFont typeface="Arial"/>
                        <a:buNone/>
                      </a:pPr>
                      <a:r>
                        <a:rPr b="1" i="0" lang="en-GB" sz="1400" u="none" cap="none" strike="noStrike">
                          <a:solidFill>
                            <a:srgbClr val="000000"/>
                          </a:solidFill>
                          <a:latin typeface="Calibri"/>
                          <a:ea typeface="Calibri"/>
                          <a:cs typeface="Calibri"/>
                          <a:sym typeface="Calibri"/>
                        </a:rPr>
                        <a:t>Cognitive range</a:t>
                      </a:r>
                      <a:endParaRPr b="0" i="0" sz="1400" u="none" cap="none" strike="noStrike">
                        <a:solidFill>
                          <a:srgbClr val="000000"/>
                        </a:solidFill>
                        <a:latin typeface="Helvetica Neue"/>
                        <a:ea typeface="Helvetica Neue"/>
                        <a:cs typeface="Helvetica Neue"/>
                        <a:sym typeface="Helvetica Neue"/>
                      </a:endParaRPr>
                    </a:p>
                  </a:txBody>
                  <a:tcPr marT="29775" marB="29775" marR="32975" marL="329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hMerge="1"/>
                <a:tc hMerge="1"/>
              </a:tr>
              <a:tr h="973925">
                <a:tc>
                  <a:txBody>
                    <a:bodyPr>
                      <a:noAutofit/>
                    </a:bodyPr>
                    <a:lstStyle/>
                    <a:p>
                      <a:pPr indent="0" lvl="0" marL="63500" marR="0" rtl="0" algn="l">
                        <a:lnSpc>
                          <a:spcPct val="100000"/>
                        </a:lnSpc>
                        <a:spcBef>
                          <a:spcPts val="0"/>
                        </a:spcBef>
                        <a:spcAft>
                          <a:spcPts val="0"/>
                        </a:spcAft>
                        <a:buClr>
                          <a:srgbClr val="000000"/>
                        </a:buClr>
                        <a:buSzPts val="1600"/>
                        <a:buFont typeface="Arial"/>
                        <a:buNone/>
                      </a:pPr>
                      <a:r>
                        <a:rPr b="0" i="0" lang="en-GB" sz="1600" u="none" cap="none" strike="noStrike">
                          <a:solidFill>
                            <a:srgbClr val="000000"/>
                          </a:solidFill>
                          <a:latin typeface="Calibri"/>
                          <a:ea typeface="Calibri"/>
                          <a:cs typeface="Calibri"/>
                          <a:sym typeface="Calibri"/>
                        </a:rPr>
                        <a:t>Isolated and </a:t>
                      </a:r>
                      <a:r>
                        <a:rPr b="1" i="0" lang="en-GB" sz="1600" u="none" cap="none" strike="noStrike">
                          <a:solidFill>
                            <a:srgbClr val="000000"/>
                          </a:solidFill>
                          <a:latin typeface="Calibri"/>
                          <a:ea typeface="Calibri"/>
                          <a:cs typeface="Calibri"/>
                          <a:sym typeface="Calibri"/>
                        </a:rPr>
                        <a:t>dependent</a:t>
                      </a:r>
                      <a:r>
                        <a:rPr b="0" i="0" lang="en-GB" sz="1600" u="none" cap="none" strike="noStrike">
                          <a:solidFill>
                            <a:srgbClr val="000000"/>
                          </a:solidFill>
                          <a:latin typeface="Calibri"/>
                          <a:ea typeface="Calibri"/>
                          <a:cs typeface="Calibri"/>
                          <a:sym typeface="Calibri"/>
                        </a:rPr>
                        <a:t>, lack of engagement with others.</a:t>
                      </a:r>
                      <a:endParaRPr b="0" i="0" sz="1600" u="none" cap="none" strike="noStrike">
                        <a:solidFill>
                          <a:srgbClr val="000000"/>
                        </a:solidFill>
                        <a:latin typeface="Helvetica Neue"/>
                        <a:ea typeface="Helvetica Neue"/>
                        <a:cs typeface="Helvetica Neue"/>
                        <a:sym typeface="Helvetica Neue"/>
                      </a:endParaRPr>
                    </a:p>
                  </a:txBody>
                  <a:tcPr marT="29775" marB="29775" marR="32975" marL="329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gridSpan="2">
                  <a:txBody>
                    <a:bodyPr>
                      <a:no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Helvetica Neue"/>
                        <a:ea typeface="Helvetica Neue"/>
                        <a:cs typeface="Helvetica Neue"/>
                        <a:sym typeface="Helvetica Neue"/>
                      </a:endParaRPr>
                    </a:p>
                  </a:txBody>
                  <a:tcPr marT="29775" marB="29775" marR="32975" marL="329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a:txBody>
                    <a:bodyPr>
                      <a:noAutofit/>
                    </a:bodyPr>
                    <a:lstStyle/>
                    <a:p>
                      <a:pPr indent="0" lvl="0" marL="63500" marR="0" rtl="0" algn="l">
                        <a:lnSpc>
                          <a:spcPct val="100000"/>
                        </a:lnSpc>
                        <a:spcBef>
                          <a:spcPts val="0"/>
                        </a:spcBef>
                        <a:spcAft>
                          <a:spcPts val="0"/>
                        </a:spcAft>
                        <a:buClr>
                          <a:srgbClr val="000000"/>
                        </a:buClr>
                        <a:buSzPts val="1600"/>
                        <a:buFont typeface="Arial"/>
                        <a:buNone/>
                      </a:pPr>
                      <a:r>
                        <a:rPr b="1" i="0" lang="en-GB" sz="1600" u="none" cap="none" strike="noStrike">
                          <a:solidFill>
                            <a:srgbClr val="000000"/>
                          </a:solidFill>
                          <a:latin typeface="Calibri"/>
                          <a:ea typeface="Calibri"/>
                          <a:cs typeface="Calibri"/>
                          <a:sym typeface="Calibri"/>
                        </a:rPr>
                        <a:t>Collaborative,</a:t>
                      </a:r>
                      <a:r>
                        <a:rPr b="0" i="0" lang="en-GB" sz="1600" u="none" cap="none" strike="noStrike">
                          <a:solidFill>
                            <a:srgbClr val="000000"/>
                          </a:solidFill>
                          <a:latin typeface="Calibri"/>
                          <a:ea typeface="Calibri"/>
                          <a:cs typeface="Calibri"/>
                          <a:sym typeface="Calibri"/>
                        </a:rPr>
                        <a:t> listen empathise, Learn with and from others </a:t>
                      </a:r>
                      <a:endParaRPr b="0" i="0" sz="1600" u="none" cap="none" strike="noStrike">
                        <a:solidFill>
                          <a:srgbClr val="000000"/>
                        </a:solidFill>
                        <a:latin typeface="Helvetica Neue"/>
                        <a:ea typeface="Helvetica Neue"/>
                        <a:cs typeface="Helvetica Neue"/>
                        <a:sym typeface="Helvetica Neue"/>
                      </a:endParaRPr>
                    </a:p>
                  </a:txBody>
                  <a:tcPr marT="29775" marB="29775" marR="32975" marL="329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402375">
                <a:tc gridSpan="4">
                  <a:txBody>
                    <a:bodyPr>
                      <a:noAutofit/>
                    </a:bodyPr>
                    <a:lstStyle/>
                    <a:p>
                      <a:pPr indent="0" lvl="0" marL="63500" marR="0" rtl="0" algn="ctr">
                        <a:lnSpc>
                          <a:spcPct val="100000"/>
                        </a:lnSpc>
                        <a:spcBef>
                          <a:spcPts val="0"/>
                        </a:spcBef>
                        <a:spcAft>
                          <a:spcPts val="0"/>
                        </a:spcAft>
                        <a:buClr>
                          <a:srgbClr val="000000"/>
                        </a:buClr>
                        <a:buSzPts val="1400"/>
                        <a:buFont typeface="Arial"/>
                        <a:buNone/>
                      </a:pPr>
                      <a:r>
                        <a:rPr b="1" i="0" lang="en-GB" sz="1400" u="none" cap="none" strike="noStrike">
                          <a:solidFill>
                            <a:srgbClr val="000000"/>
                          </a:solidFill>
                          <a:latin typeface="Calibri"/>
                          <a:ea typeface="Calibri"/>
                          <a:cs typeface="Calibri"/>
                          <a:sym typeface="Calibri"/>
                        </a:rPr>
                        <a:t>|_____________|_____________|_____________|_____________|</a:t>
                      </a:r>
                      <a:endParaRPr sz="1600"/>
                    </a:p>
                    <a:p>
                      <a:pPr indent="0" lvl="0" marL="63500" marR="0" rtl="0" algn="ctr">
                        <a:lnSpc>
                          <a:spcPct val="100000"/>
                        </a:lnSpc>
                        <a:spcBef>
                          <a:spcPts val="0"/>
                        </a:spcBef>
                        <a:spcAft>
                          <a:spcPts val="0"/>
                        </a:spcAft>
                        <a:buClr>
                          <a:srgbClr val="000000"/>
                        </a:buClr>
                        <a:buSzPts val="1400"/>
                        <a:buFont typeface="Arial"/>
                        <a:buNone/>
                      </a:pPr>
                      <a:r>
                        <a:rPr b="1" i="0" lang="en-GB" sz="1400" u="none" cap="none" strike="noStrike">
                          <a:solidFill>
                            <a:srgbClr val="000000"/>
                          </a:solidFill>
                          <a:latin typeface="Calibri"/>
                          <a:ea typeface="Calibri"/>
                          <a:cs typeface="Calibri"/>
                          <a:sym typeface="Calibri"/>
                        </a:rPr>
                        <a:t>Social interaction</a:t>
                      </a:r>
                      <a:endParaRPr b="0" i="0" sz="1400" u="none" cap="none" strike="noStrike">
                        <a:solidFill>
                          <a:srgbClr val="000000"/>
                        </a:solidFill>
                        <a:latin typeface="Helvetica Neue"/>
                        <a:ea typeface="Helvetica Neue"/>
                        <a:cs typeface="Helvetica Neue"/>
                        <a:sym typeface="Helvetica Neue"/>
                      </a:endParaRPr>
                    </a:p>
                  </a:txBody>
                  <a:tcPr marT="29775" marB="29775" marR="32975" marL="329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hMerge="1"/>
                <a:tc hMerge="1"/>
              </a:tr>
              <a:tr h="897650">
                <a:tc gridSpan="2">
                  <a:txBody>
                    <a:bodyPr>
                      <a:noAutofit/>
                    </a:bodyPr>
                    <a:lstStyle/>
                    <a:p>
                      <a:pPr indent="0" lvl="0" marL="63500" marR="0" rtl="0" algn="l">
                        <a:lnSpc>
                          <a:spcPct val="100000"/>
                        </a:lnSpc>
                        <a:spcBef>
                          <a:spcPts val="0"/>
                        </a:spcBef>
                        <a:spcAft>
                          <a:spcPts val="0"/>
                        </a:spcAft>
                        <a:buClr>
                          <a:srgbClr val="000000"/>
                        </a:buClr>
                        <a:buSzPts val="1600"/>
                        <a:buFont typeface="Arial"/>
                        <a:buNone/>
                      </a:pPr>
                      <a:r>
                        <a:rPr b="0" i="0" lang="en-GB" sz="1600" u="none" cap="none" strike="noStrike">
                          <a:solidFill>
                            <a:srgbClr val="000000"/>
                          </a:solidFill>
                          <a:latin typeface="Calibri"/>
                          <a:ea typeface="Calibri"/>
                          <a:cs typeface="Calibri"/>
                          <a:sym typeface="Calibri"/>
                        </a:rPr>
                        <a:t>Little self awareness, </a:t>
                      </a:r>
                      <a:r>
                        <a:rPr b="1" i="0" lang="en-GB" sz="1600" u="none" cap="none" strike="noStrike">
                          <a:solidFill>
                            <a:srgbClr val="000000"/>
                          </a:solidFill>
                          <a:latin typeface="Calibri"/>
                          <a:ea typeface="Calibri"/>
                          <a:cs typeface="Calibri"/>
                          <a:sym typeface="Calibri"/>
                        </a:rPr>
                        <a:t>robotic, </a:t>
                      </a:r>
                      <a:r>
                        <a:rPr b="0" i="0" lang="en-GB" sz="1600" u="none" cap="none" strike="noStrike">
                          <a:solidFill>
                            <a:srgbClr val="000000"/>
                          </a:solidFill>
                          <a:latin typeface="Calibri"/>
                          <a:ea typeface="Calibri"/>
                          <a:cs typeface="Calibri"/>
                          <a:sym typeface="Calibri"/>
                        </a:rPr>
                        <a:t>can’t explain reasons for what/why they do things</a:t>
                      </a:r>
                      <a:endParaRPr b="0" i="0" sz="1600" u="none" cap="none" strike="noStrike">
                        <a:solidFill>
                          <a:srgbClr val="000000"/>
                        </a:solidFill>
                        <a:latin typeface="Helvetica Neue"/>
                        <a:ea typeface="Helvetica Neue"/>
                        <a:cs typeface="Helvetica Neue"/>
                        <a:sym typeface="Helvetica Neue"/>
                      </a:endParaRPr>
                    </a:p>
                  </a:txBody>
                  <a:tcPr marT="29775" marB="29775" marR="32975" marL="329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a:txBody>
                    <a:bodyPr>
                      <a:no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Helvetica Neue"/>
                        <a:ea typeface="Helvetica Neue"/>
                        <a:cs typeface="Helvetica Neue"/>
                        <a:sym typeface="Helvetica Neue"/>
                      </a:endParaRPr>
                    </a:p>
                  </a:txBody>
                  <a:tcPr marT="29775" marB="29775" marR="32975" marL="329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63500" marR="0" rtl="0" algn="l">
                        <a:lnSpc>
                          <a:spcPct val="100000"/>
                        </a:lnSpc>
                        <a:spcBef>
                          <a:spcPts val="0"/>
                        </a:spcBef>
                        <a:spcAft>
                          <a:spcPts val="0"/>
                        </a:spcAft>
                        <a:buClr>
                          <a:srgbClr val="000000"/>
                        </a:buClr>
                        <a:buSzPts val="1600"/>
                        <a:buFont typeface="Arial"/>
                        <a:buNone/>
                      </a:pPr>
                      <a:r>
                        <a:rPr b="0" i="0" lang="en-GB" sz="1600" u="none" cap="none" strike="noStrike">
                          <a:solidFill>
                            <a:srgbClr val="000000"/>
                          </a:solidFill>
                          <a:latin typeface="Calibri"/>
                          <a:ea typeface="Calibri"/>
                          <a:cs typeface="Calibri"/>
                          <a:sym typeface="Calibri"/>
                        </a:rPr>
                        <a:t>Plan, revise, </a:t>
                      </a:r>
                      <a:r>
                        <a:rPr b="1" i="0" lang="en-GB" sz="1600" u="none" cap="none" strike="noStrike">
                          <a:solidFill>
                            <a:srgbClr val="000000"/>
                          </a:solidFill>
                          <a:latin typeface="Calibri"/>
                          <a:ea typeface="Calibri"/>
                          <a:cs typeface="Calibri"/>
                          <a:sym typeface="Calibri"/>
                        </a:rPr>
                        <a:t>know themselves as learners.</a:t>
                      </a:r>
                      <a:r>
                        <a:rPr b="0" i="0" lang="en-GB" sz="1600" u="none" cap="none" strike="noStrike">
                          <a:solidFill>
                            <a:srgbClr val="000000"/>
                          </a:solidFill>
                          <a:latin typeface="Calibri"/>
                          <a:ea typeface="Calibri"/>
                          <a:cs typeface="Calibri"/>
                          <a:sym typeface="Calibri"/>
                        </a:rPr>
                        <a:t> Like to take responsibility for own learning </a:t>
                      </a:r>
                      <a:endParaRPr b="0" i="0" sz="1600" u="none" cap="none" strike="noStrike">
                        <a:solidFill>
                          <a:srgbClr val="000000"/>
                        </a:solidFill>
                        <a:latin typeface="Helvetica Neue"/>
                        <a:ea typeface="Helvetica Neue"/>
                        <a:cs typeface="Helvetica Neue"/>
                        <a:sym typeface="Helvetica Neue"/>
                      </a:endParaRPr>
                    </a:p>
                  </a:txBody>
                  <a:tcPr marT="29775" marB="29775" marR="32975" marL="329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256275">
                <a:tc gridSpan="4">
                  <a:txBody>
                    <a:bodyPr>
                      <a:noAutofit/>
                    </a:bodyPr>
                    <a:lstStyle/>
                    <a:p>
                      <a:pPr indent="0" lvl="0" marL="63500" marR="0" rtl="0" algn="ctr">
                        <a:lnSpc>
                          <a:spcPct val="100000"/>
                        </a:lnSpc>
                        <a:spcBef>
                          <a:spcPts val="0"/>
                        </a:spcBef>
                        <a:spcAft>
                          <a:spcPts val="0"/>
                        </a:spcAft>
                        <a:buClr>
                          <a:srgbClr val="000000"/>
                        </a:buClr>
                        <a:buSzPts val="1300"/>
                        <a:buFont typeface="Arial"/>
                        <a:buNone/>
                      </a:pPr>
                      <a:r>
                        <a:rPr b="1" i="0" lang="en-GB" sz="1300" u="none" cap="none" strike="noStrike">
                          <a:solidFill>
                            <a:srgbClr val="000000"/>
                          </a:solidFill>
                          <a:latin typeface="Calibri"/>
                          <a:ea typeface="Calibri"/>
                          <a:cs typeface="Calibri"/>
                          <a:sym typeface="Calibri"/>
                        </a:rPr>
                        <a:t>|_____________|_____________|_____________|_____________|</a:t>
                      </a:r>
                      <a:endParaRPr sz="1600"/>
                    </a:p>
                    <a:p>
                      <a:pPr indent="0" lvl="0" marL="63500" marR="0" rtl="0" algn="ctr">
                        <a:lnSpc>
                          <a:spcPct val="100000"/>
                        </a:lnSpc>
                        <a:spcBef>
                          <a:spcPts val="0"/>
                        </a:spcBef>
                        <a:spcAft>
                          <a:spcPts val="0"/>
                        </a:spcAft>
                        <a:buClr>
                          <a:srgbClr val="000000"/>
                        </a:buClr>
                        <a:buSzPts val="1300"/>
                        <a:buFont typeface="Arial"/>
                        <a:buNone/>
                      </a:pPr>
                      <a:r>
                        <a:rPr b="1" i="0" lang="en-GB" sz="1300" u="none" cap="none" strike="noStrike">
                          <a:solidFill>
                            <a:srgbClr val="000000"/>
                          </a:solidFill>
                          <a:latin typeface="Calibri"/>
                          <a:ea typeface="Calibri"/>
                          <a:cs typeface="Calibri"/>
                          <a:sym typeface="Calibri"/>
                        </a:rPr>
                        <a:t>Strategic responsibility </a:t>
                      </a:r>
                      <a:endParaRPr b="0" i="0" sz="1300" u="none" cap="none" strike="noStrike">
                        <a:solidFill>
                          <a:srgbClr val="000000"/>
                        </a:solidFill>
                        <a:latin typeface="Helvetica Neue"/>
                        <a:ea typeface="Helvetica Neue"/>
                        <a:cs typeface="Helvetica Neue"/>
                        <a:sym typeface="Helvetica Neue"/>
                      </a:endParaRPr>
                    </a:p>
                  </a:txBody>
                  <a:tcPr marT="29775" marB="29775" marR="32975" marL="329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hMerge="1"/>
                <a:tc hMerge="1"/>
              </a:tr>
            </a:tbl>
          </a:graphicData>
        </a:graphic>
      </p:graphicFrame>
      <p:pic>
        <p:nvPicPr>
          <p:cNvPr descr="image37.png" id="85" name="Google Shape;85;p12"/>
          <p:cNvPicPr preferRelativeResize="0"/>
          <p:nvPr/>
        </p:nvPicPr>
        <p:blipFill rotWithShape="1">
          <a:blip r:embed="rId3">
            <a:alphaModFix/>
          </a:blip>
          <a:srcRect b="0" l="0" r="0" t="0"/>
          <a:stretch/>
        </p:blipFill>
        <p:spPr>
          <a:xfrm>
            <a:off x="2791566" y="514310"/>
            <a:ext cx="877765" cy="751417"/>
          </a:xfrm>
          <a:prstGeom prst="rect">
            <a:avLst/>
          </a:prstGeom>
          <a:noFill/>
          <a:ln>
            <a:noFill/>
          </a:ln>
        </p:spPr>
      </p:pic>
      <p:pic>
        <p:nvPicPr>
          <p:cNvPr descr="image39.png" id="86" name="Google Shape;86;p12"/>
          <p:cNvPicPr preferRelativeResize="0"/>
          <p:nvPr/>
        </p:nvPicPr>
        <p:blipFill rotWithShape="1">
          <a:blip r:embed="rId4">
            <a:alphaModFix/>
          </a:blip>
          <a:srcRect b="0" l="0" r="0" t="0"/>
          <a:stretch/>
        </p:blipFill>
        <p:spPr>
          <a:xfrm>
            <a:off x="2791565" y="3143419"/>
            <a:ext cx="877765" cy="756709"/>
          </a:xfrm>
          <a:prstGeom prst="rect">
            <a:avLst/>
          </a:prstGeom>
          <a:noFill/>
          <a:ln>
            <a:noFill/>
          </a:ln>
        </p:spPr>
      </p:pic>
      <p:pic>
        <p:nvPicPr>
          <p:cNvPr descr="image40.png" id="87" name="Google Shape;87;p12"/>
          <p:cNvPicPr preferRelativeResize="0"/>
          <p:nvPr/>
        </p:nvPicPr>
        <p:blipFill rotWithShape="1">
          <a:blip r:embed="rId5">
            <a:alphaModFix/>
          </a:blip>
          <a:srcRect b="0" l="0" r="0" t="0"/>
          <a:stretch/>
        </p:blipFill>
        <p:spPr>
          <a:xfrm>
            <a:off x="4094286" y="4565706"/>
            <a:ext cx="890954" cy="759354"/>
          </a:xfrm>
          <a:prstGeom prst="rect">
            <a:avLst/>
          </a:prstGeom>
          <a:noFill/>
          <a:ln>
            <a:noFill/>
          </a:ln>
        </p:spPr>
      </p:pic>
      <p:pic>
        <p:nvPicPr>
          <p:cNvPr descr="image38.png" id="88" name="Google Shape;88;p12"/>
          <p:cNvPicPr preferRelativeResize="0"/>
          <p:nvPr/>
        </p:nvPicPr>
        <p:blipFill rotWithShape="1">
          <a:blip r:embed="rId6">
            <a:alphaModFix/>
          </a:blip>
          <a:srcRect b="0" l="0" r="0" t="0"/>
          <a:stretch/>
        </p:blipFill>
        <p:spPr>
          <a:xfrm>
            <a:off x="4281983" y="1660748"/>
            <a:ext cx="890954" cy="759354"/>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95" name="Shape 95"/>
        <p:cNvGrpSpPr/>
        <p:nvPr/>
      </p:nvGrpSpPr>
      <p:grpSpPr>
        <a:xfrm>
          <a:off x="0" y="0"/>
          <a:ext cx="0" cy="0"/>
          <a:chOff x="0" y="0"/>
          <a:chExt cx="0" cy="0"/>
        </a:xfrm>
      </p:grpSpPr>
      <p:sp>
        <p:nvSpPr>
          <p:cNvPr id="96" name="Google Shape;96;p13"/>
          <p:cNvSpPr txBox="1"/>
          <p:nvPr>
            <p:ph type="title"/>
          </p:nvPr>
        </p:nvSpPr>
        <p:spPr>
          <a:xfrm>
            <a:off x="381000" y="454198"/>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2400" u="none" cap="none" strike="noStrike">
                <a:solidFill>
                  <a:srgbClr val="000090"/>
                </a:solidFill>
                <a:latin typeface="Open Sans"/>
                <a:ea typeface="Open Sans"/>
                <a:cs typeface="Open Sans"/>
                <a:sym typeface="Open Sans"/>
              </a:rPr>
              <a:t>Forming the habits of good learners</a:t>
            </a:r>
            <a:r>
              <a:rPr lang="en-GB" sz="2400"/>
              <a:t> involves counteracting negative learning behaviours, such as...</a:t>
            </a:r>
            <a:endParaRPr b="0" i="0" sz="2400" u="none" cap="none" strike="noStrike">
              <a:solidFill>
                <a:srgbClr val="FF6600"/>
              </a:solidFill>
              <a:latin typeface="Open Sans"/>
              <a:ea typeface="Open Sans"/>
              <a:cs typeface="Open Sans"/>
              <a:sym typeface="Open Sans"/>
            </a:endParaRPr>
          </a:p>
        </p:txBody>
      </p:sp>
      <p:sp>
        <p:nvSpPr>
          <p:cNvPr id="97" name="Google Shape;97;p13"/>
          <p:cNvSpPr txBox="1"/>
          <p:nvPr>
            <p:ph idx="1" type="body"/>
          </p:nvPr>
        </p:nvSpPr>
        <p:spPr>
          <a:xfrm>
            <a:off x="381007" y="1432559"/>
            <a:ext cx="8407893" cy="3672840"/>
          </a:xfrm>
          <a:prstGeom prst="rect">
            <a:avLst/>
          </a:prstGeom>
          <a:noFill/>
          <a:ln>
            <a:noFill/>
          </a:ln>
        </p:spPr>
        <p:txBody>
          <a:bodyPr anchorCtr="0" anchor="ctr" bIns="45700" lIns="91425" spcFirstLastPara="1" rIns="91425" wrap="square" tIns="45700">
            <a:noAutofit/>
          </a:bodyPr>
          <a:lstStyle/>
          <a:p>
            <a:pPr indent="-381000" lvl="0" marL="457200" marR="0" rtl="0" algn="l">
              <a:lnSpc>
                <a:spcPct val="100000"/>
              </a:lnSpc>
              <a:spcBef>
                <a:spcPts val="560"/>
              </a:spcBef>
              <a:spcAft>
                <a:spcPts val="0"/>
              </a:spcAft>
              <a:buClr>
                <a:srgbClr val="3366FF"/>
              </a:buClr>
              <a:buSzPts val="2400"/>
              <a:buFont typeface="Noto Sans Symbols"/>
              <a:buChar char="●"/>
            </a:pPr>
            <a:r>
              <a:rPr b="0" i="0" lang="en-GB" sz="2220" u="none" cap="none" strike="noStrike">
                <a:solidFill>
                  <a:srgbClr val="3366FF"/>
                </a:solidFill>
                <a:latin typeface="Open Sans"/>
                <a:ea typeface="Open Sans"/>
                <a:cs typeface="Open Sans"/>
                <a:sym typeface="Open Sans"/>
              </a:rPr>
              <a:t>Becoming distressed when mistakes are made;</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220" u="none" cap="none" strike="noStrike">
                <a:solidFill>
                  <a:srgbClr val="3366FF"/>
                </a:solidFill>
                <a:latin typeface="Open Sans"/>
                <a:ea typeface="Open Sans"/>
                <a:cs typeface="Open Sans"/>
                <a:sym typeface="Open Sans"/>
              </a:rPr>
              <a:t>Giv</a:t>
            </a:r>
            <a:r>
              <a:rPr lang="en-GB" sz="2220"/>
              <a:t>ing </a:t>
            </a:r>
            <a:r>
              <a:rPr b="0" i="0" lang="en-GB" sz="2220" u="none" cap="none" strike="noStrike">
                <a:solidFill>
                  <a:srgbClr val="3366FF"/>
                </a:solidFill>
                <a:latin typeface="Open Sans"/>
                <a:ea typeface="Open Sans"/>
                <a:cs typeface="Open Sans"/>
                <a:sym typeface="Open Sans"/>
              </a:rPr>
              <a:t>up when it is ‘difficult’;</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220" u="none" cap="none" strike="noStrike">
                <a:solidFill>
                  <a:srgbClr val="3366FF"/>
                </a:solidFill>
                <a:latin typeface="Open Sans"/>
                <a:ea typeface="Open Sans"/>
                <a:cs typeface="Open Sans"/>
                <a:sym typeface="Open Sans"/>
              </a:rPr>
              <a:t>Answering rather than ask questions;</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220" u="none" cap="none" strike="noStrike">
                <a:solidFill>
                  <a:srgbClr val="3366FF"/>
                </a:solidFill>
                <a:latin typeface="Open Sans"/>
                <a:ea typeface="Open Sans"/>
                <a:cs typeface="Open Sans"/>
                <a:sym typeface="Open Sans"/>
              </a:rPr>
              <a:t>Rushing to complete rather than allow time for quality to emerge;</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220" u="none" cap="none" strike="noStrike">
                <a:solidFill>
                  <a:srgbClr val="3366FF"/>
                </a:solidFill>
                <a:latin typeface="Open Sans"/>
                <a:ea typeface="Open Sans"/>
                <a:cs typeface="Open Sans"/>
                <a:sym typeface="Open Sans"/>
              </a:rPr>
              <a:t>Acting impulsively rather than take stock and developing a plan of action;</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220" u="none" cap="none" strike="noStrike">
                <a:solidFill>
                  <a:srgbClr val="3366FF"/>
                </a:solidFill>
                <a:latin typeface="Open Sans"/>
                <a:ea typeface="Open Sans"/>
                <a:cs typeface="Open Sans"/>
                <a:sym typeface="Open Sans"/>
              </a:rPr>
              <a:t>Sticking with known strategies rather than breaking new ground.</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102" name="Shape 102"/>
        <p:cNvGrpSpPr/>
        <p:nvPr/>
      </p:nvGrpSpPr>
      <p:grpSpPr>
        <a:xfrm>
          <a:off x="0" y="0"/>
          <a:ext cx="0" cy="0"/>
          <a:chOff x="0" y="0"/>
          <a:chExt cx="0" cy="0"/>
        </a:xfrm>
      </p:grpSpPr>
      <p:sp>
        <p:nvSpPr>
          <p:cNvPr id="103" name="Google Shape;103;p14"/>
          <p:cNvSpPr txBox="1"/>
          <p:nvPr>
            <p:ph type="title"/>
          </p:nvPr>
        </p:nvSpPr>
        <p:spPr>
          <a:xfrm>
            <a:off x="370900" y="0"/>
            <a:ext cx="8405600" cy="11751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Calibri"/>
                <a:ea typeface="Calibri"/>
                <a:cs typeface="Calibri"/>
                <a:sym typeface="Calibri"/>
              </a:rPr>
              <a:t>Students talk about their learning power</a:t>
            </a:r>
            <a:endParaRPr/>
          </a:p>
        </p:txBody>
      </p:sp>
      <p:pic>
        <p:nvPicPr>
          <p:cNvPr id="104" name="Google Shape;104;p14"/>
          <p:cNvPicPr preferRelativeResize="0"/>
          <p:nvPr>
            <p:ph idx="1" type="body"/>
          </p:nvPr>
        </p:nvPicPr>
        <p:blipFill rotWithShape="1">
          <a:blip r:embed="rId3">
            <a:alphaModFix/>
          </a:blip>
          <a:srcRect b="0" l="20766" r="20766" t="0"/>
          <a:stretch/>
        </p:blipFill>
        <p:spPr>
          <a:xfrm>
            <a:off x="373691" y="1183709"/>
            <a:ext cx="4184100" cy="4026600"/>
          </a:xfrm>
          <a:prstGeom prst="rect">
            <a:avLst/>
          </a:prstGeom>
          <a:noFill/>
          <a:ln>
            <a:noFill/>
          </a:ln>
        </p:spPr>
      </p:pic>
      <p:pic>
        <p:nvPicPr>
          <p:cNvPr id="105" name="Google Shape;105;p14"/>
          <p:cNvPicPr preferRelativeResize="0"/>
          <p:nvPr>
            <p:ph idx="2" type="body"/>
          </p:nvPr>
        </p:nvPicPr>
        <p:blipFill rotWithShape="1">
          <a:blip r:embed="rId4">
            <a:alphaModFix/>
          </a:blip>
          <a:srcRect b="0" l="20766" r="20766" t="0"/>
          <a:stretch/>
        </p:blipFill>
        <p:spPr>
          <a:xfrm>
            <a:off x="4583628" y="1183709"/>
            <a:ext cx="4184100" cy="4026600"/>
          </a:xfrm>
          <a:prstGeom prst="rect">
            <a:avLst/>
          </a:prstGeom>
          <a:noFill/>
          <a:ln>
            <a:noFill/>
          </a:ln>
        </p:spPr>
      </p:pic>
      <p:sp>
        <p:nvSpPr>
          <p:cNvPr id="106" name="Google Shape;106;p14"/>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sld>
</file>

<file path=ppt/theme/theme1.xml><?xml version="1.0" encoding="utf-8"?>
<a:theme xmlns:a="http://schemas.openxmlformats.org/drawingml/2006/main" xmlns:r="http://schemas.openxmlformats.org/officeDocument/2006/relationships" name="Master BLP theme_2018-GSlides">
  <a:themeElements>
    <a:clrScheme name="Grid">
      <a:dk1>
        <a:srgbClr val="000000"/>
      </a:dk1>
      <a:lt1>
        <a:srgbClr val="FFFFFF"/>
      </a:lt1>
      <a:dk2>
        <a:srgbClr val="534949"/>
      </a:dk2>
      <a:lt2>
        <a:srgbClr val="CCD1B9"/>
      </a:lt2>
      <a:accent1>
        <a:srgbClr val="C66951"/>
      </a:accent1>
      <a:accent2>
        <a:srgbClr val="BF974D"/>
      </a:accent2>
      <a:accent3>
        <a:srgbClr val="928B70"/>
      </a:accent3>
      <a:accent4>
        <a:srgbClr val="87706B"/>
      </a:accent4>
      <a:accent5>
        <a:srgbClr val="94734E"/>
      </a:accent5>
      <a:accent6>
        <a:srgbClr val="6F777D"/>
      </a:accent6>
      <a:hlink>
        <a:srgbClr val="CC9900"/>
      </a:hlink>
      <a:folHlink>
        <a:srgbClr val="C0C0C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