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5143500" cx="9144000"/>
  <p:notesSz cx="6858000" cy="9144000"/>
  <p:embeddedFontLst>
    <p:embeddedFont>
      <p:font typeface="Candara"/>
      <p:regular r:id="rId27"/>
      <p:bold r:id="rId28"/>
      <p:italic r:id="rId29"/>
      <p:boldItalic r:id="rId30"/>
    </p:embeddedFont>
    <p:embeddedFont>
      <p:font typeface="Open Sans"/>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EB4D2311-ED9F-4AB2-9CA9-D056801FC41E}">
  <a:tblStyle styleId="{EB4D2311-ED9F-4AB2-9CA9-D056801FC41E}" styleName="Table_0">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Candara-bold.fntdata"/><Relationship Id="rId27" Type="http://schemas.openxmlformats.org/officeDocument/2006/relationships/font" Target="fonts/Candara-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Candara-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OpenSans-regular.fntdata"/><Relationship Id="rId30" Type="http://schemas.openxmlformats.org/officeDocument/2006/relationships/font" Target="fonts/Candara-boldItalic.fntdata"/><Relationship Id="rId11" Type="http://schemas.openxmlformats.org/officeDocument/2006/relationships/slide" Target="slides/slide5.xml"/><Relationship Id="rId33" Type="http://schemas.openxmlformats.org/officeDocument/2006/relationships/font" Target="fonts/OpenSans-italic.fntdata"/><Relationship Id="rId10" Type="http://schemas.openxmlformats.org/officeDocument/2006/relationships/slide" Target="slides/slide4.xml"/><Relationship Id="rId32" Type="http://schemas.openxmlformats.org/officeDocument/2006/relationships/font" Target="fonts/OpenSans-bold.fntdata"/><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font" Target="fonts/OpenSans-bold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 name="Shape 46"/>
        <p:cNvGrpSpPr/>
        <p:nvPr/>
      </p:nvGrpSpPr>
      <p:grpSpPr>
        <a:xfrm>
          <a:off x="0" y="0"/>
          <a:ext cx="0" cy="0"/>
          <a:chOff x="0" y="0"/>
          <a:chExt cx="0" cy="0"/>
        </a:xfrm>
      </p:grpSpPr>
      <p:sp>
        <p:nvSpPr>
          <p:cNvPr id="47" name="Google Shape;47;g40b618b4d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The threads that link these slides together:</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200">
                <a:solidFill>
                  <a:schemeClr val="dk1"/>
                </a:solidFill>
                <a:latin typeface="Calibri"/>
                <a:ea typeface="Calibri"/>
                <a:cs typeface="Calibri"/>
                <a:sym typeface="Calibri"/>
              </a:rPr>
              <a:t>​Learning is Learnable</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200">
                <a:solidFill>
                  <a:schemeClr val="dk1"/>
                </a:solidFill>
                <a:latin typeface="Calibri"/>
                <a:ea typeface="Calibri"/>
                <a:cs typeface="Calibri"/>
                <a:sym typeface="Calibri"/>
              </a:rPr>
              <a:t>Some of our beliefs about learning may not be born out by research</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 of our actions may, unintentionally, act against good learning </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Aim of the discussion: </a:t>
            </a:r>
            <a:r>
              <a:rPr lang="en" sz="1200">
                <a:solidFill>
                  <a:schemeClr val="dk1"/>
                </a:solidFill>
                <a:latin typeface="Calibri"/>
                <a:ea typeface="Calibri"/>
                <a:cs typeface="Calibri"/>
                <a:sym typeface="Calibri"/>
              </a:rPr>
              <a:t>To consider/explore what we believe about learning and what research says about learning</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200">
                <a:solidFill>
                  <a:schemeClr val="dk1"/>
                </a:solidFill>
                <a:latin typeface="Calibri"/>
                <a:ea typeface="Calibri"/>
                <a:cs typeface="Calibri"/>
                <a:sym typeface="Calibri"/>
              </a:rPr>
              <a:t>Objectives:</a:t>
            </a:r>
            <a:r>
              <a:rPr lang="en" sz="1200">
                <a:solidFill>
                  <a:schemeClr val="dk1"/>
                </a:solidFill>
                <a:latin typeface="Calibri"/>
                <a:ea typeface="Calibri"/>
                <a:cs typeface="Calibri"/>
                <a:sym typeface="Calibri"/>
              </a:rPr>
              <a:t> By the end of the discussion participants will have:</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Discussed and considered 6 key issues around learning;</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Reflected on what research says about learning;</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Considered what this means for classroom practice.</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a:t>
            </a:r>
            <a:endParaRPr sz="1200">
              <a:solidFill>
                <a:schemeClr val="dk1"/>
              </a:solidFill>
            </a:endParaRPr>
          </a:p>
          <a:p>
            <a:pPr indent="0" lvl="0" marL="0" rtl="0" algn="l">
              <a:spcBef>
                <a:spcPts val="0"/>
              </a:spcBef>
              <a:spcAft>
                <a:spcPts val="0"/>
              </a:spcAft>
              <a:buNone/>
            </a:pPr>
            <a:r>
              <a:t/>
            </a:r>
            <a:endParaRPr/>
          </a:p>
        </p:txBody>
      </p:sp>
      <p:sp>
        <p:nvSpPr>
          <p:cNvPr id="48" name="Google Shape;48;g40b618b4dd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 name="Shape 53"/>
        <p:cNvGrpSpPr/>
        <p:nvPr/>
      </p:nvGrpSpPr>
      <p:grpSpPr>
        <a:xfrm>
          <a:off x="0" y="0"/>
          <a:ext cx="0" cy="0"/>
          <a:chOff x="0" y="0"/>
          <a:chExt cx="0" cy="0"/>
        </a:xfrm>
      </p:grpSpPr>
      <p:sp>
        <p:nvSpPr>
          <p:cNvPr id="54" name="Google Shape;54;g40b618b4dd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55" name="Google Shape;55;g40b618b4dd_0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None/>
            </a:pPr>
            <a:r>
              <a:rPr b="1" i="0" lang="en" sz="1200" u="none" cap="none" strike="noStrike">
                <a:solidFill>
                  <a:schemeClr val="dk1"/>
                </a:solidFill>
                <a:latin typeface="Calibri"/>
                <a:ea typeface="Calibri"/>
                <a:cs typeface="Calibri"/>
                <a:sym typeface="Calibri"/>
              </a:rPr>
              <a:t>Key Points</a:t>
            </a:r>
            <a:endParaRPr>
              <a:latin typeface="Calibri"/>
              <a:ea typeface="Calibri"/>
              <a:cs typeface="Calibri"/>
              <a:sym typeface="Calibri"/>
            </a:endParaRPr>
          </a:p>
          <a:p>
            <a:pPr indent="-95250" lvl="0" marL="0" marR="0" rtl="0" algn="l">
              <a:lnSpc>
                <a:spcPct val="120000"/>
              </a:lnSpc>
              <a:spcBef>
                <a:spcPts val="425"/>
              </a:spcBef>
              <a:spcAft>
                <a:spcPts val="0"/>
              </a:spcAft>
              <a:buClr>
                <a:schemeClr val="dk1"/>
              </a:buClr>
              <a:buSzPts val="1500"/>
              <a:buFont typeface="Arial"/>
              <a:buChar char="•"/>
            </a:pPr>
            <a:r>
              <a:rPr b="1" i="0" lang="en" sz="1200" u="none" cap="none" strike="noStrike">
                <a:solidFill>
                  <a:schemeClr val="dk1"/>
                </a:solidFill>
                <a:latin typeface="Calibri"/>
                <a:ea typeface="Calibri"/>
                <a:cs typeface="Calibri"/>
                <a:sym typeface="Calibri"/>
              </a:rPr>
              <a:t>“</a:t>
            </a:r>
            <a:r>
              <a:rPr i="0" lang="en" sz="1200" u="none" cap="none" strike="noStrike">
                <a:solidFill>
                  <a:schemeClr val="dk1"/>
                </a:solidFill>
                <a:latin typeface="Calibri"/>
                <a:ea typeface="Calibri"/>
                <a:cs typeface="Calibri"/>
                <a:sym typeface="Calibri"/>
              </a:rPr>
              <a:t>Make up your own groups”	</a:t>
            </a:r>
            <a:endParaRPr>
              <a:latin typeface="Calibri"/>
              <a:ea typeface="Calibri"/>
              <a:cs typeface="Calibri"/>
              <a:sym typeface="Calibri"/>
            </a:endParaRPr>
          </a:p>
          <a:p>
            <a:pPr indent="-95250" lvl="0" marL="0" marR="0" rtl="0" algn="l">
              <a:lnSpc>
                <a:spcPct val="120000"/>
              </a:lnSpc>
              <a:spcBef>
                <a:spcPts val="425"/>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Allocate the statements to the groups•	</a:t>
            </a:r>
            <a:endParaRPr>
              <a:latin typeface="Calibri"/>
              <a:ea typeface="Calibri"/>
              <a:cs typeface="Calibri"/>
              <a:sym typeface="Calibri"/>
            </a:endParaRPr>
          </a:p>
          <a:p>
            <a:pPr indent="-95250" lvl="0" marL="0" marR="0" rtl="0" algn="l">
              <a:lnSpc>
                <a:spcPct val="120000"/>
              </a:lnSpc>
              <a:spcBef>
                <a:spcPts val="425"/>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Allow 10 mins for group discussion</a:t>
            </a:r>
            <a:endParaRPr>
              <a:latin typeface="Calibri"/>
              <a:ea typeface="Calibri"/>
              <a:cs typeface="Calibri"/>
              <a:sym typeface="Calibri"/>
            </a:endParaRPr>
          </a:p>
          <a:p>
            <a:pPr indent="-95250" lvl="0" marL="0" marR="0" rtl="0" algn="l">
              <a:lnSpc>
                <a:spcPct val="120000"/>
              </a:lnSpc>
              <a:spcBef>
                <a:spcPts val="425"/>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Encourage groups to look up evidence if needed</a:t>
            </a:r>
            <a:endParaRPr>
              <a:latin typeface="Calibri"/>
              <a:ea typeface="Calibri"/>
              <a:cs typeface="Calibri"/>
              <a:sym typeface="Calibri"/>
            </a:endParaRPr>
          </a:p>
          <a:p>
            <a:pPr indent="-95250" lvl="0" marL="0" marR="0" rtl="0" algn="l">
              <a:lnSpc>
                <a:spcPct val="120000"/>
              </a:lnSpc>
              <a:spcBef>
                <a:spcPts val="425"/>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Allow 5 mins for each group answer and your subsequent input </a:t>
            </a:r>
            <a:endParaRPr>
              <a:latin typeface="Calibri"/>
              <a:ea typeface="Calibri"/>
              <a:cs typeface="Calibri"/>
              <a:sym typeface="Calibri"/>
            </a:endParaRPr>
          </a:p>
          <a:p>
            <a:pPr indent="-95250" lvl="0" marL="0" marR="0" rtl="0" algn="l">
              <a:lnSpc>
                <a:spcPct val="120000"/>
              </a:lnSpc>
              <a:spcBef>
                <a:spcPts val="425"/>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45 mins for whole exercise</a:t>
            </a:r>
            <a:endParaRPr>
              <a:latin typeface="Calibri"/>
              <a:ea typeface="Calibri"/>
              <a:cs typeface="Calibri"/>
              <a:sym typeface="Calibri"/>
            </a:endParaRPr>
          </a:p>
          <a:p>
            <a:pPr indent="0" lvl="0" marL="0" marR="0" rtl="0" algn="l">
              <a:lnSpc>
                <a:spcPct val="120000"/>
              </a:lnSpc>
              <a:spcBef>
                <a:spcPts val="425"/>
              </a:spcBef>
              <a:spcAft>
                <a:spcPts val="0"/>
              </a:spcAft>
              <a:buNone/>
            </a:pPr>
            <a:r>
              <a:t/>
            </a:r>
            <a:endParaRPr b="1" i="0" sz="1200" u="none" cap="none" strike="noStrike">
              <a:solidFill>
                <a:schemeClr val="dk1"/>
              </a:solidFill>
              <a:latin typeface="Calibri"/>
              <a:ea typeface="Calibri"/>
              <a:cs typeface="Calibri"/>
              <a:sym typeface="Calibri"/>
            </a:endParaRPr>
          </a:p>
          <a:p>
            <a:pPr indent="0" lvl="0" marL="0" marR="0" rtl="0" algn="l">
              <a:lnSpc>
                <a:spcPct val="120000"/>
              </a:lnSpc>
              <a:spcBef>
                <a:spcPts val="425"/>
              </a:spcBef>
              <a:spcAft>
                <a:spcPts val="0"/>
              </a:spcAft>
              <a:buNone/>
            </a:pPr>
            <a:r>
              <a:rPr b="1" i="0" lang="en" sz="1200" u="none" cap="none" strike="noStrike">
                <a:solidFill>
                  <a:schemeClr val="dk1"/>
                </a:solidFill>
                <a:latin typeface="Calibri"/>
                <a:ea typeface="Calibri"/>
                <a:cs typeface="Calibri"/>
                <a:sym typeface="Calibri"/>
              </a:rPr>
              <a:t>Background notes</a:t>
            </a:r>
            <a:endParaRPr>
              <a:latin typeface="Calibri"/>
              <a:ea typeface="Calibri"/>
              <a:cs typeface="Calibri"/>
              <a:sym typeface="Calibri"/>
            </a:endParaRPr>
          </a:p>
          <a:p>
            <a:pPr indent="0" lvl="0" marL="0" marR="0" rtl="0" algn="l">
              <a:lnSpc>
                <a:spcPct val="120000"/>
              </a:lnSpc>
              <a:spcBef>
                <a:spcPts val="425"/>
              </a:spcBef>
              <a:spcAft>
                <a:spcPts val="0"/>
              </a:spcAft>
              <a:buNone/>
            </a:pPr>
            <a:r>
              <a:rPr i="0" lang="en" sz="1200" u="none" cap="none" strike="noStrike">
                <a:solidFill>
                  <a:schemeClr val="dk1"/>
                </a:solidFill>
                <a:latin typeface="Calibri"/>
                <a:ea typeface="Calibri"/>
                <a:cs typeface="Calibri"/>
                <a:sym typeface="Calibri"/>
              </a:rPr>
              <a:t>Starter activity to engage participants, draw out from them and/or develop a shared understanding of the background to the learning agenda, and surface fears and anxieties.</a:t>
            </a:r>
            <a:endParaRPr>
              <a:latin typeface="Calibri"/>
              <a:ea typeface="Calibri"/>
              <a:cs typeface="Calibri"/>
              <a:sym typeface="Calibri"/>
            </a:endParaRPr>
          </a:p>
          <a:p>
            <a:pPr indent="0" lvl="0" marL="0" marR="0" rtl="0" algn="l">
              <a:lnSpc>
                <a:spcPct val="120000"/>
              </a:lnSpc>
              <a:spcBef>
                <a:spcPts val="425"/>
              </a:spcBef>
              <a:spcAft>
                <a:spcPts val="0"/>
              </a:spcAft>
              <a:buNone/>
            </a:pPr>
            <a:r>
              <a:rPr i="0" lang="en" sz="1200" u="none" cap="none" strike="noStrike">
                <a:solidFill>
                  <a:schemeClr val="dk1"/>
                </a:solidFill>
                <a:latin typeface="Calibri"/>
                <a:ea typeface="Calibri"/>
                <a:cs typeface="Calibri"/>
                <a:sym typeface="Calibri"/>
              </a:rPr>
              <a:t>You need to have 6 groups, one each to discuss the 6 statements – this could be in pairs for a small audience, in 5s for a whole school inset etc. Ask each group to discuss their statement, focusing on. </a:t>
            </a:r>
            <a:endParaRPr>
              <a:latin typeface="Calibri"/>
              <a:ea typeface="Calibri"/>
              <a:cs typeface="Calibri"/>
              <a:sym typeface="Calibri"/>
            </a:endParaRPr>
          </a:p>
          <a:p>
            <a:pPr indent="-95250" lvl="0" marL="0" marR="0" rtl="0" algn="l">
              <a:lnSpc>
                <a:spcPct val="120000"/>
              </a:lnSpc>
              <a:spcBef>
                <a:spcPts val="213"/>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Do they agree with it? </a:t>
            </a:r>
            <a:endParaRPr>
              <a:latin typeface="Calibri"/>
              <a:ea typeface="Calibri"/>
              <a:cs typeface="Calibri"/>
              <a:sym typeface="Calibri"/>
            </a:endParaRPr>
          </a:p>
          <a:p>
            <a:pPr indent="-95250" lvl="0" marL="0" marR="0" rtl="0" algn="l">
              <a:lnSpc>
                <a:spcPct val="120000"/>
              </a:lnSpc>
              <a:spcBef>
                <a:spcPts val="213"/>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Are there any additions they might wish to make?</a:t>
            </a:r>
            <a:endParaRPr>
              <a:latin typeface="Calibri"/>
              <a:ea typeface="Calibri"/>
              <a:cs typeface="Calibri"/>
              <a:sym typeface="Calibri"/>
            </a:endParaRPr>
          </a:p>
          <a:p>
            <a:pPr indent="-95250" lvl="0" marL="0" marR="0" rtl="0" algn="l">
              <a:lnSpc>
                <a:spcPct val="120000"/>
              </a:lnSpc>
              <a:spcBef>
                <a:spcPts val="213"/>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Is there any evidence you would wish to cite in support (or against) it?</a:t>
            </a:r>
            <a:endParaRPr>
              <a:latin typeface="Calibri"/>
              <a:ea typeface="Calibri"/>
              <a:cs typeface="Calibri"/>
              <a:sym typeface="Calibri"/>
            </a:endParaRPr>
          </a:p>
          <a:p>
            <a:pPr indent="-95250" lvl="0" marL="0" marR="0" rtl="0" algn="l">
              <a:lnSpc>
                <a:spcPct val="120000"/>
              </a:lnSpc>
              <a:spcBef>
                <a:spcPts val="213"/>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What are the implications for teachers?</a:t>
            </a:r>
            <a:endParaRPr>
              <a:latin typeface="Calibri"/>
              <a:ea typeface="Calibri"/>
              <a:cs typeface="Calibri"/>
              <a:sym typeface="Calibri"/>
            </a:endParaRPr>
          </a:p>
          <a:p>
            <a:pPr indent="0" lvl="0" marL="0"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Use responses to begin a conversation about learning. </a:t>
            </a:r>
            <a:endParaRPr>
              <a:latin typeface="Calibri"/>
              <a:ea typeface="Calibri"/>
              <a:cs typeface="Calibri"/>
              <a:sym typeface="Calibri"/>
            </a:endParaRPr>
          </a:p>
          <a:p>
            <a:pPr indent="0" lvl="0" marL="0"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For each statement there is at least one slide that either summarises the research or provides/provokes further insight. The point is to allay any fears that may be around about L2L and give the group confidence to proceed.</a:t>
            </a:r>
            <a:r>
              <a:rPr i="1" lang="en" sz="1200" u="none" cap="none" strike="noStrike">
                <a:solidFill>
                  <a:srgbClr val="39499B"/>
                </a:solidFill>
                <a:latin typeface="Calibri"/>
                <a:ea typeface="Calibri"/>
                <a:cs typeface="Calibri"/>
                <a:sym typeface="Calibri"/>
              </a:rPr>
              <a:t> </a:t>
            </a:r>
            <a:endParaRPr>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Google Shape;62;g40b618b4dd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 name="Google Shape;63;g40b618b4dd_0_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200">
                <a:latin typeface="Calibri"/>
                <a:ea typeface="Calibri"/>
                <a:cs typeface="Calibri"/>
                <a:sym typeface="Calibri"/>
              </a:rPr>
              <a:t>Skip slide if teachers already aware of PEE.</a:t>
            </a:r>
            <a:endParaRPr b="0" i="0" sz="1200" u="none" cap="none" strike="noStrike">
              <a:latin typeface="Calibri"/>
              <a:ea typeface="Calibri"/>
              <a:cs typeface="Calibri"/>
              <a:sym typeface="Calibri"/>
            </a:endParaRPr>
          </a:p>
        </p:txBody>
      </p:sp>
      <p:sp>
        <p:nvSpPr>
          <p:cNvPr id="64" name="Google Shape;64;g40b618b4dd_0_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 name="Shape 69"/>
        <p:cNvGrpSpPr/>
        <p:nvPr/>
      </p:nvGrpSpPr>
      <p:grpSpPr>
        <a:xfrm>
          <a:off x="0" y="0"/>
          <a:ext cx="0" cy="0"/>
          <a:chOff x="0" y="0"/>
          <a:chExt cx="0" cy="0"/>
        </a:xfrm>
      </p:grpSpPr>
      <p:sp>
        <p:nvSpPr>
          <p:cNvPr id="70" name="Google Shape;70;g40b618b4dd_0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71" name="Google Shape;71;g40b618b4dd_0_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None/>
            </a:pPr>
            <a:r>
              <a:rPr b="1" i="0" lang="en" sz="1200" u="none" cap="none" strike="noStrike">
                <a:solidFill>
                  <a:schemeClr val="dk1"/>
                </a:solidFill>
                <a:latin typeface="Calibri"/>
                <a:ea typeface="Calibri"/>
                <a:cs typeface="Calibri"/>
                <a:sym typeface="Calibri"/>
              </a:rPr>
              <a:t>Key Points</a:t>
            </a:r>
            <a:endParaRPr>
              <a:latin typeface="Calibri"/>
              <a:ea typeface="Calibri"/>
              <a:cs typeface="Calibri"/>
              <a:sym typeface="Calibri"/>
            </a:endParaRPr>
          </a:p>
          <a:p>
            <a:pPr indent="-76200" lvl="0" marL="0" marR="0" rtl="0" algn="l">
              <a:lnSpc>
                <a:spcPct val="120000"/>
              </a:lnSpc>
              <a:spcBef>
                <a:spcPts val="425"/>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The key to what we are about </a:t>
            </a:r>
            <a:endParaRPr>
              <a:latin typeface="Calibri"/>
              <a:ea typeface="Calibri"/>
              <a:cs typeface="Calibri"/>
              <a:sym typeface="Calibri"/>
            </a:endParaRPr>
          </a:p>
          <a:p>
            <a:pPr indent="-76200" lvl="0" marL="0" marR="0" rtl="0" algn="l">
              <a:lnSpc>
                <a:spcPct val="120000"/>
              </a:lnSpc>
              <a:spcBef>
                <a:spcPts val="425"/>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If learning isn’t learn-able BLP is barking up the wrong tree</a:t>
            </a:r>
            <a:endParaRPr>
              <a:latin typeface="Calibri"/>
              <a:ea typeface="Calibri"/>
              <a:cs typeface="Calibri"/>
              <a:sym typeface="Calibri"/>
            </a:endParaRPr>
          </a:p>
          <a:p>
            <a:pPr indent="-76200" lvl="0" marL="0" marR="0" rtl="0" algn="l">
              <a:lnSpc>
                <a:spcPct val="120000"/>
              </a:lnSpc>
              <a:spcBef>
                <a:spcPts val="425"/>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Allow participants to read quote</a:t>
            </a:r>
            <a:endParaRPr>
              <a:latin typeface="Calibri"/>
              <a:ea typeface="Calibri"/>
              <a:cs typeface="Calibri"/>
              <a:sym typeface="Calibri"/>
            </a:endParaRPr>
          </a:p>
          <a:p>
            <a:pPr indent="-76200" lvl="0" marL="0" marR="0" rtl="0" algn="l">
              <a:lnSpc>
                <a:spcPct val="120000"/>
              </a:lnSpc>
              <a:spcBef>
                <a:spcPts val="425"/>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click to add Prof. Guy Claxton as author</a:t>
            </a:r>
            <a:endParaRPr>
              <a:latin typeface="Calibri"/>
              <a:ea typeface="Calibri"/>
              <a:cs typeface="Calibri"/>
              <a:sym typeface="Calibri"/>
            </a:endParaRPr>
          </a:p>
          <a:p>
            <a:pPr indent="-76200" lvl="0" marL="0" marR="0" rtl="0" algn="l">
              <a:lnSpc>
                <a:spcPct val="120000"/>
              </a:lnSpc>
              <a:spcBef>
                <a:spcPts val="425"/>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Prof. Claxton is the cognitive psychologist behind Building Learning Power.</a:t>
            </a:r>
            <a:endParaRPr>
              <a:latin typeface="Calibri"/>
              <a:ea typeface="Calibri"/>
              <a:cs typeface="Calibri"/>
              <a:sym typeface="Calibri"/>
            </a:endParaRPr>
          </a:p>
          <a:p>
            <a:pPr indent="-76200" lvl="0" marL="0" marR="0" rtl="0" algn="l">
              <a:lnSpc>
                <a:spcPct val="120000"/>
              </a:lnSpc>
              <a:spcBef>
                <a:spcPts val="425"/>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His research through the ELLI project at Bristol University led to the frameworks that we will explore and use.</a:t>
            </a:r>
            <a:endParaRPr>
              <a:latin typeface="Calibri"/>
              <a:ea typeface="Calibri"/>
              <a:cs typeface="Calibri"/>
              <a:sym typeface="Calibri"/>
            </a:endParaRPr>
          </a:p>
          <a:p>
            <a:pPr indent="-76200" lvl="0" marL="0" marR="0" rtl="0" algn="l">
              <a:lnSpc>
                <a:spcPct val="120000"/>
              </a:lnSpc>
              <a:spcBef>
                <a:spcPts val="0"/>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click to add a humorous throw-a</a:t>
            </a:r>
            <a:r>
              <a:rPr i="0" lang="en" sz="1200" u="none" cap="none" strike="noStrike">
                <a:solidFill>
                  <a:srgbClr val="000000"/>
                </a:solidFill>
                <a:latin typeface="Calibri"/>
                <a:ea typeface="Calibri"/>
                <a:cs typeface="Calibri"/>
                <a:sym typeface="Calibri"/>
              </a:rPr>
              <a:t>way: </a:t>
            </a:r>
            <a:endParaRPr>
              <a:latin typeface="Calibri"/>
              <a:ea typeface="Calibri"/>
              <a:cs typeface="Calibri"/>
              <a:sym typeface="Calibri"/>
            </a:endParaRPr>
          </a:p>
          <a:p>
            <a:pPr indent="-76200" lvl="0" marL="0" marR="0" rtl="0" algn="l">
              <a:lnSpc>
                <a:spcPct val="120000"/>
              </a:lnSpc>
              <a:spcBef>
                <a:spcPts val="0"/>
              </a:spcBef>
              <a:spcAft>
                <a:spcPts val="0"/>
              </a:spcAft>
              <a:buClr>
                <a:srgbClr val="000000"/>
              </a:buClr>
              <a:buSzPts val="1200"/>
              <a:buFont typeface="Calibri"/>
              <a:buChar char="•"/>
            </a:pPr>
            <a:r>
              <a:rPr i="0" lang="en" sz="1200" u="none" cap="none" strike="noStrike">
                <a:solidFill>
                  <a:srgbClr val="000000"/>
                </a:solidFill>
                <a:latin typeface="Calibri"/>
                <a:ea typeface="Calibri"/>
                <a:cs typeface="Calibri"/>
                <a:sym typeface="Calibri"/>
              </a:rPr>
              <a:t>Would you go to a GP like this ?</a:t>
            </a:r>
            <a:endParaRPr>
              <a:latin typeface="Calibri"/>
              <a:ea typeface="Calibri"/>
              <a:cs typeface="Calibri"/>
              <a:sym typeface="Calibri"/>
            </a:endParaRPr>
          </a:p>
          <a:p>
            <a:pPr indent="-76200" lvl="0" marL="0" marR="0" rtl="0" algn="l">
              <a:lnSpc>
                <a:spcPct val="120000"/>
              </a:lnSpc>
              <a:spcBef>
                <a:spcPts val="0"/>
              </a:spcBef>
              <a:spcAft>
                <a:spcPts val="0"/>
              </a:spcAft>
              <a:buClr>
                <a:srgbClr val="000000"/>
              </a:buClr>
              <a:buSzPts val="1200"/>
              <a:buFont typeface="Calibri"/>
              <a:buChar char="•"/>
            </a:pPr>
            <a:r>
              <a:rPr i="0" lang="en" sz="1200" u="none" cap="none" strike="noStrike">
                <a:solidFill>
                  <a:srgbClr val="000000"/>
                </a:solidFill>
                <a:latin typeface="Calibri"/>
                <a:ea typeface="Calibri"/>
                <a:cs typeface="Calibri"/>
                <a:sym typeface="Calibri"/>
              </a:rPr>
              <a:t>Are we in danger of holding on to teaching strategies that have been superseded by developments in cognitive science and neuroscience ?</a:t>
            </a:r>
            <a:endParaRPr>
              <a:latin typeface="Calibri"/>
              <a:ea typeface="Calibri"/>
              <a:cs typeface="Calibri"/>
              <a:sym typeface="Calibri"/>
            </a:endParaRPr>
          </a:p>
          <a:p>
            <a:pPr indent="-76200" lvl="0" marL="0" marR="0" rtl="0" algn="l">
              <a:lnSpc>
                <a:spcPct val="120000"/>
              </a:lnSpc>
              <a:spcBef>
                <a:spcPts val="0"/>
              </a:spcBef>
              <a:spcAft>
                <a:spcPts val="0"/>
              </a:spcAft>
              <a:buClr>
                <a:srgbClr val="000000"/>
              </a:buClr>
              <a:buSzPts val="1200"/>
              <a:buFont typeface="Calibri"/>
              <a:buChar char="•"/>
            </a:pPr>
            <a:r>
              <a:rPr i="0" lang="en" sz="1200" u="none" cap="none" strike="noStrike">
                <a:solidFill>
                  <a:srgbClr val="000000"/>
                </a:solidFill>
                <a:latin typeface="Calibri"/>
                <a:ea typeface="Calibri"/>
                <a:cs typeface="Calibri"/>
                <a:sym typeface="Calibri"/>
              </a:rPr>
              <a:t>Do we organise learning in C19 ways despite C21 understanding of how children learn ?</a:t>
            </a:r>
            <a:endParaRPr>
              <a:latin typeface="Calibri"/>
              <a:ea typeface="Calibri"/>
              <a:cs typeface="Calibri"/>
              <a:sym typeface="Calibri"/>
            </a:endParaRPr>
          </a:p>
          <a:p>
            <a:pPr indent="0" lvl="0" marL="0" marR="0" rtl="0" algn="l">
              <a:lnSpc>
                <a:spcPct val="120000"/>
              </a:lnSpc>
              <a:spcBef>
                <a:spcPts val="0"/>
              </a:spcBef>
              <a:spcAft>
                <a:spcPts val="0"/>
              </a:spcAft>
              <a:buNone/>
            </a:pPr>
            <a:r>
              <a:t/>
            </a:r>
            <a:endParaRPr b="1" i="0" sz="1200" u="none" cap="none" strike="noStrike">
              <a:solidFill>
                <a:schemeClr val="dk1"/>
              </a:solidFill>
              <a:latin typeface="Calibri"/>
              <a:ea typeface="Calibri"/>
              <a:cs typeface="Calibri"/>
              <a:sym typeface="Calibri"/>
            </a:endParaRPr>
          </a:p>
          <a:p>
            <a:pPr indent="0" lvl="0" marL="0" marR="0" rtl="0" algn="l">
              <a:lnSpc>
                <a:spcPct val="120000"/>
              </a:lnSpc>
              <a:spcBef>
                <a:spcPts val="0"/>
              </a:spcBef>
              <a:spcAft>
                <a:spcPts val="0"/>
              </a:spcAft>
              <a:buNone/>
            </a:pPr>
            <a:r>
              <a:rPr b="1" i="0" lang="en" sz="1200" u="none" cap="none" strike="noStrike">
                <a:solidFill>
                  <a:schemeClr val="dk1"/>
                </a:solidFill>
                <a:latin typeface="Calibri"/>
                <a:ea typeface="Calibri"/>
                <a:cs typeface="Calibri"/>
                <a:sym typeface="Calibri"/>
              </a:rPr>
              <a:t>Background notes</a:t>
            </a:r>
            <a:endParaRPr>
              <a:latin typeface="Calibri"/>
              <a:ea typeface="Calibri"/>
              <a:cs typeface="Calibri"/>
              <a:sym typeface="Calibri"/>
            </a:endParaRPr>
          </a:p>
          <a:p>
            <a:pPr indent="0" lvl="0" marL="0" marR="0" rtl="0" algn="l">
              <a:lnSpc>
                <a:spcPct val="120000"/>
              </a:lnSpc>
              <a:spcBef>
                <a:spcPts val="425"/>
              </a:spcBef>
              <a:spcAft>
                <a:spcPts val="0"/>
              </a:spcAft>
              <a:buNone/>
            </a:pPr>
            <a:r>
              <a:rPr i="0" lang="en" sz="1200" u="none" cap="none" strike="noStrike">
                <a:solidFill>
                  <a:schemeClr val="dk1"/>
                </a:solidFill>
                <a:latin typeface="Calibri"/>
                <a:ea typeface="Calibri"/>
                <a:cs typeface="Calibri"/>
                <a:sym typeface="Calibri"/>
              </a:rPr>
              <a:t>This is key, because if learning is not learnable, BLP is barking up the wrong tree !</a:t>
            </a:r>
            <a:endParaRPr>
              <a:latin typeface="Calibri"/>
              <a:ea typeface="Calibri"/>
              <a:cs typeface="Calibri"/>
              <a:sym typeface="Calibri"/>
            </a:endParaRPr>
          </a:p>
          <a:p>
            <a:pPr indent="0" lvl="0" marL="0" marR="0" rtl="0" algn="l">
              <a:lnSpc>
                <a:spcPct val="120000"/>
              </a:lnSpc>
              <a:spcBef>
                <a:spcPts val="425"/>
              </a:spcBef>
              <a:spcAft>
                <a:spcPts val="0"/>
              </a:spcAft>
              <a:buNone/>
            </a:pPr>
            <a:r>
              <a:rPr i="0" lang="en" sz="1200" u="none" cap="none" strike="noStrike">
                <a:solidFill>
                  <a:schemeClr val="dk1"/>
                </a:solidFill>
                <a:latin typeface="Calibri"/>
                <a:ea typeface="Calibri"/>
                <a:cs typeface="Calibri"/>
                <a:sym typeface="Calibri"/>
              </a:rPr>
              <a:t>Quote from Guy Claxton – Learning is Learnable (and we ought to teach it)</a:t>
            </a:r>
            <a:endParaRPr>
              <a:latin typeface="Calibri"/>
              <a:ea typeface="Calibri"/>
              <a:cs typeface="Calibri"/>
              <a:sym typeface="Calibri"/>
            </a:endParaRPr>
          </a:p>
          <a:p>
            <a:pPr indent="0" lvl="0" marL="0" marR="0" rtl="0" algn="l">
              <a:lnSpc>
                <a:spcPct val="120000"/>
              </a:lnSpc>
              <a:spcBef>
                <a:spcPts val="0"/>
              </a:spcBef>
              <a:spcAft>
                <a:spcPts val="0"/>
              </a:spcAft>
              <a:buNone/>
            </a:pPr>
            <a:r>
              <a:t/>
            </a:r>
            <a:endParaRPr i="0" sz="1200" u="none" cap="none" strike="noStrike">
              <a:solidFill>
                <a:schemeClr val="dk1"/>
              </a:solidFill>
              <a:latin typeface="Calibri"/>
              <a:ea typeface="Calibri"/>
              <a:cs typeface="Calibri"/>
              <a:sym typeface="Calibri"/>
            </a:endParaRPr>
          </a:p>
          <a:p>
            <a:pPr indent="0" lvl="0" marL="0" marR="0" rtl="0" algn="l">
              <a:lnSpc>
                <a:spcPct val="120000"/>
              </a:lnSpc>
              <a:spcBef>
                <a:spcPts val="0"/>
              </a:spcBef>
              <a:spcAft>
                <a:spcPts val="0"/>
              </a:spcAft>
              <a:buNone/>
            </a:pPr>
            <a:r>
              <a:t/>
            </a:r>
            <a:endParaRPr b="0" i="0" sz="1200" u="none" cap="none" strike="noStrike">
              <a:solidFill>
                <a:srgbClr val="39499B"/>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40b618b4dd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82" name="Google Shape;82;g40b618b4dd_0_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01612" lvl="0" marL="403225" marR="0" rtl="0" algn="l">
              <a:lnSpc>
                <a:spcPct val="120000"/>
              </a:lnSpc>
              <a:spcBef>
                <a:spcPts val="0"/>
              </a:spcBef>
              <a:spcAft>
                <a:spcPts val="0"/>
              </a:spcAft>
              <a:buNone/>
            </a:pPr>
            <a:r>
              <a:rPr b="1" i="0" lang="en" sz="1200" u="none" cap="none" strike="noStrike">
                <a:solidFill>
                  <a:schemeClr val="dk1"/>
                </a:solidFill>
                <a:latin typeface="Calibri"/>
                <a:ea typeface="Calibri"/>
                <a:cs typeface="Calibri"/>
                <a:sym typeface="Calibri"/>
              </a:rPr>
              <a:t>Key points</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200"/>
              <a:buFont typeface="Arial"/>
              <a:buChar char="•"/>
            </a:pPr>
            <a:r>
              <a:rPr i="0" lang="en" sz="1200" u="none" cap="none" strike="noStrike">
                <a:solidFill>
                  <a:schemeClr val="dk1"/>
                </a:solidFill>
                <a:latin typeface="Calibri"/>
                <a:ea typeface="Calibri"/>
                <a:cs typeface="Calibri"/>
                <a:sym typeface="Calibri"/>
              </a:rPr>
              <a:t>When pupils  are helped to become more confident and independent as learners, and more articulate about the process of learning, </a:t>
            </a:r>
            <a:r>
              <a:rPr b="1" i="0" lang="en" sz="1200" u="none" cap="none" strike="noStrike">
                <a:solidFill>
                  <a:schemeClr val="dk1"/>
                </a:solidFill>
                <a:latin typeface="Calibri"/>
                <a:ea typeface="Calibri"/>
                <a:cs typeface="Calibri"/>
                <a:sym typeface="Calibri"/>
              </a:rPr>
              <a:t>their results go up</a:t>
            </a:r>
            <a:r>
              <a:rPr i="0" lang="en" sz="1200" u="none" cap="none" strike="noStrike">
                <a:solidFill>
                  <a:schemeClr val="dk1"/>
                </a:solidFill>
                <a:latin typeface="Calibri"/>
                <a:ea typeface="Calibri"/>
                <a:cs typeface="Calibri"/>
                <a:sym typeface="Calibri"/>
              </a:rPr>
              <a:t>.</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Click to reveal each of 3 statements from research quoted by Chris Watkins - Institute of Education, University of London</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Mention other pertinent snippets from this paper if time</a:t>
            </a:r>
            <a:endParaRPr>
              <a:latin typeface="Calibri"/>
              <a:ea typeface="Calibri"/>
              <a:cs typeface="Calibri"/>
              <a:sym typeface="Calibri"/>
            </a:endParaRPr>
          </a:p>
          <a:p>
            <a:pPr indent="-201612" lvl="0" marL="403225" marR="0" rtl="0" algn="l">
              <a:lnSpc>
                <a:spcPct val="120000"/>
              </a:lnSpc>
              <a:spcBef>
                <a:spcPts val="0"/>
              </a:spcBef>
              <a:spcAft>
                <a:spcPts val="0"/>
              </a:spcAft>
              <a:buNone/>
            </a:pPr>
            <a:r>
              <a:t/>
            </a:r>
            <a:endParaRPr i="0" sz="1200" u="none" cap="none" strike="noStrike">
              <a:solidFill>
                <a:schemeClr val="dk1"/>
              </a:solidFill>
              <a:latin typeface="Calibri"/>
              <a:ea typeface="Calibri"/>
              <a:cs typeface="Calibri"/>
              <a:sym typeface="Calibri"/>
            </a:endParaRPr>
          </a:p>
          <a:p>
            <a:pPr indent="-201612" lvl="0" marL="403225" marR="0" rtl="0" algn="l">
              <a:lnSpc>
                <a:spcPct val="12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g40b618b4dd_0_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g40b618b4dd_0_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 sz="1200" u="none" cap="none" strike="noStrike">
                <a:solidFill>
                  <a:schemeClr val="dk1"/>
                </a:solidFill>
                <a:latin typeface="Calibri"/>
                <a:ea typeface="Calibri"/>
                <a:cs typeface="Calibri"/>
                <a:sym typeface="Calibri"/>
              </a:rPr>
              <a:t>Key points</a:t>
            </a:r>
            <a:endParaRPr b="1">
              <a:latin typeface="Calibri"/>
              <a:ea typeface="Calibri"/>
              <a:cs typeface="Calibri"/>
              <a:sym typeface="Calibri"/>
            </a:endParaRPr>
          </a:p>
          <a:p>
            <a:pPr indent="0" lvl="0" marL="0" rtl="0" algn="l">
              <a:lnSpc>
                <a:spcPct val="115000"/>
              </a:lnSpc>
              <a:spcBef>
                <a:spcPts val="400"/>
              </a:spcBef>
              <a:spcAft>
                <a:spcPts val="0"/>
              </a:spcAft>
              <a:buClr>
                <a:schemeClr val="dk1"/>
              </a:buClr>
              <a:buSzPts val="1100"/>
              <a:buFont typeface="Arial"/>
              <a:buNone/>
            </a:pPr>
            <a:r>
              <a:rPr lang="en" sz="1200">
                <a:solidFill>
                  <a:schemeClr val="dk1"/>
                </a:solidFill>
                <a:latin typeface="Calibri"/>
                <a:ea typeface="Calibri"/>
                <a:cs typeface="Calibri"/>
                <a:sym typeface="Calibri"/>
              </a:rPr>
              <a:t>Give time for participants to read quote</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SzPts val="1100"/>
              <a:buNone/>
            </a:pPr>
            <a:r>
              <a:rPr lang="en" sz="1200">
                <a:solidFill>
                  <a:schemeClr val="dk1"/>
                </a:solidFill>
                <a:latin typeface="Calibri"/>
                <a:ea typeface="Calibri"/>
                <a:cs typeface="Calibri"/>
                <a:sym typeface="Calibri"/>
              </a:rPr>
              <a:t>Even the most seemingly assured learners can be vulnerable</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SzPts val="1100"/>
              <a:buNone/>
            </a:pPr>
            <a:r>
              <a:rPr lang="en" sz="1200">
                <a:solidFill>
                  <a:schemeClr val="dk1"/>
                </a:solidFill>
                <a:latin typeface="Calibri"/>
                <a:ea typeface="Calibri"/>
                <a:cs typeface="Calibri"/>
                <a:sym typeface="Calibri"/>
              </a:rPr>
              <a:t>Rarely stretched, unused to having to try and fail</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SzPts val="1100"/>
              <a:buNone/>
            </a:pPr>
            <a:r>
              <a:rPr lang="en" sz="1200">
                <a:solidFill>
                  <a:schemeClr val="dk1"/>
                </a:solidFill>
                <a:latin typeface="Calibri"/>
                <a:ea typeface="Calibri"/>
                <a:cs typeface="Calibri"/>
                <a:sym typeface="Calibri"/>
              </a:rPr>
              <a:t>The highly successful student who’s first taste of failure is the driving test at 18 . . </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SzPts val="1100"/>
              <a:buNone/>
            </a:pPr>
            <a:r>
              <a:rPr lang="en" sz="1200">
                <a:solidFill>
                  <a:schemeClr val="dk1"/>
                </a:solidFill>
                <a:latin typeface="Calibri"/>
                <a:ea typeface="Calibri"/>
                <a:cs typeface="Calibri"/>
                <a:sym typeface="Calibri"/>
              </a:rPr>
              <a:t>Or at University being a relatively small fish in a big pond . . . </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Clr>
                <a:schemeClr val="dk1"/>
              </a:buClr>
              <a:buSzPts val="1100"/>
              <a:buFont typeface="Arial"/>
              <a:buNone/>
            </a:pPr>
            <a:r>
              <a:rPr lang="en" sz="1200">
                <a:solidFill>
                  <a:schemeClr val="dk1"/>
                </a:solidFill>
                <a:latin typeface="Calibri"/>
                <a:ea typeface="Calibri"/>
                <a:cs typeface="Calibri"/>
                <a:sym typeface="Calibri"/>
              </a:rPr>
              <a:t>Emily may be familiar to you</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Clr>
                <a:schemeClr val="dk1"/>
              </a:buClr>
              <a:buSzPts val="1100"/>
              <a:buFont typeface="Arial"/>
              <a:buNone/>
            </a:pPr>
            <a:r>
              <a:rPr lang="en" sz="1200">
                <a:solidFill>
                  <a:schemeClr val="dk1"/>
                </a:solidFill>
                <a:latin typeface="Calibri"/>
                <a:ea typeface="Calibri"/>
                <a:cs typeface="Calibri"/>
                <a:sym typeface="Calibri"/>
              </a:rPr>
              <a:t>How does this description resonate with you?</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Clr>
                <a:schemeClr val="dk1"/>
              </a:buClr>
              <a:buSzPts val="1100"/>
              <a:buFont typeface="Arial"/>
              <a:buNone/>
            </a:pPr>
            <a:r>
              <a:rPr lang="en" sz="1200">
                <a:solidFill>
                  <a:schemeClr val="dk1"/>
                </a:solidFill>
                <a:latin typeface="Calibri"/>
                <a:ea typeface="Calibri"/>
                <a:cs typeface="Calibri"/>
                <a:sym typeface="Calibri"/>
              </a:rPr>
              <a:t>Do you know some Emilys?</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Clr>
                <a:schemeClr val="dk1"/>
              </a:buClr>
              <a:buSzPts val="1100"/>
              <a:buFont typeface="Arial"/>
              <a:buNone/>
            </a:pPr>
            <a:r>
              <a:rPr lang="en" sz="1200">
                <a:solidFill>
                  <a:schemeClr val="dk1"/>
                </a:solidFill>
                <a:latin typeface="Calibri"/>
                <a:ea typeface="Calibri"/>
                <a:cs typeface="Calibri"/>
                <a:sym typeface="Calibri"/>
              </a:rPr>
              <a:t>Were you an Emily?</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Clr>
                <a:schemeClr val="dk1"/>
              </a:buClr>
              <a:buSzPts val="1100"/>
              <a:buFont typeface="Arial"/>
              <a:buNone/>
            </a:pPr>
            <a:r>
              <a:rPr lang="en" sz="1200">
                <a:solidFill>
                  <a:schemeClr val="dk1"/>
                </a:solidFill>
                <a:latin typeface="Calibri"/>
                <a:ea typeface="Calibri"/>
                <a:cs typeface="Calibri"/>
                <a:sym typeface="Calibri"/>
              </a:rPr>
              <a:t>Make the point about good students vs good learners</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Clr>
                <a:schemeClr val="dk1"/>
              </a:buClr>
              <a:buSzPts val="1100"/>
              <a:buFont typeface="Arial"/>
              <a:buNone/>
            </a:pPr>
            <a:r>
              <a:rPr lang="en" sz="1200">
                <a:solidFill>
                  <a:schemeClr val="dk1"/>
                </a:solidFill>
                <a:latin typeface="Calibri"/>
                <a:ea typeface="Calibri"/>
                <a:cs typeface="Calibri"/>
                <a:sym typeface="Calibri"/>
              </a:rPr>
              <a:t>Offer research examples e.g. Dweck</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Clr>
                <a:schemeClr val="dk1"/>
              </a:buClr>
              <a:buSzPts val="1100"/>
              <a:buFont typeface="Arial"/>
              <a:buNone/>
            </a:pPr>
            <a:r>
              <a:rPr lang="en" sz="1200">
                <a:solidFill>
                  <a:schemeClr val="dk1"/>
                </a:solidFill>
                <a:latin typeface="Calibri"/>
                <a:ea typeface="Calibri"/>
                <a:cs typeface="Calibri"/>
                <a:sym typeface="Calibri"/>
              </a:rPr>
              <a:t>•Allow time to discuss this</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94" name="Google Shape;94;g40b618b4dd_0_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3f4b7ee3b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f4b7ee3b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a:latin typeface="Calibri"/>
                <a:ea typeface="Calibri"/>
                <a:cs typeface="Calibri"/>
                <a:sym typeface="Calibri"/>
              </a:rPr>
              <a:t>Key points:</a:t>
            </a:r>
            <a:endParaRPr b="1" sz="1200">
              <a:latin typeface="Calibri"/>
              <a:ea typeface="Calibri"/>
              <a:cs typeface="Calibri"/>
              <a:sym typeface="Calibri"/>
            </a:endParaRPr>
          </a:p>
          <a:p>
            <a:pPr indent="0" lvl="0" marL="0" rtl="0" algn="l">
              <a:spcBef>
                <a:spcPts val="0"/>
              </a:spcBef>
              <a:spcAft>
                <a:spcPts val="0"/>
              </a:spcAft>
              <a:buNone/>
            </a:pPr>
            <a:r>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Spoonfeeding may work, in the short term, but is it good for us ?</a:t>
            </a:r>
            <a:endParaRPr sz="1200">
              <a:latin typeface="Calibri"/>
              <a:ea typeface="Calibri"/>
              <a:cs typeface="Calibri"/>
              <a:sym typeface="Calibri"/>
            </a:endParaRPr>
          </a:p>
          <a:p>
            <a:pPr indent="0" lvl="0" marL="0" rtl="0" algn="l">
              <a:spcBef>
                <a:spcPts val="0"/>
              </a:spcBef>
              <a:spcAft>
                <a:spcPts val="0"/>
              </a:spcAft>
              <a:buNone/>
            </a:pPr>
            <a:r>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This is an extract from an article in the TES written by a year 12 A level student in London in 2017.</a:t>
            </a:r>
            <a:endParaRPr sz="1200">
              <a:latin typeface="Calibri"/>
              <a:ea typeface="Calibri"/>
              <a:cs typeface="Calibri"/>
              <a:sym typeface="Calibri"/>
            </a:endParaRPr>
          </a:p>
          <a:p>
            <a:pPr indent="0" lvl="0" marL="0" rtl="0" algn="l">
              <a:spcBef>
                <a:spcPts val="0"/>
              </a:spcBef>
              <a:spcAft>
                <a:spcPts val="0"/>
              </a:spcAft>
              <a:buNone/>
            </a:pPr>
            <a:r>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The full text is given below:</a:t>
            </a:r>
            <a:endParaRPr sz="1200">
              <a:latin typeface="Calibri"/>
              <a:ea typeface="Calibri"/>
              <a:cs typeface="Calibri"/>
              <a:sym typeface="Calibri"/>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lang="en" sz="1600">
                <a:solidFill>
                  <a:srgbClr val="222222"/>
                </a:solidFill>
                <a:highlight>
                  <a:srgbClr val="FFFFFF"/>
                </a:highlight>
                <a:latin typeface="Calibri"/>
                <a:ea typeface="Calibri"/>
                <a:cs typeface="Calibri"/>
                <a:sym typeface="Calibri"/>
              </a:rPr>
              <a:t>'Being spoonfed at GCSE got me the grades, but has left me behind at A level'</a:t>
            </a:r>
            <a:endParaRPr sz="1600">
              <a:solidFill>
                <a:srgbClr val="222222"/>
              </a:solidFill>
              <a:highlight>
                <a:srgbClr val="FFFFFF"/>
              </a:highlight>
              <a:latin typeface="Calibri"/>
              <a:ea typeface="Calibri"/>
              <a:cs typeface="Calibri"/>
              <a:sym typeface="Calibri"/>
            </a:endParaRPr>
          </a:p>
          <a:p>
            <a:pPr indent="0" lvl="0" marL="0" rtl="0" algn="l">
              <a:lnSpc>
                <a:spcPct val="115000"/>
              </a:lnSpc>
              <a:spcBef>
                <a:spcPts val="110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This student explains that she has been left completely unprepared for the independence of study at A level because of the spoon feeding strategies at GCSE</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10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"Does Shakespeare present Othello’s fatal flaw of jealousy as the cause of Desdemona’s death? Or is Desdemona’s naivety a tragic trap that leads to her fatality?" We sit bewildered. So this is A-level English. This wasn't how it was at GCSE. Not at all. </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Pedestrian is definitely the word I would use to describe my GCSE English experience. From coursework to prepping for exams, the teachers had an affinity for spoonfeeding. Rather than engaging in class discussions where ideas are exchanged and developed, I and many of my peers passively processed the answers being given to us. This was truly disappointing when the likes of Shakespeare and Andrew Marvell were the topic of discussion – or rather the topic of passive learning. </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However, as painful as it is to admit, it did result in a successful outcome on results day. The teachers did what they had to do to get us over the line. </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b="1" lang="en" sz="1200">
                <a:solidFill>
                  <a:srgbClr val="222222"/>
                </a:solidFill>
                <a:highlight>
                  <a:srgbClr val="FFFFFF"/>
                </a:highlight>
                <a:latin typeface="Calibri"/>
                <a:ea typeface="Calibri"/>
                <a:cs typeface="Calibri"/>
                <a:sym typeface="Calibri"/>
              </a:rPr>
              <a:t>Limited approach</a:t>
            </a:r>
            <a:endParaRPr b="1" sz="1200">
              <a:solidFill>
                <a:srgbClr val="222222"/>
              </a:solidFill>
              <a:highlight>
                <a:srgbClr val="FFFFFF"/>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What they did not do, though, is prepare me for the independence and high level thinking required at A level.  </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I think it’s safe to say that there is a dramatic jump in learning from GCSE to A level – almost as dramatic as one of Shakespeare’s tragedies. As a current A-level English student, I can tell you that the passion and inquisitiveness required to tackle the texts at A level is not something that can be learned over-night. </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From the very beginning I was at the bottom of a learning pit, thanks to my lack of confidence and the missing independent thinking I should have been helped to adopt at GCSE. Delving deep and exploring authorial methods from different perspectives in comparative texts such as </a:t>
            </a:r>
            <a:r>
              <a:rPr i="1" lang="en" sz="1200">
                <a:solidFill>
                  <a:srgbClr val="222222"/>
                </a:solidFill>
                <a:highlight>
                  <a:srgbClr val="FFFFFF"/>
                </a:highlight>
                <a:latin typeface="Calibri"/>
                <a:ea typeface="Calibri"/>
                <a:cs typeface="Calibri"/>
                <a:sym typeface="Calibri"/>
              </a:rPr>
              <a:t>The Great Gatsby</a:t>
            </a:r>
            <a:r>
              <a:rPr lang="en" sz="1200">
                <a:solidFill>
                  <a:srgbClr val="222222"/>
                </a:solidFill>
                <a:highlight>
                  <a:srgbClr val="FFFFFF"/>
                </a:highlight>
                <a:latin typeface="Calibri"/>
                <a:ea typeface="Calibri"/>
                <a:cs typeface="Calibri"/>
                <a:sym typeface="Calibri"/>
              </a:rPr>
              <a:t> and </a:t>
            </a:r>
            <a:r>
              <a:rPr i="1" lang="en" sz="1200">
                <a:solidFill>
                  <a:srgbClr val="222222"/>
                </a:solidFill>
                <a:highlight>
                  <a:srgbClr val="FFFFFF"/>
                </a:highlight>
                <a:latin typeface="Calibri"/>
                <a:ea typeface="Calibri"/>
                <a:cs typeface="Calibri"/>
                <a:sym typeface="Calibri"/>
              </a:rPr>
              <a:t>The Awakening</a:t>
            </a:r>
            <a:r>
              <a:rPr lang="en" sz="1200">
                <a:solidFill>
                  <a:srgbClr val="222222"/>
                </a:solidFill>
                <a:highlight>
                  <a:srgbClr val="FFFFFF"/>
                </a:highlight>
                <a:latin typeface="Calibri"/>
                <a:ea typeface="Calibri"/>
                <a:cs typeface="Calibri"/>
                <a:sym typeface="Calibri"/>
              </a:rPr>
              <a:t> is something that still leaves me frazzled. If that isn’t enough, teacher expectations on homework and reading outside of class are unrealistically high. Spoonfeeding may have been the answer at GCSE but it certainly isn’t at A level.  </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I fear the next step. What will happen when I reach higher education? University is the epitome of independence. Studying English at university makes it absolutely necessary to hold your own firm view as well as considering counter-arguments. Writing two-thousand word essays will not exactly be a walk in the park if you aren’t completely confident in your own opinion.</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b="1" lang="en" sz="1200">
                <a:solidFill>
                  <a:srgbClr val="222222"/>
                </a:solidFill>
                <a:highlight>
                  <a:srgbClr val="FFFFFF"/>
                </a:highlight>
                <a:latin typeface="Calibri"/>
                <a:ea typeface="Calibri"/>
                <a:cs typeface="Calibri"/>
                <a:sym typeface="Calibri"/>
              </a:rPr>
              <a:t>Collaborative effort</a:t>
            </a:r>
            <a:endParaRPr b="1" sz="1200">
              <a:solidFill>
                <a:srgbClr val="222222"/>
              </a:solidFill>
              <a:highlight>
                <a:srgbClr val="FFFFFF"/>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So how do we solve this long –term problem that seems to be affecting students’ achievement across the country? </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Well, we take two-steps back to GCSE and change the style of learning that currently dominates classrooms. The quality of learning can be enhanced by having more engaging discussions, student presentations, group projects and an increase in independent tasks. Personally, I think it is mandatory for a change in teaching and learning to take place immediately. Teachers must identify a limit to spoonfeeding and students must take it upon themselves to seek independence. Meeting in the middle and creating a balance is the only way forward.”</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i="1" lang="en" sz="1200">
                <a:solidFill>
                  <a:srgbClr val="222222"/>
                </a:solidFill>
                <a:highlight>
                  <a:srgbClr val="FFFFFF"/>
                </a:highlight>
                <a:latin typeface="Calibri"/>
                <a:ea typeface="Calibri"/>
                <a:cs typeface="Calibri"/>
                <a:sym typeface="Calibri"/>
              </a:rPr>
              <a:t>The writer is a Year 12 student in London</a:t>
            </a:r>
            <a:endParaRPr i="1" sz="1200">
              <a:solidFill>
                <a:srgbClr val="222222"/>
              </a:solidFill>
              <a:highlight>
                <a:srgbClr val="FFFFFF"/>
              </a:highlight>
              <a:latin typeface="Calibri"/>
              <a:ea typeface="Calibri"/>
              <a:cs typeface="Calibri"/>
              <a:sym typeface="Calibri"/>
            </a:endParaRPr>
          </a:p>
          <a:p>
            <a:pPr indent="0" lvl="0" marL="0" rtl="0" algn="l">
              <a:spcBef>
                <a:spcPts val="190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g40b618b4dd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See the notes on ELLI under slide 14</a:t>
            </a:r>
            <a:endParaRPr/>
          </a:p>
        </p:txBody>
      </p:sp>
      <p:sp>
        <p:nvSpPr>
          <p:cNvPr id="110" name="Google Shape;110;g40b618b4dd_0_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40b618b4dd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See the notes on ELLI under slide 14</a:t>
            </a:r>
            <a:endParaRPr/>
          </a:p>
        </p:txBody>
      </p:sp>
      <p:sp>
        <p:nvSpPr>
          <p:cNvPr id="119" name="Google Shape;119;g40b618b4dd_0_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g40b618b4dd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See the notes on ELLI under slide 14</a:t>
            </a:r>
            <a:endParaRPr/>
          </a:p>
        </p:txBody>
      </p:sp>
      <p:sp>
        <p:nvSpPr>
          <p:cNvPr id="127" name="Google Shape;127;g40b618b4dd_0_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g40b618b4dd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See the notes on ELLI under slide 14</a:t>
            </a:r>
            <a:endParaRPr/>
          </a:p>
        </p:txBody>
      </p:sp>
      <p:sp>
        <p:nvSpPr>
          <p:cNvPr id="136" name="Google Shape;136;g40b618b4dd_0_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g40b618b4dd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See the notes on ELLI under slide 14</a:t>
            </a:r>
            <a:endParaRPr/>
          </a:p>
        </p:txBody>
      </p:sp>
      <p:sp>
        <p:nvSpPr>
          <p:cNvPr id="145" name="Google Shape;145;g40b618b4dd_0_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g40b618b4dd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See the notes on ELLI under slide 14</a:t>
            </a:r>
            <a:endParaRPr/>
          </a:p>
        </p:txBody>
      </p:sp>
      <p:sp>
        <p:nvSpPr>
          <p:cNvPr id="153" name="Google Shape;153;g40b618b4dd_0_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40b618b4dd_0_1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62" name="Google Shape;162;g40b618b4dd_0_10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01612" lvl="0" marL="403225" marR="0" rtl="0" algn="l">
              <a:lnSpc>
                <a:spcPct val="120000"/>
              </a:lnSpc>
              <a:spcBef>
                <a:spcPts val="0"/>
              </a:spcBef>
              <a:spcAft>
                <a:spcPts val="0"/>
              </a:spcAft>
              <a:buNone/>
            </a:pPr>
            <a:r>
              <a:rPr b="1" i="0" lang="en" sz="1200" u="none" cap="none" strike="noStrike">
                <a:solidFill>
                  <a:schemeClr val="dk1"/>
                </a:solidFill>
                <a:latin typeface="Calibri"/>
                <a:ea typeface="Calibri"/>
                <a:cs typeface="Calibri"/>
                <a:sym typeface="Calibri"/>
              </a:rPr>
              <a:t>Key points</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	Explain graphs</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	ELLI project Uni. Bristol 2004</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	Basis of Prof Claxton’s BLP frameworks</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	Show many learning capacities falling in use the longer pupils were in school</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	Students were becoming more dependent more spoonfed</a:t>
            </a:r>
            <a:endParaRPr>
              <a:latin typeface="Calibri"/>
              <a:ea typeface="Calibri"/>
              <a:cs typeface="Calibri"/>
              <a:sym typeface="Calibri"/>
            </a:endParaRPr>
          </a:p>
          <a:p>
            <a:pPr indent="-201612" lvl="0" marL="403225" marR="0" rtl="0" algn="l">
              <a:lnSpc>
                <a:spcPct val="120000"/>
              </a:lnSpc>
              <a:spcBef>
                <a:spcPts val="0"/>
              </a:spcBef>
              <a:spcAft>
                <a:spcPts val="0"/>
              </a:spcAft>
              <a:buNone/>
            </a:pPr>
            <a:r>
              <a:t/>
            </a:r>
            <a:endParaRPr i="0" sz="1200" u="none" cap="none" strike="noStrike">
              <a:solidFill>
                <a:schemeClr val="dk1"/>
              </a:solidFill>
              <a:latin typeface="Calibri"/>
              <a:ea typeface="Calibri"/>
              <a:cs typeface="Calibri"/>
              <a:sym typeface="Calibri"/>
            </a:endParaRPr>
          </a:p>
          <a:p>
            <a:pPr indent="-201612" lvl="0" marL="403225" marR="0" rtl="0" algn="l">
              <a:lnSpc>
                <a:spcPct val="120000"/>
              </a:lnSpc>
              <a:spcBef>
                <a:spcPts val="0"/>
              </a:spcBef>
              <a:spcAft>
                <a:spcPts val="0"/>
              </a:spcAft>
              <a:buNone/>
            </a:pPr>
            <a:r>
              <a:rPr b="1" i="0" lang="en" sz="1200" u="none" cap="none" strike="noStrike">
                <a:solidFill>
                  <a:schemeClr val="dk1"/>
                </a:solidFill>
                <a:latin typeface="Calibri"/>
                <a:ea typeface="Calibri"/>
                <a:cs typeface="Calibri"/>
                <a:sym typeface="Calibri"/>
              </a:rPr>
              <a:t>Background notes</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Recent research is broadly showing that the longer students stay in school, the more dependent they become (on self-report, ELLI research)</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	Significant drop even though KS2 starting point not very high</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	Explain more of research findings of appropriate</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	</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Final graph is a composite of several results in the Bristol University ELLI project. The research found that all the key learning dispositions (ELLI have 7 rather than BLP18) were found to be dropping in use from KS2 to KS3 and beyond, the worst casualty being creativity. </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The research is based on students’ self-reports.</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Guy Claxton was instrumental in starting the ELLI project and much of it was based on his previous thinking. However, the (7 dimensions which are not unpacked further) following a narrower route than BLP.</a:t>
            </a:r>
            <a:endParaRPr>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40b618b4dd_0_1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71" name="Google Shape;171;g40b618b4dd_0_1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01612" lvl="0" marL="403225" marR="0" rtl="0" algn="l">
              <a:lnSpc>
                <a:spcPct val="120000"/>
              </a:lnSpc>
              <a:spcBef>
                <a:spcPts val="0"/>
              </a:spcBef>
              <a:spcAft>
                <a:spcPts val="0"/>
              </a:spcAft>
              <a:buNone/>
            </a:pPr>
            <a:r>
              <a:rPr b="1" i="0" lang="en" sz="1200" u="none" cap="none" strike="noStrike">
                <a:solidFill>
                  <a:schemeClr val="dk1"/>
                </a:solidFill>
                <a:latin typeface="Calibri"/>
                <a:ea typeface="Calibri"/>
                <a:cs typeface="Calibri"/>
                <a:sym typeface="Calibri"/>
              </a:rPr>
              <a:t>Key points</a:t>
            </a:r>
            <a:endParaRPr>
              <a:latin typeface="Calibri"/>
              <a:ea typeface="Calibri"/>
              <a:cs typeface="Calibri"/>
              <a:sym typeface="Calibri"/>
            </a:endParaRPr>
          </a:p>
          <a:p>
            <a:pPr indent="-201612" lvl="0" marL="403225" marR="0" rtl="0" algn="l">
              <a:lnSpc>
                <a:spcPct val="120000"/>
              </a:lnSpc>
              <a:spcBef>
                <a:spcPts val="0"/>
              </a:spcBef>
              <a:spcAft>
                <a:spcPts val="0"/>
              </a:spcAft>
              <a:buNone/>
            </a:pPr>
            <a:r>
              <a:t/>
            </a:r>
            <a:endParaRPr b="1" i="0" sz="1200" u="none" cap="none" strike="noStrike">
              <a:solidFill>
                <a:schemeClr val="dk1"/>
              </a:solidFill>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To what extent does this picture evoke ‘schooling today ?</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Period? (Edwardian )</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Place? (Serpentine, London.) </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Children being ‘taught’ to swim. </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Presumably at some stage the instructors progressively remove the life jackets and supports and let the children ‘swim free’  </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How well do we release the learning ‘supports’</a:t>
            </a:r>
            <a:r>
              <a:rPr lang="en" sz="1200">
                <a:solidFill>
                  <a:schemeClr val="dk1"/>
                </a:solidFill>
                <a:latin typeface="Calibri"/>
                <a:ea typeface="Calibri"/>
                <a:cs typeface="Calibri"/>
                <a:sym typeface="Calibri"/>
              </a:rPr>
              <a:t>?</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 or do we actually tighten them as the exam system bites ?</a:t>
            </a:r>
            <a:endParaRPr>
              <a:latin typeface="Calibri"/>
              <a:ea typeface="Calibri"/>
              <a:cs typeface="Calibri"/>
              <a:sym typeface="Calibri"/>
            </a:endParaRPr>
          </a:p>
          <a:p>
            <a:pPr indent="-201612" lvl="0" marL="403225" marR="0" rtl="0" algn="l">
              <a:lnSpc>
                <a:spcPct val="12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g40b618b4dd_0_1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g40b618b4dd_0_1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Key points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 quick dip into mindsets thinking</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Explain bucket and balloon mindsets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Ask whether they recognise any of these behaviours in their children</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Background notes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There is an interesting example of training mindsets on page xx The Learning Powered School</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Tell the story if time. Emphasise that these changes began to take place after 3 weeks into the experiment.</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 experiment had to be halted. Both groups were treated as growing learners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79" name="Google Shape;179;g40b618b4dd_0_1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Google Shape;190;g40b618b4dd_0_1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g40b618b4dd_0_1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How we would like all learners to be.</a:t>
            </a:r>
            <a:endParaRPr b="0" i="0" sz="1200" u="none" cap="none" strike="noStrike">
              <a:solidFill>
                <a:schemeClr val="dk1"/>
              </a:solidFill>
              <a:latin typeface="Calibri"/>
              <a:ea typeface="Calibri"/>
              <a:cs typeface="Calibri"/>
              <a:sym typeface="Calibri"/>
            </a:endParaRPr>
          </a:p>
        </p:txBody>
      </p:sp>
      <p:sp>
        <p:nvSpPr>
          <p:cNvPr id="192" name="Google Shape;192;g40b618b4dd_0_1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g40b618b4dd_0_1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g40b618b4dd_0_1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Key points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Ask participants whether they can estimate the sort of % of pupils in each category in their class. </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Interesting to see if this changes as the children go through the school. Are there generally more buckets in year 6 than 5 and so on? Why might this be?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Dweck now concerned that her work has been misinterpreted. Not just about having a belief that you can get better. </a:t>
            </a:r>
            <a:r>
              <a:rPr b="1" i="1" lang="en" sz="1200" u="none" cap="none" strike="noStrike">
                <a:solidFill>
                  <a:schemeClr val="dk1"/>
                </a:solidFill>
                <a:latin typeface="Calibri"/>
                <a:ea typeface="Calibri"/>
                <a:cs typeface="Calibri"/>
                <a:sym typeface="Calibri"/>
              </a:rPr>
              <a:t>Believing you can get better is</a:t>
            </a:r>
            <a:r>
              <a:rPr b="1" i="1" lang="en" sz="1200">
                <a:solidFill>
                  <a:schemeClr val="dk1"/>
                </a:solidFill>
                <a:latin typeface="Calibri"/>
                <a:ea typeface="Calibri"/>
                <a:cs typeface="Calibri"/>
                <a:sym typeface="Calibri"/>
              </a:rPr>
              <a:t> an essential first step, but the belief in itself is not enough - you have to be prepared to act on the belief</a:t>
            </a:r>
            <a:r>
              <a:rPr b="1" lang="en" sz="1200">
                <a:solidFill>
                  <a:schemeClr val="dk1"/>
                </a:solidFill>
                <a:latin typeface="Calibri"/>
                <a:ea typeface="Calibri"/>
                <a:cs typeface="Calibri"/>
                <a:sym typeface="Calibri"/>
              </a:rPr>
              <a:t>.</a:t>
            </a:r>
            <a:r>
              <a:rPr b="1" i="0" lang="en" sz="1200" u="none" cap="none" strike="noStrike">
                <a:solidFill>
                  <a:schemeClr val="dk1"/>
                </a:solidFill>
                <a:latin typeface="Calibri"/>
                <a:ea typeface="Calibri"/>
                <a:cs typeface="Calibri"/>
                <a:sym typeface="Calibri"/>
              </a:rPr>
              <a:t>You need the strategies to do it. Dweck s</a:t>
            </a:r>
            <a:r>
              <a:rPr b="1" lang="en" sz="1200">
                <a:solidFill>
                  <a:schemeClr val="dk1"/>
                </a:solidFill>
                <a:latin typeface="Calibri"/>
                <a:ea typeface="Calibri"/>
                <a:cs typeface="Calibri"/>
                <a:sym typeface="Calibri"/>
              </a:rPr>
              <a:t>ees</a:t>
            </a:r>
            <a:r>
              <a:rPr b="1" i="0" lang="en" sz="1200" u="none" cap="none" strike="noStrike">
                <a:solidFill>
                  <a:schemeClr val="dk1"/>
                </a:solidFill>
                <a:latin typeface="Calibri"/>
                <a:ea typeface="Calibri"/>
                <a:cs typeface="Calibri"/>
                <a:sym typeface="Calibri"/>
              </a:rPr>
              <a:t> BLP as building on her work offering a real way to ‘do it’.</a:t>
            </a:r>
            <a:endParaRPr b="1" i="0" sz="1200" u="none" cap="none" strike="noStrike">
              <a:solidFill>
                <a:schemeClr val="dk1"/>
              </a:solidFill>
              <a:latin typeface="Calibri"/>
              <a:ea typeface="Calibri"/>
              <a:cs typeface="Calibri"/>
              <a:sym typeface="Calibri"/>
            </a:endParaRPr>
          </a:p>
        </p:txBody>
      </p:sp>
      <p:sp>
        <p:nvSpPr>
          <p:cNvPr id="205" name="Google Shape;205;g40b618b4dd_0_16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g40b618b4dd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beliefs that we need to counteract on the left, and the ones we want to encourage on the right.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18" name="Google Shape;218;g40b618b4dd_0_1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g40b618b4dd_0_1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g40b618b4dd_0_18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Key points</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Important scene for explaining the research background to BLP.</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We now know L2L is possible</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New ideas on nature of intelligence</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Profession has duty to use these new ideas in teaching</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Currently students are spoon fed</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Students needs to be prepared for a fast changing world</a:t>
            </a:r>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Background notes</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This scene draws together a range of arguments that together make up a convincing case for BLP. It is about shifting the focus from teaching to learning and developing the habits of lifelong learners.</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The flow of the argument goes like this:</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 Ideas about intelligence have moved on as research into the brain continues at a great pace.</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 We know that learning is itself learnable and ideas about intelligence (Resnick/Piaget) confirm this.</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 As professionals in the learning business we need to use these ideas (even have a duty to).</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 Research into what has been happening in schools suggest that the longer students stay in school the more dependent they are becoming (spoon feeding).</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 Students need to be prepared for a lifetime of learning and the skills to deal confidently with whatever life throws at them.</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28" name="Google Shape;228;g40b618b4dd_0_18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1" name="Shape 11"/>
        <p:cNvGrpSpPr/>
        <p:nvPr/>
      </p:nvGrpSpPr>
      <p:grpSpPr>
        <a:xfrm>
          <a:off x="0" y="0"/>
          <a:ext cx="0" cy="0"/>
          <a:chOff x="0" y="0"/>
          <a:chExt cx="0" cy="0"/>
        </a:xfrm>
      </p:grpSpPr>
      <p:sp>
        <p:nvSpPr>
          <p:cNvPr id="12" name="Google Shape;12;p2"/>
          <p:cNvSpPr txBox="1"/>
          <p:nvPr>
            <p:ph idx="1" type="subTitle"/>
          </p:nvPr>
        </p:nvSpPr>
        <p:spPr>
          <a:xfrm>
            <a:off x="7010403" y="1539720"/>
            <a:ext cx="1959000" cy="13716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3" name="Google Shape;13;p2"/>
          <p:cNvSpPr txBox="1"/>
          <p:nvPr>
            <p:ph type="title"/>
          </p:nvPr>
        </p:nvSpPr>
        <p:spPr>
          <a:xfrm>
            <a:off x="457200" y="1539720"/>
            <a:ext cx="6324600" cy="13716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 name="Google Shape;14;p2"/>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5" name="Shape 15"/>
        <p:cNvGrpSpPr/>
        <p:nvPr/>
      </p:nvGrpSpPr>
      <p:grpSpPr>
        <a:xfrm>
          <a:off x="0" y="0"/>
          <a:ext cx="0" cy="0"/>
          <a:chOff x="0" y="0"/>
          <a:chExt cx="0" cy="0"/>
        </a:xfrm>
      </p:grpSpPr>
      <p:sp>
        <p:nvSpPr>
          <p:cNvPr id="16" name="Google Shape;16;p3"/>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 name="Google Shape;17;p3"/>
          <p:cNvSpPr txBox="1"/>
          <p:nvPr>
            <p:ph idx="1" type="body"/>
          </p:nvPr>
        </p:nvSpPr>
        <p:spPr>
          <a:xfrm>
            <a:off x="381007" y="1289303"/>
            <a:ext cx="8407800" cy="33057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8" name="Google Shape;18;p3"/>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9" name="Shape 19"/>
        <p:cNvGrpSpPr/>
        <p:nvPr/>
      </p:nvGrpSpPr>
      <p:grpSpPr>
        <a:xfrm>
          <a:off x="0" y="0"/>
          <a:ext cx="0" cy="0"/>
          <a:chOff x="0" y="0"/>
          <a:chExt cx="0" cy="0"/>
        </a:xfrm>
      </p:grpSpPr>
      <p:sp>
        <p:nvSpPr>
          <p:cNvPr id="20" name="Google Shape;20;p4"/>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4"/>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2" name="Shape 22"/>
        <p:cNvGrpSpPr/>
        <p:nvPr/>
      </p:nvGrpSpPr>
      <p:grpSpPr>
        <a:xfrm>
          <a:off x="0" y="0"/>
          <a:ext cx="0" cy="0"/>
          <a:chOff x="0" y="0"/>
          <a:chExt cx="0" cy="0"/>
        </a:xfrm>
      </p:grpSpPr>
      <p:sp>
        <p:nvSpPr>
          <p:cNvPr id="23" name="Google Shape;23;p5"/>
          <p:cNvSpPr txBox="1"/>
          <p:nvPr>
            <p:ph idx="12" type="sldNum"/>
          </p:nvPr>
        </p:nvSpPr>
        <p:spPr>
          <a:xfrm>
            <a:off x="4229309" y="4893376"/>
            <a:ext cx="548700" cy="3936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4" name="Shape 24"/>
        <p:cNvGrpSpPr/>
        <p:nvPr/>
      </p:nvGrpSpPr>
      <p:grpSpPr>
        <a:xfrm>
          <a:off x="0" y="0"/>
          <a:ext cx="0" cy="0"/>
          <a:chOff x="0" y="0"/>
          <a:chExt cx="0" cy="0"/>
        </a:xfrm>
      </p:grpSpPr>
      <p:sp>
        <p:nvSpPr>
          <p:cNvPr id="25" name="Google Shape;25;p6"/>
          <p:cNvSpPr txBox="1"/>
          <p:nvPr>
            <p:ph type="title"/>
          </p:nvPr>
        </p:nvSpPr>
        <p:spPr>
          <a:xfrm>
            <a:off x="370900" y="0"/>
            <a:ext cx="8405700" cy="10575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6" name="Google Shape;26;p6"/>
          <p:cNvSpPr txBox="1"/>
          <p:nvPr>
            <p:ph idx="1" type="body"/>
          </p:nvPr>
        </p:nvSpPr>
        <p:spPr>
          <a:xfrm>
            <a:off x="373691" y="1065338"/>
            <a:ext cx="4184100" cy="36240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7" name="Google Shape;27;p6"/>
          <p:cNvSpPr txBox="1"/>
          <p:nvPr>
            <p:ph idx="2" type="body"/>
          </p:nvPr>
        </p:nvSpPr>
        <p:spPr>
          <a:xfrm>
            <a:off x="4583628" y="1065338"/>
            <a:ext cx="4184100" cy="36240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8" name="Google Shape;28;p6"/>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1">
  <p:cSld name="1 text frame with picture 1">
    <p:spTree>
      <p:nvGrpSpPr>
        <p:cNvPr id="29" name="Shape 29"/>
        <p:cNvGrpSpPr/>
        <p:nvPr/>
      </p:nvGrpSpPr>
      <p:grpSpPr>
        <a:xfrm>
          <a:off x="0" y="0"/>
          <a:ext cx="0" cy="0"/>
          <a:chOff x="0" y="0"/>
          <a:chExt cx="0" cy="0"/>
        </a:xfrm>
      </p:grpSpPr>
      <p:sp>
        <p:nvSpPr>
          <p:cNvPr id="30" name="Google Shape;30;p7"/>
          <p:cNvSpPr txBox="1"/>
          <p:nvPr>
            <p:ph type="title"/>
          </p:nvPr>
        </p:nvSpPr>
        <p:spPr>
          <a:xfrm>
            <a:off x="370900" y="0"/>
            <a:ext cx="8405700" cy="10575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1" name="Google Shape;31;p7"/>
          <p:cNvSpPr txBox="1"/>
          <p:nvPr>
            <p:ph idx="1" type="body"/>
          </p:nvPr>
        </p:nvSpPr>
        <p:spPr>
          <a:xfrm>
            <a:off x="373691" y="1065338"/>
            <a:ext cx="4184100" cy="36240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7"/>
          <p:cNvSpPr txBox="1"/>
          <p:nvPr>
            <p:ph idx="2" type="body"/>
          </p:nvPr>
        </p:nvSpPr>
        <p:spPr>
          <a:xfrm>
            <a:off x="4583628" y="1065338"/>
            <a:ext cx="4184100" cy="36240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3" name="Google Shape;33;p7"/>
          <p:cNvSpPr txBox="1"/>
          <p:nvPr>
            <p:ph idx="12" type="sldNum"/>
          </p:nvPr>
        </p:nvSpPr>
        <p:spPr>
          <a:xfrm>
            <a:off x="2585225" y="4870489"/>
            <a:ext cx="2133600" cy="2730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0000FF"/>
                </a:solidFill>
                <a:latin typeface="Calibri"/>
                <a:ea typeface="Calibri"/>
                <a:cs typeface="Calibri"/>
                <a:sym typeface="Calibri"/>
              </a:defRPr>
            </a:lvl1pPr>
            <a:lvl2pPr indent="0" lvl="1" marL="0" marR="0" rtl="0" algn="r">
              <a:spcBef>
                <a:spcPts val="0"/>
              </a:spcBef>
              <a:buNone/>
              <a:defRPr b="0" i="0" sz="1200" u="none" cap="none" strike="noStrike">
                <a:solidFill>
                  <a:srgbClr val="0000FF"/>
                </a:solidFill>
                <a:latin typeface="Calibri"/>
                <a:ea typeface="Calibri"/>
                <a:cs typeface="Calibri"/>
                <a:sym typeface="Calibri"/>
              </a:defRPr>
            </a:lvl2pPr>
            <a:lvl3pPr indent="0" lvl="2" marL="0" marR="0" rtl="0" algn="r">
              <a:spcBef>
                <a:spcPts val="0"/>
              </a:spcBef>
              <a:buNone/>
              <a:defRPr b="0" i="0" sz="1200" u="none" cap="none" strike="noStrike">
                <a:solidFill>
                  <a:srgbClr val="0000FF"/>
                </a:solidFill>
                <a:latin typeface="Calibri"/>
                <a:ea typeface="Calibri"/>
                <a:cs typeface="Calibri"/>
                <a:sym typeface="Calibri"/>
              </a:defRPr>
            </a:lvl3pPr>
            <a:lvl4pPr indent="0" lvl="3" marL="0" marR="0" rtl="0" algn="r">
              <a:spcBef>
                <a:spcPts val="0"/>
              </a:spcBef>
              <a:buNone/>
              <a:defRPr b="0" i="0" sz="1200" u="none" cap="none" strike="noStrike">
                <a:solidFill>
                  <a:srgbClr val="0000FF"/>
                </a:solidFill>
                <a:latin typeface="Calibri"/>
                <a:ea typeface="Calibri"/>
                <a:cs typeface="Calibri"/>
                <a:sym typeface="Calibri"/>
              </a:defRPr>
            </a:lvl4pPr>
            <a:lvl5pPr indent="0" lvl="4" marL="0" marR="0" rtl="0" algn="r">
              <a:spcBef>
                <a:spcPts val="0"/>
              </a:spcBef>
              <a:buNone/>
              <a:defRPr b="0" i="0" sz="1200" u="none" cap="none" strike="noStrike">
                <a:solidFill>
                  <a:srgbClr val="0000FF"/>
                </a:solidFill>
                <a:latin typeface="Calibri"/>
                <a:ea typeface="Calibri"/>
                <a:cs typeface="Calibri"/>
                <a:sym typeface="Calibri"/>
              </a:defRPr>
            </a:lvl5pPr>
            <a:lvl6pPr indent="0" lvl="5" marL="0" marR="0" rtl="0" algn="r">
              <a:spcBef>
                <a:spcPts val="0"/>
              </a:spcBef>
              <a:buNone/>
              <a:defRPr b="0" i="0" sz="1200" u="none" cap="none" strike="noStrike">
                <a:solidFill>
                  <a:srgbClr val="0000FF"/>
                </a:solidFill>
                <a:latin typeface="Calibri"/>
                <a:ea typeface="Calibri"/>
                <a:cs typeface="Calibri"/>
                <a:sym typeface="Calibri"/>
              </a:defRPr>
            </a:lvl6pPr>
            <a:lvl7pPr indent="0" lvl="6" marL="0" marR="0" rtl="0" algn="r">
              <a:spcBef>
                <a:spcPts val="0"/>
              </a:spcBef>
              <a:buNone/>
              <a:defRPr b="0" i="0" sz="1200" u="none" cap="none" strike="noStrike">
                <a:solidFill>
                  <a:srgbClr val="0000FF"/>
                </a:solidFill>
                <a:latin typeface="Calibri"/>
                <a:ea typeface="Calibri"/>
                <a:cs typeface="Calibri"/>
                <a:sym typeface="Calibri"/>
              </a:defRPr>
            </a:lvl7pPr>
            <a:lvl8pPr indent="0" lvl="7" marL="0" marR="0" rtl="0" algn="r">
              <a:spcBef>
                <a:spcPts val="0"/>
              </a:spcBef>
              <a:buNone/>
              <a:defRPr b="0" i="0" sz="1200" u="none" cap="none" strike="noStrike">
                <a:solidFill>
                  <a:srgbClr val="0000FF"/>
                </a:solidFill>
                <a:latin typeface="Calibri"/>
                <a:ea typeface="Calibri"/>
                <a:cs typeface="Calibri"/>
                <a:sym typeface="Calibri"/>
              </a:defRPr>
            </a:lvl8pPr>
            <a:lvl9pPr indent="0" lvl="8" marL="0" marR="0" rtl="0" algn="r">
              <a:spcBef>
                <a:spcPts val="0"/>
              </a:spcBef>
              <a:buNone/>
              <a:defRPr b="0" i="0" sz="1200" u="none" cap="none" strike="noStrike">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34" name="Shape 34"/>
        <p:cNvGrpSpPr/>
        <p:nvPr/>
      </p:nvGrpSpPr>
      <p:grpSpPr>
        <a:xfrm>
          <a:off x="0" y="0"/>
          <a:ext cx="0" cy="0"/>
          <a:chOff x="0" y="0"/>
          <a:chExt cx="0" cy="0"/>
        </a:xfrm>
      </p:grpSpPr>
      <p:sp>
        <p:nvSpPr>
          <p:cNvPr id="35" name="Google Shape;35;p8"/>
          <p:cNvSpPr txBox="1"/>
          <p:nvPr>
            <p:ph idx="1" type="body"/>
          </p:nvPr>
        </p:nvSpPr>
        <p:spPr>
          <a:xfrm>
            <a:off x="381822" y="1120588"/>
            <a:ext cx="6385500" cy="35877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36" name="Google Shape;36;p8"/>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0000FF"/>
                </a:solidFill>
                <a:latin typeface="Calibri"/>
                <a:ea typeface="Calibri"/>
                <a:cs typeface="Calibri"/>
                <a:sym typeface="Calibri"/>
              </a:defRPr>
            </a:lvl1pPr>
            <a:lvl2pPr indent="0" lvl="1" marL="0" marR="0" rtl="0" algn="r">
              <a:spcBef>
                <a:spcPts val="0"/>
              </a:spcBef>
              <a:buNone/>
              <a:defRPr sz="1200">
                <a:solidFill>
                  <a:srgbClr val="0000FF"/>
                </a:solidFill>
                <a:latin typeface="Calibri"/>
                <a:ea typeface="Calibri"/>
                <a:cs typeface="Calibri"/>
                <a:sym typeface="Calibri"/>
              </a:defRPr>
            </a:lvl2pPr>
            <a:lvl3pPr indent="0" lvl="2" marL="0" marR="0" rtl="0" algn="r">
              <a:spcBef>
                <a:spcPts val="0"/>
              </a:spcBef>
              <a:buNone/>
              <a:defRPr sz="1200">
                <a:solidFill>
                  <a:srgbClr val="0000FF"/>
                </a:solidFill>
                <a:latin typeface="Calibri"/>
                <a:ea typeface="Calibri"/>
                <a:cs typeface="Calibri"/>
                <a:sym typeface="Calibri"/>
              </a:defRPr>
            </a:lvl3pPr>
            <a:lvl4pPr indent="0" lvl="3" marL="0" marR="0" rtl="0" algn="r">
              <a:spcBef>
                <a:spcPts val="0"/>
              </a:spcBef>
              <a:buNone/>
              <a:defRPr sz="1200">
                <a:solidFill>
                  <a:srgbClr val="0000FF"/>
                </a:solidFill>
                <a:latin typeface="Calibri"/>
                <a:ea typeface="Calibri"/>
                <a:cs typeface="Calibri"/>
                <a:sym typeface="Calibri"/>
              </a:defRPr>
            </a:lvl4pPr>
            <a:lvl5pPr indent="0" lvl="4" marL="0" marR="0" rtl="0" algn="r">
              <a:spcBef>
                <a:spcPts val="0"/>
              </a:spcBef>
              <a:buNone/>
              <a:defRPr sz="1200">
                <a:solidFill>
                  <a:srgbClr val="0000FF"/>
                </a:solidFill>
                <a:latin typeface="Calibri"/>
                <a:ea typeface="Calibri"/>
                <a:cs typeface="Calibri"/>
                <a:sym typeface="Calibri"/>
              </a:defRPr>
            </a:lvl5pPr>
            <a:lvl6pPr indent="0" lvl="5" marL="0" marR="0" rtl="0" algn="r">
              <a:spcBef>
                <a:spcPts val="0"/>
              </a:spcBef>
              <a:buNone/>
              <a:defRPr sz="1200">
                <a:solidFill>
                  <a:srgbClr val="0000FF"/>
                </a:solidFill>
                <a:latin typeface="Calibri"/>
                <a:ea typeface="Calibri"/>
                <a:cs typeface="Calibri"/>
                <a:sym typeface="Calibri"/>
              </a:defRPr>
            </a:lvl6pPr>
            <a:lvl7pPr indent="0" lvl="6" marL="0" marR="0" rtl="0" algn="r">
              <a:spcBef>
                <a:spcPts val="0"/>
              </a:spcBef>
              <a:buNone/>
              <a:defRPr sz="1200">
                <a:solidFill>
                  <a:srgbClr val="0000FF"/>
                </a:solidFill>
                <a:latin typeface="Calibri"/>
                <a:ea typeface="Calibri"/>
                <a:cs typeface="Calibri"/>
                <a:sym typeface="Calibri"/>
              </a:defRPr>
            </a:lvl7pPr>
            <a:lvl8pPr indent="0" lvl="7" marL="0" marR="0" rtl="0" algn="r">
              <a:spcBef>
                <a:spcPts val="0"/>
              </a:spcBef>
              <a:buNone/>
              <a:defRPr sz="1200">
                <a:solidFill>
                  <a:srgbClr val="0000FF"/>
                </a:solidFill>
                <a:latin typeface="Calibri"/>
                <a:ea typeface="Calibri"/>
                <a:cs typeface="Calibri"/>
                <a:sym typeface="Calibri"/>
              </a:defRPr>
            </a:lvl8pPr>
            <a:lvl9pPr indent="0" lvl="8" marL="0" marR="0" rtl="0" algn="r">
              <a:spcBef>
                <a:spcPts val="0"/>
              </a:spcBef>
              <a:buNone/>
              <a:defRPr sz="1200">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37" name="Google Shape;37;p8"/>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8" name="Google Shape;38;p8"/>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p:cSld name="Content with Caption">
    <p:spTree>
      <p:nvGrpSpPr>
        <p:cNvPr id="39" name="Shape 39"/>
        <p:cNvGrpSpPr/>
        <p:nvPr/>
      </p:nvGrpSpPr>
      <p:grpSpPr>
        <a:xfrm>
          <a:off x="0" y="0"/>
          <a:ext cx="0" cy="0"/>
          <a:chOff x="0" y="0"/>
          <a:chExt cx="0" cy="0"/>
        </a:xfrm>
      </p:grpSpPr>
      <p:sp>
        <p:nvSpPr>
          <p:cNvPr id="40" name="Google Shape;40;p9"/>
          <p:cNvSpPr txBox="1"/>
          <p:nvPr>
            <p:ph idx="1" type="body"/>
          </p:nvPr>
        </p:nvSpPr>
        <p:spPr>
          <a:xfrm>
            <a:off x="7010400" y="1597914"/>
            <a:ext cx="1981200" cy="2112300"/>
          </a:xfrm>
          <a:prstGeom prst="rect">
            <a:avLst/>
          </a:prstGeom>
          <a:noFill/>
          <a:ln>
            <a:noFill/>
          </a:ln>
        </p:spPr>
        <p:txBody>
          <a:bodyPr anchorCtr="0" anchor="t" bIns="39550" lIns="79125" spcFirstLastPara="1" rIns="79125" wrap="square" tIns="0"/>
          <a:lstStyle>
            <a:lvl1pPr indent="-228600" lvl="0" marL="457200" marR="0" rtl="0" algn="l">
              <a:spcBef>
                <a:spcPts val="200"/>
              </a:spcBef>
              <a:spcAft>
                <a:spcPts val="0"/>
              </a:spcAft>
              <a:buClr>
                <a:srgbClr val="C66951"/>
              </a:buClr>
              <a:buSzPts val="1200"/>
              <a:buFont typeface="Noto Sans Symbols"/>
              <a:buNone/>
              <a:defRPr b="0" i="0" sz="1200" u="none" cap="none" strike="noStrike">
                <a:solidFill>
                  <a:srgbClr val="FFFFFF"/>
                </a:solidFill>
                <a:latin typeface="Open Sans"/>
                <a:ea typeface="Open Sans"/>
                <a:cs typeface="Open Sans"/>
                <a:sym typeface="Open Sans"/>
              </a:defRPr>
            </a:lvl1pPr>
            <a:lvl2pPr indent="-228600" lvl="1" marL="914400" marR="0" rtl="0" algn="l">
              <a:spcBef>
                <a:spcPts val="200"/>
              </a:spcBef>
              <a:spcAft>
                <a:spcPts val="0"/>
              </a:spcAft>
              <a:buClr>
                <a:srgbClr val="BF974D"/>
              </a:buClr>
              <a:buSzPts val="1000"/>
              <a:buFont typeface="Noto Sans Symbols"/>
              <a:buNone/>
              <a:defRPr b="0" i="0" sz="1000" u="none" cap="none" strike="noStrike">
                <a:solidFill>
                  <a:schemeClr val="dk2"/>
                </a:solidFill>
                <a:latin typeface="Open Sans"/>
                <a:ea typeface="Open Sans"/>
                <a:cs typeface="Open Sans"/>
                <a:sym typeface="Open Sans"/>
              </a:defRPr>
            </a:lvl2pPr>
            <a:lvl3pPr indent="-228600" lvl="2" marL="1371600" marR="0" rtl="0" algn="l">
              <a:spcBef>
                <a:spcPts val="200"/>
              </a:spcBef>
              <a:spcAft>
                <a:spcPts val="0"/>
              </a:spcAft>
              <a:buClr>
                <a:srgbClr val="928B70"/>
              </a:buClr>
              <a:buSzPts val="900"/>
              <a:buFont typeface="Noto Sans Symbols"/>
              <a:buNone/>
              <a:defRPr b="0" i="0" sz="900" u="none" cap="none" strike="noStrike">
                <a:solidFill>
                  <a:schemeClr val="dk2"/>
                </a:solidFill>
                <a:latin typeface="Open Sans"/>
                <a:ea typeface="Open Sans"/>
                <a:cs typeface="Open Sans"/>
                <a:sym typeface="Open Sans"/>
              </a:defRPr>
            </a:lvl3pPr>
            <a:lvl4pPr indent="-228600" lvl="3" marL="1828800" marR="0" rtl="0" algn="l">
              <a:spcBef>
                <a:spcPts val="200"/>
              </a:spcBef>
              <a:spcAft>
                <a:spcPts val="0"/>
              </a:spcAft>
              <a:buClr>
                <a:srgbClr val="87706B"/>
              </a:buClr>
              <a:buSzPts val="800"/>
              <a:buFont typeface="Noto Sans Symbols"/>
              <a:buNone/>
              <a:defRPr b="0" i="0" sz="800" u="none" cap="none" strike="noStrike">
                <a:solidFill>
                  <a:schemeClr val="dk2"/>
                </a:solidFill>
                <a:latin typeface="Open Sans"/>
                <a:ea typeface="Open Sans"/>
                <a:cs typeface="Open Sans"/>
                <a:sym typeface="Open Sans"/>
              </a:defRPr>
            </a:lvl4pPr>
            <a:lvl5pPr indent="-228600" lvl="4" marL="2286000" marR="0" rtl="0" algn="l">
              <a:spcBef>
                <a:spcPts val="200"/>
              </a:spcBef>
              <a:spcAft>
                <a:spcPts val="0"/>
              </a:spcAft>
              <a:buClr>
                <a:srgbClr val="6F777D"/>
              </a:buClr>
              <a:buSzPts val="800"/>
              <a:buFont typeface="Noto Sans Symbols"/>
              <a:buNone/>
              <a:defRPr b="0" i="0" sz="800" u="none" cap="none" strike="noStrike">
                <a:solidFill>
                  <a:schemeClr val="dk2"/>
                </a:solidFill>
                <a:latin typeface="Open Sans"/>
                <a:ea typeface="Open Sans"/>
                <a:cs typeface="Open Sans"/>
                <a:sym typeface="Open Sans"/>
              </a:defRPr>
            </a:lvl5pPr>
            <a:lvl6pPr indent="-228600" lvl="5" marL="2743200" marR="0" rtl="0" algn="l">
              <a:spcBef>
                <a:spcPts val="200"/>
              </a:spcBef>
              <a:spcAft>
                <a:spcPts val="0"/>
              </a:spcAft>
              <a:buClr>
                <a:schemeClr val="accent1"/>
              </a:buClr>
              <a:buSzPts val="800"/>
              <a:buFont typeface="Noto Sans Symbols"/>
              <a:buNone/>
              <a:defRPr b="0" i="0" sz="800" u="none" cap="none" strike="noStrike">
                <a:solidFill>
                  <a:schemeClr val="dk2"/>
                </a:solidFill>
                <a:latin typeface="Candara"/>
                <a:ea typeface="Candara"/>
                <a:cs typeface="Candara"/>
                <a:sym typeface="Candara"/>
              </a:defRPr>
            </a:lvl6pPr>
            <a:lvl7pPr indent="-228600" lvl="6" marL="3200400" marR="0" rtl="0" algn="l">
              <a:spcBef>
                <a:spcPts val="200"/>
              </a:spcBef>
              <a:spcAft>
                <a:spcPts val="0"/>
              </a:spcAft>
              <a:buClr>
                <a:schemeClr val="accent2"/>
              </a:buClr>
              <a:buSzPts val="800"/>
              <a:buFont typeface="Noto Sans Symbols"/>
              <a:buNone/>
              <a:defRPr b="0" i="0" sz="800" u="none" cap="none" strike="noStrike">
                <a:solidFill>
                  <a:schemeClr val="dk2"/>
                </a:solidFill>
                <a:latin typeface="Candara"/>
                <a:ea typeface="Candara"/>
                <a:cs typeface="Candara"/>
                <a:sym typeface="Candara"/>
              </a:defRPr>
            </a:lvl7pPr>
            <a:lvl8pPr indent="-228600" lvl="7" marL="3657600" marR="0" rtl="0" algn="l">
              <a:spcBef>
                <a:spcPts val="200"/>
              </a:spcBef>
              <a:spcAft>
                <a:spcPts val="0"/>
              </a:spcAft>
              <a:buClr>
                <a:schemeClr val="accent3"/>
              </a:buClr>
              <a:buSzPts val="800"/>
              <a:buFont typeface="Noto Sans Symbols"/>
              <a:buNone/>
              <a:defRPr b="0" i="0" sz="800" u="none" cap="none" strike="noStrike">
                <a:solidFill>
                  <a:schemeClr val="dk2"/>
                </a:solidFill>
                <a:latin typeface="Candara"/>
                <a:ea typeface="Candara"/>
                <a:cs typeface="Candara"/>
                <a:sym typeface="Candara"/>
              </a:defRPr>
            </a:lvl8pPr>
            <a:lvl9pPr indent="-228600" lvl="8" marL="4114800" marR="0" rtl="0" algn="l">
              <a:spcBef>
                <a:spcPts val="200"/>
              </a:spcBef>
              <a:spcAft>
                <a:spcPts val="0"/>
              </a:spcAft>
              <a:buClr>
                <a:schemeClr val="accent5"/>
              </a:buClr>
              <a:buSzPts val="800"/>
              <a:buFont typeface="Noto Sans Symbols"/>
              <a:buNone/>
              <a:defRPr b="0" i="0" sz="800" u="none" cap="none" strike="noStrike">
                <a:solidFill>
                  <a:schemeClr val="dk2"/>
                </a:solidFill>
                <a:latin typeface="Candara"/>
                <a:ea typeface="Candara"/>
                <a:cs typeface="Candara"/>
                <a:sym typeface="Candara"/>
              </a:defRPr>
            </a:lvl9pPr>
          </a:lstStyle>
          <a:p/>
        </p:txBody>
      </p:sp>
      <p:sp>
        <p:nvSpPr>
          <p:cNvPr id="41" name="Google Shape;41;p9"/>
          <p:cNvSpPr txBox="1"/>
          <p:nvPr>
            <p:ph type="title"/>
          </p:nvPr>
        </p:nvSpPr>
        <p:spPr>
          <a:xfrm>
            <a:off x="7010400" y="113157"/>
            <a:ext cx="1981200" cy="1484700"/>
          </a:xfrm>
          <a:prstGeom prst="rect">
            <a:avLst/>
          </a:prstGeom>
          <a:noFill/>
          <a:ln>
            <a:noFill/>
          </a:ln>
        </p:spPr>
        <p:txBody>
          <a:bodyPr anchorCtr="0" anchor="t" bIns="39550" lIns="79125" spcFirstLastPara="1" rIns="79125" wrap="square" tIns="39550"/>
          <a:lstStyle>
            <a:lvl1pPr lvl="0" marR="0" rtl="0" algn="l">
              <a:spcBef>
                <a:spcPts val="0"/>
              </a:spcBef>
              <a:spcAft>
                <a:spcPts val="0"/>
              </a:spcAft>
              <a:buSzPts val="1200"/>
              <a:buNone/>
              <a:defRPr b="0" i="0" sz="1600" u="none" cap="none" strike="noStrike">
                <a:solidFill>
                  <a:schemeClr val="lt1"/>
                </a:solidFill>
                <a:latin typeface="Open Sans"/>
                <a:ea typeface="Open Sans"/>
                <a:cs typeface="Open Sans"/>
                <a:sym typeface="Open Sans"/>
              </a:defRPr>
            </a:lvl1pPr>
            <a:lvl2pPr lvl="1" marR="0" rtl="0" algn="ctr">
              <a:spcBef>
                <a:spcPts val="0"/>
              </a:spcBef>
              <a:spcAft>
                <a:spcPts val="0"/>
              </a:spcAft>
              <a:buSzPts val="1200"/>
              <a:buNone/>
              <a:defRPr b="0" i="0" sz="2800" u="none" cap="none" strike="noStrike">
                <a:solidFill>
                  <a:schemeClr val="lt1"/>
                </a:solidFill>
                <a:latin typeface="Open Sans"/>
                <a:ea typeface="Open Sans"/>
                <a:cs typeface="Open Sans"/>
                <a:sym typeface="Open Sans"/>
              </a:defRPr>
            </a:lvl2pPr>
            <a:lvl3pPr lvl="2" marR="0" rtl="0" algn="ctr">
              <a:spcBef>
                <a:spcPts val="0"/>
              </a:spcBef>
              <a:spcAft>
                <a:spcPts val="0"/>
              </a:spcAft>
              <a:buSzPts val="1200"/>
              <a:buNone/>
              <a:defRPr b="0" i="0" sz="2800" u="none" cap="none" strike="noStrike">
                <a:solidFill>
                  <a:schemeClr val="lt1"/>
                </a:solidFill>
                <a:latin typeface="Open Sans"/>
                <a:ea typeface="Open Sans"/>
                <a:cs typeface="Open Sans"/>
                <a:sym typeface="Open Sans"/>
              </a:defRPr>
            </a:lvl3pPr>
            <a:lvl4pPr lvl="3" marR="0" rtl="0" algn="ctr">
              <a:spcBef>
                <a:spcPts val="0"/>
              </a:spcBef>
              <a:spcAft>
                <a:spcPts val="0"/>
              </a:spcAft>
              <a:buSzPts val="1200"/>
              <a:buNone/>
              <a:defRPr b="0" i="0" sz="2800" u="none" cap="none" strike="noStrike">
                <a:solidFill>
                  <a:schemeClr val="lt1"/>
                </a:solidFill>
                <a:latin typeface="Open Sans"/>
                <a:ea typeface="Open Sans"/>
                <a:cs typeface="Open Sans"/>
                <a:sym typeface="Open Sans"/>
              </a:defRPr>
            </a:lvl4pPr>
            <a:lvl5pPr lvl="4" marR="0" rtl="0" algn="ctr">
              <a:spcBef>
                <a:spcPts val="0"/>
              </a:spcBef>
              <a:spcAft>
                <a:spcPts val="0"/>
              </a:spcAft>
              <a:buSzPts val="1200"/>
              <a:buNone/>
              <a:defRPr b="0" i="0" sz="2800" u="none" cap="none" strike="noStrike">
                <a:solidFill>
                  <a:schemeClr val="lt1"/>
                </a:solidFill>
                <a:latin typeface="Open Sans"/>
                <a:ea typeface="Open Sans"/>
                <a:cs typeface="Open Sans"/>
                <a:sym typeface="Open Sans"/>
              </a:defRPr>
            </a:lvl5pPr>
            <a:lvl6pPr lvl="5" marR="0" rtl="0" algn="ctr">
              <a:spcBef>
                <a:spcPts val="0"/>
              </a:spcBef>
              <a:spcAft>
                <a:spcPts val="0"/>
              </a:spcAft>
              <a:buSzPts val="1200"/>
              <a:buNone/>
              <a:defRPr b="0" i="0" sz="2800" u="none" cap="none" strike="noStrike">
                <a:solidFill>
                  <a:schemeClr val="lt1"/>
                </a:solidFill>
                <a:latin typeface="Open Sans"/>
                <a:ea typeface="Open Sans"/>
                <a:cs typeface="Open Sans"/>
                <a:sym typeface="Open Sans"/>
              </a:defRPr>
            </a:lvl6pPr>
            <a:lvl7pPr lvl="6" marR="0" rtl="0" algn="ctr">
              <a:spcBef>
                <a:spcPts val="0"/>
              </a:spcBef>
              <a:spcAft>
                <a:spcPts val="0"/>
              </a:spcAft>
              <a:buSzPts val="1200"/>
              <a:buNone/>
              <a:defRPr b="0" i="0" sz="2800" u="none" cap="none" strike="noStrike">
                <a:solidFill>
                  <a:schemeClr val="lt1"/>
                </a:solidFill>
                <a:latin typeface="Open Sans"/>
                <a:ea typeface="Open Sans"/>
                <a:cs typeface="Open Sans"/>
                <a:sym typeface="Open Sans"/>
              </a:defRPr>
            </a:lvl7pPr>
            <a:lvl8pPr lvl="7" marR="0" rtl="0" algn="ctr">
              <a:spcBef>
                <a:spcPts val="0"/>
              </a:spcBef>
              <a:spcAft>
                <a:spcPts val="0"/>
              </a:spcAft>
              <a:buSzPts val="1200"/>
              <a:buNone/>
              <a:defRPr b="0" i="0" sz="2800" u="none" cap="none" strike="noStrike">
                <a:solidFill>
                  <a:schemeClr val="lt1"/>
                </a:solidFill>
                <a:latin typeface="Open Sans"/>
                <a:ea typeface="Open Sans"/>
                <a:cs typeface="Open Sans"/>
                <a:sym typeface="Open Sans"/>
              </a:defRPr>
            </a:lvl8pPr>
            <a:lvl9pPr lvl="8" marR="0" rtl="0" algn="ctr">
              <a:spcBef>
                <a:spcPts val="0"/>
              </a:spcBef>
              <a:spcAft>
                <a:spcPts val="0"/>
              </a:spcAft>
              <a:buSzPts val="1200"/>
              <a:buNone/>
              <a:defRPr b="0" i="0" sz="2800" u="none" cap="none" strike="noStrike">
                <a:solidFill>
                  <a:schemeClr val="lt1"/>
                </a:solidFill>
                <a:latin typeface="Open Sans"/>
                <a:ea typeface="Open Sans"/>
                <a:cs typeface="Open Sans"/>
                <a:sym typeface="Open Sans"/>
              </a:defRPr>
            </a:lvl9pPr>
          </a:lstStyle>
          <a:p/>
        </p:txBody>
      </p:sp>
      <p:sp>
        <p:nvSpPr>
          <p:cNvPr id="42" name="Google Shape;42;p9"/>
          <p:cNvSpPr txBox="1"/>
          <p:nvPr>
            <p:ph idx="2" type="body"/>
          </p:nvPr>
        </p:nvSpPr>
        <p:spPr>
          <a:xfrm>
            <a:off x="464457" y="318409"/>
            <a:ext cx="6302700" cy="4389900"/>
          </a:xfrm>
          <a:prstGeom prst="rect">
            <a:avLst/>
          </a:prstGeom>
          <a:noFill/>
          <a:ln>
            <a:noFill/>
          </a:ln>
        </p:spPr>
        <p:txBody>
          <a:bodyPr anchorCtr="0" anchor="ctr" bIns="39550" lIns="79125" spcFirstLastPara="1" rIns="79125" wrap="square" tIns="39550"/>
          <a:lstStyle>
            <a:lvl1pPr indent="-381000" lvl="0" marL="457200" marR="0" rtl="0" algn="l">
              <a:spcBef>
                <a:spcPts val="500"/>
              </a:spcBef>
              <a:spcAft>
                <a:spcPts val="0"/>
              </a:spcAft>
              <a:buClr>
                <a:srgbClr val="C66951"/>
              </a:buClr>
              <a:buSzPts val="2400"/>
              <a:buFont typeface="Noto Sans Symbols"/>
              <a:buChar char="◼"/>
              <a:defRPr b="0" i="0" sz="2400" u="none" cap="none" strike="noStrike">
                <a:solidFill>
                  <a:schemeClr val="dk2"/>
                </a:solidFill>
                <a:latin typeface="Open Sans"/>
                <a:ea typeface="Open Sans"/>
                <a:cs typeface="Open Sans"/>
                <a:sym typeface="Open Sans"/>
              </a:defRPr>
            </a:lvl1pPr>
            <a:lvl2pPr indent="-336550" lvl="1" marL="914400" marR="0" rtl="0" algn="l">
              <a:spcBef>
                <a:spcPts val="300"/>
              </a:spcBef>
              <a:spcAft>
                <a:spcPts val="0"/>
              </a:spcAft>
              <a:buClr>
                <a:srgbClr val="BF974D"/>
              </a:buClr>
              <a:buSzPts val="1700"/>
              <a:buFont typeface="Noto Sans Symbols"/>
              <a:buChar char="▪"/>
              <a:defRPr b="0" i="0" sz="1700" u="none" cap="none" strike="noStrike">
                <a:solidFill>
                  <a:schemeClr val="dk2"/>
                </a:solidFill>
                <a:latin typeface="Open Sans"/>
                <a:ea typeface="Open Sans"/>
                <a:cs typeface="Open Sans"/>
                <a:sym typeface="Open Sans"/>
              </a:defRPr>
            </a:lvl2pPr>
            <a:lvl3pPr indent="-330200" lvl="2" marL="1371600" marR="0" rtl="0" algn="l">
              <a:spcBef>
                <a:spcPts val="300"/>
              </a:spcBef>
              <a:spcAft>
                <a:spcPts val="0"/>
              </a:spcAft>
              <a:buClr>
                <a:srgbClr val="928B70"/>
              </a:buClr>
              <a:buSzPts val="1600"/>
              <a:buFont typeface="Noto Sans Symbols"/>
              <a:buChar char="▪"/>
              <a:defRPr b="0" i="0" sz="1600" u="none" cap="none" strike="noStrike">
                <a:solidFill>
                  <a:schemeClr val="dk2"/>
                </a:solidFill>
                <a:latin typeface="Open Sans"/>
                <a:ea typeface="Open Sans"/>
                <a:cs typeface="Open Sans"/>
                <a:sym typeface="Open Sans"/>
              </a:defRPr>
            </a:lvl3pPr>
            <a:lvl4pPr indent="-317500" lvl="3" marL="1828800" marR="0" rtl="0" algn="l">
              <a:spcBef>
                <a:spcPts val="300"/>
              </a:spcBef>
              <a:spcAft>
                <a:spcPts val="0"/>
              </a:spcAft>
              <a:buClr>
                <a:srgbClr val="87706B"/>
              </a:buClr>
              <a:buSzPts val="1400"/>
              <a:buFont typeface="Noto Sans Symbols"/>
              <a:buChar char="▪"/>
              <a:defRPr b="0" i="0" sz="1400" u="none" cap="none" strike="noStrike">
                <a:solidFill>
                  <a:schemeClr val="dk2"/>
                </a:solidFill>
                <a:latin typeface="Open Sans"/>
                <a:ea typeface="Open Sans"/>
                <a:cs typeface="Open Sans"/>
                <a:sym typeface="Open Sans"/>
              </a:defRPr>
            </a:lvl4pPr>
            <a:lvl5pPr indent="-304800" lvl="4" marL="2286000" marR="0" rtl="0" algn="l">
              <a:spcBef>
                <a:spcPts val="200"/>
              </a:spcBef>
              <a:spcAft>
                <a:spcPts val="0"/>
              </a:spcAft>
              <a:buClr>
                <a:srgbClr val="6F777D"/>
              </a:buClr>
              <a:buSzPts val="1200"/>
              <a:buFont typeface="Noto Sans Symbols"/>
              <a:buChar char="▪"/>
              <a:defRPr b="0" i="0" sz="1200" u="none" cap="none" strike="noStrike">
                <a:solidFill>
                  <a:schemeClr val="dk2"/>
                </a:solidFill>
                <a:latin typeface="Open Sans"/>
                <a:ea typeface="Open Sans"/>
                <a:cs typeface="Open Sans"/>
                <a:sym typeface="Open Sans"/>
              </a:defRPr>
            </a:lvl5pPr>
            <a:lvl6pPr indent="-336550" lvl="5" marL="2743200" marR="0" rtl="0" algn="l">
              <a:spcBef>
                <a:spcPts val="300"/>
              </a:spcBef>
              <a:spcAft>
                <a:spcPts val="0"/>
              </a:spcAft>
              <a:buClr>
                <a:schemeClr val="accent1"/>
              </a:buClr>
              <a:buSzPts val="1700"/>
              <a:buFont typeface="Noto Sans Symbols"/>
              <a:buChar char="▪"/>
              <a:defRPr b="0" i="0" sz="1700" u="none" cap="none" strike="noStrike">
                <a:solidFill>
                  <a:schemeClr val="dk2"/>
                </a:solidFill>
                <a:latin typeface="Candara"/>
                <a:ea typeface="Candara"/>
                <a:cs typeface="Candara"/>
                <a:sym typeface="Candara"/>
              </a:defRPr>
            </a:lvl6pPr>
            <a:lvl7pPr indent="-336550" lvl="6" marL="3200400" marR="0" rtl="0" algn="l">
              <a:spcBef>
                <a:spcPts val="300"/>
              </a:spcBef>
              <a:spcAft>
                <a:spcPts val="0"/>
              </a:spcAft>
              <a:buClr>
                <a:schemeClr val="accent2"/>
              </a:buClr>
              <a:buSzPts val="1700"/>
              <a:buFont typeface="Noto Sans Symbols"/>
              <a:buChar char="▪"/>
              <a:defRPr b="0" i="0" sz="1700" u="none" cap="none" strike="noStrike">
                <a:solidFill>
                  <a:schemeClr val="dk2"/>
                </a:solidFill>
                <a:latin typeface="Candara"/>
                <a:ea typeface="Candara"/>
                <a:cs typeface="Candara"/>
                <a:sym typeface="Candara"/>
              </a:defRPr>
            </a:lvl7pPr>
            <a:lvl8pPr indent="-336550" lvl="7" marL="3657600" marR="0" rtl="0" algn="l">
              <a:spcBef>
                <a:spcPts val="300"/>
              </a:spcBef>
              <a:spcAft>
                <a:spcPts val="0"/>
              </a:spcAft>
              <a:buClr>
                <a:schemeClr val="accent3"/>
              </a:buClr>
              <a:buSzPts val="1700"/>
              <a:buFont typeface="Noto Sans Symbols"/>
              <a:buChar char="▪"/>
              <a:defRPr b="0" i="0" sz="1700" u="none" cap="none" strike="noStrike">
                <a:solidFill>
                  <a:schemeClr val="dk2"/>
                </a:solidFill>
                <a:latin typeface="Candara"/>
                <a:ea typeface="Candara"/>
                <a:cs typeface="Candara"/>
                <a:sym typeface="Candara"/>
              </a:defRPr>
            </a:lvl8pPr>
            <a:lvl9pPr indent="-336550" lvl="8" marL="4114800" marR="0" rtl="0" algn="l">
              <a:spcBef>
                <a:spcPts val="300"/>
              </a:spcBef>
              <a:spcAft>
                <a:spcPts val="0"/>
              </a:spcAft>
              <a:buClr>
                <a:schemeClr val="accent5"/>
              </a:buClr>
              <a:buSzPts val="1700"/>
              <a:buFont typeface="Noto Sans Symbols"/>
              <a:buChar char="▪"/>
              <a:defRPr b="0" i="0" sz="1700" u="none" cap="none" strike="noStrike">
                <a:solidFill>
                  <a:schemeClr val="dk2"/>
                </a:solidFill>
                <a:latin typeface="Candara"/>
                <a:ea typeface="Candara"/>
                <a:cs typeface="Candara"/>
                <a:sym typeface="Candara"/>
              </a:defRPr>
            </a:lvl9pPr>
          </a:lstStyle>
          <a:p/>
        </p:txBody>
      </p:sp>
      <p:sp>
        <p:nvSpPr>
          <p:cNvPr id="43" name="Google Shape;43;p9"/>
          <p:cNvSpPr txBox="1"/>
          <p:nvPr>
            <p:ph idx="10" type="dt"/>
          </p:nvPr>
        </p:nvSpPr>
        <p:spPr>
          <a:xfrm>
            <a:off x="370742" y="4767263"/>
            <a:ext cx="2133600" cy="206100"/>
          </a:xfrm>
          <a:prstGeom prst="rect">
            <a:avLst/>
          </a:prstGeom>
          <a:noFill/>
          <a:ln>
            <a:noFill/>
          </a:ln>
        </p:spPr>
        <p:txBody>
          <a:bodyPr anchorCtr="0" anchor="ctr" bIns="39550" lIns="79125" spcFirstLastPara="1" rIns="79125" wrap="square" tIns="39550"/>
          <a:lstStyle>
            <a:lvl1pPr lvl="0" marR="0" rtl="0" algn="l">
              <a:lnSpc>
                <a:spcPct val="100000"/>
              </a:lnSpc>
              <a:spcBef>
                <a:spcPts val="0"/>
              </a:spcBef>
              <a:spcAft>
                <a:spcPts val="0"/>
              </a:spcAft>
              <a:buSzPts val="1200"/>
              <a:buNone/>
              <a:defRPr b="0" i="0" sz="1000" u="none">
                <a:solidFill>
                  <a:srgbClr val="534949"/>
                </a:solidFill>
                <a:latin typeface="Arial"/>
                <a:ea typeface="Arial"/>
                <a:cs typeface="Arial"/>
                <a:sym typeface="Arial"/>
              </a:defRPr>
            </a:lvl1pPr>
            <a:lvl2pPr lvl="1"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9pPr>
          </a:lstStyle>
          <a:p/>
        </p:txBody>
      </p:sp>
      <p:sp>
        <p:nvSpPr>
          <p:cNvPr id="44" name="Google Shape;44;p9"/>
          <p:cNvSpPr txBox="1"/>
          <p:nvPr>
            <p:ph idx="11" type="ftr"/>
          </p:nvPr>
        </p:nvSpPr>
        <p:spPr>
          <a:xfrm>
            <a:off x="3048000" y="4767263"/>
            <a:ext cx="3352800" cy="206100"/>
          </a:xfrm>
          <a:prstGeom prst="rect">
            <a:avLst/>
          </a:prstGeom>
          <a:noFill/>
          <a:ln>
            <a:noFill/>
          </a:ln>
        </p:spPr>
        <p:txBody>
          <a:bodyPr anchorCtr="0" anchor="ctr" bIns="39550" lIns="79125" spcFirstLastPara="1" rIns="79125" wrap="square" tIns="39550"/>
          <a:lstStyle>
            <a:lvl1pPr lvl="0" marR="0" rtl="0" algn="l">
              <a:lnSpc>
                <a:spcPct val="100000"/>
              </a:lnSpc>
              <a:spcBef>
                <a:spcPts val="0"/>
              </a:spcBef>
              <a:spcAft>
                <a:spcPts val="0"/>
              </a:spcAft>
              <a:buSzPts val="1200"/>
              <a:buNone/>
              <a:defRPr b="0" i="0" sz="1600" u="none">
                <a:solidFill>
                  <a:schemeClr val="dk1"/>
                </a:solidFill>
                <a:latin typeface="Arial"/>
                <a:ea typeface="Arial"/>
                <a:cs typeface="Arial"/>
                <a:sym typeface="Arial"/>
              </a:defRPr>
            </a:lvl1pPr>
            <a:lvl2pPr lvl="1"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9pPr>
          </a:lstStyle>
          <a:p/>
        </p:txBody>
      </p:sp>
      <p:sp>
        <p:nvSpPr>
          <p:cNvPr id="45" name="Google Shape;45;p9"/>
          <p:cNvSpPr txBox="1"/>
          <p:nvPr>
            <p:ph idx="12" type="sldNum"/>
          </p:nvPr>
        </p:nvSpPr>
        <p:spPr>
          <a:xfrm>
            <a:off x="8233995" y="4766072"/>
            <a:ext cx="583200" cy="206100"/>
          </a:xfrm>
          <a:prstGeom prst="rect">
            <a:avLst/>
          </a:prstGeom>
          <a:noFill/>
          <a:ln>
            <a:noFill/>
          </a:ln>
        </p:spPr>
        <p:txBody>
          <a:bodyPr anchorCtr="0" anchor="ctr" bIns="39550" lIns="79125" spcFirstLastPara="1" rIns="79125" wrap="square" tIns="39550">
            <a:noAutofit/>
          </a:bodyPr>
          <a:lstStyle>
            <a:lvl1pPr indent="0" lvl="0"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1pPr>
            <a:lvl2pPr indent="0" lvl="1"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2pPr>
            <a:lvl3pPr indent="0" lvl="2"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3pPr>
            <a:lvl4pPr indent="0" lvl="3"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4pPr>
            <a:lvl5pPr indent="0" lvl="4"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5pPr>
            <a:lvl6pPr indent="0" lvl="5"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6pPr>
            <a:lvl7pPr indent="0" lvl="6"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7pPr>
            <a:lvl8pPr indent="0" lvl="7"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8pPr>
            <a:lvl9pPr indent="0" lvl="8"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sz="1200">
              <a:solidFill>
                <a:srgbClr val="00009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381004" y="1289303"/>
            <a:ext cx="8407800" cy="33057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8" name="Google Shape;8;p1"/>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1">
            <a:alphaModFix/>
          </a:blip>
          <a:stretch>
            <a:fillRect/>
          </a:stretch>
        </p:blipFill>
        <p:spPr>
          <a:xfrm>
            <a:off x="8421688" y="4429120"/>
            <a:ext cx="714375" cy="714375"/>
          </a:xfrm>
          <a:prstGeom prst="rect">
            <a:avLst/>
          </a:prstGeom>
          <a:noFill/>
          <a:ln>
            <a:noFill/>
          </a:ln>
        </p:spPr>
      </p:pic>
      <p:sp>
        <p:nvSpPr>
          <p:cNvPr id="10" name="Google Shape;10;p1"/>
          <p:cNvSpPr txBox="1"/>
          <p:nvPr/>
        </p:nvSpPr>
        <p:spPr>
          <a:xfrm>
            <a:off x="0" y="4930800"/>
            <a:ext cx="2133600" cy="212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737">
          <p15:clr>
            <a:srgbClr val="F06B4A"/>
          </p15:clr>
        </p15:guide>
        <p15:guide id="6" orient="horz" pos="1800">
          <p15:clr>
            <a:srgbClr val="F06B4A"/>
          </p15:clr>
        </p15:guide>
        <p15:guide id="7" orient="horz" pos="3336">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4.jpg"/><Relationship Id="rId4" Type="http://schemas.openxmlformats.org/officeDocument/2006/relationships/image" Target="../media/image1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15.jpg"/><Relationship Id="rId5"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2.png"/><Relationship Id="rId4" Type="http://schemas.openxmlformats.org/officeDocument/2006/relationships/image" Target="../media/image15.jpg"/><Relationship Id="rId5"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8.jpg"/><Relationship Id="rId4" Type="http://schemas.openxmlformats.org/officeDocument/2006/relationships/image" Target="../media/image12.png"/><Relationship Id="rId5"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9" name="Shape 49"/>
        <p:cNvGrpSpPr/>
        <p:nvPr/>
      </p:nvGrpSpPr>
      <p:grpSpPr>
        <a:xfrm>
          <a:off x="0" y="0"/>
          <a:ext cx="0" cy="0"/>
          <a:chOff x="0" y="0"/>
          <a:chExt cx="0" cy="0"/>
        </a:xfrm>
      </p:grpSpPr>
      <p:sp>
        <p:nvSpPr>
          <p:cNvPr id="50" name="Google Shape;50;p10"/>
          <p:cNvSpPr txBox="1"/>
          <p:nvPr>
            <p:ph idx="1" type="subTitle"/>
          </p:nvPr>
        </p:nvSpPr>
        <p:spPr>
          <a:xfrm>
            <a:off x="6781803" y="1539720"/>
            <a:ext cx="1959000" cy="13716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380"/>
              </a:spcBef>
              <a:spcAft>
                <a:spcPts val="0"/>
              </a:spcAft>
              <a:buClr>
                <a:srgbClr val="3366FF"/>
              </a:buClr>
              <a:buSzPts val="1900"/>
              <a:buFont typeface="Calibri"/>
              <a:buNone/>
            </a:pPr>
            <a:r>
              <a:rPr lang="en">
                <a:solidFill>
                  <a:srgbClr val="FF00FF"/>
                </a:solidFill>
              </a:rPr>
              <a:t>       A learning conversation</a:t>
            </a:r>
            <a:endParaRPr b="0" i="0" sz="1900" u="none" cap="none" strike="noStrike">
              <a:solidFill>
                <a:srgbClr val="FF00FF"/>
              </a:solidFill>
              <a:latin typeface="Calibri"/>
              <a:ea typeface="Calibri"/>
              <a:cs typeface="Calibri"/>
              <a:sym typeface="Calibri"/>
            </a:endParaRPr>
          </a:p>
        </p:txBody>
      </p:sp>
      <p:sp>
        <p:nvSpPr>
          <p:cNvPr id="51" name="Google Shape;51;p10"/>
          <p:cNvSpPr txBox="1"/>
          <p:nvPr>
            <p:ph type="title"/>
          </p:nvPr>
        </p:nvSpPr>
        <p:spPr>
          <a:xfrm>
            <a:off x="457200" y="1539720"/>
            <a:ext cx="6324600" cy="13716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lang="en"/>
              <a:t>Chalkface. Learning Power. What and why </a:t>
            </a:r>
            <a:endParaRPr b="0" i="0" sz="4200" u="none" cap="none" strike="noStrike">
              <a:solidFill>
                <a:srgbClr val="000090"/>
              </a:solidFill>
              <a:latin typeface="Calibri"/>
              <a:ea typeface="Calibri"/>
              <a:cs typeface="Calibri"/>
              <a:sym typeface="Calibri"/>
            </a:endParaRPr>
          </a:p>
        </p:txBody>
      </p:sp>
      <p:sp>
        <p:nvSpPr>
          <p:cNvPr id="52" name="Google Shape;52;p10"/>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6" name="Shape 56"/>
        <p:cNvGrpSpPr/>
        <p:nvPr/>
      </p:nvGrpSpPr>
      <p:grpSpPr>
        <a:xfrm>
          <a:off x="0" y="0"/>
          <a:ext cx="0" cy="0"/>
          <a:chOff x="0" y="0"/>
          <a:chExt cx="0" cy="0"/>
        </a:xfrm>
      </p:grpSpPr>
      <p:sp>
        <p:nvSpPr>
          <p:cNvPr id="57" name="Google Shape;57;p11"/>
          <p:cNvSpPr txBox="1"/>
          <p:nvPr>
            <p:ph type="title"/>
          </p:nvPr>
        </p:nvSpPr>
        <p:spPr>
          <a:xfrm>
            <a:off x="370900" y="0"/>
            <a:ext cx="8405700" cy="1057500"/>
          </a:xfrm>
          <a:prstGeom prst="rect">
            <a:avLst/>
          </a:prstGeom>
          <a:noFill/>
          <a:ln>
            <a:noFill/>
          </a:ln>
        </p:spPr>
        <p:txBody>
          <a:bodyPr anchorCtr="0" anchor="ctr" bIns="45700" lIns="91425" spcFirstLastPara="1" rIns="97475" wrap="square" tIns="45700">
            <a:noAutofit/>
          </a:bodyPr>
          <a:lstStyle/>
          <a:p>
            <a:pPr indent="-31624" lvl="0" marL="31624" marR="0" rtl="0" algn="l">
              <a:lnSpc>
                <a:spcPct val="100000"/>
              </a:lnSpc>
              <a:spcBef>
                <a:spcPts val="0"/>
              </a:spcBef>
              <a:spcAft>
                <a:spcPts val="0"/>
              </a:spcAft>
              <a:buClr>
                <a:srgbClr val="000090"/>
              </a:buClr>
              <a:buSzPts val="3200"/>
              <a:buFont typeface="Open Sans"/>
              <a:buNone/>
            </a:pPr>
            <a:r>
              <a:rPr b="0" i="0" lang="en" sz="3200" u="none" cap="none" strike="noStrike">
                <a:solidFill>
                  <a:srgbClr val="000090"/>
                </a:solidFill>
                <a:latin typeface="Calibri"/>
                <a:ea typeface="Calibri"/>
                <a:cs typeface="Calibri"/>
                <a:sym typeface="Calibri"/>
              </a:rPr>
              <a:t>A conversation about learning</a:t>
            </a:r>
            <a:endParaRPr/>
          </a:p>
        </p:txBody>
      </p:sp>
      <p:sp>
        <p:nvSpPr>
          <p:cNvPr id="58" name="Google Shape;58;p11"/>
          <p:cNvSpPr txBox="1"/>
          <p:nvPr>
            <p:ph idx="1" type="body"/>
          </p:nvPr>
        </p:nvSpPr>
        <p:spPr>
          <a:xfrm>
            <a:off x="373691" y="1065338"/>
            <a:ext cx="4184100" cy="3624000"/>
          </a:xfrm>
          <a:prstGeom prst="rect">
            <a:avLst/>
          </a:prstGeom>
          <a:noFill/>
          <a:ln>
            <a:noFill/>
          </a:ln>
        </p:spPr>
        <p:txBody>
          <a:bodyPr anchorCtr="0" anchor="ctr" bIns="45700" lIns="91425" spcFirstLastPara="1" rIns="97475" wrap="square" tIns="45700">
            <a:noAutofit/>
          </a:bodyPr>
          <a:lstStyle/>
          <a:p>
            <a:pPr indent="0" lvl="0" marL="0" marR="0" rtl="0" algn="l">
              <a:lnSpc>
                <a:spcPct val="100000"/>
              </a:lnSpc>
              <a:spcBef>
                <a:spcPts val="0"/>
              </a:spcBef>
              <a:spcAft>
                <a:spcPts val="0"/>
              </a:spcAft>
              <a:buClr>
                <a:srgbClr val="3366FF"/>
              </a:buClr>
              <a:buSzPts val="2400"/>
              <a:buFont typeface="Noto Sans Symbols"/>
              <a:buNone/>
            </a:pPr>
            <a:r>
              <a:rPr b="1" i="0" lang="en" sz="1800" u="none" cap="none" strike="noStrike">
                <a:solidFill>
                  <a:srgbClr val="3366FF"/>
                </a:solidFill>
                <a:latin typeface="Calibri"/>
                <a:ea typeface="Calibri"/>
                <a:cs typeface="Calibri"/>
                <a:sym typeface="Calibri"/>
              </a:rPr>
              <a:t>Provocations</a:t>
            </a:r>
            <a:endParaRPr b="1" i="0" sz="1800" u="none" cap="none" strike="noStrike">
              <a:solidFill>
                <a:srgbClr val="3366FF"/>
              </a:solidFill>
              <a:latin typeface="Calibri"/>
              <a:ea typeface="Calibri"/>
              <a:cs typeface="Calibri"/>
              <a:sym typeface="Calibri"/>
            </a:endParaRPr>
          </a:p>
          <a:p>
            <a:pPr indent="-304800" lvl="0" marL="342900" marR="0" rtl="0" algn="l">
              <a:lnSpc>
                <a:spcPct val="100000"/>
              </a:lnSpc>
              <a:spcBef>
                <a:spcPts val="0"/>
              </a:spcBef>
              <a:spcAft>
                <a:spcPts val="0"/>
              </a:spcAft>
              <a:buClr>
                <a:srgbClr val="3366FF"/>
              </a:buClr>
              <a:buSzPts val="1800"/>
              <a:buFont typeface="Calibri"/>
              <a:buAutoNum type="arabicPeriod"/>
            </a:pPr>
            <a:r>
              <a:rPr b="0" i="0" lang="en" sz="1800" u="none" cap="none" strike="noStrike">
                <a:solidFill>
                  <a:srgbClr val="3366FF"/>
                </a:solidFill>
                <a:latin typeface="Calibri"/>
                <a:ea typeface="Calibri"/>
                <a:cs typeface="Calibri"/>
                <a:sym typeface="Calibri"/>
              </a:rPr>
              <a:t>Learning is learnable</a:t>
            </a:r>
            <a:endParaRPr sz="1800"/>
          </a:p>
          <a:p>
            <a:pPr indent="-304800" lvl="0" marL="342900" marR="0" rtl="0" algn="l">
              <a:lnSpc>
                <a:spcPct val="100000"/>
              </a:lnSpc>
              <a:spcBef>
                <a:spcPts val="0"/>
              </a:spcBef>
              <a:spcAft>
                <a:spcPts val="0"/>
              </a:spcAft>
              <a:buClr>
                <a:srgbClr val="3366FF"/>
              </a:buClr>
              <a:buSzPts val="1800"/>
              <a:buFont typeface="Calibri"/>
              <a:buAutoNum type="arabicPeriod"/>
            </a:pPr>
            <a:r>
              <a:rPr b="0" i="0" lang="en" sz="1800" u="none" cap="none" strike="noStrike">
                <a:solidFill>
                  <a:srgbClr val="3366FF"/>
                </a:solidFill>
                <a:latin typeface="Calibri"/>
                <a:ea typeface="Calibri"/>
                <a:cs typeface="Calibri"/>
                <a:sym typeface="Calibri"/>
              </a:rPr>
              <a:t>To focus on learning might compromise standards</a:t>
            </a:r>
            <a:endParaRPr sz="1800"/>
          </a:p>
          <a:p>
            <a:pPr indent="-304800" lvl="0" marL="342900" marR="0" rtl="0" algn="l">
              <a:lnSpc>
                <a:spcPct val="100000"/>
              </a:lnSpc>
              <a:spcBef>
                <a:spcPts val="0"/>
              </a:spcBef>
              <a:spcAft>
                <a:spcPts val="0"/>
              </a:spcAft>
              <a:buClr>
                <a:srgbClr val="3366FF"/>
              </a:buClr>
              <a:buSzPts val="1800"/>
              <a:buFont typeface="Calibri"/>
              <a:buAutoNum type="arabicPeriod"/>
            </a:pPr>
            <a:r>
              <a:rPr b="0" i="0" lang="en" sz="1800" u="none" cap="none" strike="noStrike">
                <a:solidFill>
                  <a:srgbClr val="3366FF"/>
                </a:solidFill>
                <a:latin typeface="Calibri"/>
                <a:ea typeface="Calibri"/>
                <a:cs typeface="Calibri"/>
                <a:sym typeface="Calibri"/>
              </a:rPr>
              <a:t>High achievers are generally very good learners</a:t>
            </a:r>
            <a:endParaRPr sz="1800"/>
          </a:p>
          <a:p>
            <a:pPr indent="-304800" lvl="0" marL="342900" marR="0" rtl="0" algn="l">
              <a:lnSpc>
                <a:spcPct val="100000"/>
              </a:lnSpc>
              <a:spcBef>
                <a:spcPts val="0"/>
              </a:spcBef>
              <a:spcAft>
                <a:spcPts val="0"/>
              </a:spcAft>
              <a:buClr>
                <a:srgbClr val="3366FF"/>
              </a:buClr>
              <a:buSzPts val="1800"/>
              <a:buFont typeface="Calibri"/>
              <a:buAutoNum type="arabicPeriod"/>
            </a:pPr>
            <a:r>
              <a:rPr b="0" i="0" lang="en" sz="1800" u="none" cap="none" strike="noStrike">
                <a:solidFill>
                  <a:srgbClr val="3366FF"/>
                </a:solidFill>
                <a:latin typeface="Calibri"/>
                <a:ea typeface="Calibri"/>
                <a:cs typeface="Calibri"/>
                <a:sym typeface="Calibri"/>
              </a:rPr>
              <a:t>Spoon-feeding gets results</a:t>
            </a:r>
            <a:endParaRPr sz="1800"/>
          </a:p>
          <a:p>
            <a:pPr indent="-304800" lvl="0" marL="342900" marR="0" rtl="0" algn="l">
              <a:lnSpc>
                <a:spcPct val="100000"/>
              </a:lnSpc>
              <a:spcBef>
                <a:spcPts val="0"/>
              </a:spcBef>
              <a:spcAft>
                <a:spcPts val="0"/>
              </a:spcAft>
              <a:buClr>
                <a:srgbClr val="3366FF"/>
              </a:buClr>
              <a:buSzPts val="1800"/>
              <a:buFont typeface="Calibri"/>
              <a:buAutoNum type="arabicPeriod"/>
            </a:pPr>
            <a:r>
              <a:rPr b="0" i="0" lang="en" sz="1800" u="none" cap="none" strike="noStrike">
                <a:solidFill>
                  <a:srgbClr val="3366FF"/>
                </a:solidFill>
                <a:latin typeface="Calibri"/>
                <a:ea typeface="Calibri"/>
                <a:cs typeface="Calibri"/>
                <a:sym typeface="Calibri"/>
              </a:rPr>
              <a:t>Students become independent learners as they move through their school careers</a:t>
            </a:r>
            <a:endParaRPr sz="1800"/>
          </a:p>
          <a:p>
            <a:pPr indent="-304800" lvl="0" marL="342900" marR="0" rtl="0" algn="l">
              <a:lnSpc>
                <a:spcPct val="100000"/>
              </a:lnSpc>
              <a:spcBef>
                <a:spcPts val="0"/>
              </a:spcBef>
              <a:spcAft>
                <a:spcPts val="0"/>
              </a:spcAft>
              <a:buClr>
                <a:srgbClr val="3366FF"/>
              </a:buClr>
              <a:buSzPts val="1800"/>
              <a:buFont typeface="Calibri"/>
              <a:buAutoNum type="arabicPeriod"/>
            </a:pPr>
            <a:r>
              <a:rPr b="0" i="0" lang="en" sz="1800" u="none" cap="none" strike="noStrike">
                <a:solidFill>
                  <a:srgbClr val="3366FF"/>
                </a:solidFill>
                <a:latin typeface="Calibri"/>
                <a:ea typeface="Calibri"/>
                <a:cs typeface="Calibri"/>
                <a:sym typeface="Calibri"/>
              </a:rPr>
              <a:t>If we develop ‘growth mindset’ language with our students they’ll become better learners</a:t>
            </a:r>
            <a:endParaRPr b="1" i="0" sz="1800" u="none" cap="none" strike="noStrike">
              <a:solidFill>
                <a:srgbClr val="3366FF"/>
              </a:solidFill>
              <a:latin typeface="Calibri"/>
              <a:ea typeface="Calibri"/>
              <a:cs typeface="Calibri"/>
              <a:sym typeface="Calibri"/>
            </a:endParaRPr>
          </a:p>
        </p:txBody>
      </p:sp>
      <p:sp>
        <p:nvSpPr>
          <p:cNvPr id="59" name="Google Shape;59;p11"/>
          <p:cNvSpPr txBox="1"/>
          <p:nvPr>
            <p:ph idx="2" type="body"/>
          </p:nvPr>
        </p:nvSpPr>
        <p:spPr>
          <a:xfrm>
            <a:off x="4888428" y="1065338"/>
            <a:ext cx="4184100" cy="3624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469"/>
              </a:spcBef>
              <a:spcAft>
                <a:spcPts val="0"/>
              </a:spcAft>
              <a:buClr>
                <a:srgbClr val="3366FF"/>
              </a:buClr>
              <a:buSzPts val="2400"/>
              <a:buFont typeface="Noto Sans Symbols"/>
              <a:buNone/>
            </a:pPr>
            <a:r>
              <a:rPr b="1" i="0" lang="en" sz="1758" u="none" cap="none" strike="noStrike">
                <a:solidFill>
                  <a:srgbClr val="3366FF"/>
                </a:solidFill>
                <a:latin typeface="Calibri"/>
                <a:ea typeface="Calibri"/>
                <a:cs typeface="Calibri"/>
                <a:sym typeface="Calibri"/>
              </a:rPr>
              <a:t>How</a:t>
            </a:r>
            <a:endParaRPr b="1" i="0" sz="1758" u="none" cap="none" strike="noStrike">
              <a:solidFill>
                <a:srgbClr val="3366FF"/>
              </a:solidFill>
              <a:latin typeface="Calibri"/>
              <a:ea typeface="Calibri"/>
              <a:cs typeface="Calibri"/>
              <a:sym typeface="Calibri"/>
            </a:endParaRPr>
          </a:p>
          <a:p>
            <a:pPr indent="-152400" lvl="0" marL="0" marR="0" rtl="0" algn="l">
              <a:lnSpc>
                <a:spcPct val="100000"/>
              </a:lnSpc>
              <a:spcBef>
                <a:spcPts val="469"/>
              </a:spcBef>
              <a:spcAft>
                <a:spcPts val="0"/>
              </a:spcAft>
              <a:buClr>
                <a:srgbClr val="3366FF"/>
              </a:buClr>
              <a:buSzPts val="2400"/>
              <a:buFont typeface="Noto Sans Symbols"/>
              <a:buChar char="●"/>
            </a:pPr>
            <a:r>
              <a:rPr b="0" i="0" lang="en" sz="1758" u="none" cap="none" strike="noStrike">
                <a:solidFill>
                  <a:srgbClr val="3366FF"/>
                </a:solidFill>
                <a:latin typeface="Calibri"/>
                <a:ea typeface="Calibri"/>
                <a:cs typeface="Calibri"/>
                <a:sym typeface="Calibri"/>
              </a:rPr>
              <a:t>6 groups</a:t>
            </a:r>
            <a:endParaRPr/>
          </a:p>
          <a:p>
            <a:pPr indent="-152400" lvl="0" marL="0" marR="0" rtl="0" algn="l">
              <a:lnSpc>
                <a:spcPct val="100000"/>
              </a:lnSpc>
              <a:spcBef>
                <a:spcPts val="469"/>
              </a:spcBef>
              <a:spcAft>
                <a:spcPts val="0"/>
              </a:spcAft>
              <a:buClr>
                <a:srgbClr val="3366FF"/>
              </a:buClr>
              <a:buSzPts val="2400"/>
              <a:buFont typeface="Noto Sans Symbols"/>
              <a:buChar char="●"/>
            </a:pPr>
            <a:r>
              <a:rPr b="0" i="0" lang="en" sz="1758" u="none" cap="none" strike="noStrike">
                <a:solidFill>
                  <a:srgbClr val="3366FF"/>
                </a:solidFill>
                <a:latin typeface="Calibri"/>
                <a:ea typeface="Calibri"/>
                <a:cs typeface="Calibri"/>
                <a:sym typeface="Calibri"/>
              </a:rPr>
              <a:t>1 statement per group</a:t>
            </a:r>
            <a:endParaRPr/>
          </a:p>
          <a:p>
            <a:pPr indent="-152400" lvl="0" marL="0" marR="0" rtl="0" algn="l">
              <a:lnSpc>
                <a:spcPct val="100000"/>
              </a:lnSpc>
              <a:spcBef>
                <a:spcPts val="469"/>
              </a:spcBef>
              <a:spcAft>
                <a:spcPts val="0"/>
              </a:spcAft>
              <a:buClr>
                <a:srgbClr val="3366FF"/>
              </a:buClr>
              <a:buSzPts val="2400"/>
              <a:buFont typeface="Noto Sans Symbols"/>
              <a:buChar char="●"/>
            </a:pPr>
            <a:r>
              <a:rPr b="0" i="0" lang="en" sz="1758" u="none" cap="none" strike="noStrike">
                <a:solidFill>
                  <a:srgbClr val="3366FF"/>
                </a:solidFill>
                <a:latin typeface="Calibri"/>
                <a:ea typeface="Calibri"/>
                <a:cs typeface="Calibri"/>
                <a:sym typeface="Calibri"/>
              </a:rPr>
              <a:t>Use PEE</a:t>
            </a:r>
            <a:endParaRPr b="0" i="0" sz="1758" u="none" cap="none" strike="noStrike">
              <a:solidFill>
                <a:srgbClr val="3366FF"/>
              </a:solidFill>
              <a:latin typeface="Calibri"/>
              <a:ea typeface="Calibri"/>
              <a:cs typeface="Calibri"/>
              <a:sym typeface="Calibri"/>
            </a:endParaRPr>
          </a:p>
          <a:p>
            <a:pPr indent="-355600" lvl="1" marL="427852" marR="0" rtl="0" algn="l">
              <a:lnSpc>
                <a:spcPct val="100000"/>
              </a:lnSpc>
              <a:spcBef>
                <a:spcPts val="469"/>
              </a:spcBef>
              <a:spcAft>
                <a:spcPts val="0"/>
              </a:spcAft>
              <a:buClr>
                <a:srgbClr val="000000"/>
              </a:buClr>
              <a:buSzPts val="2000"/>
              <a:buFont typeface="Noto Sans Symbols"/>
              <a:buChar char="○"/>
            </a:pPr>
            <a:r>
              <a:rPr b="0" i="0" lang="en" sz="1523" u="none" cap="none" strike="noStrike">
                <a:solidFill>
                  <a:srgbClr val="000000"/>
                </a:solidFill>
                <a:latin typeface="Calibri"/>
                <a:ea typeface="Calibri"/>
                <a:cs typeface="Calibri"/>
                <a:sym typeface="Calibri"/>
              </a:rPr>
              <a:t>What’s your </a:t>
            </a:r>
            <a:r>
              <a:rPr b="0" i="0" lang="en" sz="1523" u="none" cap="none" strike="noStrike">
                <a:solidFill>
                  <a:srgbClr val="3366FF"/>
                </a:solidFill>
                <a:latin typeface="Calibri"/>
                <a:ea typeface="Calibri"/>
                <a:cs typeface="Calibri"/>
                <a:sym typeface="Calibri"/>
              </a:rPr>
              <a:t>point</a:t>
            </a:r>
            <a:r>
              <a:rPr b="0" i="0" lang="en" sz="1523" u="none" cap="none" strike="noStrike">
                <a:solidFill>
                  <a:srgbClr val="000000"/>
                </a:solidFill>
                <a:latin typeface="Calibri"/>
                <a:ea typeface="Calibri"/>
                <a:cs typeface="Calibri"/>
                <a:sym typeface="Calibri"/>
              </a:rPr>
              <a:t> of view?</a:t>
            </a:r>
            <a:endParaRPr b="0" i="0" sz="1523" u="none" cap="none" strike="noStrike">
              <a:solidFill>
                <a:srgbClr val="000000"/>
              </a:solidFill>
              <a:latin typeface="Calibri"/>
              <a:ea typeface="Calibri"/>
              <a:cs typeface="Calibri"/>
              <a:sym typeface="Calibri"/>
            </a:endParaRPr>
          </a:p>
          <a:p>
            <a:pPr indent="-355600" lvl="1" marL="427852" marR="0" rtl="0" algn="l">
              <a:lnSpc>
                <a:spcPct val="100000"/>
              </a:lnSpc>
              <a:spcBef>
                <a:spcPts val="469"/>
              </a:spcBef>
              <a:spcAft>
                <a:spcPts val="0"/>
              </a:spcAft>
              <a:buClr>
                <a:srgbClr val="000000"/>
              </a:buClr>
              <a:buSzPts val="2000"/>
              <a:buFont typeface="Noto Sans Symbols"/>
              <a:buChar char="○"/>
            </a:pPr>
            <a:r>
              <a:rPr b="0" i="0" lang="en" sz="1523" u="none" cap="none" strike="noStrike">
                <a:solidFill>
                  <a:srgbClr val="000000"/>
                </a:solidFill>
                <a:latin typeface="Calibri"/>
                <a:ea typeface="Calibri"/>
                <a:cs typeface="Calibri"/>
                <a:sym typeface="Calibri"/>
              </a:rPr>
              <a:t>What </a:t>
            </a:r>
            <a:r>
              <a:rPr b="0" i="0" lang="en" sz="1523" u="none" cap="none" strike="noStrike">
                <a:solidFill>
                  <a:srgbClr val="3366FF"/>
                </a:solidFill>
                <a:latin typeface="Calibri"/>
                <a:ea typeface="Calibri"/>
                <a:cs typeface="Calibri"/>
                <a:sym typeface="Calibri"/>
              </a:rPr>
              <a:t>evidence</a:t>
            </a:r>
            <a:r>
              <a:rPr b="0" i="0" lang="en" sz="1523" u="none" cap="none" strike="noStrike">
                <a:solidFill>
                  <a:srgbClr val="000000"/>
                </a:solidFill>
                <a:latin typeface="Calibri"/>
                <a:ea typeface="Calibri"/>
                <a:cs typeface="Calibri"/>
                <a:sym typeface="Calibri"/>
              </a:rPr>
              <a:t> can you cite?</a:t>
            </a:r>
            <a:endParaRPr b="0" i="0" sz="1523" u="none" cap="none" strike="noStrike">
              <a:solidFill>
                <a:srgbClr val="000000"/>
              </a:solidFill>
              <a:latin typeface="Calibri"/>
              <a:ea typeface="Calibri"/>
              <a:cs typeface="Calibri"/>
              <a:sym typeface="Calibri"/>
            </a:endParaRPr>
          </a:p>
          <a:p>
            <a:pPr indent="-355600" lvl="1" marL="427852" marR="0" rtl="0" algn="l">
              <a:lnSpc>
                <a:spcPct val="100000"/>
              </a:lnSpc>
              <a:spcBef>
                <a:spcPts val="469"/>
              </a:spcBef>
              <a:spcAft>
                <a:spcPts val="0"/>
              </a:spcAft>
              <a:buClr>
                <a:srgbClr val="000000"/>
              </a:buClr>
              <a:buSzPts val="2000"/>
              <a:buFont typeface="Noto Sans Symbols"/>
              <a:buChar char="○"/>
            </a:pPr>
            <a:r>
              <a:rPr b="0" i="0" lang="en" sz="1523" u="none" cap="none" strike="noStrike">
                <a:solidFill>
                  <a:srgbClr val="000000"/>
                </a:solidFill>
                <a:latin typeface="Calibri"/>
                <a:ea typeface="Calibri"/>
                <a:cs typeface="Calibri"/>
                <a:sym typeface="Calibri"/>
              </a:rPr>
              <a:t>How would you </a:t>
            </a:r>
            <a:r>
              <a:rPr b="0" i="0" lang="en" sz="1523" u="none" cap="none" strike="noStrike">
                <a:solidFill>
                  <a:srgbClr val="3366FF"/>
                </a:solidFill>
                <a:latin typeface="Calibri"/>
                <a:ea typeface="Calibri"/>
                <a:cs typeface="Calibri"/>
                <a:sym typeface="Calibri"/>
              </a:rPr>
              <a:t>explain</a:t>
            </a:r>
            <a:r>
              <a:rPr b="0" i="0" lang="en" sz="1523" u="none" cap="none" strike="noStrike">
                <a:solidFill>
                  <a:srgbClr val="000000"/>
                </a:solidFill>
                <a:latin typeface="Calibri"/>
                <a:ea typeface="Calibri"/>
                <a:cs typeface="Calibri"/>
                <a:sym typeface="Calibri"/>
              </a:rPr>
              <a:t> it to others?</a:t>
            </a:r>
            <a:endParaRPr b="0" i="0" sz="1523" u="none" cap="none" strike="noStrike">
              <a:solidFill>
                <a:srgbClr val="000000"/>
              </a:solidFill>
              <a:latin typeface="Calibri"/>
              <a:ea typeface="Calibri"/>
              <a:cs typeface="Calibri"/>
              <a:sym typeface="Calibri"/>
            </a:endParaRPr>
          </a:p>
          <a:p>
            <a:pPr indent="-355600" lvl="1" marL="427852" marR="0" rtl="0" algn="l">
              <a:lnSpc>
                <a:spcPct val="100000"/>
              </a:lnSpc>
              <a:spcBef>
                <a:spcPts val="469"/>
              </a:spcBef>
              <a:spcAft>
                <a:spcPts val="0"/>
              </a:spcAft>
              <a:buClr>
                <a:srgbClr val="000000"/>
              </a:buClr>
              <a:buSzPts val="2000"/>
              <a:buFont typeface="Noto Sans Symbols"/>
              <a:buChar char="○"/>
            </a:pPr>
            <a:r>
              <a:rPr b="0" i="0" lang="en" sz="1523" u="none" cap="none" strike="noStrike">
                <a:solidFill>
                  <a:srgbClr val="000000"/>
                </a:solidFill>
                <a:latin typeface="Calibri"/>
                <a:ea typeface="Calibri"/>
                <a:cs typeface="Calibri"/>
                <a:sym typeface="Calibri"/>
              </a:rPr>
              <a:t>Oh! and what are the implications for teachers?</a:t>
            </a:r>
            <a:endParaRPr/>
          </a:p>
          <a:p>
            <a:pPr indent="-152400" lvl="0" marL="0" marR="0" rtl="0" algn="l">
              <a:lnSpc>
                <a:spcPct val="100000"/>
              </a:lnSpc>
              <a:spcBef>
                <a:spcPts val="469"/>
              </a:spcBef>
              <a:spcAft>
                <a:spcPts val="0"/>
              </a:spcAft>
              <a:buClr>
                <a:srgbClr val="3366FF"/>
              </a:buClr>
              <a:buSzPts val="2400"/>
              <a:buFont typeface="Noto Sans Symbols"/>
              <a:buChar char="●"/>
            </a:pPr>
            <a:r>
              <a:rPr b="0" i="0" lang="en" sz="1758" u="none" cap="none" strike="noStrike">
                <a:solidFill>
                  <a:srgbClr val="3366FF"/>
                </a:solidFill>
                <a:latin typeface="Calibri"/>
                <a:ea typeface="Calibri"/>
                <a:cs typeface="Calibri"/>
                <a:sym typeface="Calibri"/>
              </a:rPr>
              <a:t>10 mins discussion in your group</a:t>
            </a:r>
            <a:endParaRPr/>
          </a:p>
        </p:txBody>
      </p:sp>
      <p:sp>
        <p:nvSpPr>
          <p:cNvPr id="60" name="Google Shape;60;p11"/>
          <p:cNvSpPr txBox="1"/>
          <p:nvPr>
            <p:ph idx="12" type="sldNum"/>
          </p:nvPr>
        </p:nvSpPr>
        <p:spPr>
          <a:xfrm>
            <a:off x="2662275" y="4870489"/>
            <a:ext cx="2133600" cy="2730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rgbClr val="0000FF"/>
                </a:solidFill>
                <a:latin typeface="Calibri"/>
                <a:ea typeface="Calibri"/>
                <a:cs typeface="Calibri"/>
                <a:sym typeface="Calibri"/>
              </a:rPr>
              <a:t>‹#›</a:t>
            </a:fld>
            <a:endParaRPr b="0" i="0" sz="1200" u="none" cap="none" strike="noStrike">
              <a:solidFill>
                <a:srgbClr val="0000FF"/>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65" name="Shape 65"/>
        <p:cNvGrpSpPr/>
        <p:nvPr/>
      </p:nvGrpSpPr>
      <p:grpSpPr>
        <a:xfrm>
          <a:off x="0" y="0"/>
          <a:ext cx="0" cy="0"/>
          <a:chOff x="0" y="0"/>
          <a:chExt cx="0" cy="0"/>
        </a:xfrm>
      </p:grpSpPr>
      <p:sp>
        <p:nvSpPr>
          <p:cNvPr id="66" name="Google Shape;66;p12"/>
          <p:cNvSpPr/>
          <p:nvPr/>
        </p:nvSpPr>
        <p:spPr>
          <a:xfrm>
            <a:off x="4992689" y="572691"/>
            <a:ext cx="358800" cy="3132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aphicFrame>
        <p:nvGraphicFramePr>
          <p:cNvPr id="67" name="Google Shape;67;p12"/>
          <p:cNvGraphicFramePr/>
          <p:nvPr/>
        </p:nvGraphicFramePr>
        <p:xfrm>
          <a:off x="363602" y="345558"/>
          <a:ext cx="3000000" cy="3000000"/>
        </p:xfrm>
        <a:graphic>
          <a:graphicData uri="http://schemas.openxmlformats.org/drawingml/2006/table">
            <a:tbl>
              <a:tblPr bandRow="1" firstRow="1">
                <a:noFill/>
                <a:tableStyleId>{EB4D2311-ED9F-4AB2-9CA9-D056801FC41E}</a:tableStyleId>
              </a:tblPr>
              <a:tblGrid>
                <a:gridCol w="2833175"/>
                <a:gridCol w="2833175"/>
                <a:gridCol w="2833175"/>
              </a:tblGrid>
              <a:tr h="735475">
                <a:tc>
                  <a:txBody>
                    <a:bodyPr>
                      <a:noAutofit/>
                    </a:bodyPr>
                    <a:lstStyle/>
                    <a:p>
                      <a:pPr indent="0" lvl="0" marL="0" marR="0" rtl="0" algn="l">
                        <a:lnSpc>
                          <a:spcPct val="100000"/>
                        </a:lnSpc>
                        <a:spcBef>
                          <a:spcPts val="0"/>
                        </a:spcBef>
                        <a:spcAft>
                          <a:spcPts val="0"/>
                        </a:spcAft>
                        <a:buNone/>
                      </a:pPr>
                      <a:r>
                        <a:rPr lang="en" sz="3600" u="none" cap="none" strike="noStrike">
                          <a:solidFill>
                            <a:srgbClr val="FF00FF"/>
                          </a:solidFill>
                          <a:latin typeface="Calibri"/>
                          <a:ea typeface="Calibri"/>
                          <a:cs typeface="Calibri"/>
                          <a:sym typeface="Calibri"/>
                        </a:rPr>
                        <a:t>Point</a:t>
                      </a:r>
                      <a:endParaRPr sz="3600" u="none" cap="none" strike="noStrike">
                        <a:solidFill>
                          <a:srgbClr val="FF00FF"/>
                        </a:solidFill>
                        <a:latin typeface="Calibri"/>
                        <a:ea typeface="Calibri"/>
                        <a:cs typeface="Calibri"/>
                        <a:sym typeface="Calibri"/>
                      </a:endParaRPr>
                    </a:p>
                  </a:txBody>
                  <a:tcPr marT="41150" marB="41150" marR="91450" marL="91450"/>
                </a:tc>
                <a:tc>
                  <a:txBody>
                    <a:bodyPr>
                      <a:noAutofit/>
                    </a:bodyPr>
                    <a:lstStyle/>
                    <a:p>
                      <a:pPr indent="0" lvl="0" marL="0" marR="0" rtl="0" algn="l">
                        <a:lnSpc>
                          <a:spcPct val="100000"/>
                        </a:lnSpc>
                        <a:spcBef>
                          <a:spcPts val="0"/>
                        </a:spcBef>
                        <a:spcAft>
                          <a:spcPts val="0"/>
                        </a:spcAft>
                        <a:buClr>
                          <a:srgbClr val="000000"/>
                        </a:buClr>
                        <a:buSzPts val="3600"/>
                        <a:buFont typeface="Arial"/>
                        <a:buNone/>
                      </a:pPr>
                      <a:r>
                        <a:rPr lang="en" sz="3600" u="none" cap="none" strike="noStrike">
                          <a:solidFill>
                            <a:srgbClr val="FF00FF"/>
                          </a:solidFill>
                          <a:latin typeface="Calibri"/>
                          <a:ea typeface="Calibri"/>
                          <a:cs typeface="Calibri"/>
                          <a:sym typeface="Calibri"/>
                        </a:rPr>
                        <a:t>Evidence</a:t>
                      </a:r>
                      <a:endParaRPr sz="1300">
                        <a:solidFill>
                          <a:srgbClr val="FF00FF"/>
                        </a:solidFill>
                      </a:endParaRPr>
                    </a:p>
                  </a:txBody>
                  <a:tcPr marT="41150" marB="41150" marR="91450" marL="91450"/>
                </a:tc>
                <a:tc>
                  <a:txBody>
                    <a:bodyPr>
                      <a:noAutofit/>
                    </a:bodyPr>
                    <a:lstStyle/>
                    <a:p>
                      <a:pPr indent="0" lvl="0" marL="0" marR="0" rtl="0" algn="l">
                        <a:lnSpc>
                          <a:spcPct val="100000"/>
                        </a:lnSpc>
                        <a:spcBef>
                          <a:spcPts val="0"/>
                        </a:spcBef>
                        <a:spcAft>
                          <a:spcPts val="0"/>
                        </a:spcAft>
                        <a:buClr>
                          <a:srgbClr val="000000"/>
                        </a:buClr>
                        <a:buSzPts val="3600"/>
                        <a:buFont typeface="Arial"/>
                        <a:buNone/>
                      </a:pPr>
                      <a:r>
                        <a:rPr lang="en" sz="3600" u="none" cap="none" strike="noStrike">
                          <a:solidFill>
                            <a:srgbClr val="FF00FF"/>
                          </a:solidFill>
                          <a:latin typeface="Calibri"/>
                          <a:ea typeface="Calibri"/>
                          <a:cs typeface="Calibri"/>
                          <a:sym typeface="Calibri"/>
                        </a:rPr>
                        <a:t>Explain</a:t>
                      </a:r>
                      <a:endParaRPr sz="1300">
                        <a:solidFill>
                          <a:srgbClr val="FF00FF"/>
                        </a:solidFill>
                      </a:endParaRPr>
                    </a:p>
                  </a:txBody>
                  <a:tcPr marT="41150" marB="41150" marR="91450" marL="91450"/>
                </a:tc>
              </a:tr>
              <a:tr h="908825">
                <a:tc>
                  <a:txBody>
                    <a:bodyPr>
                      <a:noAutofit/>
                    </a:bodyPr>
                    <a:lstStyle/>
                    <a:p>
                      <a:pPr indent="0" lvl="0" marL="0" marR="0" rtl="0" algn="l">
                        <a:lnSpc>
                          <a:spcPct val="100000"/>
                        </a:lnSpc>
                        <a:spcBef>
                          <a:spcPts val="0"/>
                        </a:spcBef>
                        <a:spcAft>
                          <a:spcPts val="0"/>
                        </a:spcAft>
                        <a:buClr>
                          <a:srgbClr val="000000"/>
                        </a:buClr>
                        <a:buSzPts val="1300"/>
                        <a:buFont typeface="Arial"/>
                        <a:buNone/>
                      </a:pPr>
                      <a:r>
                        <a:rPr b="1" lang="en" u="none" cap="none" strike="noStrike">
                          <a:solidFill>
                            <a:srgbClr val="000090"/>
                          </a:solidFill>
                        </a:rPr>
                        <a:t>Sum up the main idea</a:t>
                      </a:r>
                      <a:endParaRPr/>
                    </a:p>
                  </a:txBody>
                  <a:tcPr marT="41150" marB="41150" marR="91450" marL="91450"/>
                </a:tc>
                <a:tc>
                  <a:txBody>
                    <a:bodyPr>
                      <a:noAutofit/>
                    </a:bodyPr>
                    <a:lstStyle/>
                    <a:p>
                      <a:pPr indent="0" lvl="0" marL="0" marR="0" rtl="0" algn="l">
                        <a:lnSpc>
                          <a:spcPct val="100000"/>
                        </a:lnSpc>
                        <a:spcBef>
                          <a:spcPts val="0"/>
                        </a:spcBef>
                        <a:spcAft>
                          <a:spcPts val="0"/>
                        </a:spcAft>
                        <a:buClr>
                          <a:srgbClr val="000000"/>
                        </a:buClr>
                        <a:buSzPts val="1300"/>
                        <a:buFont typeface="Arial"/>
                        <a:buNone/>
                      </a:pPr>
                      <a:r>
                        <a:rPr b="1" lang="en" u="none" cap="none" strike="noStrike">
                          <a:solidFill>
                            <a:srgbClr val="000090"/>
                          </a:solidFill>
                        </a:rPr>
                        <a:t>Provide evidence for your point you are making</a:t>
                      </a:r>
                      <a:endParaRPr/>
                    </a:p>
                  </a:txBody>
                  <a:tcPr marT="41150" marB="41150" marR="91450" marL="91450"/>
                </a:tc>
                <a:tc>
                  <a:txBody>
                    <a:bodyPr>
                      <a:noAutofit/>
                    </a:bodyPr>
                    <a:lstStyle/>
                    <a:p>
                      <a:pPr indent="0" lvl="0" marL="0" marR="0" rtl="0" algn="l">
                        <a:lnSpc>
                          <a:spcPct val="100000"/>
                        </a:lnSpc>
                        <a:spcBef>
                          <a:spcPts val="0"/>
                        </a:spcBef>
                        <a:spcAft>
                          <a:spcPts val="0"/>
                        </a:spcAft>
                        <a:buNone/>
                      </a:pPr>
                      <a:r>
                        <a:rPr b="1" lang="en" u="none" cap="none" strike="noStrike">
                          <a:solidFill>
                            <a:srgbClr val="000090"/>
                          </a:solidFill>
                        </a:rPr>
                        <a:t>Why is the quotation significant?</a:t>
                      </a:r>
                      <a:endParaRPr/>
                    </a:p>
                    <a:p>
                      <a:pPr indent="0" lvl="0" marL="0" marR="0" rtl="0" algn="l">
                        <a:lnSpc>
                          <a:spcPct val="100000"/>
                        </a:lnSpc>
                        <a:spcBef>
                          <a:spcPts val="0"/>
                        </a:spcBef>
                        <a:spcAft>
                          <a:spcPts val="0"/>
                        </a:spcAft>
                        <a:buNone/>
                      </a:pPr>
                      <a:r>
                        <a:rPr b="1" lang="en" u="none" cap="none" strike="noStrike">
                          <a:solidFill>
                            <a:srgbClr val="000090"/>
                          </a:solidFill>
                        </a:rPr>
                        <a:t>What effect does the quotation have on the reader?</a:t>
                      </a:r>
                      <a:endParaRPr/>
                    </a:p>
                    <a:p>
                      <a:pPr indent="0" lvl="0" marL="0" marR="0" rtl="0" algn="l">
                        <a:lnSpc>
                          <a:spcPct val="100000"/>
                        </a:lnSpc>
                        <a:spcBef>
                          <a:spcPts val="0"/>
                        </a:spcBef>
                        <a:spcAft>
                          <a:spcPts val="0"/>
                        </a:spcAft>
                        <a:buNone/>
                      </a:pPr>
                      <a:r>
                        <a:rPr b="1" lang="en" u="none" cap="none" strike="noStrike">
                          <a:solidFill>
                            <a:srgbClr val="000090"/>
                          </a:solidFill>
                        </a:rPr>
                        <a:t>Why has the writer used this technique?</a:t>
                      </a:r>
                      <a:endParaRPr/>
                    </a:p>
                  </a:txBody>
                  <a:tcPr marT="41150" marB="41150" marR="91450" marL="91450"/>
                </a:tc>
              </a:tr>
              <a:tr h="2110500">
                <a:tc>
                  <a:txBody>
                    <a:bodyPr>
                      <a:noAutofit/>
                    </a:bodyPr>
                    <a:lstStyle/>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In my opinion…</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Arguably…</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The writer uses…</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Similarly…</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Both…</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In contrast…</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One of the language features used is… </a:t>
                      </a:r>
                      <a:endParaRPr/>
                    </a:p>
                  </a:txBody>
                  <a:tcPr marT="41150" marB="41150" marR="91450" marL="91450"/>
                </a:tc>
                <a:tc>
                  <a:txBody>
                    <a:bodyPr>
                      <a:noAutofit/>
                    </a:bodyPr>
                    <a:lstStyle/>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For example…</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An example of this is…</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is shown…</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can be seen…</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is demonstrated when…</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We know this because…</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The evidence for this is…</a:t>
                      </a:r>
                      <a:endParaRPr u="none" cap="none" strike="noStrike"/>
                    </a:p>
                  </a:txBody>
                  <a:tcPr marT="41150" marB="41150" marR="91450" marL="91450"/>
                </a:tc>
                <a:tc>
                  <a:txBody>
                    <a:bodyPr>
                      <a:noAutofit/>
                    </a:bodyPr>
                    <a:lstStyle/>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shows…</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suggests…</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implies…</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is effective because…</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The writer has chosen this technique because..</a:t>
                      </a:r>
                      <a:endParaRPr/>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would make the reader feel…</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has been used because…</a:t>
                      </a:r>
                      <a:endParaRPr u="none" cap="none" strike="noStrike"/>
                    </a:p>
                  </a:txBody>
                  <a:tcPr marT="41150" marB="41150" marR="91450" marL="91450"/>
                </a:tc>
              </a:tr>
            </a:tbl>
          </a:graphicData>
        </a:graphic>
      </p:graphicFrame>
      <p:sp>
        <p:nvSpPr>
          <p:cNvPr id="68" name="Google Shape;68;p12"/>
          <p:cNvSpPr txBox="1"/>
          <p:nvPr/>
        </p:nvSpPr>
        <p:spPr>
          <a:xfrm>
            <a:off x="230925" y="4322625"/>
            <a:ext cx="3772500" cy="276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800">
                <a:solidFill>
                  <a:srgbClr val="FF00FF"/>
                </a:solidFill>
                <a:latin typeface="Calibri"/>
                <a:ea typeface="Calibri"/>
                <a:cs typeface="Calibri"/>
                <a:sym typeface="Calibri"/>
              </a:rPr>
              <a:t>(</a:t>
            </a:r>
            <a:r>
              <a:rPr b="0" i="0" lang="en" sz="1800" u="none" cap="none" strike="noStrike">
                <a:solidFill>
                  <a:srgbClr val="FF00FF"/>
                </a:solidFill>
                <a:latin typeface="Calibri"/>
                <a:ea typeface="Calibri"/>
                <a:cs typeface="Calibri"/>
                <a:sym typeface="Calibri"/>
              </a:rPr>
              <a:t>In case you haven’t met it before).</a:t>
            </a:r>
            <a:endParaRPr sz="1800">
              <a:solidFill>
                <a:srgbClr val="FF00FF"/>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72" name="Shape 72"/>
        <p:cNvGrpSpPr/>
        <p:nvPr/>
      </p:nvGrpSpPr>
      <p:grpSpPr>
        <a:xfrm>
          <a:off x="0" y="0"/>
          <a:ext cx="0" cy="0"/>
          <a:chOff x="0" y="0"/>
          <a:chExt cx="0" cy="0"/>
        </a:xfrm>
      </p:grpSpPr>
      <p:sp>
        <p:nvSpPr>
          <p:cNvPr id="73" name="Google Shape;73;p13"/>
          <p:cNvSpPr txBox="1"/>
          <p:nvPr>
            <p:ph idx="1" type="body"/>
          </p:nvPr>
        </p:nvSpPr>
        <p:spPr>
          <a:xfrm>
            <a:off x="381822" y="1120588"/>
            <a:ext cx="6385500" cy="3587700"/>
          </a:xfrm>
          <a:prstGeom prst="rect">
            <a:avLst/>
          </a:prstGeom>
          <a:noFill/>
          <a:ln>
            <a:noFill/>
          </a:ln>
        </p:spPr>
        <p:txBody>
          <a:bodyPr anchorCtr="0" anchor="ctr" bIns="45700" lIns="91425" spcFirstLastPara="1" rIns="91425" wrap="square" tIns="45700">
            <a:noAutofit/>
          </a:bodyPr>
          <a:lstStyle/>
          <a:p>
            <a:pPr indent="0" lvl="0" marL="76200" marR="0" rtl="0" algn="l">
              <a:lnSpc>
                <a:spcPct val="110000"/>
              </a:lnSpc>
              <a:spcBef>
                <a:spcPts val="560"/>
              </a:spcBef>
              <a:spcAft>
                <a:spcPts val="0"/>
              </a:spcAft>
              <a:buClr>
                <a:srgbClr val="3366FF"/>
              </a:buClr>
              <a:buSzPts val="2400"/>
              <a:buFont typeface="Noto Sans Symbols"/>
              <a:buNone/>
            </a:pPr>
            <a:r>
              <a:rPr b="0" i="0" lang="en" sz="2000" u="none" cap="none" strike="noStrike">
                <a:solidFill>
                  <a:srgbClr val="0000FF"/>
                </a:solidFill>
                <a:latin typeface="Calibri"/>
                <a:ea typeface="Calibri"/>
                <a:cs typeface="Calibri"/>
                <a:sym typeface="Calibri"/>
              </a:rPr>
              <a:t>In cognitive science, a revolution has taken place in the way we think of ‘intelligence’. For a while, people believed that it was a fixed-sized dollop of general-purpose mental resource that God or your genes gave you when you were born, whose main effect was to set a ceiling on what you could achieve. We now know that this model is scientifically indefensible, factually incorrect, and educationally pernicious. In fact, there is enormous room for everyone to get smarter by developing their ‘learnacy’.</a:t>
            </a:r>
            <a:endParaRPr/>
          </a:p>
        </p:txBody>
      </p:sp>
      <p:sp>
        <p:nvSpPr>
          <p:cNvPr id="74" name="Google Shape;74;p13"/>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 sz="3200" u="none" cap="none" strike="noStrike">
                <a:solidFill>
                  <a:srgbClr val="FF00FF"/>
                </a:solidFill>
                <a:latin typeface="Calibri"/>
                <a:ea typeface="Calibri"/>
                <a:cs typeface="Calibri"/>
                <a:sym typeface="Calibri"/>
              </a:rPr>
              <a:t>1</a:t>
            </a:r>
            <a:r>
              <a:rPr b="0" i="0" lang="en" sz="3200" u="none" cap="none" strike="noStrike">
                <a:solidFill>
                  <a:srgbClr val="FF6600"/>
                </a:solidFill>
                <a:latin typeface="Calibri"/>
                <a:ea typeface="Calibri"/>
                <a:cs typeface="Calibri"/>
                <a:sym typeface="Calibri"/>
              </a:rPr>
              <a:t>.</a:t>
            </a:r>
            <a:r>
              <a:rPr b="0" i="0" lang="en" sz="3200" u="none" cap="none" strike="noStrike">
                <a:solidFill>
                  <a:srgbClr val="000090"/>
                </a:solidFill>
                <a:latin typeface="Calibri"/>
                <a:ea typeface="Calibri"/>
                <a:cs typeface="Calibri"/>
                <a:sym typeface="Calibri"/>
              </a:rPr>
              <a:t> Evidence shows that </a:t>
            </a:r>
            <a:r>
              <a:rPr b="0" i="0" lang="en" sz="3200" u="none" cap="none" strike="noStrike">
                <a:solidFill>
                  <a:srgbClr val="FF00FF"/>
                </a:solidFill>
                <a:latin typeface="Calibri"/>
                <a:ea typeface="Calibri"/>
                <a:cs typeface="Calibri"/>
                <a:sym typeface="Calibri"/>
              </a:rPr>
              <a:t>Learning is a Learnable craft...</a:t>
            </a:r>
            <a:endParaRPr>
              <a:solidFill>
                <a:srgbClr val="FF00FF"/>
              </a:solidFill>
            </a:endParaRPr>
          </a:p>
        </p:txBody>
      </p:sp>
      <p:sp>
        <p:nvSpPr>
          <p:cNvPr id="75" name="Google Shape;75;p13"/>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0" lvl="0" marL="76200" marR="0" rtl="0" algn="l">
              <a:lnSpc>
                <a:spcPct val="100000"/>
              </a:lnSpc>
              <a:spcBef>
                <a:spcPts val="560"/>
              </a:spcBef>
              <a:spcAft>
                <a:spcPts val="0"/>
              </a:spcAft>
              <a:buClr>
                <a:srgbClr val="3366FF"/>
              </a:buClr>
              <a:buSzPts val="2400"/>
              <a:buFont typeface="Noto Sans Symbols"/>
              <a:buNone/>
            </a:pPr>
            <a:r>
              <a:rPr b="0" i="0" lang="en" sz="1800" u="none" cap="none" strike="noStrike">
                <a:solidFill>
                  <a:srgbClr val="000090"/>
                </a:solidFill>
                <a:latin typeface="Calibri"/>
                <a:ea typeface="Calibri"/>
                <a:cs typeface="Calibri"/>
                <a:sym typeface="Calibri"/>
              </a:rPr>
              <a:t>“I have heard about penicillin, but I have more experience with leeches, so let’s give them a try”</a:t>
            </a:r>
            <a:endParaRPr/>
          </a:p>
          <a:p>
            <a:pPr indent="0" lvl="0" marL="7620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000090"/>
              </a:solidFill>
              <a:latin typeface="Calibri"/>
              <a:ea typeface="Calibri"/>
              <a:cs typeface="Calibri"/>
              <a:sym typeface="Calibri"/>
            </a:endParaRPr>
          </a:p>
          <a:p>
            <a:pPr indent="0" lvl="0" marL="7620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000090"/>
              </a:solidFill>
              <a:latin typeface="Calibri"/>
              <a:ea typeface="Calibri"/>
              <a:cs typeface="Calibri"/>
              <a:sym typeface="Calibri"/>
            </a:endParaRPr>
          </a:p>
          <a:p>
            <a:pPr indent="0" lvl="0" marL="7620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000090"/>
              </a:solidFill>
              <a:latin typeface="Calibri"/>
              <a:ea typeface="Calibri"/>
              <a:cs typeface="Calibri"/>
              <a:sym typeface="Calibri"/>
            </a:endParaRPr>
          </a:p>
        </p:txBody>
      </p:sp>
      <p:grpSp>
        <p:nvGrpSpPr>
          <p:cNvPr id="76" name="Google Shape;76;p13"/>
          <p:cNvGrpSpPr/>
          <p:nvPr/>
        </p:nvGrpSpPr>
        <p:grpSpPr>
          <a:xfrm>
            <a:off x="7145001" y="3358865"/>
            <a:ext cx="1436832" cy="1295704"/>
            <a:chOff x="648724" y="-1903750"/>
            <a:chExt cx="4320000" cy="4329113"/>
          </a:xfrm>
        </p:grpSpPr>
        <p:pic>
          <p:nvPicPr>
            <p:cNvPr descr="download.jpeg" id="77" name="Google Shape;77;p13"/>
            <p:cNvPicPr preferRelativeResize="0"/>
            <p:nvPr/>
          </p:nvPicPr>
          <p:blipFill rotWithShape="1">
            <a:blip r:embed="rId3">
              <a:alphaModFix/>
            </a:blip>
            <a:srcRect b="0" l="0" r="0" t="0"/>
            <a:stretch/>
          </p:blipFill>
          <p:spPr>
            <a:xfrm>
              <a:off x="1493353" y="-1903750"/>
              <a:ext cx="2160240" cy="3258068"/>
            </a:xfrm>
            <a:prstGeom prst="rect">
              <a:avLst/>
            </a:prstGeom>
            <a:noFill/>
            <a:ln>
              <a:noFill/>
            </a:ln>
          </p:spPr>
        </p:pic>
        <p:sp>
          <p:nvSpPr>
            <p:cNvPr id="78" name="Google Shape;78;p13"/>
            <p:cNvSpPr/>
            <p:nvPr/>
          </p:nvSpPr>
          <p:spPr>
            <a:xfrm>
              <a:off x="648724" y="1689463"/>
              <a:ext cx="4320000" cy="735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055"/>
                <a:buFont typeface="Arial"/>
                <a:buNone/>
              </a:pPr>
              <a:r>
                <a:rPr lang="en" sz="1055">
                  <a:solidFill>
                    <a:schemeClr val="dk1"/>
                  </a:solidFill>
                  <a:latin typeface="Arial"/>
                  <a:ea typeface="Arial"/>
                  <a:cs typeface="Arial"/>
                  <a:sym typeface="Arial"/>
                </a:rPr>
                <a:t>Prof. Guy</a:t>
              </a:r>
              <a:r>
                <a:rPr lang="en" sz="1055">
                  <a:solidFill>
                    <a:schemeClr val="dk1"/>
                  </a:solidFill>
                </a:rPr>
                <a:t> </a:t>
              </a:r>
              <a:r>
                <a:rPr lang="en" sz="1055">
                  <a:solidFill>
                    <a:schemeClr val="dk1"/>
                  </a:solidFill>
                  <a:latin typeface="Arial"/>
                  <a:ea typeface="Arial"/>
                  <a:cs typeface="Arial"/>
                  <a:sym typeface="Arial"/>
                </a:rPr>
                <a:t>Claxton</a:t>
              </a:r>
              <a:endParaRPr sz="1055">
                <a:solidFill>
                  <a:srgbClr val="000000"/>
                </a:solidFill>
                <a:latin typeface="Arial"/>
                <a:ea typeface="Arial"/>
                <a:cs typeface="Arial"/>
                <a:sym typeface="Arial"/>
              </a:endParaRPr>
            </a:p>
          </p:txBody>
        </p:sp>
      </p:grpSp>
      <p:sp>
        <p:nvSpPr>
          <p:cNvPr id="79" name="Google Shape;79;p13"/>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rgbClr val="0000FF"/>
                </a:solidFill>
                <a:latin typeface="Calibri"/>
                <a:ea typeface="Calibri"/>
                <a:cs typeface="Calibri"/>
                <a:sym typeface="Calibri"/>
              </a:rPr>
              <a:t>‹#›</a:t>
            </a:fld>
            <a:endParaRPr sz="1200">
              <a:solidFill>
                <a:srgbClr val="0000FF"/>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83" name="Shape 83"/>
        <p:cNvGrpSpPr/>
        <p:nvPr/>
      </p:nvGrpSpPr>
      <p:grpSpPr>
        <a:xfrm>
          <a:off x="0" y="0"/>
          <a:ext cx="0" cy="0"/>
          <a:chOff x="0" y="0"/>
          <a:chExt cx="0" cy="0"/>
        </a:xfrm>
      </p:grpSpPr>
      <p:sp>
        <p:nvSpPr>
          <p:cNvPr id="84" name="Google Shape;84;p14"/>
          <p:cNvSpPr txBox="1"/>
          <p:nvPr>
            <p:ph idx="1" type="body"/>
          </p:nvPr>
        </p:nvSpPr>
        <p:spPr>
          <a:xfrm>
            <a:off x="381822" y="1120588"/>
            <a:ext cx="6385500" cy="3587700"/>
          </a:xfrm>
          <a:prstGeom prst="rect">
            <a:avLst/>
          </a:prstGeom>
          <a:noFill/>
          <a:ln>
            <a:noFill/>
          </a:ln>
        </p:spPr>
        <p:txBody>
          <a:bodyPr anchorCtr="0" anchor="ctr" bIns="45700" lIns="91425" spcFirstLastPara="1" rIns="97475" wrap="square" tIns="45700">
            <a:noAutofit/>
          </a:bodyPr>
          <a:lstStyle/>
          <a:p>
            <a:pPr indent="-381000" lvl="0" marL="457200" marR="0" rtl="0" algn="l">
              <a:lnSpc>
                <a:spcPct val="100000"/>
              </a:lnSpc>
              <a:spcBef>
                <a:spcPts val="0"/>
              </a:spcBef>
              <a:spcAft>
                <a:spcPts val="0"/>
              </a:spcAft>
              <a:buClr>
                <a:srgbClr val="3366FF"/>
              </a:buClr>
              <a:buSzPts val="2400"/>
              <a:buFont typeface="Noto Sans Symbols"/>
              <a:buChar char="●"/>
            </a:pPr>
            <a:r>
              <a:rPr b="0" i="0" lang="en" sz="1816" u="none" cap="none" strike="noStrike">
                <a:solidFill>
                  <a:srgbClr val="3366FF"/>
                </a:solidFill>
                <a:latin typeface="Calibri"/>
                <a:ea typeface="Calibri"/>
                <a:cs typeface="Calibri"/>
                <a:sym typeface="Calibri"/>
              </a:rPr>
              <a:t>‘The evidence leads to the conclusion that </a:t>
            </a:r>
            <a:r>
              <a:rPr b="0" i="0" lang="en" sz="1816" u="none" cap="none" strike="noStrike">
                <a:solidFill>
                  <a:srgbClr val="FF00FF"/>
                </a:solidFill>
                <a:latin typeface="Calibri"/>
                <a:ea typeface="Calibri"/>
                <a:cs typeface="Calibri"/>
                <a:sym typeface="Calibri"/>
              </a:rPr>
              <a:t>learning about learning </a:t>
            </a:r>
            <a:r>
              <a:rPr b="0" i="0" lang="en" sz="1816" u="none" cap="none" strike="noStrike">
                <a:solidFill>
                  <a:srgbClr val="3366FF"/>
                </a:solidFill>
                <a:latin typeface="Calibri"/>
                <a:ea typeface="Calibri"/>
                <a:cs typeface="Calibri"/>
                <a:sym typeface="Calibri"/>
              </a:rPr>
              <a:t>is a practically viable and educationally important strategy which also has the effect of </a:t>
            </a:r>
            <a:r>
              <a:rPr b="0" i="0" lang="en" sz="1816" u="none" cap="none" strike="noStrike">
                <a:solidFill>
                  <a:srgbClr val="FF00FF"/>
                </a:solidFill>
                <a:latin typeface="Calibri"/>
                <a:ea typeface="Calibri"/>
                <a:cs typeface="Calibri"/>
                <a:sym typeface="Calibri"/>
              </a:rPr>
              <a:t>improving performance</a:t>
            </a:r>
            <a:r>
              <a:rPr b="0" i="0" lang="en" sz="1816" u="none" cap="none" strike="noStrike">
                <a:solidFill>
                  <a:srgbClr val="3366FF"/>
                </a:solidFill>
                <a:latin typeface="Calibri"/>
                <a:ea typeface="Calibri"/>
                <a:cs typeface="Calibri"/>
                <a:sym typeface="Calibri"/>
              </a:rPr>
              <a:t>’</a:t>
            </a:r>
            <a:endParaRPr b="0" i="0" sz="1816" u="none" cap="none" strike="noStrike">
              <a:solidFill>
                <a:srgbClr val="3366FF"/>
              </a:solidFill>
              <a:latin typeface="Calibri"/>
              <a:ea typeface="Calibri"/>
              <a:cs typeface="Calibri"/>
              <a:sym typeface="Calibri"/>
            </a:endParaRPr>
          </a:p>
          <a:p>
            <a:pPr indent="-381000" lvl="0" marL="457200" marR="0" rtl="0" algn="l">
              <a:lnSpc>
                <a:spcPct val="100000"/>
              </a:lnSpc>
              <a:spcBef>
                <a:spcPts val="491"/>
              </a:spcBef>
              <a:spcAft>
                <a:spcPts val="0"/>
              </a:spcAft>
              <a:buClr>
                <a:srgbClr val="3366FF"/>
              </a:buClr>
              <a:buSzPts val="2400"/>
              <a:buFont typeface="Noto Sans Symbols"/>
              <a:buChar char="●"/>
            </a:pPr>
            <a:r>
              <a:rPr b="0" i="0" lang="en" sz="1816" u="none" cap="none" strike="noStrike">
                <a:solidFill>
                  <a:srgbClr val="3366FF"/>
                </a:solidFill>
                <a:latin typeface="Calibri"/>
                <a:ea typeface="Calibri"/>
                <a:cs typeface="Calibri"/>
                <a:sym typeface="Calibri"/>
              </a:rPr>
              <a:t>‘Performance </a:t>
            </a:r>
            <a:r>
              <a:rPr b="0" i="0" lang="en" sz="1816" u="none" cap="none" strike="noStrike">
                <a:solidFill>
                  <a:srgbClr val="FF00FF"/>
                </a:solidFill>
                <a:latin typeface="Calibri"/>
                <a:ea typeface="Calibri"/>
                <a:cs typeface="Calibri"/>
                <a:sym typeface="Calibri"/>
              </a:rPr>
              <a:t>pressure does not help</a:t>
            </a:r>
            <a:r>
              <a:rPr b="0" i="0" lang="en" sz="1816" u="none" cap="none" strike="noStrike">
                <a:solidFill>
                  <a:srgbClr val="FF6600"/>
                </a:solidFill>
                <a:latin typeface="Calibri"/>
                <a:ea typeface="Calibri"/>
                <a:cs typeface="Calibri"/>
                <a:sym typeface="Calibri"/>
              </a:rPr>
              <a:t> </a:t>
            </a:r>
            <a:r>
              <a:rPr b="0" i="0" lang="en" sz="1816" u="none" cap="none" strike="noStrike">
                <a:solidFill>
                  <a:srgbClr val="3366FF"/>
                </a:solidFill>
                <a:latin typeface="Calibri"/>
                <a:ea typeface="Calibri"/>
                <a:cs typeface="Calibri"/>
                <a:sym typeface="Calibri"/>
              </a:rPr>
              <a:t>to improve performance’</a:t>
            </a:r>
            <a:endParaRPr b="0" i="0" sz="1816" u="none" cap="none" strike="noStrike">
              <a:solidFill>
                <a:srgbClr val="3366FF"/>
              </a:solidFill>
              <a:latin typeface="Calibri"/>
              <a:ea typeface="Calibri"/>
              <a:cs typeface="Calibri"/>
              <a:sym typeface="Calibri"/>
            </a:endParaRPr>
          </a:p>
          <a:p>
            <a:pPr indent="-381000" lvl="0" marL="457200" marR="0" rtl="0" algn="l">
              <a:lnSpc>
                <a:spcPct val="100000"/>
              </a:lnSpc>
              <a:spcBef>
                <a:spcPts val="491"/>
              </a:spcBef>
              <a:spcAft>
                <a:spcPts val="0"/>
              </a:spcAft>
              <a:buClr>
                <a:srgbClr val="3366FF"/>
              </a:buClr>
              <a:buSzPts val="2400"/>
              <a:buFont typeface="Noto Sans Symbols"/>
              <a:buChar char="●"/>
            </a:pPr>
            <a:r>
              <a:rPr b="0" i="0" lang="en" sz="1816" u="none" cap="none" strike="noStrike">
                <a:solidFill>
                  <a:srgbClr val="3366FF"/>
                </a:solidFill>
                <a:latin typeface="Calibri"/>
                <a:ea typeface="Calibri"/>
                <a:cs typeface="Calibri"/>
                <a:sym typeface="Calibri"/>
              </a:rPr>
              <a:t>‘A focus on learning can enhance performance, whereas a focus on performance (alone) can depress performance. The effects of </a:t>
            </a:r>
            <a:r>
              <a:rPr b="0" i="0" lang="en" sz="1816" u="none" cap="none" strike="noStrike">
                <a:solidFill>
                  <a:srgbClr val="FF00FF"/>
                </a:solidFill>
                <a:latin typeface="Calibri"/>
                <a:ea typeface="Calibri"/>
                <a:cs typeface="Calibri"/>
                <a:sym typeface="Calibri"/>
              </a:rPr>
              <a:t>performance orientation</a:t>
            </a:r>
            <a:r>
              <a:rPr b="0" i="0" lang="en" sz="1816" u="none" cap="none" strike="noStrike">
                <a:solidFill>
                  <a:srgbClr val="FF6600"/>
                </a:solidFill>
                <a:latin typeface="Calibri"/>
                <a:ea typeface="Calibri"/>
                <a:cs typeface="Calibri"/>
                <a:sym typeface="Calibri"/>
              </a:rPr>
              <a:t> </a:t>
            </a:r>
            <a:r>
              <a:rPr b="0" i="0" lang="en" sz="1816" u="none" cap="none" strike="noStrike">
                <a:solidFill>
                  <a:srgbClr val="3366FF"/>
                </a:solidFill>
                <a:latin typeface="Calibri"/>
                <a:ea typeface="Calibri"/>
                <a:cs typeface="Calibri"/>
                <a:sym typeface="Calibri"/>
              </a:rPr>
              <a:t>include greater </a:t>
            </a:r>
            <a:r>
              <a:rPr b="0" i="0" lang="en" sz="1816" u="none" cap="none" strike="noStrike">
                <a:solidFill>
                  <a:srgbClr val="FF00FF"/>
                </a:solidFill>
                <a:latin typeface="Calibri"/>
                <a:ea typeface="Calibri"/>
                <a:cs typeface="Calibri"/>
                <a:sym typeface="Calibri"/>
              </a:rPr>
              <a:t>helplessness, reduced help-seeking, less effective strategy use, increased use of ineffective strategies, and a greater focus on grade feedback’</a:t>
            </a:r>
            <a:endParaRPr b="0" i="0" sz="1816" u="none" cap="none" strike="noStrike">
              <a:solidFill>
                <a:srgbClr val="FF00FF"/>
              </a:solidFill>
              <a:latin typeface="Calibri"/>
              <a:ea typeface="Calibri"/>
              <a:cs typeface="Calibri"/>
              <a:sym typeface="Calibri"/>
            </a:endParaRPr>
          </a:p>
        </p:txBody>
      </p:sp>
      <p:sp>
        <p:nvSpPr>
          <p:cNvPr id="85" name="Google Shape;85;p14"/>
          <p:cNvSpPr txBox="1"/>
          <p:nvPr>
            <p:ph type="title"/>
          </p:nvPr>
        </p:nvSpPr>
        <p:spPr>
          <a:xfrm>
            <a:off x="381000" y="266886"/>
            <a:ext cx="8381400" cy="790800"/>
          </a:xfrm>
          <a:prstGeom prst="rect">
            <a:avLst/>
          </a:prstGeom>
          <a:noFill/>
          <a:ln>
            <a:noFill/>
          </a:ln>
        </p:spPr>
        <p:txBody>
          <a:bodyPr anchorCtr="0" anchor="ctr" bIns="45700" lIns="91425" spcFirstLastPara="1" rIns="97475" wrap="square" tIns="45700">
            <a:noAutofit/>
          </a:bodyPr>
          <a:lstStyle/>
          <a:p>
            <a:pPr indent="-31624" lvl="0" marL="31624" marR="0" rtl="0" algn="l">
              <a:lnSpc>
                <a:spcPct val="100000"/>
              </a:lnSpc>
              <a:spcBef>
                <a:spcPts val="0"/>
              </a:spcBef>
              <a:spcAft>
                <a:spcPts val="0"/>
              </a:spcAft>
              <a:buClr>
                <a:srgbClr val="000090"/>
              </a:buClr>
              <a:buSzPts val="3200"/>
              <a:buFont typeface="Open Sans"/>
              <a:buNone/>
            </a:pPr>
            <a:r>
              <a:rPr b="0" i="0" lang="en" sz="3200" u="none" cap="none" strike="noStrike">
                <a:solidFill>
                  <a:srgbClr val="FF00FF"/>
                </a:solidFill>
                <a:latin typeface="Calibri"/>
                <a:ea typeface="Calibri"/>
                <a:cs typeface="Calibri"/>
                <a:sym typeface="Calibri"/>
              </a:rPr>
              <a:t>2</a:t>
            </a:r>
            <a:r>
              <a:rPr b="0" i="0" lang="en" sz="3200" u="none" cap="none" strike="noStrike">
                <a:solidFill>
                  <a:srgbClr val="000090"/>
                </a:solidFill>
                <a:latin typeface="Calibri"/>
                <a:ea typeface="Calibri"/>
                <a:cs typeface="Calibri"/>
                <a:sym typeface="Calibri"/>
              </a:rPr>
              <a:t>. Evidence shows that a focus on learning </a:t>
            </a:r>
            <a:r>
              <a:rPr b="0" i="0" lang="en" sz="3200" u="none" cap="none" strike="noStrike">
                <a:solidFill>
                  <a:srgbClr val="FF00FF"/>
                </a:solidFill>
                <a:latin typeface="Calibri"/>
                <a:ea typeface="Calibri"/>
                <a:cs typeface="Calibri"/>
                <a:sym typeface="Calibri"/>
              </a:rPr>
              <a:t>enhances</a:t>
            </a:r>
            <a:r>
              <a:rPr b="0" i="0" lang="en" sz="3200" u="none" cap="none" strike="noStrike">
                <a:solidFill>
                  <a:srgbClr val="000090"/>
                </a:solidFill>
                <a:latin typeface="Calibri"/>
                <a:ea typeface="Calibri"/>
                <a:cs typeface="Calibri"/>
                <a:sym typeface="Calibri"/>
              </a:rPr>
              <a:t> performance. . .</a:t>
            </a:r>
            <a:endParaRPr/>
          </a:p>
        </p:txBody>
      </p:sp>
      <p:sp>
        <p:nvSpPr>
          <p:cNvPr id="86" name="Google Shape;86;p14"/>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pic>
        <p:nvPicPr>
          <p:cNvPr id="87" name="Google Shape;87;p14"/>
          <p:cNvPicPr preferRelativeResize="0"/>
          <p:nvPr/>
        </p:nvPicPr>
        <p:blipFill rotWithShape="1">
          <a:blip r:embed="rId3">
            <a:alphaModFix/>
          </a:blip>
          <a:srcRect b="0" l="0" r="0" t="0"/>
          <a:stretch/>
        </p:blipFill>
        <p:spPr>
          <a:xfrm>
            <a:off x="7464907" y="1389050"/>
            <a:ext cx="890736" cy="1262434"/>
          </a:xfrm>
          <a:prstGeom prst="rect">
            <a:avLst/>
          </a:prstGeom>
          <a:noFill/>
          <a:ln cap="flat" cmpd="sng" w="25400">
            <a:solidFill>
              <a:schemeClr val="dk1"/>
            </a:solidFill>
            <a:prstDash val="solid"/>
            <a:miter lim="800000"/>
            <a:headEnd len="sm" w="sm" type="none"/>
            <a:tailEnd len="sm" w="sm" type="none"/>
          </a:ln>
        </p:spPr>
      </p:pic>
      <p:pic>
        <p:nvPicPr>
          <p:cNvPr descr="2db62c0626380a22d17a08.L._V218009516_SX200_.jpg" id="88" name="Google Shape;88;p14"/>
          <p:cNvPicPr preferRelativeResize="0"/>
          <p:nvPr/>
        </p:nvPicPr>
        <p:blipFill rotWithShape="1">
          <a:blip r:embed="rId4">
            <a:alphaModFix/>
          </a:blip>
          <a:srcRect b="0" l="0" r="0" t="0"/>
          <a:stretch/>
        </p:blipFill>
        <p:spPr>
          <a:xfrm>
            <a:off x="7322844" y="3381629"/>
            <a:ext cx="1100823" cy="963220"/>
          </a:xfrm>
          <a:prstGeom prst="rect">
            <a:avLst/>
          </a:prstGeom>
          <a:noFill/>
          <a:ln>
            <a:noFill/>
          </a:ln>
        </p:spPr>
      </p:pic>
      <p:sp>
        <p:nvSpPr>
          <p:cNvPr id="89" name="Google Shape;89;p14"/>
          <p:cNvSpPr txBox="1"/>
          <p:nvPr/>
        </p:nvSpPr>
        <p:spPr>
          <a:xfrm>
            <a:off x="7398535" y="4375736"/>
            <a:ext cx="1034700" cy="210900"/>
          </a:xfrm>
          <a:prstGeom prst="rect">
            <a:avLst/>
          </a:prstGeom>
          <a:noFill/>
          <a:ln>
            <a:noFill/>
          </a:ln>
        </p:spPr>
        <p:txBody>
          <a:bodyPr anchorCtr="0" anchor="t" bIns="26775" lIns="53575" spcFirstLastPara="1" rIns="53575" wrap="square" tIns="26775">
            <a:noAutofit/>
          </a:bodyPr>
          <a:lstStyle/>
          <a:p>
            <a:pPr indent="0" lvl="0" marL="0" marR="0" rtl="0" algn="l">
              <a:spcBef>
                <a:spcPts val="0"/>
              </a:spcBef>
              <a:spcAft>
                <a:spcPts val="0"/>
              </a:spcAft>
              <a:buClr>
                <a:srgbClr val="000000"/>
              </a:buClr>
              <a:buSzPts val="1172"/>
              <a:buFont typeface="Arial"/>
              <a:buNone/>
            </a:pPr>
            <a:r>
              <a:rPr lang="en" sz="1172">
                <a:solidFill>
                  <a:srgbClr val="000000"/>
                </a:solidFill>
                <a:latin typeface="Arial"/>
                <a:ea typeface="Arial"/>
                <a:cs typeface="Arial"/>
                <a:sym typeface="Arial"/>
              </a:rPr>
              <a:t>Chris Watkins</a:t>
            </a:r>
            <a:endParaRPr/>
          </a:p>
        </p:txBody>
      </p:sp>
      <p:sp>
        <p:nvSpPr>
          <p:cNvPr id="90" name="Google Shape;90;p14"/>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5" name="Shape 95"/>
        <p:cNvGrpSpPr/>
        <p:nvPr/>
      </p:nvGrpSpPr>
      <p:grpSpPr>
        <a:xfrm>
          <a:off x="0" y="0"/>
          <a:ext cx="0" cy="0"/>
          <a:chOff x="0" y="0"/>
          <a:chExt cx="0" cy="0"/>
        </a:xfrm>
      </p:grpSpPr>
      <p:sp>
        <p:nvSpPr>
          <p:cNvPr id="96" name="Google Shape;96;p15"/>
          <p:cNvSpPr txBox="1"/>
          <p:nvPr>
            <p:ph idx="1" type="body"/>
          </p:nvPr>
        </p:nvSpPr>
        <p:spPr>
          <a:xfrm>
            <a:off x="381822" y="1120588"/>
            <a:ext cx="6385500" cy="3587700"/>
          </a:xfrm>
          <a:prstGeom prst="rect">
            <a:avLst/>
          </a:prstGeom>
          <a:noFill/>
          <a:ln>
            <a:noFill/>
          </a:ln>
        </p:spPr>
        <p:txBody>
          <a:bodyPr anchorCtr="0" anchor="ctr" bIns="45700" lIns="91425" spcFirstLastPara="1" rIns="91425" wrap="square" tIns="45700">
            <a:noAutofit/>
          </a:bodyPr>
          <a:lstStyle/>
          <a:p>
            <a:pPr indent="0" lvl="0" marL="76200" marR="0" rtl="0" algn="l">
              <a:lnSpc>
                <a:spcPct val="90000"/>
              </a:lnSpc>
              <a:spcBef>
                <a:spcPts val="560"/>
              </a:spcBef>
              <a:spcAft>
                <a:spcPts val="0"/>
              </a:spcAft>
              <a:buClr>
                <a:srgbClr val="3366FF"/>
              </a:buClr>
              <a:buSzPts val="2400"/>
              <a:buFont typeface="Noto Sans Symbols"/>
              <a:buNone/>
            </a:pPr>
            <a:r>
              <a:rPr b="0" i="0" lang="en" sz="2400" u="none" cap="none" strike="noStrike">
                <a:solidFill>
                  <a:srgbClr val="3366FF"/>
                </a:solidFill>
                <a:latin typeface="Calibri"/>
                <a:ea typeface="Calibri"/>
                <a:cs typeface="Calibri"/>
                <a:sym typeface="Calibri"/>
              </a:rPr>
              <a:t>‘I guess I could call myself smart. I mean I usually get good grades. </a:t>
            </a:r>
            <a:endParaRPr sz="2400"/>
          </a:p>
          <a:p>
            <a:pPr indent="0" lvl="0" marL="76200" marR="0" rtl="0" algn="l">
              <a:lnSpc>
                <a:spcPct val="90000"/>
              </a:lnSpc>
              <a:spcBef>
                <a:spcPts val="560"/>
              </a:spcBef>
              <a:spcAft>
                <a:spcPts val="0"/>
              </a:spcAft>
              <a:buClr>
                <a:srgbClr val="3366FF"/>
              </a:buClr>
              <a:buSzPts val="2400"/>
              <a:buFont typeface="Noto Sans Symbols"/>
              <a:buNone/>
            </a:pPr>
            <a:r>
              <a:rPr b="0" i="0" lang="en" sz="2400" u="none" cap="none" strike="noStrike">
                <a:solidFill>
                  <a:srgbClr val="3366FF"/>
                </a:solidFill>
                <a:latin typeface="Calibri"/>
                <a:ea typeface="Calibri"/>
                <a:cs typeface="Calibri"/>
                <a:sym typeface="Calibri"/>
              </a:rPr>
              <a:t>Sometimes I worry though, that I’m not equipped to achieve what I want, that I’m just a tape recorder repeating back what I’ve heard. </a:t>
            </a:r>
            <a:endParaRPr sz="2400"/>
          </a:p>
          <a:p>
            <a:pPr indent="0" lvl="0" marL="76200" marR="0" rtl="0" algn="l">
              <a:lnSpc>
                <a:spcPct val="90000"/>
              </a:lnSpc>
              <a:spcBef>
                <a:spcPts val="560"/>
              </a:spcBef>
              <a:spcAft>
                <a:spcPts val="0"/>
              </a:spcAft>
              <a:buClr>
                <a:srgbClr val="3366FF"/>
              </a:buClr>
              <a:buSzPts val="2400"/>
              <a:buFont typeface="Noto Sans Symbols"/>
              <a:buNone/>
            </a:pPr>
            <a:r>
              <a:rPr b="0" i="0" lang="en" sz="2400" u="none" cap="none" strike="noStrike">
                <a:solidFill>
                  <a:srgbClr val="3366FF"/>
                </a:solidFill>
                <a:latin typeface="Calibri"/>
                <a:ea typeface="Calibri"/>
                <a:cs typeface="Calibri"/>
                <a:sym typeface="Calibri"/>
              </a:rPr>
              <a:t>I worry that once I’m out of school and people don’t keep handing me information with questions...I’ll be lost.’</a:t>
            </a:r>
            <a:endParaRPr sz="2400"/>
          </a:p>
          <a:p>
            <a:pPr indent="0" lvl="0" marL="76200" marR="0" rtl="0" algn="l">
              <a:lnSpc>
                <a:spcPct val="90000"/>
              </a:lnSpc>
              <a:spcBef>
                <a:spcPts val="560"/>
              </a:spcBef>
              <a:spcAft>
                <a:spcPts val="0"/>
              </a:spcAft>
              <a:buClr>
                <a:srgbClr val="3366FF"/>
              </a:buClr>
              <a:buSzPts val="2400"/>
              <a:buFont typeface="Noto Sans Symbols"/>
              <a:buNone/>
            </a:pPr>
            <a:r>
              <a:rPr b="0" i="0" lang="en" sz="2400" u="none" cap="none" strike="noStrike">
                <a:solidFill>
                  <a:srgbClr val="3366FF"/>
                </a:solidFill>
                <a:latin typeface="Calibri"/>
                <a:ea typeface="Calibri"/>
                <a:cs typeface="Calibri"/>
                <a:sym typeface="Calibri"/>
              </a:rPr>
              <a:t>Emily, aged 15</a:t>
            </a:r>
            <a:endParaRPr sz="2400"/>
          </a:p>
        </p:txBody>
      </p:sp>
      <p:sp>
        <p:nvSpPr>
          <p:cNvPr id="97" name="Google Shape;97;p15"/>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 sz="3200" u="none" cap="none" strike="noStrike">
                <a:solidFill>
                  <a:srgbClr val="FF00FF"/>
                </a:solidFill>
                <a:latin typeface="Calibri"/>
                <a:ea typeface="Calibri"/>
                <a:cs typeface="Calibri"/>
                <a:sym typeface="Calibri"/>
              </a:rPr>
              <a:t>3</a:t>
            </a:r>
            <a:r>
              <a:rPr b="0" i="0" lang="en" sz="3200" u="none" cap="none" strike="noStrike">
                <a:solidFill>
                  <a:srgbClr val="000090"/>
                </a:solidFill>
                <a:latin typeface="Calibri"/>
                <a:ea typeface="Calibri"/>
                <a:cs typeface="Calibri"/>
                <a:sym typeface="Calibri"/>
              </a:rPr>
              <a:t>. Evidence shows high achievers are vulnerable</a:t>
            </a:r>
            <a:endParaRPr b="0" i="0" sz="3200" u="none" cap="none" strike="noStrike">
              <a:solidFill>
                <a:srgbClr val="000090"/>
              </a:solidFill>
              <a:latin typeface="Calibri"/>
              <a:ea typeface="Calibri"/>
              <a:cs typeface="Calibri"/>
              <a:sym typeface="Calibri"/>
            </a:endParaRPr>
          </a:p>
        </p:txBody>
      </p:sp>
      <p:sp>
        <p:nvSpPr>
          <p:cNvPr id="98" name="Google Shape;98;p15"/>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pic>
        <p:nvPicPr>
          <p:cNvPr descr="Screen Shot 2018-07-23 at 16.41.13.png" id="99" name="Google Shape;99;p15"/>
          <p:cNvPicPr preferRelativeResize="0"/>
          <p:nvPr>
            <p:ph idx="2" type="body"/>
          </p:nvPr>
        </p:nvPicPr>
        <p:blipFill rotWithShape="1">
          <a:blip r:embed="rId3">
            <a:alphaModFix/>
          </a:blip>
          <a:srcRect b="0" l="8444" r="8436" t="0"/>
          <a:stretch/>
        </p:blipFill>
        <p:spPr>
          <a:xfrm>
            <a:off x="6838950" y="1105853"/>
            <a:ext cx="1926300" cy="3600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03" name="Shape 103"/>
        <p:cNvGrpSpPr/>
        <p:nvPr/>
      </p:nvGrpSpPr>
      <p:grpSpPr>
        <a:xfrm>
          <a:off x="0" y="0"/>
          <a:ext cx="0" cy="0"/>
          <a:chOff x="0" y="0"/>
          <a:chExt cx="0" cy="0"/>
        </a:xfrm>
      </p:grpSpPr>
      <p:sp>
        <p:nvSpPr>
          <p:cNvPr id="104" name="Google Shape;104;p16"/>
          <p:cNvSpPr txBox="1"/>
          <p:nvPr>
            <p:ph idx="1" type="body"/>
          </p:nvPr>
        </p:nvSpPr>
        <p:spPr>
          <a:xfrm>
            <a:off x="141125" y="1095275"/>
            <a:ext cx="7413300" cy="3795600"/>
          </a:xfrm>
          <a:prstGeom prst="rect">
            <a:avLst/>
          </a:prstGeom>
        </p:spPr>
        <p:txBody>
          <a:bodyPr anchorCtr="0" anchor="ctr"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800">
                <a:solidFill>
                  <a:srgbClr val="3366FF"/>
                </a:solidFill>
                <a:highlight>
                  <a:srgbClr val="FFFFFF"/>
                </a:highlight>
                <a:latin typeface="Arial"/>
                <a:ea typeface="Arial"/>
                <a:cs typeface="Arial"/>
                <a:sym typeface="Arial"/>
              </a:rPr>
              <a:t>Pedestrian is definitely the word I would use to describe my GCSE English experience. From coursework to prepping for exams, the teachers had an affinity for spoonfeeding. Rather than engaging in class discussions where ideas are exchanged and developed, I and many of my peers passively processed the answers being given to us.</a:t>
            </a:r>
            <a:endParaRPr sz="1800">
              <a:solidFill>
                <a:srgbClr val="3366FF"/>
              </a:solidFill>
              <a:highlight>
                <a:srgbClr val="FFFFFF"/>
              </a:highlight>
              <a:latin typeface="Arial"/>
              <a:ea typeface="Arial"/>
              <a:cs typeface="Arial"/>
              <a:sym typeface="Arial"/>
            </a:endParaRPr>
          </a:p>
          <a:p>
            <a:pPr indent="0" lvl="0" marL="0" rtl="0" algn="l">
              <a:lnSpc>
                <a:spcPct val="115000"/>
              </a:lnSpc>
              <a:spcBef>
                <a:spcPts val="1900"/>
              </a:spcBef>
              <a:spcAft>
                <a:spcPts val="1900"/>
              </a:spcAft>
              <a:buNone/>
            </a:pPr>
            <a:r>
              <a:rPr lang="en" sz="1800">
                <a:solidFill>
                  <a:srgbClr val="3366FF"/>
                </a:solidFill>
                <a:highlight>
                  <a:srgbClr val="FFFFFF"/>
                </a:highlight>
                <a:latin typeface="Arial"/>
                <a:ea typeface="Arial"/>
                <a:cs typeface="Arial"/>
                <a:sym typeface="Arial"/>
              </a:rPr>
              <a:t>However, as painful as it is to admit, it did result in a successful outcome on results day. The teachers did what they had to do to get us over the line. What they did not do, though, is prepare me for the independence and high level thinking required at A level. Spoonfeeding may have been the answer at GCSE but it certainly isn’t at A level. Teachers must identify a limit to spoonfeeding and students must take it upon themselves to seek independence.</a:t>
            </a:r>
            <a:endParaRPr sz="1800">
              <a:solidFill>
                <a:srgbClr val="3366FF"/>
              </a:solidFill>
              <a:highlight>
                <a:srgbClr val="FFFFFF"/>
              </a:highlight>
              <a:latin typeface="Arial"/>
              <a:ea typeface="Arial"/>
              <a:cs typeface="Arial"/>
              <a:sym typeface="Arial"/>
            </a:endParaRPr>
          </a:p>
        </p:txBody>
      </p:sp>
      <p:sp>
        <p:nvSpPr>
          <p:cNvPr id="105" name="Google Shape;105;p16"/>
          <p:cNvSpPr txBox="1"/>
          <p:nvPr>
            <p:ph type="title"/>
          </p:nvPr>
        </p:nvSpPr>
        <p:spPr>
          <a:xfrm>
            <a:off x="381000" y="38286"/>
            <a:ext cx="8381400" cy="7908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solidFill>
                  <a:srgbClr val="FF00FF"/>
                </a:solidFill>
              </a:rPr>
              <a:t>4.</a:t>
            </a:r>
            <a:r>
              <a:rPr lang="en"/>
              <a:t> Spoon feeding gets results . . . . .</a:t>
            </a:r>
            <a:endParaRPr/>
          </a:p>
        </p:txBody>
      </p:sp>
      <p:sp>
        <p:nvSpPr>
          <p:cNvPr id="106" name="Google Shape;106;p16"/>
          <p:cNvSpPr txBox="1"/>
          <p:nvPr>
            <p:ph idx="2" type="body"/>
          </p:nvPr>
        </p:nvSpPr>
        <p:spPr>
          <a:xfrm>
            <a:off x="7554425" y="3143100"/>
            <a:ext cx="1681200" cy="1558200"/>
          </a:xfrm>
          <a:prstGeom prst="rect">
            <a:avLst/>
          </a:prstGeom>
        </p:spPr>
        <p:txBody>
          <a:bodyPr anchorCtr="0" anchor="ctr" bIns="45700" lIns="91425" spcFirstLastPara="1" rIns="91425" wrap="square" tIns="45700">
            <a:noAutofit/>
          </a:bodyPr>
          <a:lstStyle/>
          <a:p>
            <a:pPr indent="0" lvl="0" marL="0" rtl="0" algn="l">
              <a:lnSpc>
                <a:spcPct val="115000"/>
              </a:lnSpc>
              <a:spcBef>
                <a:spcPts val="0"/>
              </a:spcBef>
              <a:spcAft>
                <a:spcPts val="1900"/>
              </a:spcAft>
              <a:buClr>
                <a:schemeClr val="dk1"/>
              </a:buClr>
              <a:buSzPts val="1100"/>
              <a:buFont typeface="Arial"/>
              <a:buNone/>
            </a:pPr>
            <a:r>
              <a:rPr i="1" lang="en" sz="1200">
                <a:solidFill>
                  <a:srgbClr val="3366FF"/>
                </a:solidFill>
                <a:highlight>
                  <a:srgbClr val="FFFFFF"/>
                </a:highlight>
                <a:latin typeface="Arial"/>
                <a:ea typeface="Arial"/>
                <a:cs typeface="Arial"/>
                <a:sym typeface="Arial"/>
              </a:rPr>
              <a:t>The writer is a Year 12 student in London</a:t>
            </a:r>
            <a:endParaRPr/>
          </a:p>
        </p:txBody>
      </p:sp>
      <p:pic>
        <p:nvPicPr>
          <p:cNvPr id="107" name="Google Shape;107;p16"/>
          <p:cNvPicPr preferRelativeResize="0"/>
          <p:nvPr/>
        </p:nvPicPr>
        <p:blipFill>
          <a:blip r:embed="rId3">
            <a:alphaModFix/>
          </a:blip>
          <a:stretch>
            <a:fillRect/>
          </a:stretch>
        </p:blipFill>
        <p:spPr>
          <a:xfrm>
            <a:off x="7373375" y="800275"/>
            <a:ext cx="1812200" cy="1952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0" st="0"/>
                                            </p:txEl>
                                          </p:spTgt>
                                        </p:tgtEl>
                                        <p:attrNameLst>
                                          <p:attrName>style.visibility</p:attrName>
                                        </p:attrNameLst>
                                      </p:cBhvr>
                                      <p:to>
                                        <p:strVal val="visible"/>
                                      </p:to>
                                    </p:set>
                                    <p:animEffect filter="fade" transition="in">
                                      <p:cBhvr>
                                        <p:cTn dur="1000"/>
                                        <p:tgtEl>
                                          <p:spTgt spid="10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1" st="1"/>
                                            </p:txEl>
                                          </p:spTgt>
                                        </p:tgtEl>
                                        <p:attrNameLst>
                                          <p:attrName>style.visibility</p:attrName>
                                        </p:attrNameLst>
                                      </p:cBhvr>
                                      <p:to>
                                        <p:strVal val="visible"/>
                                      </p:to>
                                    </p:set>
                                    <p:animEffect filter="fade" transition="in">
                                      <p:cBhvr>
                                        <p:cTn dur="1000"/>
                                        <p:tgtEl>
                                          <p:spTgt spid="10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1000"/>
                                        <p:tgtEl>
                                          <p:spTgt spid="1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1000"/>
                                        <p:tgtEl>
                                          <p:spTgt spid="1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11" name="Shape 111"/>
        <p:cNvGrpSpPr/>
        <p:nvPr/>
      </p:nvGrpSpPr>
      <p:grpSpPr>
        <a:xfrm>
          <a:off x="0" y="0"/>
          <a:ext cx="0" cy="0"/>
          <a:chOff x="0" y="0"/>
          <a:chExt cx="0" cy="0"/>
        </a:xfrm>
      </p:grpSpPr>
      <p:sp>
        <p:nvSpPr>
          <p:cNvPr id="112" name="Google Shape;112;p17"/>
          <p:cNvSpPr/>
          <p:nvPr/>
        </p:nvSpPr>
        <p:spPr>
          <a:xfrm>
            <a:off x="4148770" y="1128489"/>
            <a:ext cx="3564300" cy="1091700"/>
          </a:xfrm>
          <a:prstGeom prst="rect">
            <a:avLst/>
          </a:prstGeom>
          <a:noFill/>
          <a:ln>
            <a:noFill/>
          </a:ln>
        </p:spPr>
        <p:txBody>
          <a:bodyPr anchorCtr="0" anchor="t" bIns="0" lIns="0" spcFirstLastPara="1" rIns="33850" wrap="square" tIns="0">
            <a:noAutofit/>
          </a:bodyPr>
          <a:lstStyle/>
          <a:p>
            <a:pPr indent="0" lvl="0" marL="55562" marR="0" rtl="0" algn="l">
              <a:spcBef>
                <a:spcPts val="0"/>
              </a:spcBef>
              <a:spcAft>
                <a:spcPts val="0"/>
              </a:spcAft>
              <a:buClr>
                <a:schemeClr val="dk1"/>
              </a:buClr>
              <a:buSzPts val="1992"/>
              <a:buFont typeface="Arial"/>
              <a:buNone/>
            </a:pPr>
            <a:r>
              <a:t/>
            </a:r>
            <a:endParaRPr sz="1992">
              <a:solidFill>
                <a:srgbClr val="FF6600"/>
              </a:solidFill>
              <a:latin typeface="Arial"/>
              <a:ea typeface="Arial"/>
              <a:cs typeface="Arial"/>
              <a:sym typeface="Arial"/>
            </a:endParaRPr>
          </a:p>
        </p:txBody>
      </p:sp>
      <p:sp>
        <p:nvSpPr>
          <p:cNvPr id="113" name="Google Shape;113;p17"/>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14" name="Google Shape;114;p17"/>
          <p:cNvSpPr txBox="1"/>
          <p:nvPr>
            <p:ph type="title"/>
          </p:nvPr>
        </p:nvSpPr>
        <p:spPr>
          <a:xfrm>
            <a:off x="381000" y="266875"/>
            <a:ext cx="78030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lang="en">
                <a:solidFill>
                  <a:srgbClr val="FF00FF"/>
                </a:solidFill>
              </a:rPr>
              <a:t>5</a:t>
            </a:r>
            <a:r>
              <a:rPr b="0" i="0" lang="en" sz="3200" u="none" cap="none" strike="noStrike">
                <a:solidFill>
                  <a:srgbClr val="FF00FF"/>
                </a:solidFill>
                <a:latin typeface="Calibri"/>
                <a:ea typeface="Calibri"/>
                <a:cs typeface="Calibri"/>
                <a:sym typeface="Calibri"/>
              </a:rPr>
              <a:t>.</a:t>
            </a:r>
            <a:r>
              <a:rPr b="0" i="0" lang="en" sz="3200" u="none" cap="none" strike="noStrike">
                <a:solidFill>
                  <a:srgbClr val="000090"/>
                </a:solidFill>
                <a:latin typeface="Calibri"/>
                <a:ea typeface="Calibri"/>
                <a:cs typeface="Calibri"/>
                <a:sym typeface="Calibri"/>
              </a:rPr>
              <a:t> Research shows the Learning Power</a:t>
            </a:r>
            <a:r>
              <a:rPr lang="en"/>
              <a:t> of</a:t>
            </a:r>
            <a:r>
              <a:rPr b="0" i="0" lang="en" sz="3200" u="none" cap="none" strike="noStrike">
                <a:solidFill>
                  <a:srgbClr val="000090"/>
                </a:solidFill>
                <a:latin typeface="Calibri"/>
                <a:ea typeface="Calibri"/>
                <a:cs typeface="Calibri"/>
                <a:sym typeface="Calibri"/>
              </a:rPr>
              <a:t> </a:t>
            </a:r>
            <a:r>
              <a:rPr lang="en"/>
              <a:t>c</a:t>
            </a:r>
            <a:r>
              <a:rPr b="0" i="0" lang="en" sz="3200" u="none" cap="none" strike="noStrike">
                <a:solidFill>
                  <a:srgbClr val="000090"/>
                </a:solidFill>
                <a:latin typeface="Calibri"/>
                <a:ea typeface="Calibri"/>
                <a:cs typeface="Calibri"/>
                <a:sym typeface="Calibri"/>
              </a:rPr>
              <a:t>ritical curiosity declines through school</a:t>
            </a:r>
            <a:endParaRPr b="0" i="0" sz="3200" u="none" cap="none" strike="noStrike">
              <a:solidFill>
                <a:srgbClr val="000090"/>
              </a:solidFill>
              <a:latin typeface="Calibri"/>
              <a:ea typeface="Calibri"/>
              <a:cs typeface="Calibri"/>
              <a:sym typeface="Calibri"/>
            </a:endParaRPr>
          </a:p>
        </p:txBody>
      </p:sp>
      <p:sp>
        <p:nvSpPr>
          <p:cNvPr id="115" name="Google Shape;115;p17"/>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0" lvl="0" marL="76200" marR="0" rtl="0" algn="l">
              <a:lnSpc>
                <a:spcPct val="90000"/>
              </a:lnSpc>
              <a:spcBef>
                <a:spcPts val="560"/>
              </a:spcBef>
              <a:spcAft>
                <a:spcPts val="0"/>
              </a:spcAft>
              <a:buClr>
                <a:srgbClr val="3366FF"/>
              </a:buClr>
              <a:buSzPts val="2400"/>
              <a:buFont typeface="Noto Sans Symbols"/>
              <a:buNone/>
            </a:pPr>
            <a:r>
              <a:rPr b="0" i="0" lang="en" sz="1800" u="none" cap="none" strike="noStrike">
                <a:solidFill>
                  <a:srgbClr val="FF00FF"/>
                </a:solidFill>
                <a:latin typeface="Calibri"/>
                <a:ea typeface="Calibri"/>
                <a:cs typeface="Calibri"/>
                <a:sym typeface="Calibri"/>
              </a:rPr>
              <a:t>Curiosity drops significantly from KS2 to KS3, and makes a marginal but not significant recovery at KS4.</a:t>
            </a:r>
            <a:endParaRPr sz="1800">
              <a:solidFill>
                <a:srgbClr val="FF00FF"/>
              </a:solidFill>
            </a:endParaRPr>
          </a:p>
          <a:p>
            <a:pPr indent="0" lvl="0" marL="76200" marR="0" rtl="0" algn="l">
              <a:lnSpc>
                <a:spcPct val="90000"/>
              </a:lnSpc>
              <a:spcBef>
                <a:spcPts val="560"/>
              </a:spcBef>
              <a:spcAft>
                <a:spcPts val="0"/>
              </a:spcAft>
              <a:buClr>
                <a:srgbClr val="3366FF"/>
              </a:buClr>
              <a:buSzPts val="2400"/>
              <a:buFont typeface="Noto Sans Symbols"/>
              <a:buNone/>
            </a:pPr>
            <a:r>
              <a:t/>
            </a:r>
            <a:endParaRPr b="0" i="0" sz="1800" u="none" cap="none" strike="noStrike">
              <a:solidFill>
                <a:srgbClr val="3366FF"/>
              </a:solidFill>
              <a:latin typeface="Calibri"/>
              <a:ea typeface="Calibri"/>
              <a:cs typeface="Calibri"/>
              <a:sym typeface="Calibri"/>
            </a:endParaRPr>
          </a:p>
        </p:txBody>
      </p:sp>
      <p:pic>
        <p:nvPicPr>
          <p:cNvPr id="116" name="Google Shape;116;p17"/>
          <p:cNvPicPr preferRelativeResize="0"/>
          <p:nvPr>
            <p:ph idx="1" type="body"/>
          </p:nvPr>
        </p:nvPicPr>
        <p:blipFill rotWithShape="1">
          <a:blip r:embed="rId3">
            <a:alphaModFix/>
          </a:blip>
          <a:srcRect b="0" l="0" r="0" t="0"/>
          <a:stretch/>
        </p:blipFill>
        <p:spPr>
          <a:xfrm>
            <a:off x="-218342" y="1128506"/>
            <a:ext cx="7111500" cy="4005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1"/>
                                        <p:tgtEl>
                                          <p:spTgt spid="1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20" name="Shape 120"/>
        <p:cNvGrpSpPr/>
        <p:nvPr/>
      </p:nvGrpSpPr>
      <p:grpSpPr>
        <a:xfrm>
          <a:off x="0" y="0"/>
          <a:ext cx="0" cy="0"/>
          <a:chOff x="0" y="0"/>
          <a:chExt cx="0" cy="0"/>
        </a:xfrm>
      </p:grpSpPr>
      <p:sp>
        <p:nvSpPr>
          <p:cNvPr id="121" name="Google Shape;121;p18"/>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22" name="Google Shape;122;p18"/>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lang="en">
                <a:solidFill>
                  <a:srgbClr val="FF00FF"/>
                </a:solidFill>
              </a:rPr>
              <a:t>5</a:t>
            </a:r>
            <a:r>
              <a:rPr b="0" i="0" lang="en" sz="3200" u="none" cap="none" strike="noStrike">
                <a:solidFill>
                  <a:srgbClr val="FF00FF"/>
                </a:solidFill>
                <a:latin typeface="Calibri"/>
                <a:ea typeface="Calibri"/>
                <a:cs typeface="Calibri"/>
                <a:sym typeface="Calibri"/>
              </a:rPr>
              <a:t>.</a:t>
            </a:r>
            <a:r>
              <a:rPr b="0" i="0" lang="en" sz="3200" u="none" cap="none" strike="noStrike">
                <a:solidFill>
                  <a:srgbClr val="000090"/>
                </a:solidFill>
                <a:latin typeface="Calibri"/>
                <a:ea typeface="Calibri"/>
                <a:cs typeface="Calibri"/>
                <a:sym typeface="Calibri"/>
              </a:rPr>
              <a:t> Research shows the learning power making meaning declines</a:t>
            </a:r>
            <a:endParaRPr b="0" i="0" sz="3200" u="none" cap="none" strike="noStrike">
              <a:solidFill>
                <a:srgbClr val="000090"/>
              </a:solidFill>
              <a:latin typeface="Calibri"/>
              <a:ea typeface="Calibri"/>
              <a:cs typeface="Calibri"/>
              <a:sym typeface="Calibri"/>
            </a:endParaRPr>
          </a:p>
        </p:txBody>
      </p:sp>
      <p:sp>
        <p:nvSpPr>
          <p:cNvPr id="123" name="Google Shape;123;p18"/>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0" lvl="0" marL="76200" marR="0" rtl="0" algn="l">
              <a:lnSpc>
                <a:spcPct val="90000"/>
              </a:lnSpc>
              <a:spcBef>
                <a:spcPts val="560"/>
              </a:spcBef>
              <a:spcAft>
                <a:spcPts val="0"/>
              </a:spcAft>
              <a:buClr>
                <a:srgbClr val="3366FF"/>
              </a:buClr>
              <a:buSzPts val="2400"/>
              <a:buFont typeface="Noto Sans Symbols"/>
              <a:buNone/>
            </a:pPr>
            <a:r>
              <a:rPr b="0" i="0" lang="en" sz="1800" u="none" cap="none" strike="noStrike">
                <a:solidFill>
                  <a:srgbClr val="FF00FF"/>
                </a:solidFill>
                <a:latin typeface="Calibri"/>
                <a:ea typeface="Calibri"/>
                <a:cs typeface="Calibri"/>
                <a:sym typeface="Calibri"/>
              </a:rPr>
              <a:t>The ability to make sense of new learning, to understand how it fits with prior learning, and to transfer new learning into other contexts drops significantly from KS2 to KS3, then stabilises.</a:t>
            </a:r>
            <a:endParaRPr b="0" i="0" sz="1800" u="none" cap="none" strike="noStrike">
              <a:solidFill>
                <a:srgbClr val="FF00FF"/>
              </a:solidFill>
              <a:latin typeface="Calibri"/>
              <a:ea typeface="Calibri"/>
              <a:cs typeface="Calibri"/>
              <a:sym typeface="Calibri"/>
            </a:endParaRPr>
          </a:p>
        </p:txBody>
      </p:sp>
      <p:pic>
        <p:nvPicPr>
          <p:cNvPr id="124" name="Google Shape;124;p18"/>
          <p:cNvPicPr preferRelativeResize="0"/>
          <p:nvPr>
            <p:ph idx="1" type="body"/>
          </p:nvPr>
        </p:nvPicPr>
        <p:blipFill rotWithShape="1">
          <a:blip r:embed="rId3">
            <a:alphaModFix/>
          </a:blip>
          <a:srcRect b="0" l="0" r="0" t="0"/>
          <a:stretch/>
        </p:blipFill>
        <p:spPr>
          <a:xfrm>
            <a:off x="0" y="1532406"/>
            <a:ext cx="6767100" cy="36111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28" name="Shape 128"/>
        <p:cNvGrpSpPr/>
        <p:nvPr/>
      </p:nvGrpSpPr>
      <p:grpSpPr>
        <a:xfrm>
          <a:off x="0" y="0"/>
          <a:ext cx="0" cy="0"/>
          <a:chOff x="0" y="0"/>
          <a:chExt cx="0" cy="0"/>
        </a:xfrm>
      </p:grpSpPr>
      <p:sp>
        <p:nvSpPr>
          <p:cNvPr id="129" name="Google Shape;129;p19"/>
          <p:cNvSpPr/>
          <p:nvPr/>
        </p:nvSpPr>
        <p:spPr>
          <a:xfrm>
            <a:off x="5255830" y="1385022"/>
            <a:ext cx="3564300" cy="1614000"/>
          </a:xfrm>
          <a:prstGeom prst="rect">
            <a:avLst/>
          </a:prstGeom>
          <a:noFill/>
          <a:ln>
            <a:noFill/>
          </a:ln>
        </p:spPr>
        <p:txBody>
          <a:bodyPr anchorCtr="0" anchor="t" bIns="0" lIns="0" spcFirstLastPara="1" rIns="33850" wrap="square" tIns="0">
            <a:noAutofit/>
          </a:bodyPr>
          <a:lstStyle/>
          <a:p>
            <a:pPr indent="0" lvl="0" marL="55562" marR="0" rtl="0" algn="l">
              <a:spcBef>
                <a:spcPts val="0"/>
              </a:spcBef>
              <a:spcAft>
                <a:spcPts val="0"/>
              </a:spcAft>
              <a:buClr>
                <a:schemeClr val="dk1"/>
              </a:buClr>
              <a:buSzPts val="1992"/>
              <a:buFont typeface="Arial"/>
              <a:buNone/>
            </a:pPr>
            <a:r>
              <a:t/>
            </a:r>
            <a:endParaRPr sz="1992">
              <a:solidFill>
                <a:srgbClr val="FF6600"/>
              </a:solidFill>
              <a:latin typeface="Arial"/>
              <a:ea typeface="Arial"/>
              <a:cs typeface="Arial"/>
              <a:sym typeface="Arial"/>
            </a:endParaRPr>
          </a:p>
        </p:txBody>
      </p:sp>
      <p:sp>
        <p:nvSpPr>
          <p:cNvPr id="130" name="Google Shape;130;p19"/>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31" name="Google Shape;131;p19"/>
          <p:cNvSpPr txBox="1"/>
          <p:nvPr>
            <p:ph type="title"/>
          </p:nvPr>
        </p:nvSpPr>
        <p:spPr>
          <a:xfrm>
            <a:off x="381000" y="266875"/>
            <a:ext cx="76635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lang="en">
                <a:solidFill>
                  <a:srgbClr val="FF00FF"/>
                </a:solidFill>
              </a:rPr>
              <a:t>5</a:t>
            </a:r>
            <a:r>
              <a:rPr b="0" i="0" lang="en" sz="3200" u="none" cap="none" strike="noStrike">
                <a:solidFill>
                  <a:srgbClr val="FF00FF"/>
                </a:solidFill>
                <a:latin typeface="Calibri"/>
                <a:ea typeface="Calibri"/>
                <a:cs typeface="Calibri"/>
                <a:sym typeface="Calibri"/>
              </a:rPr>
              <a:t>.</a:t>
            </a:r>
            <a:r>
              <a:rPr b="0" i="0" lang="en" sz="3200" u="none" cap="none" strike="noStrike">
                <a:solidFill>
                  <a:srgbClr val="000090"/>
                </a:solidFill>
                <a:latin typeface="Calibri"/>
                <a:ea typeface="Calibri"/>
                <a:cs typeface="Calibri"/>
                <a:sym typeface="Calibri"/>
              </a:rPr>
              <a:t> Research shows the learning power of </a:t>
            </a:r>
            <a:r>
              <a:rPr lang="en"/>
              <a:t>s</a:t>
            </a:r>
            <a:r>
              <a:rPr b="0" i="0" lang="en" sz="3200" u="none" cap="none" strike="noStrike">
                <a:solidFill>
                  <a:srgbClr val="000090"/>
                </a:solidFill>
                <a:latin typeface="Calibri"/>
                <a:ea typeface="Calibri"/>
                <a:cs typeface="Calibri"/>
                <a:sym typeface="Calibri"/>
              </a:rPr>
              <a:t>trategic </a:t>
            </a:r>
            <a:r>
              <a:rPr lang="en"/>
              <a:t>a</a:t>
            </a:r>
            <a:r>
              <a:rPr b="0" i="0" lang="en" sz="3200" u="none" cap="none" strike="noStrike">
                <a:solidFill>
                  <a:srgbClr val="000090"/>
                </a:solidFill>
                <a:latin typeface="Calibri"/>
                <a:ea typeface="Calibri"/>
                <a:cs typeface="Calibri"/>
                <a:sym typeface="Calibri"/>
              </a:rPr>
              <a:t>wareness declines</a:t>
            </a:r>
            <a:endParaRPr b="0" i="0" sz="3200" u="none" cap="none" strike="noStrike">
              <a:solidFill>
                <a:srgbClr val="000090"/>
              </a:solidFill>
              <a:latin typeface="Calibri"/>
              <a:ea typeface="Calibri"/>
              <a:cs typeface="Calibri"/>
              <a:sym typeface="Calibri"/>
            </a:endParaRPr>
          </a:p>
        </p:txBody>
      </p:sp>
      <p:sp>
        <p:nvSpPr>
          <p:cNvPr id="132" name="Google Shape;132;p19"/>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0" lvl="0" marL="76200" marR="0" rtl="0" algn="l">
              <a:lnSpc>
                <a:spcPct val="80000"/>
              </a:lnSpc>
              <a:spcBef>
                <a:spcPts val="560"/>
              </a:spcBef>
              <a:spcAft>
                <a:spcPts val="0"/>
              </a:spcAft>
              <a:buClr>
                <a:srgbClr val="3366FF"/>
              </a:buClr>
              <a:buSzPts val="2400"/>
              <a:buFont typeface="Noto Sans Symbols"/>
              <a:buNone/>
            </a:pPr>
            <a:r>
              <a:rPr b="0" i="0" lang="en" sz="1800" u="none" cap="none" strike="noStrike">
                <a:solidFill>
                  <a:srgbClr val="FF00FF"/>
                </a:solidFill>
                <a:latin typeface="Calibri"/>
                <a:ea typeface="Calibri"/>
                <a:cs typeface="Calibri"/>
                <a:sym typeface="Calibri"/>
              </a:rPr>
              <a:t>Reflectiveness and the ability to be strategically aware of learning drops significantly from KS2 to KS3, and makes a marginal but not significant drop at KS4.</a:t>
            </a:r>
            <a:endParaRPr b="0" i="0" sz="1800" u="none" cap="none" strike="noStrike">
              <a:solidFill>
                <a:srgbClr val="FF00FF"/>
              </a:solidFill>
              <a:latin typeface="Calibri"/>
              <a:ea typeface="Calibri"/>
              <a:cs typeface="Calibri"/>
              <a:sym typeface="Calibri"/>
            </a:endParaRPr>
          </a:p>
        </p:txBody>
      </p:sp>
      <p:pic>
        <p:nvPicPr>
          <p:cNvPr id="133" name="Google Shape;133;p19"/>
          <p:cNvPicPr preferRelativeResize="0"/>
          <p:nvPr>
            <p:ph idx="1" type="body"/>
          </p:nvPr>
        </p:nvPicPr>
        <p:blipFill rotWithShape="1">
          <a:blip r:embed="rId3">
            <a:alphaModFix/>
          </a:blip>
          <a:srcRect b="0" l="0" r="0" t="0"/>
          <a:stretch/>
        </p:blipFill>
        <p:spPr>
          <a:xfrm>
            <a:off x="8" y="1409703"/>
            <a:ext cx="7020600" cy="3733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gtEl>
                                        <p:attrNameLst>
                                          <p:attrName>style.visibility</p:attrName>
                                        </p:attrNameLst>
                                      </p:cBhvr>
                                      <p:to>
                                        <p:strVal val="visible"/>
                                      </p:to>
                                    </p:set>
                                    <p:animEffect filter="fade" transition="in">
                                      <p:cBhvr>
                                        <p:cTn dur="1"/>
                                        <p:tgtEl>
                                          <p:spTgt spid="1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37" name="Shape 137"/>
        <p:cNvGrpSpPr/>
        <p:nvPr/>
      </p:nvGrpSpPr>
      <p:grpSpPr>
        <a:xfrm>
          <a:off x="0" y="0"/>
          <a:ext cx="0" cy="0"/>
          <a:chOff x="0" y="0"/>
          <a:chExt cx="0" cy="0"/>
        </a:xfrm>
      </p:grpSpPr>
      <p:sp>
        <p:nvSpPr>
          <p:cNvPr id="138" name="Google Shape;138;p20"/>
          <p:cNvSpPr/>
          <p:nvPr/>
        </p:nvSpPr>
        <p:spPr>
          <a:xfrm>
            <a:off x="4572000" y="971104"/>
            <a:ext cx="3564300" cy="1352700"/>
          </a:xfrm>
          <a:prstGeom prst="rect">
            <a:avLst/>
          </a:prstGeom>
          <a:noFill/>
          <a:ln>
            <a:noFill/>
          </a:ln>
        </p:spPr>
        <p:txBody>
          <a:bodyPr anchorCtr="0" anchor="t" bIns="0" lIns="0" spcFirstLastPara="1" rIns="33850" wrap="square" tIns="0">
            <a:noAutofit/>
          </a:bodyPr>
          <a:lstStyle/>
          <a:p>
            <a:pPr indent="0" lvl="0" marL="55562" marR="0" rtl="0" algn="l">
              <a:spcBef>
                <a:spcPts val="0"/>
              </a:spcBef>
              <a:spcAft>
                <a:spcPts val="0"/>
              </a:spcAft>
              <a:buClr>
                <a:schemeClr val="dk1"/>
              </a:buClr>
              <a:buSzPts val="1992"/>
              <a:buFont typeface="Arial"/>
              <a:buNone/>
            </a:pPr>
            <a:r>
              <a:t/>
            </a:r>
            <a:endParaRPr sz="1992">
              <a:solidFill>
                <a:srgbClr val="FF6600"/>
              </a:solidFill>
              <a:latin typeface="Arial"/>
              <a:ea typeface="Arial"/>
              <a:cs typeface="Arial"/>
              <a:sym typeface="Arial"/>
            </a:endParaRPr>
          </a:p>
        </p:txBody>
      </p:sp>
      <p:sp>
        <p:nvSpPr>
          <p:cNvPr id="139" name="Google Shape;139;p20"/>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40" name="Google Shape;140;p20"/>
          <p:cNvSpPr txBox="1"/>
          <p:nvPr>
            <p:ph type="title"/>
          </p:nvPr>
        </p:nvSpPr>
        <p:spPr>
          <a:xfrm>
            <a:off x="381000" y="266875"/>
            <a:ext cx="69288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lang="en">
                <a:solidFill>
                  <a:srgbClr val="FF00FF"/>
                </a:solidFill>
              </a:rPr>
              <a:t>5</a:t>
            </a:r>
            <a:r>
              <a:rPr b="0" i="0" lang="en" sz="3200" u="none" cap="none" strike="noStrike">
                <a:solidFill>
                  <a:srgbClr val="FF00FF"/>
                </a:solidFill>
                <a:latin typeface="Calibri"/>
                <a:ea typeface="Calibri"/>
                <a:cs typeface="Calibri"/>
                <a:sym typeface="Calibri"/>
              </a:rPr>
              <a:t>.</a:t>
            </a:r>
            <a:r>
              <a:rPr b="0" i="0" lang="en" sz="3200" u="none" cap="none" strike="noStrike">
                <a:solidFill>
                  <a:srgbClr val="000090"/>
                </a:solidFill>
                <a:latin typeface="Calibri"/>
                <a:ea typeface="Calibri"/>
                <a:cs typeface="Calibri"/>
                <a:sym typeface="Calibri"/>
              </a:rPr>
              <a:t> Research shows positive beliefs about learning decline</a:t>
            </a:r>
            <a:endParaRPr b="0" i="0" sz="3200" u="none" cap="none" strike="noStrike">
              <a:solidFill>
                <a:srgbClr val="000090"/>
              </a:solidFill>
              <a:latin typeface="Calibri"/>
              <a:ea typeface="Calibri"/>
              <a:cs typeface="Calibri"/>
              <a:sym typeface="Calibri"/>
            </a:endParaRPr>
          </a:p>
        </p:txBody>
      </p:sp>
      <p:sp>
        <p:nvSpPr>
          <p:cNvPr id="141" name="Google Shape;141;p20"/>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0" lvl="0" marL="76200" marR="0" rtl="0" algn="l">
              <a:lnSpc>
                <a:spcPct val="80000"/>
              </a:lnSpc>
              <a:spcBef>
                <a:spcPts val="560"/>
              </a:spcBef>
              <a:spcAft>
                <a:spcPts val="0"/>
              </a:spcAft>
              <a:buClr>
                <a:srgbClr val="3366FF"/>
              </a:buClr>
              <a:buSzPts val="2400"/>
              <a:buFont typeface="Noto Sans Symbols"/>
              <a:buNone/>
            </a:pPr>
            <a:r>
              <a:rPr b="0" i="0" lang="en" sz="1800" u="none" cap="none" strike="noStrike">
                <a:solidFill>
                  <a:srgbClr val="FF00FF"/>
                </a:solidFill>
                <a:latin typeface="Calibri"/>
                <a:ea typeface="Calibri"/>
                <a:cs typeface="Calibri"/>
                <a:sym typeface="Calibri"/>
              </a:rPr>
              <a:t>Optimism about their ability to improve as learners drops significantly from KS2 to KS3, and continues to drop significantly from KS3 to KS4.</a:t>
            </a:r>
            <a:endParaRPr sz="1800">
              <a:solidFill>
                <a:srgbClr val="FF00FF"/>
              </a:solidFill>
            </a:endParaRPr>
          </a:p>
          <a:p>
            <a:pPr indent="0" lvl="0" marL="76200" marR="0" rtl="0" algn="l">
              <a:lnSpc>
                <a:spcPct val="80000"/>
              </a:lnSpc>
              <a:spcBef>
                <a:spcPts val="560"/>
              </a:spcBef>
              <a:spcAft>
                <a:spcPts val="0"/>
              </a:spcAft>
              <a:buClr>
                <a:srgbClr val="3366FF"/>
              </a:buClr>
              <a:buSzPts val="2400"/>
              <a:buFont typeface="Noto Sans Symbols"/>
              <a:buNone/>
            </a:pPr>
            <a:r>
              <a:t/>
            </a:r>
            <a:endParaRPr b="0" i="0" sz="1800" u="none" cap="none" strike="noStrike">
              <a:solidFill>
                <a:srgbClr val="3366FF"/>
              </a:solidFill>
              <a:latin typeface="Calibri"/>
              <a:ea typeface="Calibri"/>
              <a:cs typeface="Calibri"/>
              <a:sym typeface="Calibri"/>
            </a:endParaRPr>
          </a:p>
        </p:txBody>
      </p:sp>
      <p:pic>
        <p:nvPicPr>
          <p:cNvPr id="142" name="Google Shape;142;p20"/>
          <p:cNvPicPr preferRelativeResize="0"/>
          <p:nvPr>
            <p:ph idx="1" type="body"/>
          </p:nvPr>
        </p:nvPicPr>
        <p:blipFill rotWithShape="1">
          <a:blip r:embed="rId3">
            <a:alphaModFix/>
          </a:blip>
          <a:srcRect b="0" l="0" r="0" t="0"/>
          <a:stretch/>
        </p:blipFill>
        <p:spPr>
          <a:xfrm>
            <a:off x="-9" y="1484703"/>
            <a:ext cx="6879900" cy="3658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1"/>
                                        <p:tgtEl>
                                          <p:spTgt spid="1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46" name="Shape 146"/>
        <p:cNvGrpSpPr/>
        <p:nvPr/>
      </p:nvGrpSpPr>
      <p:grpSpPr>
        <a:xfrm>
          <a:off x="0" y="0"/>
          <a:ext cx="0" cy="0"/>
          <a:chOff x="0" y="0"/>
          <a:chExt cx="0" cy="0"/>
        </a:xfrm>
      </p:grpSpPr>
      <p:sp>
        <p:nvSpPr>
          <p:cNvPr id="147" name="Google Shape;147;p21"/>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48" name="Google Shape;148;p21"/>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lang="en">
                <a:solidFill>
                  <a:srgbClr val="FF00FF"/>
                </a:solidFill>
              </a:rPr>
              <a:t>5</a:t>
            </a:r>
            <a:r>
              <a:rPr b="0" i="0" lang="en" sz="3200" u="none" cap="none" strike="noStrike">
                <a:solidFill>
                  <a:srgbClr val="FF00FF"/>
                </a:solidFill>
                <a:latin typeface="Calibri"/>
                <a:ea typeface="Calibri"/>
                <a:cs typeface="Calibri"/>
                <a:sym typeface="Calibri"/>
              </a:rPr>
              <a:t>. </a:t>
            </a:r>
            <a:r>
              <a:rPr b="0" i="0" lang="en" sz="3200" u="none" cap="none" strike="noStrike">
                <a:solidFill>
                  <a:srgbClr val="000090"/>
                </a:solidFill>
                <a:latin typeface="Calibri"/>
                <a:ea typeface="Calibri"/>
                <a:cs typeface="Calibri"/>
                <a:sym typeface="Calibri"/>
              </a:rPr>
              <a:t>Research shows the learning power </a:t>
            </a:r>
            <a:r>
              <a:rPr lang="en"/>
              <a:t>of c</a:t>
            </a:r>
            <a:r>
              <a:rPr b="0" i="0" lang="en" sz="3200" u="none" cap="none" strike="noStrike">
                <a:solidFill>
                  <a:srgbClr val="000090"/>
                </a:solidFill>
                <a:latin typeface="Calibri"/>
                <a:ea typeface="Calibri"/>
                <a:cs typeface="Calibri"/>
                <a:sym typeface="Calibri"/>
              </a:rPr>
              <a:t>reativity drops too</a:t>
            </a:r>
            <a:endParaRPr b="0" i="0" sz="3200" u="none" cap="none" strike="noStrike">
              <a:solidFill>
                <a:srgbClr val="000090"/>
              </a:solidFill>
              <a:latin typeface="Calibri"/>
              <a:ea typeface="Calibri"/>
              <a:cs typeface="Calibri"/>
              <a:sym typeface="Calibri"/>
            </a:endParaRPr>
          </a:p>
        </p:txBody>
      </p:sp>
      <p:sp>
        <p:nvSpPr>
          <p:cNvPr id="149" name="Google Shape;149;p21"/>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0" lvl="0" marL="76200" marR="0" rtl="0" algn="l">
              <a:lnSpc>
                <a:spcPct val="90000"/>
              </a:lnSpc>
              <a:spcBef>
                <a:spcPts val="560"/>
              </a:spcBef>
              <a:spcAft>
                <a:spcPts val="0"/>
              </a:spcAft>
              <a:buClr>
                <a:srgbClr val="3366FF"/>
              </a:buClr>
              <a:buSzPts val="2400"/>
              <a:buFont typeface="Noto Sans Symbols"/>
              <a:buNone/>
            </a:pPr>
            <a:r>
              <a:rPr b="0" i="0" lang="en" sz="1800" u="none" cap="none" strike="noStrike">
                <a:solidFill>
                  <a:srgbClr val="FF00FF"/>
                </a:solidFill>
                <a:latin typeface="Calibri"/>
                <a:ea typeface="Calibri"/>
                <a:cs typeface="Calibri"/>
                <a:sym typeface="Calibri"/>
              </a:rPr>
              <a:t>Levels of creativity drop significantly from KS2 to KS3, and continue to drop significantly from KS3 to KS4.</a:t>
            </a:r>
            <a:endParaRPr sz="1800">
              <a:solidFill>
                <a:srgbClr val="FF00FF"/>
              </a:solidFill>
            </a:endParaRPr>
          </a:p>
          <a:p>
            <a:pPr indent="0" lvl="0" marL="76200" marR="0" rtl="0" algn="l">
              <a:lnSpc>
                <a:spcPct val="90000"/>
              </a:lnSpc>
              <a:spcBef>
                <a:spcPts val="560"/>
              </a:spcBef>
              <a:spcAft>
                <a:spcPts val="0"/>
              </a:spcAft>
              <a:buClr>
                <a:srgbClr val="3366FF"/>
              </a:buClr>
              <a:buSzPts val="2400"/>
              <a:buFont typeface="Noto Sans Symbols"/>
              <a:buNone/>
            </a:pPr>
            <a:r>
              <a:t/>
            </a:r>
            <a:endParaRPr b="0" i="0" sz="1800" u="none" cap="none" strike="noStrike">
              <a:solidFill>
                <a:srgbClr val="FF00FF"/>
              </a:solidFill>
              <a:latin typeface="Calibri"/>
              <a:ea typeface="Calibri"/>
              <a:cs typeface="Calibri"/>
              <a:sym typeface="Calibri"/>
            </a:endParaRPr>
          </a:p>
        </p:txBody>
      </p:sp>
      <p:pic>
        <p:nvPicPr>
          <p:cNvPr id="150" name="Google Shape;150;p21"/>
          <p:cNvPicPr preferRelativeResize="0"/>
          <p:nvPr>
            <p:ph idx="1" type="body"/>
          </p:nvPr>
        </p:nvPicPr>
        <p:blipFill rotWithShape="1">
          <a:blip r:embed="rId3">
            <a:alphaModFix/>
          </a:blip>
          <a:srcRect b="0" l="0" r="0" t="0"/>
          <a:stretch/>
        </p:blipFill>
        <p:spPr>
          <a:xfrm>
            <a:off x="0" y="1473903"/>
            <a:ext cx="6893100" cy="3669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54" name="Shape 154"/>
        <p:cNvGrpSpPr/>
        <p:nvPr/>
      </p:nvGrpSpPr>
      <p:grpSpPr>
        <a:xfrm>
          <a:off x="0" y="0"/>
          <a:ext cx="0" cy="0"/>
          <a:chOff x="0" y="0"/>
          <a:chExt cx="0" cy="0"/>
        </a:xfrm>
      </p:grpSpPr>
      <p:sp>
        <p:nvSpPr>
          <p:cNvPr id="155" name="Google Shape;155;p22"/>
          <p:cNvSpPr/>
          <p:nvPr/>
        </p:nvSpPr>
        <p:spPr>
          <a:xfrm>
            <a:off x="4591534" y="2786063"/>
            <a:ext cx="3564300" cy="830400"/>
          </a:xfrm>
          <a:prstGeom prst="rect">
            <a:avLst/>
          </a:prstGeom>
          <a:noFill/>
          <a:ln>
            <a:noFill/>
          </a:ln>
        </p:spPr>
        <p:txBody>
          <a:bodyPr anchorCtr="0" anchor="t" bIns="0" lIns="0" spcFirstLastPara="1" rIns="33850" wrap="square" tIns="0">
            <a:noAutofit/>
          </a:bodyPr>
          <a:lstStyle/>
          <a:p>
            <a:pPr indent="0" lvl="0" marL="55562" marR="0" rtl="0" algn="l">
              <a:spcBef>
                <a:spcPts val="0"/>
              </a:spcBef>
              <a:spcAft>
                <a:spcPts val="0"/>
              </a:spcAft>
              <a:buClr>
                <a:schemeClr val="dk1"/>
              </a:buClr>
              <a:buSzPts val="1992"/>
              <a:buFont typeface="Arial"/>
              <a:buNone/>
            </a:pPr>
            <a:r>
              <a:t/>
            </a:r>
            <a:endParaRPr sz="1992">
              <a:solidFill>
                <a:srgbClr val="FF0000"/>
              </a:solidFill>
              <a:latin typeface="Arial"/>
              <a:ea typeface="Arial"/>
              <a:cs typeface="Arial"/>
              <a:sym typeface="Arial"/>
            </a:endParaRPr>
          </a:p>
        </p:txBody>
      </p:sp>
      <p:sp>
        <p:nvSpPr>
          <p:cNvPr id="156" name="Google Shape;156;p22"/>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157" name="Google Shape;157;p22"/>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lang="en">
                <a:solidFill>
                  <a:srgbClr val="FF00FF"/>
                </a:solidFill>
              </a:rPr>
              <a:t>5</a:t>
            </a:r>
            <a:r>
              <a:rPr b="0" i="0" lang="en" sz="3200" u="none" cap="none" strike="noStrike">
                <a:solidFill>
                  <a:srgbClr val="FF00FF"/>
                </a:solidFill>
                <a:latin typeface="Calibri"/>
                <a:ea typeface="Calibri"/>
                <a:cs typeface="Calibri"/>
                <a:sym typeface="Calibri"/>
              </a:rPr>
              <a:t>.</a:t>
            </a:r>
            <a:r>
              <a:rPr b="0" i="0" lang="en" sz="3200" u="none" cap="none" strike="noStrike">
                <a:solidFill>
                  <a:srgbClr val="000090"/>
                </a:solidFill>
                <a:latin typeface="Calibri"/>
                <a:ea typeface="Calibri"/>
                <a:cs typeface="Calibri"/>
                <a:sym typeface="Calibri"/>
              </a:rPr>
              <a:t> Research shows the learning power </a:t>
            </a:r>
            <a:r>
              <a:rPr lang="en"/>
              <a:t>of </a:t>
            </a:r>
            <a:r>
              <a:rPr b="0" i="0" lang="en" sz="3200" u="none" cap="none" strike="noStrike">
                <a:solidFill>
                  <a:srgbClr val="000090"/>
                </a:solidFill>
                <a:latin typeface="Calibri"/>
                <a:ea typeface="Calibri"/>
                <a:cs typeface="Calibri"/>
                <a:sym typeface="Calibri"/>
              </a:rPr>
              <a:t>resilience falls, and dependency rises</a:t>
            </a:r>
            <a:endParaRPr b="0" i="0" sz="3200" u="none" cap="none" strike="noStrike">
              <a:solidFill>
                <a:srgbClr val="000090"/>
              </a:solidFill>
              <a:latin typeface="Calibri"/>
              <a:ea typeface="Calibri"/>
              <a:cs typeface="Calibri"/>
              <a:sym typeface="Calibri"/>
            </a:endParaRPr>
          </a:p>
        </p:txBody>
      </p:sp>
      <p:sp>
        <p:nvSpPr>
          <p:cNvPr id="158" name="Google Shape;158;p22"/>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0" lvl="0" marL="76200" marR="0" rtl="0" algn="l">
              <a:lnSpc>
                <a:spcPct val="80000"/>
              </a:lnSpc>
              <a:spcBef>
                <a:spcPts val="0"/>
              </a:spcBef>
              <a:spcAft>
                <a:spcPts val="0"/>
              </a:spcAft>
              <a:buClr>
                <a:srgbClr val="FF6600"/>
              </a:buClr>
              <a:buSzPts val="2040"/>
              <a:buFont typeface="Noto Sans Symbols"/>
              <a:buNone/>
            </a:pPr>
            <a:r>
              <a:rPr b="0" i="0" lang="en" sz="1800" u="none" cap="none" strike="noStrike">
                <a:solidFill>
                  <a:srgbClr val="FF00FF"/>
                </a:solidFill>
                <a:latin typeface="Calibri"/>
                <a:ea typeface="Calibri"/>
                <a:cs typeface="Calibri"/>
                <a:sym typeface="Calibri"/>
              </a:rPr>
              <a:t>Elli research shows that Fragility and Dependency are the statistical </a:t>
            </a:r>
            <a:r>
              <a:rPr b="0" i="1" lang="en" sz="1800" u="none" cap="none" strike="noStrike">
                <a:solidFill>
                  <a:srgbClr val="FF00FF"/>
                </a:solidFill>
                <a:latin typeface="Calibri"/>
                <a:ea typeface="Calibri"/>
                <a:cs typeface="Calibri"/>
                <a:sym typeface="Calibri"/>
              </a:rPr>
              <a:t>inverse</a:t>
            </a:r>
            <a:r>
              <a:rPr b="0" i="0" lang="en" sz="1800" u="none" cap="none" strike="noStrike">
                <a:solidFill>
                  <a:srgbClr val="FF00FF"/>
                </a:solidFill>
                <a:latin typeface="Calibri"/>
                <a:ea typeface="Calibri"/>
                <a:cs typeface="Calibri"/>
                <a:sym typeface="Calibri"/>
              </a:rPr>
              <a:t> of these five indicators taken together.</a:t>
            </a:r>
            <a:endParaRPr sz="1800">
              <a:solidFill>
                <a:srgbClr val="FF00FF"/>
              </a:solidFill>
            </a:endParaRPr>
          </a:p>
          <a:p>
            <a:pPr indent="0" lvl="0" marL="76200" marR="0" rtl="0" algn="l">
              <a:lnSpc>
                <a:spcPct val="80000"/>
              </a:lnSpc>
              <a:spcBef>
                <a:spcPts val="0"/>
              </a:spcBef>
              <a:spcAft>
                <a:spcPts val="0"/>
              </a:spcAft>
              <a:buClr>
                <a:srgbClr val="FF6600"/>
              </a:buClr>
              <a:buSzPts val="2040"/>
              <a:buFont typeface="Noto Sans Symbols"/>
              <a:buNone/>
            </a:pPr>
            <a:r>
              <a:t/>
            </a:r>
            <a:endParaRPr b="0" i="0" sz="1800" u="none" cap="none" strike="noStrike">
              <a:solidFill>
                <a:srgbClr val="FF00FF"/>
              </a:solidFill>
              <a:latin typeface="Calibri"/>
              <a:ea typeface="Calibri"/>
              <a:cs typeface="Calibri"/>
              <a:sym typeface="Calibri"/>
            </a:endParaRPr>
          </a:p>
        </p:txBody>
      </p:sp>
      <p:pic>
        <p:nvPicPr>
          <p:cNvPr id="159" name="Google Shape;159;p22"/>
          <p:cNvPicPr preferRelativeResize="0"/>
          <p:nvPr>
            <p:ph idx="1" type="body"/>
          </p:nvPr>
        </p:nvPicPr>
        <p:blipFill rotWithShape="1">
          <a:blip r:embed="rId3">
            <a:alphaModFix/>
          </a:blip>
          <a:srcRect b="0" l="0" r="0" t="0"/>
          <a:stretch/>
        </p:blipFill>
        <p:spPr>
          <a:xfrm>
            <a:off x="-4" y="1489497"/>
            <a:ext cx="6893100" cy="3654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gtEl>
                                        <p:attrNameLst>
                                          <p:attrName>style.visibility</p:attrName>
                                        </p:attrNameLst>
                                      </p:cBhvr>
                                      <p:to>
                                        <p:strVal val="visible"/>
                                      </p:to>
                                    </p:set>
                                    <p:animEffect filter="fade" transition="in">
                                      <p:cBhvr>
                                        <p:cTn dur="1"/>
                                        <p:tgtEl>
                                          <p:spTgt spid="1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63" name="Shape 163"/>
        <p:cNvGrpSpPr/>
        <p:nvPr/>
      </p:nvGrpSpPr>
      <p:grpSpPr>
        <a:xfrm>
          <a:off x="0" y="0"/>
          <a:ext cx="0" cy="0"/>
          <a:chOff x="0" y="0"/>
          <a:chExt cx="0" cy="0"/>
        </a:xfrm>
      </p:grpSpPr>
      <p:sp>
        <p:nvSpPr>
          <p:cNvPr id="164" name="Google Shape;164;p23"/>
          <p:cNvSpPr txBox="1"/>
          <p:nvPr>
            <p:ph type="title"/>
          </p:nvPr>
        </p:nvSpPr>
        <p:spPr>
          <a:xfrm>
            <a:off x="381000" y="266875"/>
            <a:ext cx="74355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 sz="3200" u="none" cap="none" strike="noStrike">
                <a:solidFill>
                  <a:srgbClr val="FF00FF"/>
                </a:solidFill>
                <a:latin typeface="Open Sans"/>
                <a:ea typeface="Open Sans"/>
                <a:cs typeface="Open Sans"/>
                <a:sym typeface="Open Sans"/>
              </a:rPr>
              <a:t>5</a:t>
            </a:r>
            <a:r>
              <a:rPr b="0" i="0" lang="en" sz="3200" u="none" cap="none" strike="noStrike">
                <a:solidFill>
                  <a:srgbClr val="000090"/>
                </a:solidFill>
                <a:latin typeface="Open Sans"/>
                <a:ea typeface="Open Sans"/>
                <a:cs typeface="Open Sans"/>
                <a:sym typeface="Open Sans"/>
              </a:rPr>
              <a:t>. Conclusion: </a:t>
            </a:r>
            <a:r>
              <a:rPr b="0" i="0" lang="en" sz="2800" u="none" cap="none" strike="noStrike">
                <a:solidFill>
                  <a:srgbClr val="000090"/>
                </a:solidFill>
                <a:latin typeface="Open Sans"/>
                <a:ea typeface="Open Sans"/>
                <a:cs typeface="Open Sans"/>
                <a:sym typeface="Open Sans"/>
              </a:rPr>
              <a:t>The longer students stay in school the more dependent they become</a:t>
            </a:r>
            <a:r>
              <a:rPr b="0" i="0" lang="en" sz="3200" u="none" cap="none" strike="noStrike">
                <a:solidFill>
                  <a:srgbClr val="000090"/>
                </a:solidFill>
                <a:latin typeface="Open Sans"/>
                <a:ea typeface="Open Sans"/>
                <a:cs typeface="Open Sans"/>
                <a:sym typeface="Open Sans"/>
              </a:rPr>
              <a:t>  </a:t>
            </a:r>
            <a:br>
              <a:rPr b="0" i="0" lang="en" sz="3200" u="none" cap="none" strike="noStrike">
                <a:solidFill>
                  <a:srgbClr val="000090"/>
                </a:solidFill>
                <a:latin typeface="Open Sans"/>
                <a:ea typeface="Open Sans"/>
                <a:cs typeface="Open Sans"/>
                <a:sym typeface="Open Sans"/>
              </a:rPr>
            </a:br>
            <a:endParaRPr b="0" i="0" sz="2400" u="none" cap="none" strike="noStrike">
              <a:solidFill>
                <a:srgbClr val="000090"/>
              </a:solidFill>
              <a:latin typeface="Open Sans"/>
              <a:ea typeface="Open Sans"/>
              <a:cs typeface="Open Sans"/>
              <a:sym typeface="Open Sans"/>
            </a:endParaRPr>
          </a:p>
        </p:txBody>
      </p:sp>
      <p:sp>
        <p:nvSpPr>
          <p:cNvPr id="165" name="Google Shape;165;p23"/>
          <p:cNvSpPr txBox="1"/>
          <p:nvPr>
            <p:ph idx="1" type="body"/>
          </p:nvPr>
        </p:nvSpPr>
        <p:spPr>
          <a:xfrm>
            <a:off x="381001" y="1289300"/>
            <a:ext cx="6612000" cy="33057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p:txBody>
      </p:sp>
      <p:sp>
        <p:nvSpPr>
          <p:cNvPr id="166" name="Google Shape;166;p23"/>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167" name="Google Shape;167;p23"/>
          <p:cNvPicPr preferRelativeResize="0"/>
          <p:nvPr>
            <p:ph idx="1" type="body"/>
          </p:nvPr>
        </p:nvPicPr>
        <p:blipFill rotWithShape="1">
          <a:blip r:embed="rId3">
            <a:alphaModFix/>
          </a:blip>
          <a:srcRect b="0" l="0" r="0" t="0"/>
          <a:stretch/>
        </p:blipFill>
        <p:spPr>
          <a:xfrm>
            <a:off x="-4" y="1489497"/>
            <a:ext cx="6893100" cy="3654000"/>
          </a:xfrm>
          <a:prstGeom prst="rect">
            <a:avLst/>
          </a:prstGeom>
          <a:noFill/>
          <a:ln>
            <a:noFill/>
          </a:ln>
        </p:spPr>
      </p:pic>
      <p:sp>
        <p:nvSpPr>
          <p:cNvPr id="168" name="Google Shape;168;p23"/>
          <p:cNvSpPr txBox="1"/>
          <p:nvPr>
            <p:ph idx="4294967295"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0" lvl="0" marL="76200" marR="0" rtl="0" algn="l">
              <a:lnSpc>
                <a:spcPct val="80000"/>
              </a:lnSpc>
              <a:spcBef>
                <a:spcPts val="0"/>
              </a:spcBef>
              <a:spcAft>
                <a:spcPts val="0"/>
              </a:spcAft>
              <a:buClr>
                <a:srgbClr val="3366FF"/>
              </a:buClr>
              <a:buSzPts val="2040"/>
              <a:buFont typeface="Noto Sans Symbols"/>
              <a:buNone/>
            </a:pPr>
            <a:r>
              <a:t/>
            </a:r>
            <a:endParaRPr b="0" i="0" sz="1800" u="none" cap="none" strike="noStrike">
              <a:solidFill>
                <a:srgbClr val="FF00FF"/>
              </a:solidFill>
              <a:latin typeface="Calibri"/>
              <a:ea typeface="Calibri"/>
              <a:cs typeface="Calibri"/>
              <a:sym typeface="Calibri"/>
            </a:endParaRPr>
          </a:p>
          <a:p>
            <a:pPr indent="0" lvl="0" marL="76200" marR="0" rtl="0" algn="l">
              <a:lnSpc>
                <a:spcPct val="80000"/>
              </a:lnSpc>
              <a:spcBef>
                <a:spcPts val="0"/>
              </a:spcBef>
              <a:spcAft>
                <a:spcPts val="0"/>
              </a:spcAft>
              <a:buClr>
                <a:srgbClr val="FF6600"/>
              </a:buClr>
              <a:buSzPts val="2040"/>
              <a:buFont typeface="Noto Sans Symbols"/>
              <a:buNone/>
            </a:pPr>
            <a:r>
              <a:rPr b="0" i="0" lang="en" sz="1800" u="none" cap="none" strike="noStrike">
                <a:solidFill>
                  <a:srgbClr val="FF00FF"/>
                </a:solidFill>
                <a:latin typeface="Calibri"/>
                <a:ea typeface="Calibri"/>
                <a:cs typeface="Calibri"/>
                <a:sym typeface="Calibri"/>
              </a:rPr>
              <a:t>Hence as these indicators fall, so Fragility and Dependency rises.</a:t>
            </a:r>
            <a:endParaRPr b="0" i="0" sz="1800" u="none" cap="none" strike="noStrike">
              <a:solidFill>
                <a:srgbClr val="FF00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72" name="Shape 172"/>
        <p:cNvGrpSpPr/>
        <p:nvPr/>
      </p:nvGrpSpPr>
      <p:grpSpPr>
        <a:xfrm>
          <a:off x="0" y="0"/>
          <a:ext cx="0" cy="0"/>
          <a:chOff x="0" y="0"/>
          <a:chExt cx="0" cy="0"/>
        </a:xfrm>
      </p:grpSpPr>
      <p:sp>
        <p:nvSpPr>
          <p:cNvPr id="173" name="Google Shape;173;p24"/>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 sz="3200" u="none" cap="none" strike="noStrike">
                <a:solidFill>
                  <a:srgbClr val="FF00FF"/>
                </a:solidFill>
                <a:latin typeface="Open Sans"/>
                <a:ea typeface="Open Sans"/>
                <a:cs typeface="Open Sans"/>
                <a:sym typeface="Open Sans"/>
              </a:rPr>
              <a:t>5</a:t>
            </a:r>
            <a:r>
              <a:rPr b="0" i="0" lang="en" sz="3200" u="none" cap="none" strike="noStrike">
                <a:solidFill>
                  <a:srgbClr val="000090"/>
                </a:solidFill>
                <a:latin typeface="Open Sans"/>
                <a:ea typeface="Open Sans"/>
                <a:cs typeface="Open Sans"/>
                <a:sym typeface="Open Sans"/>
              </a:rPr>
              <a:t>. Students gain independence</a:t>
            </a:r>
            <a:endParaRPr/>
          </a:p>
        </p:txBody>
      </p:sp>
      <p:pic>
        <p:nvPicPr>
          <p:cNvPr id="174" name="Google Shape;174;p24"/>
          <p:cNvPicPr preferRelativeResize="0"/>
          <p:nvPr>
            <p:ph idx="1" type="body"/>
          </p:nvPr>
        </p:nvPicPr>
        <p:blipFill rotWithShape="1">
          <a:blip r:embed="rId3">
            <a:alphaModFix/>
          </a:blip>
          <a:srcRect b="13255" l="0" r="0" t="13263"/>
          <a:stretch/>
        </p:blipFill>
        <p:spPr>
          <a:xfrm>
            <a:off x="381007" y="1289303"/>
            <a:ext cx="8407800" cy="3305700"/>
          </a:xfrm>
          <a:prstGeom prst="rect">
            <a:avLst/>
          </a:prstGeom>
          <a:noFill/>
          <a:ln>
            <a:noFill/>
          </a:ln>
        </p:spPr>
      </p:pic>
      <p:sp>
        <p:nvSpPr>
          <p:cNvPr id="175" name="Google Shape;175;p24"/>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80" name="Shape 180"/>
        <p:cNvGrpSpPr/>
        <p:nvPr/>
      </p:nvGrpSpPr>
      <p:grpSpPr>
        <a:xfrm>
          <a:off x="0" y="0"/>
          <a:ext cx="0" cy="0"/>
          <a:chOff x="0" y="0"/>
          <a:chExt cx="0" cy="0"/>
        </a:xfrm>
      </p:grpSpPr>
      <p:pic>
        <p:nvPicPr>
          <p:cNvPr descr="Bail_(PSF).png" id="181" name="Google Shape;181;p25"/>
          <p:cNvPicPr preferRelativeResize="0"/>
          <p:nvPr/>
        </p:nvPicPr>
        <p:blipFill rotWithShape="1">
          <a:blip r:embed="rId3">
            <a:alphaModFix/>
          </a:blip>
          <a:srcRect b="0" l="0" r="0" t="0"/>
          <a:stretch/>
        </p:blipFill>
        <p:spPr>
          <a:xfrm>
            <a:off x="0" y="0"/>
            <a:ext cx="1349613" cy="1471917"/>
          </a:xfrm>
          <a:prstGeom prst="rect">
            <a:avLst/>
          </a:prstGeom>
          <a:solidFill>
            <a:srgbClr val="3366FF">
              <a:alpha val="48630"/>
            </a:srgbClr>
          </a:solidFill>
          <a:ln>
            <a:noFill/>
          </a:ln>
        </p:spPr>
      </p:pic>
      <p:sp>
        <p:nvSpPr>
          <p:cNvPr id="182" name="Google Shape;182;p25"/>
          <p:cNvSpPr txBox="1"/>
          <p:nvPr>
            <p:ph idx="1" type="body"/>
          </p:nvPr>
        </p:nvSpPr>
        <p:spPr>
          <a:xfrm>
            <a:off x="381822" y="1120588"/>
            <a:ext cx="6385500" cy="35877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Calibri"/>
                <a:ea typeface="Calibri"/>
                <a:cs typeface="Calibri"/>
                <a:sym typeface="Calibri"/>
              </a:rPr>
              <a:t>Born smart or dumb</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Calibri"/>
                <a:ea typeface="Calibri"/>
                <a:cs typeface="Calibri"/>
                <a:sym typeface="Calibri"/>
              </a:rPr>
              <a:t>I prove/believe it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Calibri"/>
                <a:ea typeface="Calibri"/>
                <a:cs typeface="Calibri"/>
                <a:sym typeface="Calibri"/>
              </a:rPr>
              <a:t>Conservative learning</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Calibri"/>
                <a:ea typeface="Calibri"/>
                <a:cs typeface="Calibri"/>
                <a:sym typeface="Calibri"/>
              </a:rPr>
              <a:t>Hate or expect mistakes or failure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Calibri"/>
                <a:ea typeface="Calibri"/>
                <a:cs typeface="Calibri"/>
                <a:sym typeface="Calibri"/>
              </a:rPr>
              <a:t>Don’t see point of making an effort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Calibri"/>
                <a:ea typeface="Calibri"/>
                <a:cs typeface="Calibri"/>
                <a:sym typeface="Calibri"/>
              </a:rPr>
              <a:t>Prepared to blame, cheat to maintain that view</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Calibri"/>
                <a:ea typeface="Calibri"/>
                <a:cs typeface="Calibri"/>
                <a:sym typeface="Calibri"/>
              </a:rPr>
              <a:t>Competitive </a:t>
            </a:r>
            <a:endParaRPr b="0" i="0" sz="2000" u="none" cap="none" strike="noStrike">
              <a:solidFill>
                <a:srgbClr val="3366FF"/>
              </a:solidFill>
              <a:latin typeface="Calibri"/>
              <a:ea typeface="Calibri"/>
              <a:cs typeface="Calibri"/>
              <a:sym typeface="Calibri"/>
            </a:endParaRPr>
          </a:p>
        </p:txBody>
      </p:sp>
      <p:sp>
        <p:nvSpPr>
          <p:cNvPr id="183" name="Google Shape;183;p25"/>
          <p:cNvSpPr txBox="1"/>
          <p:nvPr>
            <p:ph type="title"/>
          </p:nvPr>
        </p:nvSpPr>
        <p:spPr>
          <a:xfrm>
            <a:off x="1600200" y="2668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 sz="3200" u="none" cap="none" strike="noStrike">
                <a:solidFill>
                  <a:srgbClr val="FF00FF"/>
                </a:solidFill>
                <a:latin typeface="Calibri"/>
                <a:ea typeface="Calibri"/>
                <a:cs typeface="Calibri"/>
                <a:sym typeface="Calibri"/>
              </a:rPr>
              <a:t>6.</a:t>
            </a:r>
            <a:r>
              <a:rPr b="0" i="0" lang="en" sz="3200" u="none" cap="none" strike="noStrike">
                <a:solidFill>
                  <a:srgbClr val="000090"/>
                </a:solidFill>
                <a:latin typeface="Calibri"/>
                <a:ea typeface="Calibri"/>
                <a:cs typeface="Calibri"/>
                <a:sym typeface="Calibri"/>
              </a:rPr>
              <a:t> Fixed mindset</a:t>
            </a:r>
            <a:endParaRPr b="0" i="0" sz="3200" u="none" cap="none" strike="noStrike">
              <a:solidFill>
                <a:srgbClr val="000090"/>
              </a:solidFill>
              <a:latin typeface="Calibri"/>
              <a:ea typeface="Calibri"/>
              <a:cs typeface="Calibri"/>
              <a:sym typeface="Calibri"/>
            </a:endParaRPr>
          </a:p>
        </p:txBody>
      </p:sp>
      <p:sp>
        <p:nvSpPr>
          <p:cNvPr id="184" name="Google Shape;184;p25"/>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pic>
        <p:nvPicPr>
          <p:cNvPr descr="imgres.jpg" id="185" name="Google Shape;185;p25"/>
          <p:cNvPicPr preferRelativeResize="0"/>
          <p:nvPr/>
        </p:nvPicPr>
        <p:blipFill rotWithShape="1">
          <a:blip r:embed="rId4">
            <a:alphaModFix/>
          </a:blip>
          <a:srcRect b="0" l="0" r="0" t="0"/>
          <a:stretch/>
        </p:blipFill>
        <p:spPr>
          <a:xfrm>
            <a:off x="7476997" y="1324386"/>
            <a:ext cx="683943" cy="1040947"/>
          </a:xfrm>
          <a:prstGeom prst="rect">
            <a:avLst/>
          </a:prstGeom>
          <a:noFill/>
          <a:ln>
            <a:noFill/>
          </a:ln>
        </p:spPr>
      </p:pic>
      <p:pic>
        <p:nvPicPr>
          <p:cNvPr descr="Screen Shot 2015-08-20 at 16.01.52.png" id="186" name="Google Shape;186;p25"/>
          <p:cNvPicPr preferRelativeResize="0"/>
          <p:nvPr/>
        </p:nvPicPr>
        <p:blipFill rotWithShape="1">
          <a:blip r:embed="rId5">
            <a:alphaModFix/>
          </a:blip>
          <a:srcRect b="0" l="0" r="0" t="0"/>
          <a:stretch/>
        </p:blipFill>
        <p:spPr>
          <a:xfrm>
            <a:off x="7159006" y="2933810"/>
            <a:ext cx="1241073" cy="1412794"/>
          </a:xfrm>
          <a:prstGeom prst="rect">
            <a:avLst/>
          </a:prstGeom>
          <a:noFill/>
          <a:ln>
            <a:noFill/>
          </a:ln>
        </p:spPr>
      </p:pic>
      <p:sp>
        <p:nvSpPr>
          <p:cNvPr id="187" name="Google Shape;187;p25"/>
          <p:cNvSpPr txBox="1"/>
          <p:nvPr/>
        </p:nvSpPr>
        <p:spPr>
          <a:xfrm>
            <a:off x="7425686" y="4375736"/>
            <a:ext cx="980400" cy="214800"/>
          </a:xfrm>
          <a:prstGeom prst="rect">
            <a:avLst/>
          </a:prstGeom>
          <a:noFill/>
          <a:ln>
            <a:noFill/>
          </a:ln>
        </p:spPr>
        <p:txBody>
          <a:bodyPr anchorCtr="0" anchor="t" bIns="26775" lIns="53575" spcFirstLastPara="1" rIns="53575" wrap="square" tIns="26775">
            <a:noAutofit/>
          </a:bodyPr>
          <a:lstStyle/>
          <a:p>
            <a:pPr indent="0" lvl="0" marL="76200" marR="0" rtl="0" algn="ctr">
              <a:spcBef>
                <a:spcPts val="0"/>
              </a:spcBef>
              <a:spcAft>
                <a:spcPts val="0"/>
              </a:spcAft>
              <a:buClr>
                <a:srgbClr val="000090"/>
              </a:buClr>
              <a:buSzPts val="1200"/>
              <a:buFont typeface="Arial"/>
              <a:buNone/>
            </a:pPr>
            <a:r>
              <a:rPr lang="en" sz="1200">
                <a:solidFill>
                  <a:schemeClr val="dk1"/>
                </a:solidFill>
                <a:latin typeface="Arial"/>
                <a:ea typeface="Arial"/>
                <a:cs typeface="Arial"/>
                <a:sym typeface="Arial"/>
              </a:rPr>
              <a:t>Carol Dweck</a:t>
            </a:r>
            <a:endParaRPr sz="1200">
              <a:solidFill>
                <a:schemeClr val="dk1"/>
              </a:solidFill>
              <a:latin typeface="Arial"/>
              <a:ea typeface="Arial"/>
              <a:cs typeface="Arial"/>
              <a:sym typeface="Arial"/>
            </a:endParaRPr>
          </a:p>
        </p:txBody>
      </p:sp>
      <p:sp>
        <p:nvSpPr>
          <p:cNvPr id="188" name="Google Shape;188;p25"/>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93" name="Shape 193"/>
        <p:cNvGrpSpPr/>
        <p:nvPr/>
      </p:nvGrpSpPr>
      <p:grpSpPr>
        <a:xfrm>
          <a:off x="0" y="0"/>
          <a:ext cx="0" cy="0"/>
          <a:chOff x="0" y="0"/>
          <a:chExt cx="0" cy="0"/>
        </a:xfrm>
      </p:grpSpPr>
      <p:pic>
        <p:nvPicPr>
          <p:cNvPr descr="hot-air-balloon-294012_640.png" id="194" name="Google Shape;194;p26"/>
          <p:cNvPicPr preferRelativeResize="0"/>
          <p:nvPr/>
        </p:nvPicPr>
        <p:blipFill rotWithShape="1">
          <a:blip r:embed="rId3">
            <a:alphaModFix/>
          </a:blip>
          <a:srcRect b="0" l="0" r="0" t="0"/>
          <a:stretch/>
        </p:blipFill>
        <p:spPr>
          <a:xfrm>
            <a:off x="0" y="0"/>
            <a:ext cx="1140484" cy="1417301"/>
          </a:xfrm>
          <a:prstGeom prst="rect">
            <a:avLst/>
          </a:prstGeom>
          <a:solidFill>
            <a:srgbClr val="3366FF">
              <a:alpha val="49800"/>
            </a:srgbClr>
          </a:solidFill>
          <a:ln>
            <a:noFill/>
          </a:ln>
        </p:spPr>
      </p:pic>
      <p:sp>
        <p:nvSpPr>
          <p:cNvPr id="195" name="Google Shape;195;p26"/>
          <p:cNvSpPr txBox="1"/>
          <p:nvPr>
            <p:ph type="title"/>
          </p:nvPr>
        </p:nvSpPr>
        <p:spPr>
          <a:xfrm>
            <a:off x="1143000" y="4192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 sz="3200" u="none" cap="none" strike="noStrike">
                <a:solidFill>
                  <a:srgbClr val="FF00FF"/>
                </a:solidFill>
                <a:latin typeface="Open Sans"/>
                <a:ea typeface="Open Sans"/>
                <a:cs typeface="Open Sans"/>
                <a:sym typeface="Open Sans"/>
              </a:rPr>
              <a:t>6 </a:t>
            </a:r>
            <a:r>
              <a:rPr b="0" i="0" lang="en" sz="3200" u="none" cap="none" strike="noStrike">
                <a:solidFill>
                  <a:srgbClr val="000090"/>
                </a:solidFill>
                <a:latin typeface="Open Sans"/>
                <a:ea typeface="Open Sans"/>
                <a:cs typeface="Open Sans"/>
                <a:sym typeface="Open Sans"/>
              </a:rPr>
              <a:t>Growth mindset...expandable ability</a:t>
            </a:r>
            <a:endParaRPr b="0" i="0" sz="3200" u="none" cap="none" strike="noStrike">
              <a:solidFill>
                <a:srgbClr val="000090"/>
              </a:solidFill>
              <a:latin typeface="Open Sans"/>
              <a:ea typeface="Open Sans"/>
              <a:cs typeface="Open Sans"/>
              <a:sym typeface="Open Sans"/>
            </a:endParaRPr>
          </a:p>
        </p:txBody>
      </p:sp>
      <p:sp>
        <p:nvSpPr>
          <p:cNvPr id="196" name="Google Shape;196;p26"/>
          <p:cNvSpPr txBox="1"/>
          <p:nvPr>
            <p:ph idx="1" type="body"/>
          </p:nvPr>
        </p:nvSpPr>
        <p:spPr>
          <a:xfrm>
            <a:off x="381007" y="1289303"/>
            <a:ext cx="8407800" cy="33057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Open Sans"/>
                <a:ea typeface="Open Sans"/>
                <a:cs typeface="Open Sans"/>
                <a:sym typeface="Open Sans"/>
              </a:rPr>
              <a:t>Get smarter</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Open Sans"/>
                <a:ea typeface="Open Sans"/>
                <a:cs typeface="Open Sans"/>
                <a:sym typeface="Open Sans"/>
              </a:rPr>
              <a:t>Can improve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Open Sans"/>
                <a:ea typeface="Open Sans"/>
                <a:cs typeface="Open Sans"/>
                <a:sym typeface="Open Sans"/>
              </a:rPr>
              <a:t>Adventurous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Open Sans"/>
                <a:ea typeface="Open Sans"/>
                <a:cs typeface="Open Sans"/>
                <a:sym typeface="Open Sans"/>
              </a:rPr>
              <a:t>Failure/mistakes useful</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Open Sans"/>
                <a:ea typeface="Open Sans"/>
                <a:cs typeface="Open Sans"/>
                <a:sym typeface="Open Sans"/>
              </a:rPr>
              <a:t>Effort pleasurable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Open Sans"/>
                <a:ea typeface="Open Sans"/>
                <a:cs typeface="Open Sans"/>
                <a:sym typeface="Open Sans"/>
              </a:rPr>
              <a:t>Try, open, commit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Open Sans"/>
                <a:ea typeface="Open Sans"/>
                <a:cs typeface="Open Sans"/>
                <a:sym typeface="Open Sans"/>
              </a:rPr>
              <a:t>Collaborative, generous </a:t>
            </a:r>
            <a:endParaRPr b="0" i="0" sz="2000" u="none" cap="none" strike="noStrike">
              <a:solidFill>
                <a:srgbClr val="3366FF"/>
              </a:solidFill>
              <a:latin typeface="Open Sans"/>
              <a:ea typeface="Open Sans"/>
              <a:cs typeface="Open Sans"/>
              <a:sym typeface="Open Sans"/>
            </a:endParaRPr>
          </a:p>
        </p:txBody>
      </p:sp>
      <p:sp>
        <p:nvSpPr>
          <p:cNvPr id="197" name="Google Shape;197;p26"/>
          <p:cNvSpPr txBox="1"/>
          <p:nvPr/>
        </p:nvSpPr>
        <p:spPr>
          <a:xfrm>
            <a:off x="6838950" y="1105853"/>
            <a:ext cx="1926300" cy="3600600"/>
          </a:xfrm>
          <a:prstGeom prst="rect">
            <a:avLst/>
          </a:prstGeom>
          <a:noFill/>
          <a:ln>
            <a:noFill/>
          </a:ln>
        </p:spPr>
        <p:txBody>
          <a:bodyPr anchorCtr="0" anchor="t" bIns="45700" lIns="91425" spcFirstLastPara="1" rIns="91425" wrap="square" tIns="45700">
            <a:noAutofit/>
          </a:bodyPr>
          <a:lstStyle/>
          <a:p>
            <a:pPr indent="0" lvl="0" marL="76200" marR="0" rtl="0" algn="ctr">
              <a:lnSpc>
                <a:spcPct val="100000"/>
              </a:lnSpc>
              <a:spcBef>
                <a:spcPts val="0"/>
              </a:spcBef>
              <a:spcAft>
                <a:spcPts val="0"/>
              </a:spcAft>
              <a:buNone/>
            </a:pPr>
            <a:r>
              <a:t/>
            </a:r>
            <a:endParaRPr b="0" i="0" sz="2400" u="none" cap="none" strike="noStrike">
              <a:solidFill>
                <a:srgbClr val="3366FF"/>
              </a:solidFill>
              <a:latin typeface="Open Sans"/>
              <a:ea typeface="Open Sans"/>
              <a:cs typeface="Open Sans"/>
              <a:sym typeface="Open Sans"/>
            </a:endParaRPr>
          </a:p>
        </p:txBody>
      </p:sp>
      <p:pic>
        <p:nvPicPr>
          <p:cNvPr descr="imgres.jpg" id="198" name="Google Shape;198;p26"/>
          <p:cNvPicPr preferRelativeResize="0"/>
          <p:nvPr/>
        </p:nvPicPr>
        <p:blipFill rotWithShape="1">
          <a:blip r:embed="rId4">
            <a:alphaModFix/>
          </a:blip>
          <a:srcRect b="0" l="0" r="0" t="0"/>
          <a:stretch/>
        </p:blipFill>
        <p:spPr>
          <a:xfrm>
            <a:off x="7476997" y="1324386"/>
            <a:ext cx="683943" cy="1040947"/>
          </a:xfrm>
          <a:prstGeom prst="rect">
            <a:avLst/>
          </a:prstGeom>
          <a:noFill/>
          <a:ln>
            <a:noFill/>
          </a:ln>
        </p:spPr>
      </p:pic>
      <p:pic>
        <p:nvPicPr>
          <p:cNvPr descr="Screen Shot 2015-08-20 at 16.01.52.png" id="199" name="Google Shape;199;p26"/>
          <p:cNvPicPr preferRelativeResize="0"/>
          <p:nvPr/>
        </p:nvPicPr>
        <p:blipFill rotWithShape="1">
          <a:blip r:embed="rId5">
            <a:alphaModFix/>
          </a:blip>
          <a:srcRect b="0" l="0" r="0" t="0"/>
          <a:stretch/>
        </p:blipFill>
        <p:spPr>
          <a:xfrm>
            <a:off x="7159006" y="2933810"/>
            <a:ext cx="1241073" cy="1412794"/>
          </a:xfrm>
          <a:prstGeom prst="rect">
            <a:avLst/>
          </a:prstGeom>
          <a:noFill/>
          <a:ln>
            <a:noFill/>
          </a:ln>
        </p:spPr>
      </p:pic>
      <p:sp>
        <p:nvSpPr>
          <p:cNvPr id="200" name="Google Shape;200;p26"/>
          <p:cNvSpPr txBox="1"/>
          <p:nvPr/>
        </p:nvSpPr>
        <p:spPr>
          <a:xfrm>
            <a:off x="7425686" y="4375736"/>
            <a:ext cx="980400" cy="214800"/>
          </a:xfrm>
          <a:prstGeom prst="rect">
            <a:avLst/>
          </a:prstGeom>
          <a:noFill/>
          <a:ln>
            <a:noFill/>
          </a:ln>
        </p:spPr>
        <p:txBody>
          <a:bodyPr anchorCtr="0" anchor="t" bIns="26775" lIns="53575" spcFirstLastPara="1" rIns="53575" wrap="square" tIns="26775">
            <a:noAutofit/>
          </a:bodyPr>
          <a:lstStyle/>
          <a:p>
            <a:pPr indent="0" lvl="0" marL="76200" marR="0" rtl="0" algn="ctr">
              <a:spcBef>
                <a:spcPts val="0"/>
              </a:spcBef>
              <a:spcAft>
                <a:spcPts val="0"/>
              </a:spcAft>
              <a:buClr>
                <a:srgbClr val="000090"/>
              </a:buClr>
              <a:buSzPts val="1200"/>
              <a:buFont typeface="Arial"/>
              <a:buNone/>
            </a:pPr>
            <a:r>
              <a:rPr lang="en" sz="1200">
                <a:solidFill>
                  <a:schemeClr val="dk1"/>
                </a:solidFill>
                <a:latin typeface="Arial"/>
                <a:ea typeface="Arial"/>
                <a:cs typeface="Arial"/>
                <a:sym typeface="Arial"/>
              </a:rPr>
              <a:t>Carol Dweck</a:t>
            </a:r>
            <a:endParaRPr sz="1200">
              <a:solidFill>
                <a:schemeClr val="dk1"/>
              </a:solidFill>
              <a:latin typeface="Arial"/>
              <a:ea typeface="Arial"/>
              <a:cs typeface="Arial"/>
              <a:sym typeface="Arial"/>
            </a:endParaRPr>
          </a:p>
        </p:txBody>
      </p:sp>
      <p:sp>
        <p:nvSpPr>
          <p:cNvPr id="201" name="Google Shape;201;p26"/>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06" name="Shape 206"/>
        <p:cNvGrpSpPr/>
        <p:nvPr/>
      </p:nvGrpSpPr>
      <p:grpSpPr>
        <a:xfrm>
          <a:off x="0" y="0"/>
          <a:ext cx="0" cy="0"/>
          <a:chOff x="0" y="0"/>
          <a:chExt cx="0" cy="0"/>
        </a:xfrm>
      </p:grpSpPr>
      <p:pic>
        <p:nvPicPr>
          <p:cNvPr descr="Cycling_Time_Trial_effort.jpg" id="207" name="Google Shape;207;p27"/>
          <p:cNvPicPr preferRelativeResize="0"/>
          <p:nvPr/>
        </p:nvPicPr>
        <p:blipFill rotWithShape="1">
          <a:blip r:embed="rId3">
            <a:alphaModFix/>
          </a:blip>
          <a:srcRect b="17929" l="0" r="0" t="17922"/>
          <a:stretch/>
        </p:blipFill>
        <p:spPr>
          <a:xfrm>
            <a:off x="7528280" y="0"/>
            <a:ext cx="1615722" cy="1399444"/>
          </a:xfrm>
          <a:prstGeom prst="rect">
            <a:avLst/>
          </a:prstGeom>
          <a:noFill/>
          <a:ln>
            <a:noFill/>
          </a:ln>
        </p:spPr>
      </p:pic>
      <p:sp>
        <p:nvSpPr>
          <p:cNvPr id="208" name="Google Shape;208;p27"/>
          <p:cNvSpPr txBox="1"/>
          <p:nvPr>
            <p:ph type="title"/>
          </p:nvPr>
        </p:nvSpPr>
        <p:spPr>
          <a:xfrm>
            <a:off x="370900" y="0"/>
            <a:ext cx="8405700" cy="1057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 sz="3200" u="none" cap="none" strike="noStrike">
                <a:solidFill>
                  <a:srgbClr val="000090"/>
                </a:solidFill>
                <a:latin typeface="Calibri"/>
                <a:ea typeface="Calibri"/>
                <a:cs typeface="Calibri"/>
                <a:sym typeface="Calibri"/>
              </a:rPr>
              <a:t>Focus on effort</a:t>
            </a:r>
            <a:endParaRPr b="0" i="0" sz="3200" u="none" cap="none" strike="noStrike">
              <a:solidFill>
                <a:srgbClr val="000090"/>
              </a:solidFill>
              <a:latin typeface="Calibri"/>
              <a:ea typeface="Calibri"/>
              <a:cs typeface="Calibri"/>
              <a:sym typeface="Calibri"/>
            </a:endParaRPr>
          </a:p>
        </p:txBody>
      </p:sp>
      <p:sp>
        <p:nvSpPr>
          <p:cNvPr id="209" name="Google Shape;209;p27"/>
          <p:cNvSpPr txBox="1"/>
          <p:nvPr>
            <p:ph idx="1" type="body"/>
          </p:nvPr>
        </p:nvSpPr>
        <p:spPr>
          <a:xfrm>
            <a:off x="373691" y="912938"/>
            <a:ext cx="4184100" cy="3624000"/>
          </a:xfrm>
          <a:prstGeom prst="rect">
            <a:avLst/>
          </a:prstGeom>
          <a:noFill/>
          <a:ln>
            <a:noFill/>
          </a:ln>
        </p:spPr>
        <p:txBody>
          <a:bodyPr anchorCtr="0" anchor="t"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Born smart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I prove it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Conservative learning</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Hate mistakes or failure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Don’t like making an effort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Prepared to blame cheat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Competitive 				</a:t>
            </a:r>
            <a:endParaRPr b="0" i="0" sz="2400" u="none" cap="none" strike="noStrike">
              <a:solidFill>
                <a:srgbClr val="3366FF"/>
              </a:solidFill>
              <a:latin typeface="Calibri"/>
              <a:ea typeface="Calibri"/>
              <a:cs typeface="Calibri"/>
              <a:sym typeface="Calibri"/>
            </a:endParaRPr>
          </a:p>
        </p:txBody>
      </p:sp>
      <p:sp>
        <p:nvSpPr>
          <p:cNvPr id="210" name="Google Shape;210;p27"/>
          <p:cNvSpPr txBox="1"/>
          <p:nvPr/>
        </p:nvSpPr>
        <p:spPr>
          <a:xfrm>
            <a:off x="1515419" y="4383241"/>
            <a:ext cx="966000" cy="63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4000">
                <a:solidFill>
                  <a:schemeClr val="dk1"/>
                </a:solidFill>
                <a:latin typeface="Calibri"/>
                <a:ea typeface="Calibri"/>
                <a:cs typeface="Calibri"/>
                <a:sym typeface="Calibri"/>
              </a:rPr>
              <a:t>? %</a:t>
            </a:r>
            <a:endParaRPr sz="4000">
              <a:solidFill>
                <a:schemeClr val="dk1"/>
              </a:solidFill>
              <a:latin typeface="Calibri"/>
              <a:ea typeface="Calibri"/>
              <a:cs typeface="Calibri"/>
              <a:sym typeface="Calibri"/>
            </a:endParaRPr>
          </a:p>
        </p:txBody>
      </p:sp>
      <p:sp>
        <p:nvSpPr>
          <p:cNvPr id="211" name="Google Shape;211;p27"/>
          <p:cNvSpPr txBox="1"/>
          <p:nvPr/>
        </p:nvSpPr>
        <p:spPr>
          <a:xfrm>
            <a:off x="5678567" y="4352350"/>
            <a:ext cx="966000" cy="63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4000">
                <a:solidFill>
                  <a:schemeClr val="dk1"/>
                </a:solidFill>
                <a:latin typeface="Calibri"/>
                <a:ea typeface="Calibri"/>
                <a:cs typeface="Calibri"/>
                <a:sym typeface="Calibri"/>
              </a:rPr>
              <a:t>? %</a:t>
            </a:r>
            <a:endParaRPr sz="4000">
              <a:solidFill>
                <a:schemeClr val="dk1"/>
              </a:solidFill>
              <a:latin typeface="Calibri"/>
              <a:ea typeface="Calibri"/>
              <a:cs typeface="Calibri"/>
              <a:sym typeface="Calibri"/>
            </a:endParaRPr>
          </a:p>
        </p:txBody>
      </p:sp>
      <p:sp>
        <p:nvSpPr>
          <p:cNvPr id="212" name="Google Shape;212;p27"/>
          <p:cNvSpPr txBox="1"/>
          <p:nvPr>
            <p:ph idx="2" type="body"/>
          </p:nvPr>
        </p:nvSpPr>
        <p:spPr>
          <a:xfrm>
            <a:off x="4583628" y="912938"/>
            <a:ext cx="4184100" cy="3624000"/>
          </a:xfrm>
          <a:prstGeom prst="rect">
            <a:avLst/>
          </a:prstGeom>
          <a:noFill/>
          <a:ln>
            <a:noFill/>
          </a:ln>
        </p:spPr>
        <p:txBody>
          <a:bodyPr anchorCtr="0" anchor="t"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Get smarter</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Can improve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Adventurous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Failure/mistakes useful</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Effort pleasurable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Try, open, commit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Collaborative, generous </a:t>
            </a:r>
            <a:endParaRPr/>
          </a:p>
        </p:txBody>
      </p:sp>
      <p:pic>
        <p:nvPicPr>
          <p:cNvPr descr="hot-air-balloon-294012_640.png" id="213" name="Google Shape;213;p27"/>
          <p:cNvPicPr preferRelativeResize="0"/>
          <p:nvPr/>
        </p:nvPicPr>
        <p:blipFill rotWithShape="1">
          <a:blip r:embed="rId4">
            <a:alphaModFix/>
          </a:blip>
          <a:srcRect b="0" l="0" r="0" t="0"/>
          <a:stretch/>
        </p:blipFill>
        <p:spPr>
          <a:xfrm>
            <a:off x="5694224" y="4045620"/>
            <a:ext cx="894449" cy="945480"/>
          </a:xfrm>
          <a:prstGeom prst="rect">
            <a:avLst/>
          </a:prstGeom>
          <a:solidFill>
            <a:srgbClr val="3366FF">
              <a:alpha val="49800"/>
            </a:srgbClr>
          </a:solidFill>
          <a:ln>
            <a:noFill/>
          </a:ln>
        </p:spPr>
      </p:pic>
      <p:pic>
        <p:nvPicPr>
          <p:cNvPr descr="Bail_(PSF).png" id="214" name="Google Shape;214;p27"/>
          <p:cNvPicPr preferRelativeResize="0"/>
          <p:nvPr/>
        </p:nvPicPr>
        <p:blipFill rotWithShape="1">
          <a:blip r:embed="rId5">
            <a:alphaModFix/>
          </a:blip>
          <a:srcRect b="0" l="0" r="0" t="0"/>
          <a:stretch/>
        </p:blipFill>
        <p:spPr>
          <a:xfrm>
            <a:off x="1429727" y="4015600"/>
            <a:ext cx="894449" cy="975500"/>
          </a:xfrm>
          <a:prstGeom prst="rect">
            <a:avLst/>
          </a:prstGeom>
          <a:solidFill>
            <a:srgbClr val="3366FF">
              <a:alpha val="48630"/>
            </a:srgbClr>
          </a:solidFill>
          <a:ln>
            <a:noFill/>
          </a:ln>
        </p:spPr>
      </p:pic>
      <p:sp>
        <p:nvSpPr>
          <p:cNvPr id="215" name="Google Shape;215;p27"/>
          <p:cNvSpPr txBox="1"/>
          <p:nvPr>
            <p:ph idx="12" type="sldNum"/>
          </p:nvPr>
        </p:nvSpPr>
        <p:spPr>
          <a:xfrm>
            <a:off x="2590975" y="487048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19" name="Shape 219"/>
        <p:cNvGrpSpPr/>
        <p:nvPr/>
      </p:nvGrpSpPr>
      <p:grpSpPr>
        <a:xfrm>
          <a:off x="0" y="0"/>
          <a:ext cx="0" cy="0"/>
          <a:chOff x="0" y="0"/>
          <a:chExt cx="0" cy="0"/>
        </a:xfrm>
      </p:grpSpPr>
      <p:sp>
        <p:nvSpPr>
          <p:cNvPr id="220" name="Google Shape;220;p28"/>
          <p:cNvSpPr txBox="1"/>
          <p:nvPr>
            <p:ph type="title"/>
          </p:nvPr>
        </p:nvSpPr>
        <p:spPr>
          <a:xfrm>
            <a:off x="370900" y="0"/>
            <a:ext cx="8405700" cy="1057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 sz="3200" u="none" cap="none" strike="noStrike">
                <a:solidFill>
                  <a:srgbClr val="000090"/>
                </a:solidFill>
                <a:latin typeface="Calibri"/>
                <a:ea typeface="Calibri"/>
                <a:cs typeface="Calibri"/>
                <a:sym typeface="Calibri"/>
              </a:rPr>
              <a:t>Growth mindset: moving attitudes and beliefs</a:t>
            </a:r>
            <a:endParaRPr b="0" i="0" sz="3200" u="none" cap="none" strike="noStrike">
              <a:solidFill>
                <a:srgbClr val="000090"/>
              </a:solidFill>
              <a:latin typeface="Calibri"/>
              <a:ea typeface="Calibri"/>
              <a:cs typeface="Calibri"/>
              <a:sym typeface="Calibri"/>
            </a:endParaRPr>
          </a:p>
        </p:txBody>
      </p:sp>
      <p:sp>
        <p:nvSpPr>
          <p:cNvPr id="221" name="Google Shape;221;p28"/>
          <p:cNvSpPr txBox="1"/>
          <p:nvPr>
            <p:ph idx="1" type="body"/>
          </p:nvPr>
        </p:nvSpPr>
        <p:spPr>
          <a:xfrm>
            <a:off x="373691" y="1065338"/>
            <a:ext cx="4184100" cy="3624000"/>
          </a:xfrm>
          <a:prstGeom prst="rect">
            <a:avLst/>
          </a:prstGeom>
          <a:noFill/>
          <a:ln>
            <a:noFill/>
          </a:ln>
        </p:spPr>
        <p:txBody>
          <a:bodyPr anchorCtr="0" anchor="t" bIns="45700" lIns="91425" spcFirstLastPara="1" rIns="91425" wrap="square" tIns="45700">
            <a:noAutofit/>
          </a:bodyPr>
          <a:lstStyle/>
          <a:p>
            <a:pPr indent="-381000" lvl="0" marL="457200" marR="0" rtl="0" algn="l">
              <a:lnSpc>
                <a:spcPct val="100000"/>
              </a:lnSpc>
              <a:spcBef>
                <a:spcPts val="560"/>
              </a:spcBef>
              <a:spcAft>
                <a:spcPts val="0"/>
              </a:spcAft>
              <a:buClr>
                <a:srgbClr val="FF00FF"/>
              </a:buClr>
              <a:buSzPts val="2400"/>
              <a:buFont typeface="Noto Sans Symbols"/>
              <a:buChar char="●"/>
            </a:pPr>
            <a:r>
              <a:rPr b="0" i="0" lang="en" u="none" cap="none" strike="noStrike">
                <a:solidFill>
                  <a:srgbClr val="FF00FF"/>
                </a:solidFill>
                <a:latin typeface="Calibri"/>
                <a:ea typeface="Calibri"/>
                <a:cs typeface="Calibri"/>
                <a:sym typeface="Calibri"/>
              </a:rPr>
              <a:t>From</a:t>
            </a:r>
            <a:endParaRPr>
              <a:solidFill>
                <a:srgbClr val="FF00FF"/>
              </a:solidFill>
            </a:endParaRPr>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Not good at this</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I’m awesome at this</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 give up</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 can’t get this any better</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 just can’t do maths</a:t>
            </a:r>
            <a:endParaRPr b="0" i="0" sz="1800" u="none" cap="none" strike="noStrike">
              <a:solidFill>
                <a:srgbClr val="3366FF"/>
              </a:solidFill>
              <a:latin typeface="Calibri"/>
              <a:ea typeface="Calibri"/>
              <a:cs typeface="Calibri"/>
              <a:sym typeface="Calibri"/>
            </a:endParaRPr>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 made a mistake</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I’ll never be smart</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It’s good enough</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Plan ‘A’ didn’t work</a:t>
            </a:r>
            <a:endParaRPr sz="1800"/>
          </a:p>
          <a:p>
            <a:pPr indent="-228600" lvl="0" marL="45720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3366FF"/>
              </a:solidFill>
              <a:latin typeface="Calibri"/>
              <a:ea typeface="Calibri"/>
              <a:cs typeface="Calibri"/>
              <a:sym typeface="Calibri"/>
            </a:endParaRPr>
          </a:p>
        </p:txBody>
      </p:sp>
      <p:sp>
        <p:nvSpPr>
          <p:cNvPr id="222" name="Google Shape;222;p28"/>
          <p:cNvSpPr txBox="1"/>
          <p:nvPr>
            <p:ph idx="2" type="body"/>
          </p:nvPr>
        </p:nvSpPr>
        <p:spPr>
          <a:xfrm>
            <a:off x="4583628" y="1065338"/>
            <a:ext cx="4184100" cy="3624000"/>
          </a:xfrm>
          <a:prstGeom prst="rect">
            <a:avLst/>
          </a:prstGeom>
          <a:noFill/>
          <a:ln>
            <a:noFill/>
          </a:ln>
        </p:spPr>
        <p:txBody>
          <a:bodyPr anchorCtr="0" anchor="t" bIns="45700" lIns="91425" spcFirstLastPara="1" rIns="91425" wrap="square" tIns="45700">
            <a:noAutofit/>
          </a:bodyPr>
          <a:lstStyle/>
          <a:p>
            <a:pPr indent="-381000" lvl="0" marL="457200" marR="0" rtl="0" algn="l">
              <a:lnSpc>
                <a:spcPct val="100000"/>
              </a:lnSpc>
              <a:spcBef>
                <a:spcPts val="560"/>
              </a:spcBef>
              <a:spcAft>
                <a:spcPts val="0"/>
              </a:spcAft>
              <a:buClr>
                <a:srgbClr val="FF00FF"/>
              </a:buClr>
              <a:buSzPts val="2400"/>
              <a:buFont typeface="Noto Sans Symbols"/>
              <a:buChar char="●"/>
            </a:pPr>
            <a:r>
              <a:rPr b="0" i="0" lang="en" u="none" cap="none" strike="noStrike">
                <a:solidFill>
                  <a:srgbClr val="FF00FF"/>
                </a:solidFill>
                <a:latin typeface="Calibri"/>
                <a:ea typeface="Calibri"/>
                <a:cs typeface="Calibri"/>
                <a:sym typeface="Calibri"/>
              </a:rPr>
              <a:t>To</a:t>
            </a:r>
            <a:endParaRPr>
              <a:solidFill>
                <a:srgbClr val="FF00FF"/>
              </a:solidFill>
            </a:endParaRPr>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What am I missing?</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I’m on the right track</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I’ll use another strategy</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 can improve so I’ll keep going</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 can train my brain in maths</a:t>
            </a:r>
            <a:endParaRPr b="0" i="0" sz="1800" u="none" cap="none" strike="noStrike">
              <a:solidFill>
                <a:srgbClr val="3366FF"/>
              </a:solidFill>
              <a:latin typeface="Calibri"/>
              <a:ea typeface="Calibri"/>
              <a:cs typeface="Calibri"/>
              <a:sym typeface="Calibri"/>
            </a:endParaRPr>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Mistakes help me to learn better</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I’ll figure out how to do it</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Is it really my best try?</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There are more I can try.</a:t>
            </a:r>
            <a:endParaRPr sz="1800"/>
          </a:p>
          <a:p>
            <a:pPr indent="-228600" lvl="0" marL="45720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3366FF"/>
              </a:solidFill>
              <a:latin typeface="Calibri"/>
              <a:ea typeface="Calibri"/>
              <a:cs typeface="Calibri"/>
              <a:sym typeface="Calibri"/>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3366FF"/>
              </a:solidFill>
              <a:latin typeface="Calibri"/>
              <a:ea typeface="Calibri"/>
              <a:cs typeface="Calibri"/>
              <a:sym typeface="Calibri"/>
            </a:endParaRPr>
          </a:p>
        </p:txBody>
      </p:sp>
      <p:sp>
        <p:nvSpPr>
          <p:cNvPr id="223" name="Google Shape;223;p28"/>
          <p:cNvSpPr txBox="1"/>
          <p:nvPr>
            <p:ph idx="12" type="sldNum"/>
          </p:nvPr>
        </p:nvSpPr>
        <p:spPr>
          <a:xfrm>
            <a:off x="2585225" y="487048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224" name="Google Shape;224;p28"/>
          <p:cNvSpPr txBox="1"/>
          <p:nvPr>
            <p:ph idx="12" type="sldNum"/>
          </p:nvPr>
        </p:nvSpPr>
        <p:spPr>
          <a:xfrm>
            <a:off x="2662275" y="4870489"/>
            <a:ext cx="2133600" cy="2730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rgbClr val="0000FF"/>
                </a:solidFill>
                <a:latin typeface="Calibri"/>
                <a:ea typeface="Calibri"/>
                <a:cs typeface="Calibri"/>
                <a:sym typeface="Calibri"/>
              </a:rPr>
              <a:t>‹#›</a:t>
            </a:fld>
            <a:endParaRPr b="0" i="0" sz="1200" u="none" cap="none" strike="noStrike">
              <a:solidFill>
                <a:srgbClr val="0000FF"/>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29" name="Shape 229"/>
        <p:cNvGrpSpPr/>
        <p:nvPr/>
      </p:nvGrpSpPr>
      <p:grpSpPr>
        <a:xfrm>
          <a:off x="0" y="0"/>
          <a:ext cx="0" cy="0"/>
          <a:chOff x="0" y="0"/>
          <a:chExt cx="0" cy="0"/>
        </a:xfrm>
      </p:grpSpPr>
      <p:sp>
        <p:nvSpPr>
          <p:cNvPr id="230" name="Google Shape;230;p29"/>
          <p:cNvSpPr txBox="1"/>
          <p:nvPr>
            <p:ph idx="1" type="body"/>
          </p:nvPr>
        </p:nvSpPr>
        <p:spPr>
          <a:xfrm>
            <a:off x="381822" y="1120588"/>
            <a:ext cx="6385500" cy="3587700"/>
          </a:xfrm>
          <a:prstGeom prst="rect">
            <a:avLst/>
          </a:prstGeom>
          <a:noFill/>
          <a:ln>
            <a:noFill/>
          </a:ln>
        </p:spPr>
        <p:txBody>
          <a:bodyPr anchorCtr="0" anchor="ctr" bIns="45700" lIns="91425" spcFirstLastPara="1" rIns="91425" wrap="square" tIns="45700">
            <a:noAutofit/>
          </a:bodyPr>
          <a:lstStyle/>
          <a:p>
            <a:pPr indent="-317500" lvl="0" marL="457200" marR="0" rtl="0" algn="l">
              <a:lnSpc>
                <a:spcPct val="80000"/>
              </a:lnSpc>
              <a:spcBef>
                <a:spcPts val="560"/>
              </a:spcBef>
              <a:spcAft>
                <a:spcPts val="0"/>
              </a:spcAft>
              <a:buClr>
                <a:srgbClr val="3366FF"/>
              </a:buClr>
              <a:buSzPts val="1400"/>
              <a:buFont typeface="Noto Sans Symbols"/>
              <a:buChar char="●"/>
            </a:pPr>
            <a:r>
              <a:rPr b="0" i="0" lang="en" sz="1400" u="none" cap="none" strike="noStrike">
                <a:solidFill>
                  <a:srgbClr val="3366FF"/>
                </a:solidFill>
                <a:latin typeface="Calibri"/>
                <a:ea typeface="Calibri"/>
                <a:cs typeface="Calibri"/>
                <a:sym typeface="Calibri"/>
              </a:rPr>
              <a:t>Is Learning Learnable?</a:t>
            </a:r>
            <a:endParaRPr b="0" i="0" sz="1400" u="none" cap="none" strike="noStrike">
              <a:solidFill>
                <a:srgbClr val="3366FF"/>
              </a:solidFill>
              <a:latin typeface="Calibri"/>
              <a:ea typeface="Calibri"/>
              <a:cs typeface="Calibri"/>
              <a:sym typeface="Calibri"/>
            </a:endParaRPr>
          </a:p>
          <a:p>
            <a:pPr indent="-317500" lvl="0" marL="457200" marR="0" rtl="0" algn="l">
              <a:lnSpc>
                <a:spcPct val="80000"/>
              </a:lnSpc>
              <a:spcBef>
                <a:spcPts val="560"/>
              </a:spcBef>
              <a:spcAft>
                <a:spcPts val="0"/>
              </a:spcAft>
              <a:buClr>
                <a:srgbClr val="3366FF"/>
              </a:buClr>
              <a:buSzPts val="1400"/>
              <a:buFont typeface="Noto Sans Symbols"/>
              <a:buChar char="●"/>
            </a:pPr>
            <a:r>
              <a:rPr b="0" i="0" lang="en" sz="1400" u="none" cap="none" strike="noStrike">
                <a:solidFill>
                  <a:srgbClr val="3366FF"/>
                </a:solidFill>
                <a:latin typeface="Calibri"/>
                <a:ea typeface="Calibri"/>
                <a:cs typeface="Calibri"/>
                <a:sym typeface="Calibri"/>
              </a:rPr>
              <a:t>Old idea </a:t>
            </a:r>
            <a:endParaRPr sz="1400"/>
          </a:p>
          <a:p>
            <a:pPr indent="-317500" lvl="1" marL="914400" marR="0" rtl="0" algn="l">
              <a:lnSpc>
                <a:spcPct val="80000"/>
              </a:lnSpc>
              <a:spcBef>
                <a:spcPts val="400"/>
              </a:spcBef>
              <a:spcAft>
                <a:spcPts val="0"/>
              </a:spcAft>
              <a:buClr>
                <a:srgbClr val="000000"/>
              </a:buClr>
              <a:buSzPts val="1400"/>
              <a:buFont typeface="Noto Sans Symbols"/>
              <a:buChar char="○"/>
            </a:pPr>
            <a:r>
              <a:rPr b="0" i="0" lang="en" sz="1400" u="none" cap="none" strike="noStrike">
                <a:solidFill>
                  <a:srgbClr val="000000"/>
                </a:solidFill>
                <a:latin typeface="Calibri"/>
                <a:ea typeface="Calibri"/>
                <a:cs typeface="Calibri"/>
                <a:sym typeface="Calibri"/>
              </a:rPr>
              <a:t>intelligence is fixed</a:t>
            </a:r>
            <a:endParaRPr sz="1400"/>
          </a:p>
          <a:p>
            <a:pPr indent="-317500" lvl="0" marL="457200" marR="0" rtl="0" algn="l">
              <a:lnSpc>
                <a:spcPct val="80000"/>
              </a:lnSpc>
              <a:spcBef>
                <a:spcPts val="560"/>
              </a:spcBef>
              <a:spcAft>
                <a:spcPts val="0"/>
              </a:spcAft>
              <a:buClr>
                <a:srgbClr val="3366FF"/>
              </a:buClr>
              <a:buSzPts val="1400"/>
              <a:buFont typeface="Noto Sans Symbols"/>
              <a:buChar char="●"/>
            </a:pPr>
            <a:r>
              <a:rPr b="0" i="0" lang="en" sz="1400" u="none" cap="none" strike="noStrike">
                <a:solidFill>
                  <a:srgbClr val="3366FF"/>
                </a:solidFill>
                <a:latin typeface="Calibri"/>
                <a:ea typeface="Calibri"/>
                <a:cs typeface="Calibri"/>
                <a:sym typeface="Calibri"/>
              </a:rPr>
              <a:t>Research into the brain </a:t>
            </a:r>
            <a:endParaRPr sz="1400"/>
          </a:p>
          <a:p>
            <a:pPr indent="-317500" lvl="1" marL="914400" marR="0" rtl="0" algn="l">
              <a:lnSpc>
                <a:spcPct val="80000"/>
              </a:lnSpc>
              <a:spcBef>
                <a:spcPts val="400"/>
              </a:spcBef>
              <a:spcAft>
                <a:spcPts val="0"/>
              </a:spcAft>
              <a:buClr>
                <a:srgbClr val="000000"/>
              </a:buClr>
              <a:buSzPts val="1400"/>
              <a:buFont typeface="Noto Sans Symbols"/>
              <a:buChar char="○"/>
            </a:pPr>
            <a:r>
              <a:rPr b="0" i="0" lang="en" sz="1400" u="none" cap="none" strike="noStrike">
                <a:solidFill>
                  <a:srgbClr val="000000"/>
                </a:solidFill>
                <a:latin typeface="Calibri"/>
                <a:ea typeface="Calibri"/>
                <a:cs typeface="Calibri"/>
                <a:sym typeface="Calibri"/>
              </a:rPr>
              <a:t>mind is improvable</a:t>
            </a:r>
            <a:endParaRPr sz="1400"/>
          </a:p>
          <a:p>
            <a:pPr indent="-317500" lvl="0" marL="457200" marR="0" rtl="0" algn="l">
              <a:lnSpc>
                <a:spcPct val="80000"/>
              </a:lnSpc>
              <a:spcBef>
                <a:spcPts val="560"/>
              </a:spcBef>
              <a:spcAft>
                <a:spcPts val="0"/>
              </a:spcAft>
              <a:buClr>
                <a:srgbClr val="3366FF"/>
              </a:buClr>
              <a:buSzPts val="1400"/>
              <a:buFont typeface="Noto Sans Symbols"/>
              <a:buChar char="●"/>
            </a:pPr>
            <a:r>
              <a:rPr b="0" i="0" lang="en" sz="1400" u="none" cap="none" strike="noStrike">
                <a:solidFill>
                  <a:srgbClr val="3366FF"/>
                </a:solidFill>
                <a:latin typeface="Calibri"/>
                <a:ea typeface="Calibri"/>
                <a:cs typeface="Calibri"/>
                <a:sym typeface="Calibri"/>
              </a:rPr>
              <a:t>Intelligence is </a:t>
            </a:r>
            <a:endParaRPr sz="1400"/>
          </a:p>
          <a:p>
            <a:pPr indent="-317500" lvl="1" marL="914400" marR="0" rtl="0" algn="l">
              <a:lnSpc>
                <a:spcPct val="80000"/>
              </a:lnSpc>
              <a:spcBef>
                <a:spcPts val="400"/>
              </a:spcBef>
              <a:spcAft>
                <a:spcPts val="0"/>
              </a:spcAft>
              <a:buClr>
                <a:srgbClr val="000000"/>
              </a:buClr>
              <a:buSzPts val="1400"/>
              <a:buFont typeface="Noto Sans Symbols"/>
              <a:buChar char="○"/>
            </a:pPr>
            <a:r>
              <a:rPr b="0" i="0" lang="en" sz="1400" u="none" cap="none" strike="noStrike">
                <a:solidFill>
                  <a:srgbClr val="000000"/>
                </a:solidFill>
                <a:latin typeface="Calibri"/>
                <a:ea typeface="Calibri"/>
                <a:cs typeface="Calibri"/>
                <a:sym typeface="Calibri"/>
              </a:rPr>
              <a:t>‘the sum total of </a:t>
            </a:r>
            <a:r>
              <a:rPr b="0" i="0" lang="en" sz="1400" u="none" cap="none" strike="noStrike">
                <a:solidFill>
                  <a:srgbClr val="FF00FF"/>
                </a:solidFill>
                <a:latin typeface="Calibri"/>
                <a:ea typeface="Calibri"/>
                <a:cs typeface="Calibri"/>
                <a:sym typeface="Calibri"/>
              </a:rPr>
              <a:t>habits</a:t>
            </a:r>
            <a:r>
              <a:rPr b="0" i="0" lang="en" sz="1400" u="none" cap="none" strike="noStrike">
                <a:solidFill>
                  <a:srgbClr val="000000"/>
                </a:solidFill>
                <a:latin typeface="Calibri"/>
                <a:ea typeface="Calibri"/>
                <a:cs typeface="Calibri"/>
                <a:sym typeface="Calibri"/>
              </a:rPr>
              <a:t> of mind’</a:t>
            </a:r>
            <a:endParaRPr sz="1400"/>
          </a:p>
          <a:p>
            <a:pPr indent="-317500" lvl="1" marL="914400" marR="0" rtl="0" algn="l">
              <a:lnSpc>
                <a:spcPct val="80000"/>
              </a:lnSpc>
              <a:spcBef>
                <a:spcPts val="400"/>
              </a:spcBef>
              <a:spcAft>
                <a:spcPts val="0"/>
              </a:spcAft>
              <a:buClr>
                <a:srgbClr val="000000"/>
              </a:buClr>
              <a:buSzPts val="1400"/>
              <a:buFont typeface="Noto Sans Symbols"/>
              <a:buChar char="○"/>
            </a:pPr>
            <a:r>
              <a:rPr b="0" i="0" lang="en" sz="1400" u="none" cap="none" strike="noStrike">
                <a:solidFill>
                  <a:srgbClr val="000000"/>
                </a:solidFill>
                <a:latin typeface="Calibri"/>
                <a:ea typeface="Calibri"/>
                <a:cs typeface="Calibri"/>
                <a:sym typeface="Calibri"/>
              </a:rPr>
              <a:t>Resnick</a:t>
            </a:r>
            <a:endParaRPr b="0" i="0" sz="1400" u="none" cap="none" strike="noStrike">
              <a:solidFill>
                <a:srgbClr val="000000"/>
              </a:solidFill>
              <a:latin typeface="Calibri"/>
              <a:ea typeface="Calibri"/>
              <a:cs typeface="Calibri"/>
              <a:sym typeface="Calibri"/>
            </a:endParaRPr>
          </a:p>
          <a:p>
            <a:pPr indent="-317500" lvl="0" marL="457200" marR="0" rtl="0" algn="l">
              <a:lnSpc>
                <a:spcPct val="80000"/>
              </a:lnSpc>
              <a:spcBef>
                <a:spcPts val="560"/>
              </a:spcBef>
              <a:spcAft>
                <a:spcPts val="0"/>
              </a:spcAft>
              <a:buClr>
                <a:srgbClr val="3366FF"/>
              </a:buClr>
              <a:buSzPts val="1400"/>
              <a:buFont typeface="Noto Sans Symbols"/>
              <a:buChar char="●"/>
            </a:pPr>
            <a:r>
              <a:rPr b="0" i="0" lang="en" sz="1400" u="none" cap="none" strike="noStrike">
                <a:solidFill>
                  <a:srgbClr val="3366FF"/>
                </a:solidFill>
                <a:latin typeface="Calibri"/>
                <a:ea typeface="Calibri"/>
                <a:cs typeface="Calibri"/>
                <a:sym typeface="Calibri"/>
              </a:rPr>
              <a:t>Habits can be changed and developed</a:t>
            </a:r>
            <a:endParaRPr sz="1400"/>
          </a:p>
          <a:p>
            <a:pPr indent="-317500" lvl="0" marL="457200" marR="0" rtl="0" algn="l">
              <a:lnSpc>
                <a:spcPct val="80000"/>
              </a:lnSpc>
              <a:spcBef>
                <a:spcPts val="560"/>
              </a:spcBef>
              <a:spcAft>
                <a:spcPts val="0"/>
              </a:spcAft>
              <a:buClr>
                <a:srgbClr val="3366FF"/>
              </a:buClr>
              <a:buSzPts val="1400"/>
              <a:buFont typeface="Noto Sans Symbols"/>
              <a:buChar char="●"/>
            </a:pPr>
            <a:r>
              <a:rPr b="0" i="0" lang="en" sz="1400" u="none" cap="none" strike="noStrike">
                <a:solidFill>
                  <a:srgbClr val="3366FF"/>
                </a:solidFill>
                <a:latin typeface="Calibri"/>
                <a:ea typeface="Calibri"/>
                <a:cs typeface="Calibri"/>
                <a:sym typeface="Calibri"/>
              </a:rPr>
              <a:t>Intelligence is </a:t>
            </a:r>
            <a:endParaRPr sz="1400"/>
          </a:p>
          <a:p>
            <a:pPr indent="-317500" lvl="1" marL="914400" marR="0" rtl="0" algn="l">
              <a:lnSpc>
                <a:spcPct val="80000"/>
              </a:lnSpc>
              <a:spcBef>
                <a:spcPts val="400"/>
              </a:spcBef>
              <a:spcAft>
                <a:spcPts val="0"/>
              </a:spcAft>
              <a:buClr>
                <a:srgbClr val="000000"/>
              </a:buClr>
              <a:buSzPts val="1400"/>
              <a:buFont typeface="Noto Sans Symbols"/>
              <a:buChar char="○"/>
            </a:pPr>
            <a:r>
              <a:rPr b="0" i="0" lang="en" sz="1400" u="none" cap="none" strike="noStrike">
                <a:solidFill>
                  <a:srgbClr val="000000"/>
                </a:solidFill>
                <a:latin typeface="Calibri"/>
                <a:ea typeface="Calibri"/>
                <a:cs typeface="Calibri"/>
                <a:sym typeface="Calibri"/>
              </a:rPr>
              <a:t>‘knowing what to do when you don’t know what to do’</a:t>
            </a:r>
            <a:endParaRPr sz="1400"/>
          </a:p>
          <a:p>
            <a:pPr indent="-317500" lvl="1" marL="914400" marR="0" rtl="0" algn="l">
              <a:lnSpc>
                <a:spcPct val="80000"/>
              </a:lnSpc>
              <a:spcBef>
                <a:spcPts val="400"/>
              </a:spcBef>
              <a:spcAft>
                <a:spcPts val="0"/>
              </a:spcAft>
              <a:buClr>
                <a:srgbClr val="000000"/>
              </a:buClr>
              <a:buSzPts val="1400"/>
              <a:buFont typeface="Noto Sans Symbols"/>
              <a:buChar char="○"/>
            </a:pPr>
            <a:r>
              <a:rPr b="0" i="0" lang="en" sz="1400" u="none" cap="none" strike="noStrike">
                <a:solidFill>
                  <a:srgbClr val="000000"/>
                </a:solidFill>
                <a:latin typeface="Calibri"/>
                <a:ea typeface="Calibri"/>
                <a:cs typeface="Calibri"/>
                <a:sym typeface="Calibri"/>
              </a:rPr>
              <a:t>Piaget</a:t>
            </a:r>
            <a:endParaRPr sz="1400"/>
          </a:p>
          <a:p>
            <a:pPr indent="-317500" lvl="0" marL="457200" marR="0" rtl="0" algn="l">
              <a:lnSpc>
                <a:spcPct val="80000"/>
              </a:lnSpc>
              <a:spcBef>
                <a:spcPts val="560"/>
              </a:spcBef>
              <a:spcAft>
                <a:spcPts val="0"/>
              </a:spcAft>
              <a:buClr>
                <a:srgbClr val="FF00FF"/>
              </a:buClr>
              <a:buSzPts val="1400"/>
              <a:buFont typeface="Noto Sans Symbols"/>
              <a:buChar char="●"/>
            </a:pPr>
            <a:r>
              <a:rPr b="0" i="0" lang="en" sz="1400" u="none" cap="none" strike="noStrike">
                <a:solidFill>
                  <a:srgbClr val="FF00FF"/>
                </a:solidFill>
                <a:latin typeface="Calibri"/>
                <a:ea typeface="Calibri"/>
                <a:cs typeface="Calibri"/>
                <a:sym typeface="Calibri"/>
              </a:rPr>
              <a:t>Getting stuck is the liberating point, when learning begins</a:t>
            </a:r>
            <a:endParaRPr b="0" i="0" sz="1400" u="none" cap="none" strike="noStrike">
              <a:solidFill>
                <a:srgbClr val="FF00FF"/>
              </a:solidFill>
              <a:latin typeface="Calibri"/>
              <a:ea typeface="Calibri"/>
              <a:cs typeface="Calibri"/>
              <a:sym typeface="Calibri"/>
            </a:endParaRPr>
          </a:p>
        </p:txBody>
      </p:sp>
      <p:sp>
        <p:nvSpPr>
          <p:cNvPr id="231" name="Google Shape;231;p29"/>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 sz="3200" u="none" cap="none" strike="noStrike">
                <a:solidFill>
                  <a:srgbClr val="000090"/>
                </a:solidFill>
                <a:latin typeface="Calibri"/>
                <a:ea typeface="Calibri"/>
                <a:cs typeface="Calibri"/>
                <a:sym typeface="Calibri"/>
              </a:rPr>
              <a:t>Ideas about learning and your brain</a:t>
            </a:r>
            <a:endParaRPr b="0" i="0" sz="3200" u="none" cap="none" strike="noStrike">
              <a:solidFill>
                <a:srgbClr val="000090"/>
              </a:solidFill>
              <a:latin typeface="Calibri"/>
              <a:ea typeface="Calibri"/>
              <a:cs typeface="Calibri"/>
              <a:sym typeface="Calibri"/>
            </a:endParaRPr>
          </a:p>
        </p:txBody>
      </p:sp>
      <p:pic>
        <p:nvPicPr>
          <p:cNvPr descr="tumblr_njigs80ye71qzg710o1_1280.jpg" id="232" name="Google Shape;232;p29"/>
          <p:cNvPicPr preferRelativeResize="0"/>
          <p:nvPr>
            <p:ph idx="2" type="body"/>
          </p:nvPr>
        </p:nvPicPr>
        <p:blipFill rotWithShape="1">
          <a:blip r:embed="rId3">
            <a:alphaModFix/>
          </a:blip>
          <a:srcRect b="0" l="14474" r="14467" t="0"/>
          <a:stretch/>
        </p:blipFill>
        <p:spPr>
          <a:xfrm>
            <a:off x="6392084" y="0"/>
            <a:ext cx="2751900" cy="5143500"/>
          </a:xfrm>
          <a:prstGeom prst="rect">
            <a:avLst/>
          </a:prstGeom>
          <a:noFill/>
          <a:ln>
            <a:noFill/>
          </a:ln>
        </p:spPr>
      </p:pic>
      <p:sp>
        <p:nvSpPr>
          <p:cNvPr id="233" name="Google Shape;233;p29"/>
          <p:cNvSpPr txBox="1"/>
          <p:nvPr>
            <p:ph idx="12" type="sldNum"/>
          </p:nvPr>
        </p:nvSpPr>
        <p:spPr>
          <a:xfrm>
            <a:off x="2662275" y="4870489"/>
            <a:ext cx="2133600" cy="2730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rgbClr val="0000FF"/>
                </a:solidFill>
                <a:latin typeface="Calibri"/>
                <a:ea typeface="Calibri"/>
                <a:cs typeface="Calibri"/>
                <a:sym typeface="Calibri"/>
              </a:rPr>
              <a:t>‹#›</a:t>
            </a:fld>
            <a:endParaRPr b="0" i="0" sz="1200" u="none" cap="none" strike="noStrike">
              <a:solidFill>
                <a:srgbClr val="0000FF"/>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