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715000" cx="9144000"/>
  <p:notesSz cx="6858000" cy="9144000"/>
  <p:embeddedFontLst>
    <p:embeddedFont>
      <p:font typeface="Candara"/>
      <p:regular r:id="rId18"/>
      <p:bold r:id="rId19"/>
      <p:italic r:id="rId20"/>
      <p:boldItalic r:id="rId21"/>
    </p:embeddedFont>
    <p:embeddedFont>
      <p:font typeface="Open Sans"/>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00">
          <p15:clr>
            <a:srgbClr val="A4A3A4"/>
          </p15:clr>
        </p15:guide>
        <p15:guide id="2" pos="272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581B405B-2961-4196-AB63-ABD9E9AA9D5C}">
  <a:tblStyle styleId="{581B405B-2961-4196-AB63-ABD9E9AA9D5C}"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800" orient="horz"/>
        <p:guide pos="272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andara-italic.fntdata"/><Relationship Id="rId22" Type="http://schemas.openxmlformats.org/officeDocument/2006/relationships/font" Target="fonts/OpenSans-regular.fntdata"/><Relationship Id="rId21" Type="http://schemas.openxmlformats.org/officeDocument/2006/relationships/font" Target="fonts/Candara-boldItalic.fntdata"/><Relationship Id="rId24" Type="http://schemas.openxmlformats.org/officeDocument/2006/relationships/font" Target="fonts/OpenSans-italic.fntdata"/><Relationship Id="rId23" Type="http://schemas.openxmlformats.org/officeDocument/2006/relationships/font" Target="fonts/OpenSan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5" Type="http://schemas.openxmlformats.org/officeDocument/2006/relationships/font" Target="fonts/OpenSans-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Candara-bold.fntdata"/><Relationship Id="rId18" Type="http://schemas.openxmlformats.org/officeDocument/2006/relationships/font" Target="fonts/Candara-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 name="Shape 40"/>
        <p:cNvGrpSpPr/>
        <p:nvPr/>
      </p:nvGrpSpPr>
      <p:grpSpPr>
        <a:xfrm>
          <a:off x="0" y="0"/>
          <a:ext cx="0" cy="0"/>
          <a:chOff x="0" y="0"/>
          <a:chExt cx="0" cy="0"/>
        </a:xfrm>
      </p:grpSpPr>
      <p:sp>
        <p:nvSpPr>
          <p:cNvPr id="41" name="Google Shape;41;g40a67bf201_1_0:notes"/>
          <p:cNvSpPr txBox="1"/>
          <p:nvPr>
            <p:ph idx="1" type="body"/>
          </p:nvPr>
        </p:nvSpPr>
        <p:spPr>
          <a:xfrm>
            <a:off x="992823" y="30094566"/>
            <a:ext cx="7942500" cy="28510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 name="Google Shape;42;g40a67bf201_1_0: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 name="Shape 47"/>
        <p:cNvGrpSpPr/>
        <p:nvPr/>
      </p:nvGrpSpPr>
      <p:grpSpPr>
        <a:xfrm>
          <a:off x="0" y="0"/>
          <a:ext cx="0" cy="0"/>
          <a:chOff x="0" y="0"/>
          <a:chExt cx="0" cy="0"/>
        </a:xfrm>
      </p:grpSpPr>
      <p:sp>
        <p:nvSpPr>
          <p:cNvPr id="48" name="Google Shape;48;g40a67bf201_1_7: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 name="Google Shape;49;g40a67bf201_1_7: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The threads that link these slides together: </a:t>
            </a:r>
            <a:endParaRPr/>
          </a:p>
          <a:p>
            <a:pPr indent="-171450" lvl="0" marL="171450" marR="0" rtl="0" algn="l">
              <a:lnSpc>
                <a:spcPct val="100000"/>
              </a:lnSpc>
              <a:spcBef>
                <a:spcPts val="0"/>
              </a:spcBef>
              <a:spcAft>
                <a:spcPts val="0"/>
              </a:spcAft>
              <a:buClr>
                <a:srgbClr val="000000"/>
              </a:buClr>
              <a:buSzPts val="1200"/>
              <a:buFont typeface="Calibri"/>
              <a:buChar char="•"/>
            </a:pPr>
            <a:r>
              <a:rPr b="1" lang="en-GB">
                <a:solidFill>
                  <a:srgbClr val="000000"/>
                </a:solidFill>
              </a:rPr>
              <a:t>Classroom culture is of critical importance;</a:t>
            </a:r>
            <a:endParaRPr b="1">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b="1" lang="en-GB">
                <a:solidFill>
                  <a:srgbClr val="000000"/>
                </a:solidFill>
              </a:rPr>
              <a:t>Building better learners is unlikely to take root in highly teacher focused classroom cultures;</a:t>
            </a:r>
            <a:endParaRPr b="1">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b="1" lang="en-GB">
                <a:solidFill>
                  <a:srgbClr val="000000"/>
                </a:solidFill>
              </a:rPr>
              <a:t>Teachers need time and help to change the prevailing culture of their classroom;</a:t>
            </a:r>
            <a:endParaRPr b="1">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b="1" lang="en-GB">
                <a:solidFill>
                  <a:srgbClr val="000000"/>
                </a:solidFill>
              </a:rPr>
              <a:t>Creating learning focused classrooms is about moving teaching from good to outstanding.</a:t>
            </a:r>
            <a:endParaRPr b="1">
              <a:solidFill>
                <a:srgbClr val="000000"/>
              </a:solidFill>
            </a:endParaRPr>
          </a:p>
          <a:p>
            <a:pPr indent="-95250" lvl="0" marL="171450" marR="0" rtl="0" algn="l">
              <a:lnSpc>
                <a:spcPct val="100000"/>
              </a:lnSpc>
              <a:spcBef>
                <a:spcPts val="0"/>
              </a:spcBef>
              <a:spcAft>
                <a:spcPts val="0"/>
              </a:spcAft>
              <a:buClr>
                <a:schemeClr val="dk1"/>
              </a:buClr>
              <a:buSzPts val="1200"/>
              <a:buFont typeface="Arial"/>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Aim of the discussion:  </a:t>
            </a:r>
            <a:r>
              <a:rPr i="0" lang="en-GB" sz="1200" u="none" cap="none" strike="noStrike">
                <a:solidFill>
                  <a:srgbClr val="000000"/>
                </a:solidFill>
              </a:rPr>
              <a:t>To consider/explore classroom culture as it is now, and how it </a:t>
            </a:r>
            <a:r>
              <a:rPr lang="en-GB">
                <a:solidFill>
                  <a:srgbClr val="000000"/>
                </a:solidFill>
              </a:rPr>
              <a:t>needs to be to enable learning to flourish.</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Objectives:</a:t>
            </a:r>
            <a:r>
              <a:rPr i="0" lang="en-GB" sz="1200" u="none" cap="none" strike="noStrike">
                <a:solidFill>
                  <a:srgbClr val="000000"/>
                </a:solidFill>
              </a:rPr>
              <a:t>  By the end of the discussion participants will have explored:</a:t>
            </a:r>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sngStrike">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i="0" lang="en-GB" sz="1200" u="none" cap="none" strike="noStrike">
                <a:solidFill>
                  <a:srgbClr val="000000"/>
                </a:solidFill>
              </a:rPr>
              <a:t>The </a:t>
            </a:r>
            <a:r>
              <a:rPr lang="en-GB">
                <a:solidFill>
                  <a:srgbClr val="000000"/>
                </a:solidFill>
              </a:rPr>
              <a:t>‘3 panel’ culture 1 tool, and assessed classroom culture against it;</a:t>
            </a:r>
            <a:endParaRPr>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lang="en-GB">
                <a:solidFill>
                  <a:srgbClr val="000000"/>
                </a:solidFill>
              </a:rPr>
              <a:t>Undertaken a Learning Amble’ around classrooms;</a:t>
            </a:r>
            <a:endParaRPr>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lang="en-GB">
                <a:solidFill>
                  <a:srgbClr val="000000"/>
                </a:solidFill>
              </a:rPr>
              <a:t>Reflected on the Culture 2 Tool and evaluated the extent of the necessary changes;</a:t>
            </a:r>
            <a:endParaRPr>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lang="en-GB">
                <a:solidFill>
                  <a:srgbClr val="000000"/>
                </a:solidFill>
              </a:rPr>
              <a:t>Considered how best to model leadership commitment to building better learners.</a:t>
            </a:r>
            <a:endParaRPr>
              <a:solidFill>
                <a:srgbClr val="000000"/>
              </a:solidFill>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50" name="Google Shape;50;g40a67bf201_1_7: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g40a67bf201_1_15:notes"/>
          <p:cNvSpPr/>
          <p:nvPr>
            <p:ph idx="2" type="sldImg"/>
          </p:nvPr>
        </p:nvSpPr>
        <p:spPr>
          <a:xfrm>
            <a:off x="685800" y="6391922"/>
            <a:ext cx="5486400" cy="3195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 name="Google Shape;57;g40a67bf201_1_15: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There are three distinct types of classroom culture – Teacher focused, Learner focused, and Learning focused.</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Here’s the shift in more 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[Based on research by Chris Watkins of The London Institute]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Classrooms can broadly be categorised as predominantly one of 3 types.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teacher focused classroom is highly unlikely to be learning friendly. It is designed for the efficient transmission of curriculum content. Learners’ roles are predominantly passive, responsibility for learning resides with the teacher, dialogue is largely teacher generated.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learner focused classroom is a step in the right direction. Learning is increasingly active; students are beginning to take more responsibility for their own learning; and students have more opportunities to talk and explore their ideas for themselves. Students are beginning to create their own understandings rather than memorizing teacher delivered information.</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learning focused classroom develops effective learning behaviours through learner activity, collaborative endeavour, devolved responsibility and high levels of meta learning.</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1" lang="en-GB" sz="1200" u="none" cap="none" strike="noStrike">
                <a:solidFill>
                  <a:schemeClr val="dk1"/>
                </a:solidFill>
                <a:latin typeface="Calibri"/>
                <a:ea typeface="Calibri"/>
                <a:cs typeface="Calibri"/>
                <a:sym typeface="Calibri"/>
              </a:rPr>
              <a:t>Where are most classrooms in your school?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Watkins argues that it is impossible to achieve a learning focused classroom without first securing a goodly range of aspects in panel 2. Put another way, the teacher focused classroom cannot become learning focused without first adopting a learner focus.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This is not to say that all aspects of a teacher focused classroom are bad. Indeed, some may well still be evident on occasion in the learning focused classrooms. </a:t>
            </a:r>
            <a:endParaRPr b="0" i="0" sz="1200" u="none" cap="none" strike="noStrike">
              <a:solidFill>
                <a:schemeClr val="dk1"/>
              </a:solidFill>
              <a:latin typeface="Calibri"/>
              <a:ea typeface="Calibri"/>
              <a:cs typeface="Calibri"/>
              <a:sym typeface="Calibri"/>
            </a:endParaRPr>
          </a:p>
        </p:txBody>
      </p:sp>
      <p:sp>
        <p:nvSpPr>
          <p:cNvPr id="58" name="Google Shape;58;g40a67bf201_1_15: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40a67bf201_1_28: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70" name="Google Shape;70;g40a67bf201_1_28: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Take time to think ‘where are we now?’</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In the online culture module and during the training day, teachers are asked to consider their own classroom culture. Here we are asking leaders/managers to think more widely about classrooms in general.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Which features are a regular feature in your classrooms?</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What is the extent of in-school variation? </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Which aspects appear where?</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Are there any links between classroom culture and examination performance?</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Are there any examples of existing good practice that could/should be shared?</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What is this analysis telling you about the scale of the changes ahead?</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p:txBody>
      </p:sp>
      <p:sp>
        <p:nvSpPr>
          <p:cNvPr id="71" name="Google Shape;71;g40a67bf201_1_28: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chemeClr val="dk1"/>
                </a:solidFill>
                <a:latin typeface="Candara"/>
                <a:ea typeface="Candara"/>
                <a:cs typeface="Candara"/>
                <a:sym typeface="Candara"/>
              </a:rPr>
              <a:t>‹#›</a:t>
            </a:fld>
            <a:endParaRPr b="0" i="0" sz="1200" u="none" cap="none" strike="noStrike">
              <a:solidFill>
                <a:schemeClr val="dk1"/>
              </a:solidFill>
              <a:latin typeface="Candara"/>
              <a:ea typeface="Candara"/>
              <a:cs typeface="Candara"/>
              <a:sym typeface="Candara"/>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40a67bf201_1_38: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80" name="Google Shape;80;g40a67bf201_1_38: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Creating a learning focused classroom culture is necessary to achieve desirable changes for students</a:t>
            </a:r>
            <a:r>
              <a:rPr b="0" i="0" lang="en-GB" sz="1200" u="none" cap="none" strike="noStrike">
                <a:solidFill>
                  <a:srgbClr val="000000"/>
                </a:solidFill>
                <a:latin typeface="Calibri"/>
                <a:ea typeface="Calibri"/>
                <a:cs typeface="Calibri"/>
                <a:sym typeface="Calibri"/>
              </a:rPr>
              <a:t>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Talk through (at a deeper level) the Culture 2 tool. Look here at the outputs on the right hand side in some 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Which are critical?</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Which may be puzzling?</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Why are they there?</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Are some more important than others?</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What would you want to add?</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Where would you put it?</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Which are most in need of development?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81" name="Google Shape;81;g40a67bf201_1_38: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chemeClr val="dk1"/>
                </a:solidFill>
                <a:latin typeface="Candara"/>
                <a:ea typeface="Candara"/>
                <a:cs typeface="Candara"/>
                <a:sym typeface="Candara"/>
              </a:rPr>
              <a:t>‹#›</a:t>
            </a:fld>
            <a:endParaRPr b="0" i="0" sz="1200" u="none" cap="none" strike="noStrike">
              <a:solidFill>
                <a:schemeClr val="dk1"/>
              </a:solidFill>
              <a:latin typeface="Candara"/>
              <a:ea typeface="Candara"/>
              <a:cs typeface="Candara"/>
              <a:sym typeface="Candar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g40a67bf201_1_54:notes"/>
          <p:cNvSpPr txBox="1"/>
          <p:nvPr>
            <p:ph idx="1" type="body"/>
          </p:nvPr>
        </p:nvSpPr>
        <p:spPr>
          <a:xfrm>
            <a:off x="992823" y="30094566"/>
            <a:ext cx="7942500" cy="285105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Font typeface="Calibri"/>
              <a:buNone/>
            </a:pPr>
            <a:r>
              <a:rPr b="1" lang="en-GB"/>
              <a:t>The Key message(s) on this slide: </a:t>
            </a:r>
            <a:endParaRPr/>
          </a:p>
          <a:p>
            <a:pPr indent="0" lvl="0" marL="0" rtl="0" algn="l">
              <a:spcBef>
                <a:spcPts val="0"/>
              </a:spcBef>
              <a:spcAft>
                <a:spcPts val="0"/>
              </a:spcAft>
              <a:buClr>
                <a:schemeClr val="dk1"/>
              </a:buClr>
              <a:buSzPts val="1200"/>
              <a:buFont typeface="Calibri"/>
              <a:buNone/>
            </a:pPr>
            <a:r>
              <a:t/>
            </a:r>
            <a:endParaRPr b="1"/>
          </a:p>
          <a:p>
            <a:pPr indent="0" lvl="0" marL="0" rtl="0" algn="l">
              <a:spcBef>
                <a:spcPts val="0"/>
              </a:spcBef>
              <a:spcAft>
                <a:spcPts val="0"/>
              </a:spcAft>
              <a:buClr>
                <a:schemeClr val="dk1"/>
              </a:buClr>
              <a:buSzPts val="1200"/>
              <a:buFont typeface="Calibri"/>
              <a:buNone/>
            </a:pPr>
            <a:r>
              <a:rPr b="1" lang="en-GB"/>
              <a:t>The slide introduces the Learning Amble (see the next slide) and explores how it might be used.</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Detail:</a:t>
            </a:r>
            <a:endParaRPr/>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None/>
            </a:pPr>
            <a:r>
              <a:rPr lang="en-GB"/>
              <a:t>Consider: </a:t>
            </a:r>
            <a:endParaRPr/>
          </a:p>
          <a:p>
            <a:pPr indent="-317500" lvl="0" marL="457200" rtl="0" algn="l">
              <a:spcBef>
                <a:spcPts val="0"/>
              </a:spcBef>
              <a:spcAft>
                <a:spcPts val="0"/>
              </a:spcAft>
              <a:buSzPts val="1400"/>
              <a:buChar char="●"/>
            </a:pPr>
            <a:r>
              <a:rPr lang="en-GB"/>
              <a:t>who else, beyond this group, might profitably undertake the Amble;</a:t>
            </a:r>
            <a:endParaRPr/>
          </a:p>
          <a:p>
            <a:pPr indent="-317500" lvl="0" marL="457200" rtl="0" algn="l">
              <a:spcBef>
                <a:spcPts val="0"/>
              </a:spcBef>
              <a:spcAft>
                <a:spcPts val="0"/>
              </a:spcAft>
              <a:buSzPts val="1400"/>
              <a:buChar char="●"/>
            </a:pPr>
            <a:r>
              <a:rPr lang="en-GB"/>
              <a:t>how you might capture and share their views;</a:t>
            </a:r>
            <a:endParaRPr/>
          </a:p>
          <a:p>
            <a:pPr indent="-317500" lvl="0" marL="457200" rtl="0" algn="l">
              <a:spcBef>
                <a:spcPts val="0"/>
              </a:spcBef>
              <a:spcAft>
                <a:spcPts val="0"/>
              </a:spcAft>
              <a:buSzPts val="1400"/>
              <a:buChar char="●"/>
            </a:pPr>
            <a:r>
              <a:rPr lang="en-GB"/>
              <a:t>how you might use the Amble to monitor shifts in classroom culture over time.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8" name="Google Shape;88;g40a67bf201_1_54: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g40a67bf201_1_59:notes"/>
          <p:cNvSpPr txBox="1"/>
          <p:nvPr>
            <p:ph idx="1" type="body"/>
          </p:nvPr>
        </p:nvSpPr>
        <p:spPr>
          <a:xfrm>
            <a:off x="992823" y="30094566"/>
            <a:ext cx="7942500" cy="285105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The slide introduces the Learning Amble and stimulates a discussion around the outcomes.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en-GB"/>
              <a:t>Detail:</a:t>
            </a:r>
            <a:endParaRPr b="1"/>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Download and print copies of the Amble (see Data Gathering Materials)</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b="1" lang="en-GB"/>
              <a:t>Undertake the Amble:</a:t>
            </a:r>
            <a:endParaRPr b="1"/>
          </a:p>
          <a:p>
            <a:pPr indent="0" lvl="0" marL="0" rtl="0" algn="l">
              <a:spcBef>
                <a:spcPts val="0"/>
              </a:spcBef>
              <a:spcAft>
                <a:spcPts val="0"/>
              </a:spcAft>
              <a:buNone/>
            </a:pPr>
            <a:r>
              <a:rPr lang="en-GB"/>
              <a:t>Depending on the size of the group, this may be split or a whole-group discussion.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For each of the 12 indicators, consider where your school is now. You do not need to match one of the example descriptors, as you might, for example, consider that you are “better than ‘2’ but not yet ‘5’”. If you finish the quiz before other groups, go back to those indicators and try to write your own descriptor. </a:t>
            </a:r>
            <a:endParaRPr/>
          </a:p>
          <a:p>
            <a:pPr indent="0" lvl="0" marL="0" rtl="0" algn="l">
              <a:spcBef>
                <a:spcPts val="0"/>
              </a:spcBef>
              <a:spcAft>
                <a:spcPts val="0"/>
              </a:spcAft>
              <a:buNone/>
            </a:pPr>
            <a:r>
              <a:rPr lang="en-GB"/>
              <a:t>Discuss with others what you think and why etc etc.</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GB"/>
              <a:t>Reflect on the outcomes:</a:t>
            </a:r>
            <a:endParaRPr b="1"/>
          </a:p>
          <a:p>
            <a:pPr indent="-317500" lvl="0" marL="457200" rtl="0" algn="l">
              <a:spcBef>
                <a:spcPts val="0"/>
              </a:spcBef>
              <a:spcAft>
                <a:spcPts val="0"/>
              </a:spcAft>
              <a:buSzPts val="1400"/>
              <a:buChar char="●"/>
            </a:pPr>
            <a:r>
              <a:rPr lang="en-GB"/>
              <a:t>Do our classrooms support learners to take greater responsibility for themselves as learners?</a:t>
            </a:r>
            <a:endParaRPr/>
          </a:p>
          <a:p>
            <a:pPr indent="-317500" lvl="0" marL="457200" rtl="0" algn="l">
              <a:spcBef>
                <a:spcPts val="0"/>
              </a:spcBef>
              <a:spcAft>
                <a:spcPts val="0"/>
              </a:spcAft>
              <a:buSzPts val="1400"/>
              <a:buChar char="●"/>
            </a:pPr>
            <a:r>
              <a:rPr lang="en-GB"/>
              <a:t>Do our classrooms support learners to understand and discuss the process of learning?</a:t>
            </a:r>
            <a:endParaRPr/>
          </a:p>
          <a:p>
            <a:pPr indent="-317500" lvl="0" marL="457200" rtl="0" algn="l">
              <a:spcBef>
                <a:spcPts val="0"/>
              </a:spcBef>
              <a:spcAft>
                <a:spcPts val="0"/>
              </a:spcAft>
              <a:buSzPts val="1400"/>
              <a:buChar char="●"/>
            </a:pPr>
            <a:r>
              <a:rPr lang="en-GB"/>
              <a:t>Do our classrooms support the development of positive learning habits in a progressive and coherent manner?</a:t>
            </a:r>
            <a:endParaRPr/>
          </a:p>
          <a:p>
            <a:pPr indent="-317500" lvl="0" marL="457200" rtl="0" algn="l">
              <a:spcBef>
                <a:spcPts val="0"/>
              </a:spcBef>
              <a:spcAft>
                <a:spcPts val="0"/>
              </a:spcAft>
              <a:buSzPts val="1400"/>
              <a:buChar char="●"/>
            </a:pPr>
            <a:r>
              <a:rPr lang="en-GB"/>
              <a:t>Do our classrooms support the celebration of the growth of learning habits? </a:t>
            </a:r>
            <a:endParaRPr/>
          </a:p>
          <a:p>
            <a:pPr indent="-317500" lvl="0" marL="457200" rtl="0" algn="l">
              <a:spcBef>
                <a:spcPts val="0"/>
              </a:spcBef>
              <a:spcAft>
                <a:spcPts val="0"/>
              </a:spcAft>
              <a:buSzPts val="1400"/>
              <a:buChar char="●"/>
            </a:pPr>
            <a:r>
              <a:rPr lang="en-GB"/>
              <a:t>Are our classrooms ‘learning focused’?</a:t>
            </a:r>
            <a:endParaRPr/>
          </a:p>
        </p:txBody>
      </p:sp>
      <p:sp>
        <p:nvSpPr>
          <p:cNvPr id="94" name="Google Shape;94;g40a67bf201_1_59: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g40a67bf201_1_46: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g40a67bf201_1_46: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1" lang="en-GB"/>
              <a:t>Time to distil and capture</a:t>
            </a:r>
            <a:r>
              <a:rPr b="1" i="0" lang="en-GB" sz="1200" u="none" cap="none" strike="noStrike">
                <a:solidFill>
                  <a:schemeClr val="dk1"/>
                </a:solidFill>
                <a:latin typeface="Calibri"/>
                <a:ea typeface="Calibri"/>
                <a:cs typeface="Calibri"/>
                <a:sym typeface="Calibri"/>
              </a:rPr>
              <a:t> key outcomes from the </a:t>
            </a:r>
            <a:r>
              <a:rPr b="1" lang="en-GB"/>
              <a:t>A</a:t>
            </a:r>
            <a:r>
              <a:rPr b="1" i="0" lang="en-GB" sz="1200" u="none" cap="none" strike="noStrike">
                <a:solidFill>
                  <a:schemeClr val="dk1"/>
                </a:solidFill>
                <a:latin typeface="Calibri"/>
                <a:ea typeface="Calibri"/>
                <a:cs typeface="Calibri"/>
                <a:sym typeface="Calibri"/>
              </a:rPr>
              <a:t>mble and from your discussions around the Culture 2 Tool</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Download and print copies of the Culture Review Tool (Downloads section)</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This is a key monitoring tool. It pulls together and records your discussions around Culture Tool 2 and the Amble. </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To record the outcomes of the Review - </a:t>
            </a:r>
            <a:r>
              <a:rPr b="0" i="0" lang="en-GB" sz="1200" u="none" cap="none" strike="noStrike">
                <a:solidFill>
                  <a:schemeClr val="dk1"/>
                </a:solidFill>
                <a:latin typeface="Calibri"/>
                <a:ea typeface="Calibri"/>
                <a:cs typeface="Calibri"/>
                <a:sym typeface="Calibri"/>
              </a:rPr>
              <a:t>Ask yourself:</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lang="en-GB"/>
              <a:t>What have we learned about classroom culture?</a:t>
            </a:r>
            <a:endParaRPr/>
          </a:p>
          <a:p>
            <a:pPr indent="0" lvl="0" marL="0" marR="0" rtl="0" algn="l">
              <a:spcBef>
                <a:spcPts val="0"/>
              </a:spcBef>
              <a:spcAft>
                <a:spcPts val="0"/>
              </a:spcAft>
              <a:buNone/>
            </a:pPr>
            <a:r>
              <a:rPr lang="en-GB"/>
              <a:t>Where are our relative strengths and weaknesses?</a:t>
            </a:r>
            <a:endParaRPr/>
          </a:p>
          <a:p>
            <a:pPr indent="0" lvl="0" marL="0" marR="0" rtl="0" algn="l">
              <a:spcBef>
                <a:spcPts val="0"/>
              </a:spcBef>
              <a:spcAft>
                <a:spcPts val="0"/>
              </a:spcAft>
              <a:buNone/>
            </a:pPr>
            <a:r>
              <a:rPr lang="en-GB"/>
              <a:t>Which aspects might be easy to shift?</a:t>
            </a:r>
            <a:endParaRPr/>
          </a:p>
          <a:p>
            <a:pPr indent="0" lvl="0" marL="0" marR="0" rtl="0" algn="l">
              <a:spcBef>
                <a:spcPts val="0"/>
              </a:spcBef>
              <a:spcAft>
                <a:spcPts val="0"/>
              </a:spcAft>
              <a:buNone/>
            </a:pPr>
            <a:r>
              <a:rPr lang="en-GB"/>
              <a:t>Which might prove harder?</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To consider a way forward - Ask yourself:</a:t>
            </a:r>
            <a:endParaRPr/>
          </a:p>
          <a:p>
            <a:pPr indent="0" lvl="0" marL="0" marR="0" rtl="0" algn="l">
              <a:spcBef>
                <a:spcPts val="0"/>
              </a:spcBef>
              <a:spcAft>
                <a:spcPts val="0"/>
              </a:spcAft>
              <a:buNone/>
            </a:pPr>
            <a:r>
              <a:rPr lang="en-GB"/>
              <a:t>Who else might need to do the Amble and Review at this stage?</a:t>
            </a:r>
            <a:endParaRPr/>
          </a:p>
          <a:p>
            <a:pPr indent="0" lvl="0" marL="0" marR="0" rtl="0" algn="l">
              <a:spcBef>
                <a:spcPts val="0"/>
              </a:spcBef>
              <a:spcAft>
                <a:spcPts val="0"/>
              </a:spcAft>
              <a:buNone/>
            </a:pPr>
            <a:r>
              <a:rPr lang="en-GB"/>
              <a:t>How will you collect / record / share their perceptions?</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To monitor future shifts in classroom culture - Ask yourself:</a:t>
            </a:r>
            <a:endParaRPr/>
          </a:p>
          <a:p>
            <a:pPr indent="0" lvl="0" marL="0" marR="0" rtl="0" algn="l">
              <a:spcBef>
                <a:spcPts val="0"/>
              </a:spcBef>
              <a:spcAft>
                <a:spcPts val="0"/>
              </a:spcAft>
              <a:buNone/>
            </a:pPr>
            <a:r>
              <a:rPr lang="en-GB"/>
              <a:t>When will we repeat the Amble?</a:t>
            </a:r>
            <a:endParaRPr/>
          </a:p>
        </p:txBody>
      </p:sp>
      <p:sp>
        <p:nvSpPr>
          <p:cNvPr id="103" name="Google Shape;103;g40a67bf201_1_46: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Google Shape;109;g40a67bf201_1_67: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g40a67bf201_1_67: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t/>
            </a:r>
            <a:endParaRPr b="1"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spcBef>
                <a:spcPts val="0"/>
              </a:spcBef>
              <a:spcAft>
                <a:spcPts val="0"/>
              </a:spcAft>
              <a:buNone/>
            </a:pPr>
            <a:r>
              <a:rPr b="1" i="0" lang="en-GB" sz="1200" u="none" cap="none" strike="noStrike">
                <a:solidFill>
                  <a:schemeClr val="dk1"/>
                </a:solidFill>
              </a:rPr>
              <a:t>The review is a waste of time if we do not act on it</a:t>
            </a:r>
            <a:endParaRPr b="1"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Detail:</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t/>
            </a:r>
            <a:endParaRPr b="1">
              <a:solidFill>
                <a:srgbClr val="000000"/>
              </a:solidFill>
            </a:endParaRPr>
          </a:p>
          <a:p>
            <a:pPr indent="0" lvl="0" marL="0" marR="0" rtl="0" algn="l">
              <a:spcBef>
                <a:spcPts val="0"/>
              </a:spcBef>
              <a:spcAft>
                <a:spcPts val="0"/>
              </a:spcAft>
              <a:buNone/>
            </a:pPr>
            <a:r>
              <a:rPr lang="en-GB">
                <a:solidFill>
                  <a:srgbClr val="000000"/>
                </a:solidFill>
              </a:rPr>
              <a:t>Encourage leaders and managers to model the changes that they are requiring teachers to make: devolving responsibility; taking risks; making mistakes (and learning from them); coaching rather than telling; ensuring that the culture of meetings is learning, not teacher, focused. </a:t>
            </a:r>
            <a:endParaRPr>
              <a:solidFill>
                <a:srgbClr val="000000"/>
              </a:solidFill>
            </a:endParaRPr>
          </a:p>
          <a:p>
            <a:pPr indent="0" lvl="0" marL="0" marR="0" rtl="0" algn="l">
              <a:spcBef>
                <a:spcPts val="0"/>
              </a:spcBef>
              <a:spcAft>
                <a:spcPts val="0"/>
              </a:spcAft>
              <a:buNone/>
            </a:pPr>
            <a:r>
              <a:t/>
            </a:r>
            <a:endParaRPr>
              <a:solidFill>
                <a:srgbClr val="000000"/>
              </a:solidFill>
            </a:endParaRPr>
          </a:p>
          <a:p>
            <a:pPr indent="0" lvl="0" marL="0" marR="0" rtl="0" algn="l">
              <a:spcBef>
                <a:spcPts val="0"/>
              </a:spcBef>
              <a:spcAft>
                <a:spcPts val="0"/>
              </a:spcAft>
              <a:buNone/>
            </a:pPr>
            <a:r>
              <a:rPr i="0" lang="en-GB" sz="1200" u="none" cap="none" strike="noStrike">
                <a:solidFill>
                  <a:schemeClr val="dk1"/>
                </a:solidFill>
              </a:rPr>
              <a:t>encourage teachers to use a learning language to support their students’ development as powerful learners;  Without this unifying language, new intentions can remain rhetorical or cosmetic, and will not permeate the culture.</a:t>
            </a:r>
            <a:endParaRPr/>
          </a:p>
          <a:p>
            <a:pPr indent="0" lvl="0" marL="0" marR="0" rtl="0" algn="l">
              <a:spcBef>
                <a:spcPts val="0"/>
              </a:spcBef>
              <a:spcAft>
                <a:spcPts val="0"/>
              </a:spcAft>
              <a:buNone/>
            </a:pPr>
            <a:r>
              <a:t/>
            </a:r>
            <a:endParaRPr i="0" sz="1200" u="none" cap="none" strike="noStrike">
              <a:solidFill>
                <a:schemeClr val="dk1"/>
              </a:solidFill>
            </a:endParaRPr>
          </a:p>
          <a:p>
            <a:pPr indent="0" lvl="0" marL="0" marR="0" rtl="0" algn="l">
              <a:spcBef>
                <a:spcPts val="0"/>
              </a:spcBef>
              <a:spcAft>
                <a:spcPts val="0"/>
              </a:spcAft>
              <a:buNone/>
            </a:pPr>
            <a:r>
              <a:rPr i="0" lang="en-GB" sz="1200" u="none" cap="none" strike="noStrike">
                <a:solidFill>
                  <a:schemeClr val="dk1"/>
                </a:solidFill>
              </a:rPr>
              <a:t>support the design of learning activities that deliberately stretch and exercise the full range of learning-oriented habits of mind. Without changes to pedagogy,  teaching may routinely stimulate only a narrow subset of students’ mental faculties.</a:t>
            </a:r>
            <a:endParaRPr/>
          </a:p>
          <a:p>
            <a:pPr indent="0" lvl="0" marL="0" marR="0" rtl="0" algn="l">
              <a:spcBef>
                <a:spcPts val="0"/>
              </a:spcBef>
              <a:spcAft>
                <a:spcPts val="0"/>
              </a:spcAft>
              <a:buNone/>
            </a:pPr>
            <a:r>
              <a:t/>
            </a:r>
            <a:endParaRPr i="0" sz="1200" u="none" cap="none" strike="noStrike">
              <a:solidFill>
                <a:schemeClr val="dk1"/>
              </a:solidFill>
            </a:endParaRPr>
          </a:p>
          <a:p>
            <a:pPr indent="0" lvl="0" marL="0" marR="0" rtl="0" algn="l">
              <a:spcBef>
                <a:spcPts val="0"/>
              </a:spcBef>
              <a:spcAft>
                <a:spcPts val="0"/>
              </a:spcAft>
              <a:buNone/>
            </a:pPr>
            <a:r>
              <a:rPr i="0" lang="en-GB" sz="1200" u="none" cap="none" strike="noStrike">
                <a:solidFill>
                  <a:schemeClr val="dk1"/>
                </a:solidFill>
              </a:rPr>
              <a:t>use the physical environment to reinforce positive messages about exploration and growth of learning power. If the display and celebration is only of pupils’ ‘excellent work’, it will convey retrograde messages about </a:t>
            </a:r>
            <a:r>
              <a:rPr lang="en-GB"/>
              <a:t>the commitment to building better learners.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11" name="Google Shape;111;g40a67bf201_1_67: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g40a67bf201_1_73: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 name="Google Shape;117;g40a67bf201_1_73: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t/>
            </a:r>
            <a:endParaRPr b="1"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review is a waste of time if we do not act on it and walk the talk</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304800" lvl="0" marL="457200" marR="0" rtl="0" algn="l">
              <a:lnSpc>
                <a:spcPct val="100000"/>
              </a:lnSpc>
              <a:spcBef>
                <a:spcPts val="56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76200" marR="0" rtl="0" algn="l">
              <a:spcBef>
                <a:spcPts val="560"/>
              </a:spcBef>
              <a:spcAft>
                <a:spcPts val="0"/>
              </a:spcAft>
              <a:buNone/>
            </a:pPr>
            <a:r>
              <a:rPr b="1" i="0" lang="en-GB" sz="1200" u="none" cap="none" strike="noStrike">
                <a:solidFill>
                  <a:schemeClr val="dk1"/>
                </a:solidFill>
                <a:latin typeface="Calibri"/>
                <a:ea typeface="Calibri"/>
                <a:cs typeface="Calibri"/>
                <a:sym typeface="Calibri"/>
              </a:rPr>
              <a:t>devolving responsibility for the leadership of learning to teachers and to teams</a:t>
            </a:r>
            <a:r>
              <a:rPr b="0" i="0" lang="en-GB" sz="1200" u="none" cap="none" strike="noStrike">
                <a:solidFill>
                  <a:schemeClr val="dk1"/>
                </a:solidFill>
                <a:latin typeface="Calibri"/>
                <a:ea typeface="Calibri"/>
                <a:cs typeface="Calibri"/>
                <a:sym typeface="Calibri"/>
              </a:rPr>
              <a:t> – think about the levels of independence in your school. If teachers cannot function independently, nor will their students. How might you enable greater independence?</a:t>
            </a:r>
            <a:endParaRPr/>
          </a:p>
          <a:p>
            <a:pPr indent="0" lvl="0" marL="76200" marR="0" rtl="0" algn="l">
              <a:spcBef>
                <a:spcPts val="560"/>
              </a:spcBef>
              <a:spcAft>
                <a:spcPts val="0"/>
              </a:spcAft>
              <a:buNone/>
            </a:pPr>
            <a:r>
              <a:t/>
            </a:r>
            <a:endParaRPr b="1" i="0" sz="1200" u="none" cap="none" strike="noStrike">
              <a:solidFill>
                <a:schemeClr val="dk1"/>
              </a:solidFill>
              <a:latin typeface="Calibri"/>
              <a:ea typeface="Calibri"/>
              <a:cs typeface="Calibri"/>
              <a:sym typeface="Calibri"/>
            </a:endParaRPr>
          </a:p>
          <a:p>
            <a:pPr indent="0" lvl="0" marL="76200" marR="0" rtl="0" algn="l">
              <a:spcBef>
                <a:spcPts val="560"/>
              </a:spcBef>
              <a:spcAft>
                <a:spcPts val="0"/>
              </a:spcAft>
              <a:buNone/>
            </a:pPr>
            <a:r>
              <a:rPr b="1" i="0" lang="en-GB" sz="1200" u="none" cap="none" strike="noStrike">
                <a:solidFill>
                  <a:schemeClr val="dk1"/>
                </a:solidFill>
                <a:latin typeface="Calibri"/>
                <a:ea typeface="Calibri"/>
                <a:cs typeface="Calibri"/>
                <a:sym typeface="Calibri"/>
              </a:rPr>
              <a:t>using the school's emerging language for learning?</a:t>
            </a:r>
            <a:r>
              <a:rPr b="0" i="0" lang="en-GB" sz="1200" u="none" cap="none" strike="noStrike">
                <a:solidFill>
                  <a:schemeClr val="dk1"/>
                </a:solidFill>
                <a:latin typeface="Calibri"/>
                <a:ea typeface="Calibri"/>
                <a:cs typeface="Calibri"/>
                <a:sym typeface="Calibri"/>
              </a:rPr>
              <a:t> - think about the extent to which you talk 'learnish'. Do you use the language in assemblies and in meetings, and in conversation with students?</a:t>
            </a:r>
            <a:endParaRPr b="0" i="0" sz="1200" u="none" cap="none" strike="noStrike">
              <a:solidFill>
                <a:schemeClr val="dk1"/>
              </a:solidFill>
              <a:latin typeface="Calibri"/>
              <a:ea typeface="Calibri"/>
              <a:cs typeface="Calibri"/>
              <a:sym typeface="Calibri"/>
            </a:endParaRPr>
          </a:p>
          <a:p>
            <a:pPr indent="0" lvl="0" marL="76200" marR="0" rtl="0" algn="l">
              <a:spcBef>
                <a:spcPts val="560"/>
              </a:spcBef>
              <a:spcAft>
                <a:spcPts val="0"/>
              </a:spcAft>
              <a:buNone/>
            </a:pPr>
            <a:r>
              <a:t/>
            </a:r>
            <a:endParaRPr b="1" i="0" sz="1200" u="none" cap="none" strike="noStrike">
              <a:solidFill>
                <a:schemeClr val="dk1"/>
              </a:solidFill>
              <a:latin typeface="Calibri"/>
              <a:ea typeface="Calibri"/>
              <a:cs typeface="Calibri"/>
              <a:sym typeface="Calibri"/>
            </a:endParaRPr>
          </a:p>
          <a:p>
            <a:pPr indent="0" lvl="0" marL="76200" marR="0" rtl="0" algn="l">
              <a:spcBef>
                <a:spcPts val="560"/>
              </a:spcBef>
              <a:spcAft>
                <a:spcPts val="0"/>
              </a:spcAft>
              <a:buNone/>
            </a:pPr>
            <a:r>
              <a:rPr b="1" i="0" lang="en-GB" sz="1200" u="none" cap="none" strike="noStrike">
                <a:solidFill>
                  <a:schemeClr val="dk1"/>
                </a:solidFill>
                <a:latin typeface="Calibri"/>
                <a:ea typeface="Calibri"/>
                <a:cs typeface="Calibri"/>
                <a:sym typeface="Calibri"/>
              </a:rPr>
              <a:t>constructing lessons with learning in mind</a:t>
            </a:r>
            <a:r>
              <a:rPr b="0" i="0" lang="en-GB" sz="1200" u="none" cap="none" strike="noStrike">
                <a:solidFill>
                  <a:schemeClr val="dk1"/>
                </a:solidFill>
                <a:latin typeface="Calibri"/>
                <a:ea typeface="Calibri"/>
                <a:cs typeface="Calibri"/>
                <a:sym typeface="Calibri"/>
              </a:rPr>
              <a:t> – think about staff/subject/phase meetings. Do they activate the types of learning behaviours you hope to see in classrooms? In terms of the first culture tool, to what extent are meetings 'teacher focused'?</a:t>
            </a:r>
            <a:endParaRPr b="0" i="0" sz="1200" u="none" cap="none" strike="noStrike">
              <a:solidFill>
                <a:schemeClr val="dk1"/>
              </a:solidFill>
              <a:latin typeface="Calibri"/>
              <a:ea typeface="Calibri"/>
              <a:cs typeface="Calibri"/>
              <a:sym typeface="Calibri"/>
            </a:endParaRPr>
          </a:p>
          <a:p>
            <a:pPr indent="0" lvl="0" marL="76200" marR="0" rtl="0" algn="l">
              <a:spcBef>
                <a:spcPts val="560"/>
              </a:spcBef>
              <a:spcAft>
                <a:spcPts val="0"/>
              </a:spcAft>
              <a:buNone/>
            </a:pPr>
            <a:r>
              <a:t/>
            </a:r>
            <a:endParaRPr b="0" i="0" sz="1200" u="none" cap="none" strike="noStrike">
              <a:solidFill>
                <a:schemeClr val="dk1"/>
              </a:solidFill>
              <a:latin typeface="Calibri"/>
              <a:ea typeface="Calibri"/>
              <a:cs typeface="Calibri"/>
              <a:sym typeface="Calibri"/>
            </a:endParaRPr>
          </a:p>
          <a:p>
            <a:pPr indent="0" lvl="0" marL="76200" marR="0" rtl="0" algn="l">
              <a:spcBef>
                <a:spcPts val="560"/>
              </a:spcBef>
              <a:spcAft>
                <a:spcPts val="0"/>
              </a:spcAft>
              <a:buNone/>
            </a:pPr>
            <a:r>
              <a:rPr b="1" i="0" lang="en-GB" sz="1200" u="none" cap="none" strike="noStrike">
                <a:solidFill>
                  <a:schemeClr val="dk1"/>
                </a:solidFill>
                <a:latin typeface="Calibri"/>
                <a:ea typeface="Calibri"/>
                <a:cs typeface="Calibri"/>
                <a:sym typeface="Calibri"/>
              </a:rPr>
              <a:t>organising display to promote positive attitudes to learning</a:t>
            </a:r>
            <a:r>
              <a:rPr b="0" i="0" lang="en-GB" sz="1200" u="none" cap="none" strike="noStrike">
                <a:solidFill>
                  <a:schemeClr val="dk1"/>
                </a:solidFill>
                <a:latin typeface="Calibri"/>
                <a:ea typeface="Calibri"/>
                <a:cs typeface="Calibri"/>
                <a:sym typeface="Calibri"/>
              </a:rPr>
              <a:t> – think about the public display areas that you have responsibility for. Ask whether they demonstrate the commitment to Building Better Learners, or do they still carry some unfortunate messages from a time long past?</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1"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18" name="Google Shape;118;g40a67bf201_1_73: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g40a67bf201_1_79:notes"/>
          <p:cNvSpPr/>
          <p:nvPr>
            <p:ph idx="2" type="sldImg"/>
          </p:nvPr>
        </p:nvSpPr>
        <p:spPr>
          <a:xfrm>
            <a:off x="685800" y="6391922"/>
            <a:ext cx="5486400" cy="3195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g40a67bf201_1_79: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How teachers behave impacts on how students are as learners</a:t>
            </a:r>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Detail:</a:t>
            </a:r>
            <a:endParaRPr/>
          </a:p>
          <a:p>
            <a:pPr indent="0" lvl="0" marL="0" marR="0" rtl="0" algn="l">
              <a:lnSpc>
                <a:spcPct val="100000"/>
              </a:lnSpc>
              <a:spcBef>
                <a:spcPts val="0"/>
              </a:spcBef>
              <a:spcAft>
                <a:spcPts val="0"/>
              </a:spcAft>
              <a:buClr>
                <a:srgbClr val="000000"/>
              </a:buClr>
              <a:buSzPts val="1200"/>
              <a:buFont typeface="Calibri"/>
              <a:buNone/>
            </a:pPr>
            <a:r>
              <a:rPr i="0" lang="en-GB" sz="1200" u="none" cap="none" strike="noStrike">
                <a:solidFill>
                  <a:srgbClr val="000000"/>
                </a:solidFill>
              </a:rPr>
              <a:t>Another Poles apart diagram, this time looking at teaching behaviours. In the left hand column, competent teaching behaviours that focus on the efficient delivery of curriculum content, and in the right hand column the teaching behaviours of the teacher who is delivering curriculum content and, at the same time, building better learners.</a:t>
            </a:r>
            <a:endParaRPr i="0" sz="1200" u="none" cap="none" strike="noStrike">
              <a:solidFill>
                <a:schemeClr val="dk1"/>
              </a:solidFill>
            </a:endParaRPr>
          </a:p>
          <a:p>
            <a:pPr indent="0" lvl="0" marL="0" marR="0" rtl="0" algn="l">
              <a:lnSpc>
                <a:spcPct val="100000"/>
              </a:lnSpc>
              <a:spcBef>
                <a:spcPts val="0"/>
              </a:spcBef>
              <a:spcAft>
                <a:spcPts val="0"/>
              </a:spcAft>
              <a:buNone/>
            </a:pPr>
            <a:r>
              <a:t/>
            </a:r>
            <a:endParaRPr i="0" sz="1200" u="none" cap="none" strike="noStrike">
              <a:solidFill>
                <a:schemeClr val="dk1"/>
              </a:solidFill>
            </a:endParaRPr>
          </a:p>
          <a:p>
            <a:pPr indent="0" lvl="0" marL="0" marR="0" rtl="0" algn="l">
              <a:spcBef>
                <a:spcPts val="0"/>
              </a:spcBef>
              <a:spcAft>
                <a:spcPts val="0"/>
              </a:spcAft>
              <a:buNone/>
            </a:pPr>
            <a:r>
              <a:t/>
            </a:r>
            <a:endParaRPr i="0" sz="1200" u="none" cap="none" strike="noStrike">
              <a:solidFill>
                <a:schemeClr val="dk1"/>
              </a:solidFill>
            </a:endParaRPr>
          </a:p>
          <a:p>
            <a:pPr indent="0" lvl="0" marL="0" marR="0" rtl="0" algn="l">
              <a:spcBef>
                <a:spcPts val="0"/>
              </a:spcBef>
              <a:spcAft>
                <a:spcPts val="0"/>
              </a:spcAft>
              <a:buNone/>
            </a:pPr>
            <a:r>
              <a:rPr i="0" lang="en-GB" u="none" cap="none" strike="noStrike">
                <a:solidFill>
                  <a:schemeClr val="dk1"/>
                </a:solidFill>
              </a:rPr>
              <a:t>Key Points</a:t>
            </a:r>
            <a:endParaRPr i="0" u="none" cap="none" strike="noStrike">
              <a:solidFill>
                <a:schemeClr val="dk1"/>
              </a:solidFill>
            </a:endParaRPr>
          </a:p>
          <a:p>
            <a:pPr indent="0" lvl="0" marL="0" marR="0" rtl="0" algn="l">
              <a:spcBef>
                <a:spcPts val="0"/>
              </a:spcBef>
              <a:spcAft>
                <a:spcPts val="0"/>
              </a:spcAft>
              <a:buNone/>
            </a:pPr>
            <a:r>
              <a:rPr i="0" lang="en-GB" u="none" cap="none" strike="noStrike">
                <a:solidFill>
                  <a:schemeClr val="dk1"/>
                </a:solidFill>
              </a:rPr>
              <a:t>This slide suggests the change teachers need to make.</a:t>
            </a:r>
            <a:endParaRPr i="0" u="none" cap="none" strike="noStrike">
              <a:solidFill>
                <a:schemeClr val="dk1"/>
              </a:solidFill>
            </a:endParaRPr>
          </a:p>
          <a:p>
            <a:pPr indent="0" lvl="0" marL="0" marR="0" rtl="0" algn="l">
              <a:spcBef>
                <a:spcPts val="0"/>
              </a:spcBef>
              <a:spcAft>
                <a:spcPts val="0"/>
              </a:spcAft>
              <a:buNone/>
            </a:pPr>
            <a:r>
              <a:rPr i="0" lang="en-GB" u="none" cap="none" strike="noStrike">
                <a:solidFill>
                  <a:schemeClr val="dk1"/>
                </a:solidFill>
              </a:rPr>
              <a:t>The left side depicts a perfectly good enough teacher but there is still a gap between how a good teacher works, where their emphasis lies, and the learning coach type teacher that developing learning power demands</a:t>
            </a:r>
            <a:endParaRPr i="0" u="none" cap="none" strike="noStrike">
              <a:solidFill>
                <a:schemeClr val="dk1"/>
              </a:solidFill>
            </a:endParaRPr>
          </a:p>
          <a:p>
            <a:pPr indent="0" lvl="0" marL="0" marR="0" rtl="0" algn="l">
              <a:spcBef>
                <a:spcPts val="0"/>
              </a:spcBef>
              <a:spcAft>
                <a:spcPts val="0"/>
              </a:spcAft>
              <a:buNone/>
            </a:pPr>
            <a:r>
              <a:rPr i="0" lang="en-GB" u="none" cap="none" strike="noStrike">
                <a:solidFill>
                  <a:schemeClr val="dk1"/>
                </a:solidFill>
              </a:rPr>
              <a:t>Use this slide to orchestrate a discussion about the shift needed.</a:t>
            </a:r>
            <a:endParaRPr i="0" u="none" cap="none" strike="noStrike">
              <a:solidFill>
                <a:schemeClr val="dk1"/>
              </a:solidFill>
            </a:endParaRPr>
          </a:p>
          <a:p>
            <a:pPr indent="0" lvl="0" marL="0" marR="0" rtl="0" algn="l">
              <a:spcBef>
                <a:spcPts val="0"/>
              </a:spcBef>
              <a:spcAft>
                <a:spcPts val="0"/>
              </a:spcAft>
              <a:buNone/>
            </a:pPr>
            <a:r>
              <a:t/>
            </a:r>
            <a:endParaRPr i="0" u="none" cap="none" strike="noStrike">
              <a:solidFill>
                <a:schemeClr val="dk1"/>
              </a:solidFill>
            </a:endParaRPr>
          </a:p>
          <a:p>
            <a:pPr indent="0" lvl="0" marL="0" marR="0" rtl="0" algn="l">
              <a:spcBef>
                <a:spcPts val="0"/>
              </a:spcBef>
              <a:spcAft>
                <a:spcPts val="0"/>
              </a:spcAft>
              <a:buNone/>
            </a:pPr>
            <a:r>
              <a:rPr i="0" lang="en-GB" u="none" cap="none" strike="noStrike">
                <a:solidFill>
                  <a:schemeClr val="dk1"/>
                </a:solidFill>
              </a:rPr>
              <a:t>Note that the 4 dimensions are Relating, Constructing, Talking and Celebrating. These are the dimensions that are picked up in the Teachers’ Palette and the culture diagram.</a:t>
            </a:r>
            <a:endParaRPr i="0" u="none" cap="none" strike="noStrike">
              <a:solidFill>
                <a:schemeClr val="dk1"/>
              </a:solidFill>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5" name="Shape 15"/>
        <p:cNvGrpSpPr/>
        <p:nvPr/>
      </p:nvGrpSpPr>
      <p:grpSpPr>
        <a:xfrm>
          <a:off x="0" y="0"/>
          <a:ext cx="0" cy="0"/>
          <a:chOff x="0" y="0"/>
          <a:chExt cx="0" cy="0"/>
        </a:xfrm>
      </p:grpSpPr>
      <p:sp>
        <p:nvSpPr>
          <p:cNvPr id="16" name="Google Shape;16;p2"/>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7" name="Google Shape;17;p2"/>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 name="Google Shape;18;p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9" name="Shape 19"/>
        <p:cNvGrpSpPr/>
        <p:nvPr/>
      </p:nvGrpSpPr>
      <p:grpSpPr>
        <a:xfrm>
          <a:off x="0" y="0"/>
          <a:ext cx="0" cy="0"/>
          <a:chOff x="0" y="0"/>
          <a:chExt cx="0" cy="0"/>
        </a:xfrm>
      </p:grpSpPr>
      <p:sp>
        <p:nvSpPr>
          <p:cNvPr id="20" name="Google Shape;20;p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2" name="Google Shape;22;p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 name="Shape 23"/>
        <p:cNvGrpSpPr/>
        <p:nvPr/>
      </p:nvGrpSpPr>
      <p:grpSpPr>
        <a:xfrm>
          <a:off x="0" y="0"/>
          <a:ext cx="0" cy="0"/>
          <a:chOff x="0" y="0"/>
          <a:chExt cx="0" cy="0"/>
        </a:xfrm>
      </p:grpSpPr>
      <p:sp>
        <p:nvSpPr>
          <p:cNvPr id="24" name="Google Shape;24;p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 name="Google Shape;25;p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6" name="Shape 26"/>
        <p:cNvGrpSpPr/>
        <p:nvPr/>
      </p:nvGrpSpPr>
      <p:grpSpPr>
        <a:xfrm>
          <a:off x="0" y="0"/>
          <a:ext cx="0" cy="0"/>
          <a:chOff x="0" y="0"/>
          <a:chExt cx="0" cy="0"/>
        </a:xfrm>
      </p:grpSpPr>
      <p:sp>
        <p:nvSpPr>
          <p:cNvPr id="27" name="Google Shape;27;p5"/>
          <p:cNvSpPr txBox="1"/>
          <p:nvPr>
            <p:ph idx="12" type="sldNum"/>
          </p:nvPr>
        </p:nvSpPr>
        <p:spPr>
          <a:xfrm>
            <a:off x="8556784" y="5277612"/>
            <a:ext cx="548700" cy="4374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6"/>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1" name="Google Shape;31;p6"/>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place">
  <p:cSld name="replace">
    <p:spTree>
      <p:nvGrpSpPr>
        <p:cNvPr id="33" name="Shape 33"/>
        <p:cNvGrpSpPr/>
        <p:nvPr/>
      </p:nvGrpSpPr>
      <p:grpSpPr>
        <a:xfrm>
          <a:off x="0" y="0"/>
          <a:ext cx="0" cy="0"/>
          <a:chOff x="0" y="0"/>
          <a:chExt cx="0" cy="0"/>
        </a:xfrm>
      </p:grpSpPr>
      <p:sp>
        <p:nvSpPr>
          <p:cNvPr id="34" name="Google Shape;34;p7"/>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35" name="Google Shape;35;p7"/>
          <p:cNvSpPr txBox="1"/>
          <p:nvPr>
            <p:ph idx="10" type="dt"/>
          </p:nvPr>
        </p:nvSpPr>
        <p:spPr>
          <a:xfrm>
            <a:off x="457200" y="5297488"/>
            <a:ext cx="2133600" cy="3033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6" name="Google Shape;36;p7"/>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7" name="Google Shape;37;p7"/>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38" name="Google Shape;38;p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9" name="Google Shape;39;p7"/>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2" name="Google Shape;12;p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3" name="Google Shape;13;p1"/>
          <p:cNvPicPr preferRelativeResize="0"/>
          <p:nvPr/>
        </p:nvPicPr>
        <p:blipFill>
          <a:blip r:embed="rId1">
            <a:alphaModFix/>
          </a:blip>
          <a:stretch>
            <a:fillRect/>
          </a:stretch>
        </p:blipFill>
        <p:spPr>
          <a:xfrm>
            <a:off x="8421688" y="4921244"/>
            <a:ext cx="714375" cy="714375"/>
          </a:xfrm>
          <a:prstGeom prst="rect">
            <a:avLst/>
          </a:prstGeom>
          <a:noFill/>
          <a:ln>
            <a:noFill/>
          </a:ln>
        </p:spPr>
      </p:pic>
      <p:sp>
        <p:nvSpPr>
          <p:cNvPr id="14" name="Google Shape;14;p1"/>
          <p:cNvSpPr txBox="1"/>
          <p:nvPr/>
        </p:nvSpPr>
        <p:spPr>
          <a:xfrm>
            <a:off x="0" y="5478667"/>
            <a:ext cx="2133600" cy="2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819">
          <p15:clr>
            <a:srgbClr val="F06B4A"/>
          </p15:clr>
        </p15:guide>
        <p15:guide id="6" orient="horz" pos="2000">
          <p15:clr>
            <a:srgbClr val="F06B4A"/>
          </p15:clr>
        </p15:guide>
        <p15:guide id="7" orient="horz" pos="3707">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image" Target="../media/image9.png"/><Relationship Id="rId6"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43" name="Shape 43"/>
        <p:cNvGrpSpPr/>
        <p:nvPr/>
      </p:nvGrpSpPr>
      <p:grpSpPr>
        <a:xfrm>
          <a:off x="0" y="0"/>
          <a:ext cx="0" cy="0"/>
          <a:chOff x="0" y="0"/>
          <a:chExt cx="0" cy="0"/>
        </a:xfrm>
      </p:grpSpPr>
      <p:sp>
        <p:nvSpPr>
          <p:cNvPr id="44" name="Google Shape;44;p8"/>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380"/>
              </a:spcBef>
              <a:spcAft>
                <a:spcPts val="0"/>
              </a:spcAft>
              <a:buNone/>
            </a:pPr>
            <a:r>
              <a:rPr b="0" i="0" lang="en-GB" sz="1900" u="none" cap="none" strike="noStrike">
                <a:solidFill>
                  <a:srgbClr val="FF00FF"/>
                </a:solidFill>
                <a:latin typeface="Calibri"/>
                <a:ea typeface="Calibri"/>
                <a:cs typeface="Calibri"/>
                <a:sym typeface="Calibri"/>
              </a:rPr>
              <a:t>A guided conversation for managers of Learning Power</a:t>
            </a:r>
            <a:endParaRPr b="0" i="0" sz="1900" u="none" cap="none" strike="noStrike">
              <a:solidFill>
                <a:srgbClr val="FF00FF"/>
              </a:solidFill>
              <a:latin typeface="Calibri"/>
              <a:ea typeface="Calibri"/>
              <a:cs typeface="Calibri"/>
              <a:sym typeface="Calibri"/>
            </a:endParaRPr>
          </a:p>
        </p:txBody>
      </p:sp>
      <p:sp>
        <p:nvSpPr>
          <p:cNvPr id="45" name="Google Shape;45;p8"/>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000090"/>
                </a:solidFill>
                <a:latin typeface="Calibri"/>
                <a:ea typeface="Calibri"/>
                <a:cs typeface="Calibri"/>
                <a:sym typeface="Calibri"/>
              </a:rPr>
              <a:t>Managing. Learning friendly cultures</a:t>
            </a:r>
            <a:endParaRPr b="0" i="0" sz="4200" u="none" cap="none" strike="noStrike">
              <a:solidFill>
                <a:srgbClr val="000090"/>
              </a:solidFill>
              <a:latin typeface="Calibri"/>
              <a:ea typeface="Calibri"/>
              <a:cs typeface="Calibri"/>
              <a:sym typeface="Calibri"/>
            </a:endParaRPr>
          </a:p>
        </p:txBody>
      </p:sp>
      <p:sp>
        <p:nvSpPr>
          <p:cNvPr id="46" name="Google Shape;46;p8"/>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1" name="Shape 51"/>
        <p:cNvGrpSpPr/>
        <p:nvPr/>
      </p:nvGrpSpPr>
      <p:grpSpPr>
        <a:xfrm>
          <a:off x="0" y="0"/>
          <a:ext cx="0" cy="0"/>
          <a:chOff x="0" y="0"/>
          <a:chExt cx="0" cy="0"/>
        </a:xfrm>
      </p:grpSpPr>
      <p:sp>
        <p:nvSpPr>
          <p:cNvPr id="52" name="Google Shape;52;p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Line of argument across the slides</a:t>
            </a:r>
            <a:endParaRPr b="0" i="0" sz="3200" u="none" cap="none" strike="noStrike">
              <a:solidFill>
                <a:srgbClr val="000090"/>
              </a:solidFill>
              <a:latin typeface="Open Sans"/>
              <a:ea typeface="Open Sans"/>
              <a:cs typeface="Open Sans"/>
              <a:sym typeface="Open Sans"/>
            </a:endParaRPr>
          </a:p>
        </p:txBody>
      </p:sp>
      <p:sp>
        <p:nvSpPr>
          <p:cNvPr id="53" name="Google Shape;53;p9"/>
          <p:cNvSpPr txBox="1"/>
          <p:nvPr>
            <p:ph idx="1" type="body"/>
          </p:nvPr>
        </p:nvSpPr>
        <p:spPr>
          <a:xfrm>
            <a:off x="567270" y="2217315"/>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0000FF"/>
              </a:buClr>
              <a:buSzPts val="2400"/>
              <a:buFont typeface="Noto Sans Symbols"/>
              <a:buChar char="●"/>
            </a:pPr>
            <a:r>
              <a:rPr b="0" i="0" lang="en-GB" sz="2000" u="none" cap="none" strike="noStrike">
                <a:solidFill>
                  <a:srgbClr val="0000FF"/>
                </a:solidFill>
                <a:latin typeface="Open Sans"/>
                <a:ea typeface="Open Sans"/>
                <a:cs typeface="Open Sans"/>
                <a:sym typeface="Open Sans"/>
              </a:rPr>
              <a:t>Three types of classroom cultures. Where are we now?</a:t>
            </a:r>
            <a:endParaRPr>
              <a:solidFill>
                <a:srgbClr val="0000FF"/>
              </a:solidFill>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000" u="none" cap="none" strike="noStrike">
                <a:solidFill>
                  <a:srgbClr val="0000FF"/>
                </a:solidFill>
                <a:latin typeface="Open Sans"/>
                <a:ea typeface="Open Sans"/>
                <a:cs typeface="Open Sans"/>
                <a:sym typeface="Open Sans"/>
              </a:rPr>
              <a:t>The four big shifts in classroom culture to build supple learning minds. What do classrooms look like now?</a:t>
            </a:r>
            <a:endParaRPr>
              <a:solidFill>
                <a:srgbClr val="0000FF"/>
              </a:solidFill>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000" u="none" cap="none" strike="noStrike">
                <a:solidFill>
                  <a:srgbClr val="0000FF"/>
                </a:solidFill>
                <a:latin typeface="Open Sans"/>
                <a:ea typeface="Open Sans"/>
                <a:cs typeface="Open Sans"/>
                <a:sym typeface="Open Sans"/>
              </a:rPr>
              <a:t>Consider taking an Amble around the school to find out</a:t>
            </a:r>
            <a:endParaRPr>
              <a:solidFill>
                <a:srgbClr val="0000FF"/>
              </a:solidFill>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000" u="none" cap="none" strike="noStrike">
                <a:solidFill>
                  <a:srgbClr val="0000FF"/>
                </a:solidFill>
                <a:latin typeface="Open Sans"/>
                <a:ea typeface="Open Sans"/>
                <a:cs typeface="Open Sans"/>
                <a:sym typeface="Open Sans"/>
              </a:rPr>
              <a:t>And decide what to do to support the results of your Amble; how you will support staff in the spirit of BLP</a:t>
            </a:r>
            <a:endParaRPr>
              <a:solidFill>
                <a:srgbClr val="0000FF"/>
              </a:solidFill>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000" u="none" cap="none" strike="noStrike">
                <a:solidFill>
                  <a:srgbClr val="0000FF"/>
                </a:solidFill>
                <a:latin typeface="Open Sans"/>
                <a:ea typeface="Open Sans"/>
                <a:cs typeface="Open Sans"/>
                <a:sym typeface="Open Sans"/>
              </a:rPr>
              <a:t>So that ultimately we should see a move from the left (good teaching) to the right (Learning powered teaching) in terms of teachers</a:t>
            </a:r>
            <a:r>
              <a:rPr lang="en-GB" sz="2000">
                <a:solidFill>
                  <a:srgbClr val="0000FF"/>
                </a:solidFill>
              </a:rPr>
              <a:t>’</a:t>
            </a:r>
            <a:r>
              <a:rPr b="0" i="0" lang="en-GB" sz="2000" u="none" cap="none" strike="noStrike">
                <a:solidFill>
                  <a:srgbClr val="0000FF"/>
                </a:solidFill>
                <a:latin typeface="Open Sans"/>
                <a:ea typeface="Open Sans"/>
                <a:cs typeface="Open Sans"/>
                <a:sym typeface="Open Sans"/>
              </a:rPr>
              <a:t> practice (see Poles apart)</a:t>
            </a:r>
            <a:endParaRPr>
              <a:solidFill>
                <a:srgbClr val="0000FF"/>
              </a:solidFill>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0000FF"/>
              </a:solidFill>
              <a:latin typeface="Open Sans"/>
              <a:ea typeface="Open Sans"/>
              <a:cs typeface="Open Sans"/>
              <a:sym typeface="Open Sans"/>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FF6600"/>
              </a:solidFill>
              <a:latin typeface="Open Sans"/>
              <a:ea typeface="Open Sans"/>
              <a:cs typeface="Open Sans"/>
              <a:sym typeface="Open Sans"/>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FF6600"/>
              </a:solidFill>
              <a:latin typeface="Open Sans"/>
              <a:ea typeface="Open Sans"/>
              <a:cs typeface="Open Sans"/>
              <a:sym typeface="Open Sans"/>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FF6600"/>
              </a:solidFill>
              <a:latin typeface="Open Sans"/>
              <a:ea typeface="Open Sans"/>
              <a:cs typeface="Open Sans"/>
              <a:sym typeface="Open Sans"/>
            </a:endParaRPr>
          </a:p>
        </p:txBody>
      </p:sp>
      <p:sp>
        <p:nvSpPr>
          <p:cNvPr id="54" name="Google Shape;54;p9"/>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9" name="Shape 59"/>
        <p:cNvGrpSpPr/>
        <p:nvPr/>
      </p:nvGrpSpPr>
      <p:grpSpPr>
        <a:xfrm>
          <a:off x="0" y="0"/>
          <a:ext cx="0" cy="0"/>
          <a:chOff x="0" y="0"/>
          <a:chExt cx="0" cy="0"/>
        </a:xfrm>
      </p:grpSpPr>
      <p:sp>
        <p:nvSpPr>
          <p:cNvPr id="60" name="Google Shape;60;p10"/>
          <p:cNvSpPr txBox="1"/>
          <p:nvPr>
            <p:ph type="title"/>
          </p:nvPr>
        </p:nvSpPr>
        <p:spPr>
          <a:xfrm>
            <a:off x="381000" y="-14281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Classroom cultures</a:t>
            </a:r>
            <a:endParaRPr/>
          </a:p>
        </p:txBody>
      </p:sp>
      <p:sp>
        <p:nvSpPr>
          <p:cNvPr id="61" name="Google Shape;61;p10"/>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62" name="Google Shape;62;p10"/>
          <p:cNvSpPr txBox="1"/>
          <p:nvPr>
            <p:ph idx="4294967295" type="body"/>
          </p:nvPr>
        </p:nvSpPr>
        <p:spPr>
          <a:xfrm>
            <a:off x="7162800" y="1774825"/>
            <a:ext cx="1981200" cy="23481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What is your</a:t>
            </a:r>
            <a:r>
              <a:rPr lang="en-GB"/>
              <a:t>’</a:t>
            </a:r>
            <a:r>
              <a:rPr b="0" i="0" lang="en-GB" sz="2400" u="none" cap="none" strike="noStrike">
                <a:solidFill>
                  <a:srgbClr val="3366FF"/>
                </a:solidFill>
                <a:latin typeface="Open Sans"/>
                <a:ea typeface="Open Sans"/>
                <a:cs typeface="Open Sans"/>
                <a:sym typeface="Open Sans"/>
              </a:rPr>
              <a:t>s like?</a:t>
            </a:r>
            <a:endParaRPr/>
          </a:p>
        </p:txBody>
      </p:sp>
      <p:pic>
        <p:nvPicPr>
          <p:cNvPr descr="Screen Shot 2017-04-11 at 13.32.03.png" id="63" name="Google Shape;63;p10"/>
          <p:cNvPicPr preferRelativeResize="0"/>
          <p:nvPr/>
        </p:nvPicPr>
        <p:blipFill rotWithShape="1">
          <a:blip r:embed="rId3">
            <a:alphaModFix/>
          </a:blip>
          <a:srcRect b="0" l="0" r="0" t="0"/>
          <a:stretch/>
        </p:blipFill>
        <p:spPr>
          <a:xfrm>
            <a:off x="219204" y="889000"/>
            <a:ext cx="2277540" cy="4343399"/>
          </a:xfrm>
          <a:prstGeom prst="rect">
            <a:avLst/>
          </a:prstGeom>
          <a:noFill/>
          <a:ln>
            <a:noFill/>
          </a:ln>
        </p:spPr>
      </p:pic>
      <p:pic>
        <p:nvPicPr>
          <p:cNvPr descr="Screen Shot 2017-04-11 at 13.32.16.png" id="64" name="Google Shape;64;p10"/>
          <p:cNvPicPr preferRelativeResize="0"/>
          <p:nvPr/>
        </p:nvPicPr>
        <p:blipFill rotWithShape="1">
          <a:blip r:embed="rId4">
            <a:alphaModFix/>
          </a:blip>
          <a:srcRect b="0" l="0" r="0" t="0"/>
          <a:stretch/>
        </p:blipFill>
        <p:spPr>
          <a:xfrm>
            <a:off x="3337374" y="889000"/>
            <a:ext cx="2290297" cy="4343399"/>
          </a:xfrm>
          <a:prstGeom prst="rect">
            <a:avLst/>
          </a:prstGeom>
          <a:noFill/>
          <a:ln>
            <a:noFill/>
          </a:ln>
        </p:spPr>
      </p:pic>
      <p:pic>
        <p:nvPicPr>
          <p:cNvPr descr="Screen Shot 2017-04-11 at 13.32.55.png" id="65" name="Google Shape;65;p10"/>
          <p:cNvPicPr preferRelativeResize="0"/>
          <p:nvPr/>
        </p:nvPicPr>
        <p:blipFill rotWithShape="1">
          <a:blip r:embed="rId5">
            <a:alphaModFix/>
          </a:blip>
          <a:srcRect b="0" l="0" r="0" t="0"/>
          <a:stretch/>
        </p:blipFill>
        <p:spPr>
          <a:xfrm>
            <a:off x="6581601" y="889000"/>
            <a:ext cx="2221056" cy="4343399"/>
          </a:xfrm>
          <a:prstGeom prst="rect">
            <a:avLst/>
          </a:prstGeom>
          <a:noFill/>
          <a:ln>
            <a:noFill/>
          </a:ln>
        </p:spPr>
      </p:pic>
      <p:sp>
        <p:nvSpPr>
          <p:cNvPr id="66" name="Google Shape;66;p10"/>
          <p:cNvSpPr/>
          <p:nvPr/>
        </p:nvSpPr>
        <p:spPr>
          <a:xfrm>
            <a:off x="2829207" y="2479957"/>
            <a:ext cx="466500" cy="343800"/>
          </a:xfrm>
          <a:prstGeom prst="rightArrow">
            <a:avLst>
              <a:gd fmla="val 50000" name="adj1"/>
              <a:gd fmla="val 50000" name="adj2"/>
            </a:avLst>
          </a:prstGeom>
          <a:gradFill>
            <a:gsLst>
              <a:gs pos="0">
                <a:srgbClr val="D75E3F"/>
              </a:gs>
              <a:gs pos="100000">
                <a:srgbClr val="FFA593"/>
              </a:gs>
            </a:gsLst>
            <a:lin ang="16200038" scaled="0"/>
          </a:gra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7" name="Google Shape;67;p10"/>
          <p:cNvSpPr/>
          <p:nvPr/>
        </p:nvSpPr>
        <p:spPr>
          <a:xfrm>
            <a:off x="5943087" y="2479957"/>
            <a:ext cx="466500" cy="343800"/>
          </a:xfrm>
          <a:prstGeom prst="rightArrow">
            <a:avLst>
              <a:gd fmla="val 50000" name="adj1"/>
              <a:gd fmla="val 50000" name="adj2"/>
            </a:avLst>
          </a:prstGeom>
          <a:gradFill>
            <a:gsLst>
              <a:gs pos="0">
                <a:srgbClr val="D75E3F"/>
              </a:gs>
              <a:gs pos="100000">
                <a:srgbClr val="FFA593"/>
              </a:gs>
            </a:gsLst>
            <a:lin ang="16200038" scaled="0"/>
          </a:gra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
                                        </p:tgtEl>
                                        <p:attrNameLst>
                                          <p:attrName>style.visibility</p:attrName>
                                        </p:attrNameLst>
                                      </p:cBhvr>
                                      <p:to>
                                        <p:strVal val="visible"/>
                                      </p:to>
                                    </p:set>
                                  </p:childTnLst>
                                </p:cTn>
                              </p:par>
                              <p:par>
                                <p:cTn fill="hold" nodeType="withEffect" presetClass="entr" presetID="1" presetSubtype="0">
                                  <p:stCondLst>
                                    <p:cond delay="250"/>
                                  </p:stCondLst>
                                  <p:childTnLst>
                                    <p:set>
                                      <p:cBhvr>
                                        <p:cTn dur="1" fill="hold">
                                          <p:stCondLst>
                                            <p:cond delay="0"/>
                                          </p:stCondLst>
                                        </p:cTn>
                                        <p:tgtEl>
                                          <p:spTgt spid="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gtEl>
                                        <p:attrNameLst>
                                          <p:attrName>style.visibility</p:attrName>
                                        </p:attrNameLst>
                                      </p:cBhvr>
                                      <p:to>
                                        <p:strVal val="visible"/>
                                      </p:to>
                                    </p:set>
                                  </p:childTnLst>
                                </p:cTn>
                              </p:par>
                              <p:par>
                                <p:cTn fill="hold" nodeType="withEffect" presetClass="entr" presetID="1" presetSubtype="0">
                                  <p:stCondLst>
                                    <p:cond delay="250"/>
                                  </p:stCondLst>
                                  <p:childTnLst>
                                    <p:set>
                                      <p:cBhvr>
                                        <p:cTn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72" name="Shape 72"/>
        <p:cNvGrpSpPr/>
        <p:nvPr/>
      </p:nvGrpSpPr>
      <p:grpSpPr>
        <a:xfrm>
          <a:off x="0" y="0"/>
          <a:ext cx="0" cy="0"/>
          <a:chOff x="0" y="0"/>
          <a:chExt cx="0" cy="0"/>
        </a:xfrm>
      </p:grpSpPr>
      <p:sp>
        <p:nvSpPr>
          <p:cNvPr id="73" name="Google Shape;73;p11"/>
          <p:cNvSpPr txBox="1"/>
          <p:nvPr>
            <p:ph idx="1" type="body"/>
          </p:nvPr>
        </p:nvSpPr>
        <p:spPr>
          <a:xfrm>
            <a:off x="382588" y="1244600"/>
            <a:ext cx="6384900" cy="3986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Reflect on the culture of your classrooms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Highlight all aspects of culture that are a </a:t>
            </a:r>
            <a:r>
              <a:rPr b="0" i="0" lang="en-GB" sz="3600" u="none" cap="none" strike="noStrike">
                <a:solidFill>
                  <a:srgbClr val="3366FF"/>
                </a:solidFill>
                <a:latin typeface="Calibri"/>
                <a:ea typeface="Calibri"/>
                <a:cs typeface="Calibri"/>
                <a:sym typeface="Calibri"/>
              </a:rPr>
              <a:t>regular</a:t>
            </a:r>
            <a:r>
              <a:rPr b="0" i="0" lang="en-GB" sz="2800" u="none" cap="none" strike="noStrike">
                <a:solidFill>
                  <a:srgbClr val="3366FF"/>
                </a:solidFill>
                <a:latin typeface="Calibri"/>
                <a:ea typeface="Calibri"/>
                <a:cs typeface="Calibri"/>
                <a:sym typeface="Calibri"/>
              </a:rPr>
              <a:t> feature in your classrooms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Where is the in-school variation?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What is this telling you?</a:t>
            </a:r>
            <a:endParaRPr/>
          </a:p>
        </p:txBody>
      </p:sp>
      <p:sp>
        <p:nvSpPr>
          <p:cNvPr id="74" name="Google Shape;74;p11"/>
          <p:cNvSpPr txBox="1"/>
          <p:nvPr>
            <p:ph idx="4294967295" type="sldNum"/>
          </p:nvPr>
        </p:nvSpPr>
        <p:spPr>
          <a:xfrm>
            <a:off x="2568000" y="5411688"/>
            <a:ext cx="2133600" cy="3033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rgbClr val="0000FF"/>
                </a:solidFill>
                <a:latin typeface="Arial"/>
                <a:ea typeface="Arial"/>
                <a:cs typeface="Arial"/>
                <a:sym typeface="Arial"/>
              </a:rPr>
              <a:t>‹#›</a:t>
            </a:fld>
            <a:endParaRPr b="0" i="0" sz="1200" u="none" cap="none" strike="noStrike">
              <a:solidFill>
                <a:srgbClr val="0000FF"/>
              </a:solidFill>
              <a:latin typeface="Arial"/>
              <a:ea typeface="Arial"/>
              <a:cs typeface="Arial"/>
              <a:sym typeface="Arial"/>
            </a:endParaRPr>
          </a:p>
        </p:txBody>
      </p:sp>
      <p:sp>
        <p:nvSpPr>
          <p:cNvPr id="75" name="Google Shape;75;p1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Our classroom cultures. Where are they now?</a:t>
            </a:r>
            <a:endParaRPr/>
          </a:p>
        </p:txBody>
      </p:sp>
      <p:sp>
        <p:nvSpPr>
          <p:cNvPr id="76" name="Google Shape;76;p11"/>
          <p:cNvSpPr txBox="1"/>
          <p:nvPr>
            <p:ph idx="2" type="body"/>
          </p:nvPr>
        </p:nvSpPr>
        <p:spPr>
          <a:xfrm>
            <a:off x="6838950" y="1228725"/>
            <a:ext cx="1925700" cy="400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000000"/>
              </a:solidFill>
              <a:latin typeface="Calibri"/>
              <a:ea typeface="Calibri"/>
              <a:cs typeface="Calibri"/>
              <a:sym typeface="Calibri"/>
            </a:endParaRPr>
          </a:p>
        </p:txBody>
      </p:sp>
      <p:pic>
        <p:nvPicPr>
          <p:cNvPr descr="Culture tool 1_v2.jpg" id="77" name="Google Shape;77;p11"/>
          <p:cNvPicPr preferRelativeResize="0"/>
          <p:nvPr/>
        </p:nvPicPr>
        <p:blipFill rotWithShape="1">
          <a:blip r:embed="rId3">
            <a:alphaModFix/>
          </a:blip>
          <a:srcRect b="0" l="0" r="0" t="0"/>
          <a:stretch/>
        </p:blipFill>
        <p:spPr>
          <a:xfrm>
            <a:off x="6967538" y="3187700"/>
            <a:ext cx="1958813" cy="138588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82" name="Shape 82"/>
        <p:cNvGrpSpPr/>
        <p:nvPr/>
      </p:nvGrpSpPr>
      <p:grpSpPr>
        <a:xfrm>
          <a:off x="0" y="0"/>
          <a:ext cx="0" cy="0"/>
          <a:chOff x="0" y="0"/>
          <a:chExt cx="0" cy="0"/>
        </a:xfrm>
      </p:grpSpPr>
      <p:sp>
        <p:nvSpPr>
          <p:cNvPr id="83" name="Google Shape;83;p12"/>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Shifts towards learning friendly cultures.</a:t>
            </a:r>
            <a:endParaRPr b="0" i="0" sz="2400" u="none" cap="none" strike="noStrike">
              <a:solidFill>
                <a:srgbClr val="FF6600"/>
              </a:solidFill>
              <a:latin typeface="Calibri"/>
              <a:ea typeface="Calibri"/>
              <a:cs typeface="Calibri"/>
              <a:sym typeface="Calibri"/>
            </a:endParaRPr>
          </a:p>
        </p:txBody>
      </p:sp>
      <p:sp>
        <p:nvSpPr>
          <p:cNvPr id="84" name="Google Shape;84;p1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descr="Culture Tool 2_Shifting the culture_v7.jpg" id="85" name="Google Shape;85;p12"/>
          <p:cNvPicPr preferRelativeResize="0"/>
          <p:nvPr/>
        </p:nvPicPr>
        <p:blipFill rotWithShape="1">
          <a:blip r:embed="rId3">
            <a:alphaModFix/>
          </a:blip>
          <a:srcRect b="0" l="0" r="0" t="0"/>
          <a:stretch/>
        </p:blipFill>
        <p:spPr>
          <a:xfrm>
            <a:off x="1550188" y="1289775"/>
            <a:ext cx="6043613" cy="410686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89" name="Shape 89"/>
        <p:cNvGrpSpPr/>
        <p:nvPr/>
      </p:nvGrpSpPr>
      <p:grpSpPr>
        <a:xfrm>
          <a:off x="0" y="0"/>
          <a:ext cx="0" cy="0"/>
          <a:chOff x="0" y="0"/>
          <a:chExt cx="0" cy="0"/>
        </a:xfrm>
      </p:grpSpPr>
      <p:sp>
        <p:nvSpPr>
          <p:cNvPr id="90" name="Google Shape;90;p1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Keeping track on progress in classroom culture</a:t>
            </a:r>
            <a:endParaRPr b="0" i="0" sz="3200" u="none" cap="none" strike="noStrike">
              <a:solidFill>
                <a:srgbClr val="000090"/>
              </a:solidFill>
              <a:latin typeface="Open Sans"/>
              <a:ea typeface="Open Sans"/>
              <a:cs typeface="Open Sans"/>
              <a:sym typeface="Open Sans"/>
            </a:endParaRPr>
          </a:p>
        </p:txBody>
      </p:sp>
      <p:sp>
        <p:nvSpPr>
          <p:cNvPr id="91" name="Google Shape;91;p1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Try this Learning Amble tool to establish</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Open Sans"/>
                <a:ea typeface="Open Sans"/>
                <a:cs typeface="Open Sans"/>
                <a:sym typeface="Open Sans"/>
              </a:rPr>
              <a:t>Where classrooms are at now</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Open Sans"/>
                <a:ea typeface="Open Sans"/>
                <a:cs typeface="Open Sans"/>
                <a:sym typeface="Open Sans"/>
              </a:rPr>
              <a:t>Where they are in </a:t>
            </a:r>
            <a:r>
              <a:rPr lang="en-GB"/>
              <a:t>6</a:t>
            </a:r>
            <a:r>
              <a:rPr b="0" i="0" lang="en-GB" sz="2000" u="none" cap="none" strike="noStrike">
                <a:solidFill>
                  <a:srgbClr val="000000"/>
                </a:solidFill>
                <a:latin typeface="Open Sans"/>
                <a:ea typeface="Open Sans"/>
                <a:cs typeface="Open Sans"/>
                <a:sym typeface="Open Sans"/>
              </a:rPr>
              <a:t> months time</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Open Sans"/>
                <a:ea typeface="Open Sans"/>
                <a:cs typeface="Open Sans"/>
                <a:sym typeface="Open Sans"/>
              </a:rPr>
              <a:t>Changes that occured in the first six months</a:t>
            </a:r>
            <a:endParaRPr/>
          </a:p>
          <a:p>
            <a:pPr indent="-381000" lvl="0" marL="457200" marR="0" rtl="0" algn="l">
              <a:lnSpc>
                <a:spcPct val="100000"/>
              </a:lnSpc>
              <a:spcBef>
                <a:spcPts val="560"/>
              </a:spcBef>
              <a:spcAft>
                <a:spcPts val="0"/>
              </a:spcAft>
              <a:buClr>
                <a:srgbClr val="3366FF"/>
              </a:buClr>
              <a:buSzPts val="2400"/>
              <a:buFont typeface="Noto Sans Symbols"/>
              <a:buChar char="●"/>
            </a:pPr>
            <a:r>
              <a:rPr lang="en-GB"/>
              <a:t>It c</a:t>
            </a:r>
            <a:r>
              <a:rPr b="0" i="0" lang="en-GB" sz="2400" u="none" cap="none" strike="noStrike">
                <a:solidFill>
                  <a:srgbClr val="3366FF"/>
                </a:solidFill>
                <a:latin typeface="Open Sans"/>
                <a:ea typeface="Open Sans"/>
                <a:cs typeface="Open Sans"/>
                <a:sym typeface="Open Sans"/>
              </a:rPr>
              <a:t>ould be undertaken by teachers themselves</a:t>
            </a:r>
            <a:endParaRPr/>
          </a:p>
          <a:p>
            <a:pPr indent="-381000" lvl="0" marL="457200" marR="0" rtl="0" algn="l">
              <a:lnSpc>
                <a:spcPct val="100000"/>
              </a:lnSpc>
              <a:spcBef>
                <a:spcPts val="560"/>
              </a:spcBef>
              <a:spcAft>
                <a:spcPts val="0"/>
              </a:spcAft>
              <a:buClr>
                <a:srgbClr val="3366FF"/>
              </a:buClr>
              <a:buSzPts val="2400"/>
              <a:buFont typeface="Noto Sans Symbols"/>
              <a:buChar char="●"/>
            </a:pPr>
            <a:r>
              <a:rPr lang="en-GB"/>
              <a:t>It c</a:t>
            </a:r>
            <a:r>
              <a:rPr b="0" i="0" lang="en-GB" sz="2400" u="none" cap="none" strike="noStrike">
                <a:solidFill>
                  <a:srgbClr val="3366FF"/>
                </a:solidFill>
                <a:latin typeface="Open Sans"/>
                <a:ea typeface="Open Sans"/>
                <a:cs typeface="Open Sans"/>
                <a:sym typeface="Open Sans"/>
              </a:rPr>
              <a:t>ould be undertaken in or between departments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Use more sophisticated tools after a year (</a:t>
            </a:r>
            <a:r>
              <a:rPr b="0" i="0" lang="en-GB" sz="1600" u="none" cap="none" strike="noStrike">
                <a:solidFill>
                  <a:srgbClr val="3366FF"/>
                </a:solidFill>
                <a:latin typeface="Open Sans"/>
                <a:ea typeface="Open Sans"/>
                <a:cs typeface="Open Sans"/>
                <a:sym typeface="Open Sans"/>
              </a:rPr>
              <a:t>see Review unit in Stepping Stones Phase</a:t>
            </a:r>
            <a:r>
              <a:rPr b="0" i="0" lang="en-GB" sz="1400" u="none" cap="none" strike="noStrike">
                <a:solidFill>
                  <a:srgbClr val="3366FF"/>
                </a:solidFill>
                <a:latin typeface="Open Sans"/>
                <a:ea typeface="Open Sans"/>
                <a:cs typeface="Open Sans"/>
                <a:sym typeface="Open Sans"/>
              </a:rPr>
              <a:t> I</a:t>
            </a:r>
            <a:r>
              <a:rPr b="0" i="0" lang="en-GB" sz="2400" u="none" cap="none" strike="noStrike">
                <a:solidFill>
                  <a:srgbClr val="3366FF"/>
                </a:solidFill>
                <a:latin typeface="Open Sans"/>
                <a:ea typeface="Open Sans"/>
                <a:cs typeface="Open Sans"/>
                <a:sym typeface="Open Sans"/>
              </a:rPr>
              <a:t>)   </a:t>
            </a:r>
            <a:endParaRPr b="0" i="0" sz="2400" u="none" cap="none" strike="noStrike">
              <a:solidFill>
                <a:srgbClr val="3366FF"/>
              </a:solidFill>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5" name="Shape 95"/>
        <p:cNvGrpSpPr/>
        <p:nvPr/>
      </p:nvGrpSpPr>
      <p:grpSpPr>
        <a:xfrm>
          <a:off x="0" y="0"/>
          <a:ext cx="0" cy="0"/>
          <a:chOff x="0" y="0"/>
          <a:chExt cx="0" cy="0"/>
        </a:xfrm>
      </p:grpSpPr>
      <p:sp>
        <p:nvSpPr>
          <p:cNvPr id="96" name="Google Shape;96;p1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lang="en-GB"/>
              <a:t>Learning Amble. Learning Friendly Culture.</a:t>
            </a:r>
            <a:endParaRPr b="0" i="0" sz="3200" u="none" cap="none" strike="noStrike">
              <a:solidFill>
                <a:srgbClr val="000090"/>
              </a:solidFill>
              <a:latin typeface="Open Sans"/>
              <a:ea typeface="Open Sans"/>
              <a:cs typeface="Open Sans"/>
              <a:sym typeface="Open Sans"/>
            </a:endParaRPr>
          </a:p>
        </p:txBody>
      </p:sp>
      <p:sp>
        <p:nvSpPr>
          <p:cNvPr id="97" name="Google Shape;97;p14"/>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p:txBody>
      </p:sp>
      <p:sp>
        <p:nvSpPr>
          <p:cNvPr id="98" name="Google Shape;98;p1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99" name="Google Shape;99;p14"/>
          <p:cNvPicPr preferRelativeResize="0"/>
          <p:nvPr/>
        </p:nvPicPr>
        <p:blipFill>
          <a:blip r:embed="rId3">
            <a:alphaModFix/>
          </a:blip>
          <a:stretch>
            <a:fillRect/>
          </a:stretch>
        </p:blipFill>
        <p:spPr>
          <a:xfrm>
            <a:off x="3166282" y="1432550"/>
            <a:ext cx="2576393" cy="3672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04" name="Shape 104"/>
        <p:cNvGrpSpPr/>
        <p:nvPr/>
      </p:nvGrpSpPr>
      <p:grpSpPr>
        <a:xfrm>
          <a:off x="0" y="0"/>
          <a:ext cx="0" cy="0"/>
          <a:chOff x="0" y="0"/>
          <a:chExt cx="0" cy="0"/>
        </a:xfrm>
      </p:grpSpPr>
      <p:sp>
        <p:nvSpPr>
          <p:cNvPr id="105" name="Google Shape;105;p15"/>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90"/>
              </a:buClr>
              <a:buSzPts val="3200"/>
              <a:buFont typeface="Open Sans"/>
              <a:buNone/>
            </a:pPr>
            <a:r>
              <a:rPr lang="en-GB"/>
              <a:t>Record the outcomes of your Amble</a:t>
            </a:r>
            <a:endParaRPr b="0" i="0" sz="3200" u="none" cap="none" strike="noStrike">
              <a:solidFill>
                <a:srgbClr val="000090"/>
              </a:solidFill>
              <a:latin typeface="Open Sans"/>
              <a:ea typeface="Open Sans"/>
              <a:cs typeface="Open Sans"/>
              <a:sym typeface="Open Sans"/>
            </a:endParaRPr>
          </a:p>
        </p:txBody>
      </p:sp>
      <p:sp>
        <p:nvSpPr>
          <p:cNvPr id="106" name="Google Shape;106;p15"/>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107" name="Google Shape;107;p15"/>
          <p:cNvPicPr preferRelativeResize="0"/>
          <p:nvPr/>
        </p:nvPicPr>
        <p:blipFill>
          <a:blip r:embed="rId3">
            <a:alphaModFix/>
          </a:blip>
          <a:stretch>
            <a:fillRect/>
          </a:stretch>
        </p:blipFill>
        <p:spPr>
          <a:xfrm>
            <a:off x="1643938" y="1170001"/>
            <a:ext cx="5855523" cy="41429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bg>
      <p:bgPr>
        <a:gradFill>
          <a:gsLst>
            <a:gs pos="0">
              <a:schemeClr val="lt1"/>
            </a:gs>
            <a:gs pos="58000">
              <a:srgbClr val="E7F1F9"/>
            </a:gs>
            <a:gs pos="100000">
              <a:srgbClr val="9FE8E8"/>
            </a:gs>
          </a:gsLst>
          <a:path path="circle">
            <a:fillToRect b="50%" l="50%" r="50%" t="50%"/>
          </a:path>
          <a:tileRect/>
        </a:gradFill>
      </p:bgPr>
    </p:bg>
    <p:spTree>
      <p:nvGrpSpPr>
        <p:cNvPr id="112" name="Shape 112"/>
        <p:cNvGrpSpPr/>
        <p:nvPr/>
      </p:nvGrpSpPr>
      <p:grpSpPr>
        <a:xfrm>
          <a:off x="0" y="0"/>
          <a:ext cx="0" cy="0"/>
          <a:chOff x="0" y="0"/>
          <a:chExt cx="0" cy="0"/>
        </a:xfrm>
      </p:grpSpPr>
      <p:sp>
        <p:nvSpPr>
          <p:cNvPr id="113" name="Google Shape;113;p16"/>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Supporting the outcomes of the Culture Amble. How might we..</a:t>
            </a:r>
            <a:endParaRPr/>
          </a:p>
        </p:txBody>
      </p:sp>
      <p:sp>
        <p:nvSpPr>
          <p:cNvPr id="114" name="Google Shape;114;p16"/>
          <p:cNvSpPr txBox="1"/>
          <p:nvPr>
            <p:ph idx="1" type="body"/>
          </p:nvPr>
        </p:nvSpPr>
        <p:spPr>
          <a:xfrm>
            <a:off x="583050" y="1770675"/>
            <a:ext cx="8407800" cy="3878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FF00FF"/>
                </a:solidFill>
                <a:latin typeface="Arial"/>
                <a:ea typeface="Arial"/>
                <a:cs typeface="Arial"/>
                <a:sym typeface="Arial"/>
              </a:rPr>
              <a:t>Signal that we (leadership) are devolving responsibility to teachers in</a:t>
            </a:r>
            <a:r>
              <a:rPr b="0" i="0" lang="en-GB" sz="1850" u="none" cap="none" strike="noStrike">
                <a:solidFill>
                  <a:srgbClr val="FF6600"/>
                </a:solidFill>
                <a:latin typeface="Arial"/>
                <a:ea typeface="Arial"/>
                <a:cs typeface="Arial"/>
                <a:sym typeface="Arial"/>
              </a:rPr>
              <a:t> </a:t>
            </a:r>
            <a:r>
              <a:rPr b="0" i="0" lang="en-GB" sz="1850" u="none" cap="none" strike="noStrike">
                <a:solidFill>
                  <a:srgbClr val="3366FF"/>
                </a:solidFill>
                <a:latin typeface="Arial"/>
                <a:ea typeface="Arial"/>
                <a:cs typeface="Arial"/>
                <a:sym typeface="Arial"/>
              </a:rPr>
              <a:t>the same way that teachers should be devolving responsibility to students</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FF00FF"/>
                </a:solidFill>
                <a:latin typeface="Arial"/>
                <a:ea typeface="Arial"/>
                <a:cs typeface="Arial"/>
                <a:sym typeface="Arial"/>
              </a:rPr>
              <a:t>How will we show willing and use a learning language to support teachers  </a:t>
            </a:r>
            <a:r>
              <a:rPr b="0" i="0" lang="en-GB" sz="1850" u="none" cap="none" strike="noStrike">
                <a:solidFill>
                  <a:srgbClr val="3366FF"/>
                </a:solidFill>
                <a:latin typeface="Arial"/>
                <a:ea typeface="Arial"/>
                <a:cs typeface="Arial"/>
                <a:sym typeface="Arial"/>
              </a:rPr>
              <a:t>Without this unifying language, new intentions can remain rhetorical or cosmetic, and not permeate the culture.</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FF00FF"/>
                </a:solidFill>
                <a:latin typeface="Arial"/>
                <a:ea typeface="Arial"/>
                <a:cs typeface="Arial"/>
                <a:sym typeface="Arial"/>
              </a:rPr>
              <a:t>How will we design learning activities that deliberately stretch and exercise habits of mind</a:t>
            </a:r>
            <a:r>
              <a:rPr b="0" i="0" lang="en-GB" sz="1850" u="none" cap="none" strike="noStrike">
                <a:solidFill>
                  <a:srgbClr val="3366FF"/>
                </a:solidFill>
                <a:latin typeface="Arial"/>
                <a:ea typeface="Arial"/>
                <a:cs typeface="Arial"/>
                <a:sym typeface="Arial"/>
              </a:rPr>
              <a:t>. Without changes to pedagogy,  teaching may routinely stimulate only a narrow subset of students mental faculties.</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FF00FF"/>
                </a:solidFill>
                <a:latin typeface="Arial"/>
                <a:ea typeface="Arial"/>
                <a:cs typeface="Arial"/>
                <a:sym typeface="Arial"/>
              </a:rPr>
              <a:t>How will we use the physical environment to reinforce positive messages about exploration and growth of learning power.</a:t>
            </a:r>
            <a:r>
              <a:rPr b="0" i="0" lang="en-GB" sz="1850" u="none" cap="none" strike="noStrike">
                <a:solidFill>
                  <a:srgbClr val="3366FF"/>
                </a:solidFill>
                <a:latin typeface="Arial"/>
                <a:ea typeface="Arial"/>
                <a:cs typeface="Arial"/>
                <a:sym typeface="Arial"/>
              </a:rPr>
              <a:t> If the display and celebration is only of students’ ‘excellent work’, it will convey retrograde messages about teaching and learning.</a:t>
            </a:r>
            <a:endParaRPr/>
          </a:p>
          <a:p>
            <a:pPr indent="-228600" lvl="0" marL="457200" marR="0" rtl="0" algn="l">
              <a:lnSpc>
                <a:spcPct val="90000"/>
              </a:lnSpc>
              <a:spcBef>
                <a:spcPts val="560"/>
              </a:spcBef>
              <a:spcAft>
                <a:spcPts val="0"/>
              </a:spcAft>
              <a:buClr>
                <a:srgbClr val="3366FF"/>
              </a:buClr>
              <a:buSzPts val="2400"/>
              <a:buFont typeface="Noto Sans Symbols"/>
              <a:buNone/>
            </a:pPr>
            <a:r>
              <a:t/>
            </a:r>
            <a:endParaRPr b="0" i="0" sz="1850" u="none" cap="none" strike="noStrike">
              <a:solidFill>
                <a:srgbClr val="3366FF"/>
              </a:solidFill>
              <a:latin typeface="Arial"/>
              <a:ea typeface="Arial"/>
              <a:cs typeface="Arial"/>
              <a:sym typeface="Arial"/>
            </a:endParaRPr>
          </a:p>
          <a:p>
            <a:pPr indent="-228600" lvl="0" marL="457200" marR="0" rtl="0" algn="l">
              <a:lnSpc>
                <a:spcPct val="90000"/>
              </a:lnSpc>
              <a:spcBef>
                <a:spcPts val="560"/>
              </a:spcBef>
              <a:spcAft>
                <a:spcPts val="0"/>
              </a:spcAft>
              <a:buClr>
                <a:srgbClr val="3366FF"/>
              </a:buClr>
              <a:buSzPts val="2400"/>
              <a:buFont typeface="Noto Sans Symbols"/>
              <a:buNone/>
            </a:pPr>
            <a:r>
              <a:t/>
            </a:r>
            <a:endParaRPr b="0" i="0" sz="2220" u="none" cap="none" strike="noStrike">
              <a:solidFill>
                <a:srgbClr val="3366FF"/>
              </a:solidFill>
              <a:latin typeface="Arial"/>
              <a:ea typeface="Arial"/>
              <a:cs typeface="Arial"/>
              <a:sym typeface="Arial"/>
            </a:endParaRPr>
          </a:p>
          <a:p>
            <a:pPr indent="-228600" lvl="0" marL="457200" marR="0" rtl="0" algn="l">
              <a:lnSpc>
                <a:spcPct val="90000"/>
              </a:lnSpc>
              <a:spcBef>
                <a:spcPts val="560"/>
              </a:spcBef>
              <a:spcAft>
                <a:spcPts val="0"/>
              </a:spcAft>
              <a:buClr>
                <a:srgbClr val="3366FF"/>
              </a:buClr>
              <a:buSzPts val="2400"/>
              <a:buFont typeface="Noto Sans Symbols"/>
              <a:buNone/>
            </a:pPr>
            <a:r>
              <a:t/>
            </a:r>
            <a:endParaRPr b="0" i="0" sz="2220" u="none" cap="none" strike="noStrike">
              <a:solidFill>
                <a:srgbClr val="3366FF"/>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19" name="Shape 119"/>
        <p:cNvGrpSpPr/>
        <p:nvPr/>
      </p:nvGrpSpPr>
      <p:grpSpPr>
        <a:xfrm>
          <a:off x="0" y="0"/>
          <a:ext cx="0" cy="0"/>
          <a:chOff x="0" y="0"/>
          <a:chExt cx="0" cy="0"/>
        </a:xfrm>
      </p:grpSpPr>
      <p:sp>
        <p:nvSpPr>
          <p:cNvPr id="120" name="Google Shape;120;p1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Supporting the outcomes of the Culture Amble.</a:t>
            </a:r>
            <a:endParaRPr b="0" i="0" sz="3200" u="none" cap="none" strike="noStrike">
              <a:solidFill>
                <a:srgbClr val="000090"/>
              </a:solidFill>
              <a:latin typeface="Open Sans"/>
              <a:ea typeface="Open Sans"/>
              <a:cs typeface="Open Sans"/>
              <a:sym typeface="Open Sans"/>
            </a:endParaRPr>
          </a:p>
        </p:txBody>
      </p:sp>
      <p:sp>
        <p:nvSpPr>
          <p:cNvPr id="121" name="Google Shape;121;p17"/>
          <p:cNvSpPr txBox="1"/>
          <p:nvPr>
            <p:ph idx="1" type="body"/>
          </p:nvPr>
        </p:nvSpPr>
        <p:spPr>
          <a:xfrm>
            <a:off x="583042" y="1770665"/>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FF00FF"/>
              </a:buClr>
              <a:buSzPts val="2400"/>
              <a:buFont typeface="Noto Sans Symbols"/>
              <a:buChar char="●"/>
            </a:pPr>
            <a:r>
              <a:rPr b="0" i="0" lang="en-GB" sz="2400" u="none" cap="none" strike="noStrike">
                <a:solidFill>
                  <a:srgbClr val="FF00FF"/>
                </a:solidFill>
                <a:latin typeface="Arial"/>
                <a:ea typeface="Arial"/>
                <a:cs typeface="Arial"/>
                <a:sym typeface="Arial"/>
              </a:rPr>
              <a:t>How could we model our commitment to...</a:t>
            </a:r>
            <a:endParaRPr b="0" i="0" sz="2400" u="none" cap="none" strike="noStrike">
              <a:solidFill>
                <a:srgbClr val="FF00FF"/>
              </a:solidFill>
              <a:latin typeface="Arial"/>
              <a:ea typeface="Arial"/>
              <a:cs typeface="Arial"/>
              <a:sym typeface="Arial"/>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Arial"/>
                <a:ea typeface="Arial"/>
                <a:cs typeface="Arial"/>
                <a:sym typeface="Arial"/>
              </a:rPr>
              <a:t>devolving responsibility for the leadership of learning to teachers and to teams?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Arial"/>
                <a:ea typeface="Arial"/>
                <a:cs typeface="Arial"/>
                <a:sym typeface="Arial"/>
              </a:rPr>
              <a:t>using the school's emerging language for learning?</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Arial"/>
                <a:ea typeface="Arial"/>
                <a:cs typeface="Arial"/>
                <a:sym typeface="Arial"/>
              </a:rPr>
              <a:t>constructing lessons with learning in mind?</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Arial"/>
                <a:ea typeface="Arial"/>
                <a:cs typeface="Arial"/>
                <a:sym typeface="Arial"/>
              </a:rPr>
              <a:t>organising displays to promote positive attitudes to learning?</a:t>
            </a:r>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000" u="none" cap="none" strike="noStrike">
              <a:solidFill>
                <a:srgbClr val="3366FF"/>
              </a:solidFill>
              <a:latin typeface="Arial"/>
              <a:ea typeface="Arial"/>
              <a:cs typeface="Arial"/>
              <a:sym typeface="Arial"/>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25" name="Shape 125"/>
        <p:cNvGrpSpPr/>
        <p:nvPr/>
      </p:nvGrpSpPr>
      <p:grpSpPr>
        <a:xfrm>
          <a:off x="0" y="0"/>
          <a:ext cx="0" cy="0"/>
          <a:chOff x="0" y="0"/>
          <a:chExt cx="0" cy="0"/>
        </a:xfrm>
      </p:grpSpPr>
      <p:sp>
        <p:nvSpPr>
          <p:cNvPr id="126" name="Google Shape;126;p18"/>
          <p:cNvSpPr txBox="1"/>
          <p:nvPr>
            <p:ph idx="4294967295" type="title"/>
          </p:nvPr>
        </p:nvSpPr>
        <p:spPr>
          <a:xfrm>
            <a:off x="0" y="0"/>
            <a:ext cx="8382000" cy="591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90"/>
              </a:buClr>
              <a:buSzPts val="3200"/>
              <a:buFont typeface="Open Sans"/>
              <a:buNone/>
            </a:pPr>
            <a:r>
              <a:rPr b="0" i="0" lang="en-GB" sz="3200" u="none" cap="none" strike="noStrike">
                <a:solidFill>
                  <a:srgbClr val="163B96"/>
                </a:solidFill>
                <a:latin typeface="Open Sans"/>
                <a:ea typeface="Open Sans"/>
                <a:cs typeface="Open Sans"/>
                <a:sym typeface="Open Sans"/>
              </a:rPr>
              <a:t>Teaching: poles apart</a:t>
            </a:r>
            <a:endParaRPr/>
          </a:p>
        </p:txBody>
      </p:sp>
      <p:graphicFrame>
        <p:nvGraphicFramePr>
          <p:cNvPr id="127" name="Google Shape;127;p18"/>
          <p:cNvGraphicFramePr/>
          <p:nvPr/>
        </p:nvGraphicFramePr>
        <p:xfrm>
          <a:off x="42039" y="879189"/>
          <a:ext cx="3000000" cy="3000000"/>
        </p:xfrm>
        <a:graphic>
          <a:graphicData uri="http://schemas.openxmlformats.org/drawingml/2006/table">
            <a:tbl>
              <a:tblPr>
                <a:noFill/>
                <a:tableStyleId>{581B405B-2961-4196-AB63-ABD9E9AA9D5C}</a:tableStyleId>
              </a:tblPr>
              <a:tblGrid>
                <a:gridCol w="1989900"/>
                <a:gridCol w="382850"/>
                <a:gridCol w="382850"/>
                <a:gridCol w="382850"/>
                <a:gridCol w="2538700"/>
                <a:gridCol w="382850"/>
                <a:gridCol w="382850"/>
                <a:gridCol w="382850"/>
                <a:gridCol w="2276250"/>
              </a:tblGrid>
              <a:tr h="513875">
                <a:tc gridSpan="2">
                  <a:txBody>
                    <a:bodyPr>
                      <a:noAutofit/>
                    </a:bodyPr>
                    <a:lstStyle/>
                    <a:p>
                      <a:pPr indent="0" lvl="0" marL="0" marR="0" rtl="0" algn="l">
                        <a:lnSpc>
                          <a:spcPct val="100000"/>
                        </a:lnSpc>
                        <a:spcBef>
                          <a:spcPts val="0"/>
                        </a:spcBef>
                        <a:spcAft>
                          <a:spcPts val="0"/>
                        </a:spcAft>
                        <a:buNone/>
                      </a:pPr>
                      <a:r>
                        <a:rPr lang="en-GB" u="none" cap="none" strike="noStrike">
                          <a:latin typeface="Calibri"/>
                          <a:ea typeface="Calibri"/>
                          <a:cs typeface="Calibri"/>
                          <a:sym typeface="Calibri"/>
                        </a:rPr>
                        <a:t>Subject content explained plus hints and tips for exams.</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6">
                  <a:txBody>
                    <a:bodyPr>
                      <a:noAutofit/>
                    </a:bodyPr>
                    <a:lstStyle/>
                    <a:p>
                      <a:pPr indent="0" lvl="0" marL="0" marR="0" rtl="0" algn="l">
                        <a:lnSpc>
                          <a:spcPct val="100000"/>
                        </a:lnSpc>
                        <a:spcBef>
                          <a:spcPts val="0"/>
                        </a:spcBef>
                        <a:spcAft>
                          <a:spcPts val="0"/>
                        </a:spcAft>
                        <a:buNone/>
                      </a:pPr>
                      <a:r>
                        <a:t/>
                      </a:r>
                      <a:endParaRPr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Learning capacities explained discussed and trained.</a:t>
                      </a:r>
                      <a:endParaRPr/>
                    </a:p>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Become a learning coach </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44975">
                <a:tc gridSpan="9">
                  <a:txBody>
                    <a:bodyPr>
                      <a:noAutofit/>
                    </a:bodyPr>
                    <a:lstStyle/>
                    <a:p>
                      <a:pPr indent="38100" lvl="0" marL="0" marR="0" rtl="0" algn="ctr">
                        <a:lnSpc>
                          <a:spcPct val="100000"/>
                        </a:lnSpc>
                        <a:spcBef>
                          <a:spcPts val="0"/>
                        </a:spcBef>
                        <a:spcAft>
                          <a:spcPts val="0"/>
                        </a:spcAft>
                        <a:buNone/>
                      </a:pPr>
                      <a:r>
                        <a:rPr lang="en-GB" u="none" cap="none" strike="noStrike">
                          <a:latin typeface="Calibri"/>
                          <a:ea typeface="Calibri"/>
                          <a:cs typeface="Calibri"/>
                          <a:sym typeface="Calibri"/>
                        </a:rPr>
                        <a:t>|_____________|_____________|_____________|_____________|</a:t>
                      </a:r>
                      <a:endParaRPr/>
                    </a:p>
                    <a:p>
                      <a:pPr indent="38100" lvl="0" marL="0" marR="0" rtl="0" algn="ctr">
                        <a:lnSpc>
                          <a:spcPct val="100000"/>
                        </a:lnSpc>
                        <a:spcBef>
                          <a:spcPts val="0"/>
                        </a:spcBef>
                        <a:spcAft>
                          <a:spcPts val="0"/>
                        </a:spcAft>
                        <a:buNone/>
                      </a:pPr>
                      <a:r>
                        <a:rPr b="1" lang="en-GB" u="none" cap="none" strike="noStrike">
                          <a:latin typeface="Calibri"/>
                          <a:ea typeface="Calibri"/>
                          <a:cs typeface="Calibri"/>
                          <a:sym typeface="Calibri"/>
                        </a:rPr>
                        <a:t>Relating</a:t>
                      </a:r>
                      <a:endParaRPr b="1"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r h="588700">
                <a:tc gridSpan="4">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Busy activities. Learning content driven. Display best products. Spoon feeding. Heavy scaffolding.</a:t>
                      </a:r>
                      <a:endParaRPr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gridSpan="3">
                  <a:txBody>
                    <a:bodyPr>
                      <a:noAutofit/>
                    </a:bodyPr>
                    <a:lstStyle/>
                    <a:p>
                      <a:pPr indent="0" lvl="0" marL="0" marR="0" rtl="0" algn="l">
                        <a:lnSpc>
                          <a:spcPct val="100000"/>
                        </a:lnSpc>
                        <a:spcBef>
                          <a:spcPts val="0"/>
                        </a:spcBef>
                        <a:spcAft>
                          <a:spcPts val="0"/>
                        </a:spcAft>
                        <a:buNone/>
                      </a:pPr>
                      <a:r>
                        <a:t/>
                      </a:r>
                      <a:endParaRPr u="none" cap="none" strike="noStrike"/>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gridSpan="2">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Activities and environment arranged  to surface and develop learning habits. Less scaffolding.</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r>
              <a:tr h="444975">
                <a:tc gridSpan="9">
                  <a:txBody>
                    <a:bodyPr>
                      <a:noAutofit/>
                    </a:bodyPr>
                    <a:lstStyle/>
                    <a:p>
                      <a:pPr indent="38100" lvl="0" marL="0" marR="0" rtl="0" algn="ctr">
                        <a:lnSpc>
                          <a:spcPct val="100000"/>
                        </a:lnSpc>
                        <a:spcBef>
                          <a:spcPts val="0"/>
                        </a:spcBef>
                        <a:spcAft>
                          <a:spcPts val="0"/>
                        </a:spcAft>
                        <a:buNone/>
                      </a:pPr>
                      <a:r>
                        <a:rPr lang="en-GB" u="none" cap="none" strike="noStrike">
                          <a:latin typeface="Calibri"/>
                          <a:ea typeface="Calibri"/>
                          <a:cs typeface="Calibri"/>
                          <a:sym typeface="Calibri"/>
                        </a:rPr>
                        <a:t>|_____________|_____________|_____________|_____________|</a:t>
                      </a:r>
                      <a:endParaRPr/>
                    </a:p>
                    <a:p>
                      <a:pPr indent="38100" lvl="0" marL="0" marR="0" rtl="0" algn="ctr">
                        <a:lnSpc>
                          <a:spcPct val="100000"/>
                        </a:lnSpc>
                        <a:spcBef>
                          <a:spcPts val="0"/>
                        </a:spcBef>
                        <a:spcAft>
                          <a:spcPts val="0"/>
                        </a:spcAft>
                        <a:buNone/>
                      </a:pPr>
                      <a:r>
                        <a:rPr b="1" lang="en-GB" u="none" cap="none" strike="noStrike">
                          <a:latin typeface="Calibri"/>
                          <a:ea typeface="Calibri"/>
                          <a:cs typeface="Calibri"/>
                          <a:sym typeface="Calibri"/>
                        </a:rPr>
                        <a:t>Constructing</a:t>
                      </a:r>
                      <a:endParaRPr b="1"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r h="567875">
                <a:tc>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Mark regularly with supportive comments about subject.</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4">
                  <a:txBody>
                    <a:bodyPr>
                      <a:noAutofit/>
                    </a:bodyPr>
                    <a:lstStyle/>
                    <a:p>
                      <a:pPr indent="0" lvl="0" marL="0" marR="0" rtl="0" algn="l">
                        <a:lnSpc>
                          <a:spcPct val="100000"/>
                        </a:lnSpc>
                        <a:spcBef>
                          <a:spcPts val="0"/>
                        </a:spcBef>
                        <a:spcAft>
                          <a:spcPts val="0"/>
                        </a:spcAft>
                        <a:buNone/>
                      </a:pPr>
                      <a:r>
                        <a:t/>
                      </a:r>
                      <a:endParaRPr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gridSpan="4">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Continual comment (talk and written) to nudge progression in learning power.  Learning language developed.</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r>
              <a:tr h="433675">
                <a:tc gridSpan="9">
                  <a:txBody>
                    <a:bodyPr>
                      <a:noAutofit/>
                    </a:bodyPr>
                    <a:lstStyle/>
                    <a:p>
                      <a:pPr indent="38100" lvl="0" marL="0" marR="0" rtl="0" algn="ctr">
                        <a:lnSpc>
                          <a:spcPct val="100000"/>
                        </a:lnSpc>
                        <a:spcBef>
                          <a:spcPts val="0"/>
                        </a:spcBef>
                        <a:spcAft>
                          <a:spcPts val="0"/>
                        </a:spcAft>
                        <a:buNone/>
                      </a:pPr>
                      <a:r>
                        <a:rPr lang="en-GB" u="none" cap="none" strike="noStrike">
                          <a:latin typeface="Calibri"/>
                          <a:ea typeface="Calibri"/>
                          <a:cs typeface="Calibri"/>
                          <a:sym typeface="Calibri"/>
                        </a:rPr>
                        <a:t>|_____________|_____________|_____________|_____________|</a:t>
                      </a:r>
                      <a:endParaRPr/>
                    </a:p>
                    <a:p>
                      <a:pPr indent="38100" lvl="0" marL="0" marR="0" rtl="0" algn="ctr">
                        <a:lnSpc>
                          <a:spcPct val="100000"/>
                        </a:lnSpc>
                        <a:spcBef>
                          <a:spcPts val="0"/>
                        </a:spcBef>
                        <a:spcAft>
                          <a:spcPts val="0"/>
                        </a:spcAft>
                        <a:buNone/>
                      </a:pPr>
                      <a:r>
                        <a:rPr b="1" lang="en-GB" u="none" cap="none" strike="noStrike">
                          <a:latin typeface="Calibri"/>
                          <a:ea typeface="Calibri"/>
                          <a:cs typeface="Calibri"/>
                          <a:sym typeface="Calibri"/>
                        </a:rPr>
                        <a:t>Talking</a:t>
                      </a:r>
                      <a:endParaRPr b="1"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r h="545075">
                <a:tc gridSpan="3">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Secure in  curriculum knowledge. Try not to show vulnerability.</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gridSpan="3">
                  <a:txBody>
                    <a:bodyPr>
                      <a:noAutofit/>
                    </a:bodyPr>
                    <a:lstStyle/>
                    <a:p>
                      <a:pPr indent="0" lvl="0" marL="0" marR="0" rtl="0" algn="l">
                        <a:lnSpc>
                          <a:spcPct val="100000"/>
                        </a:lnSpc>
                        <a:spcBef>
                          <a:spcPts val="0"/>
                        </a:spcBef>
                        <a:spcAft>
                          <a:spcPts val="0"/>
                        </a:spcAft>
                        <a:buNone/>
                      </a:pPr>
                      <a:r>
                        <a:t/>
                      </a:r>
                      <a:endParaRPr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gridSpan="3">
                  <a:txBody>
                    <a:bodyPr>
                      <a:noAutofit/>
                    </a:bodyPr>
                    <a:lstStyle/>
                    <a:p>
                      <a:pPr indent="0" lvl="0" marL="0" marR="0" rtl="0" algn="l">
                        <a:lnSpc>
                          <a:spcPct val="100000"/>
                        </a:lnSpc>
                        <a:spcBef>
                          <a:spcPts val="0"/>
                        </a:spcBef>
                        <a:spcAft>
                          <a:spcPts val="0"/>
                        </a:spcAft>
                        <a:buNone/>
                      </a:pPr>
                      <a:r>
                        <a:rPr lang="en-GB" u="none" cap="none" strike="noStrike">
                          <a:latin typeface="Calibri"/>
                          <a:ea typeface="Calibri"/>
                          <a:cs typeface="Calibri"/>
                          <a:sym typeface="Calibri"/>
                        </a:rPr>
                        <a:t>Model being a learner too – trying things out, making mistakes, getting stuck.</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r>
              <a:tr h="60225">
                <a:tc gridSpan="9">
                  <a:txBody>
                    <a:bodyPr>
                      <a:noAutofit/>
                    </a:bodyPr>
                    <a:lstStyle/>
                    <a:p>
                      <a:pPr indent="38100" lvl="0" marL="0" marR="0" rtl="0" algn="ctr">
                        <a:lnSpc>
                          <a:spcPct val="100000"/>
                        </a:lnSpc>
                        <a:spcBef>
                          <a:spcPts val="0"/>
                        </a:spcBef>
                        <a:spcAft>
                          <a:spcPts val="0"/>
                        </a:spcAft>
                        <a:buNone/>
                      </a:pPr>
                      <a:r>
                        <a:rPr lang="en-GB" u="none" cap="none" strike="noStrike">
                          <a:latin typeface="Calibri"/>
                          <a:ea typeface="Calibri"/>
                          <a:cs typeface="Calibri"/>
                          <a:sym typeface="Calibri"/>
                        </a:rPr>
                        <a:t>|_____________|_____________|_____________|_____________|</a:t>
                      </a:r>
                      <a:endParaRPr/>
                    </a:p>
                    <a:p>
                      <a:pPr indent="38100" lvl="0" marL="0" marR="0" rtl="0" algn="ctr">
                        <a:lnSpc>
                          <a:spcPct val="100000"/>
                        </a:lnSpc>
                        <a:spcBef>
                          <a:spcPts val="0"/>
                        </a:spcBef>
                        <a:spcAft>
                          <a:spcPts val="0"/>
                        </a:spcAft>
                        <a:buNone/>
                      </a:pPr>
                      <a:r>
                        <a:rPr b="1" lang="en-GB" u="none" cap="none" strike="noStrike">
                          <a:latin typeface="Calibri"/>
                          <a:ea typeface="Calibri"/>
                          <a:cs typeface="Calibri"/>
                          <a:sym typeface="Calibri"/>
                        </a:rPr>
                        <a:t>Celebrating</a:t>
                      </a:r>
                      <a:endParaRPr b="1"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bl>
          </a:graphicData>
        </a:graphic>
      </p:graphicFrame>
      <p:pic>
        <p:nvPicPr>
          <p:cNvPr descr="image.png" id="128" name="Google Shape;128;p18"/>
          <p:cNvPicPr preferRelativeResize="0"/>
          <p:nvPr/>
        </p:nvPicPr>
        <p:blipFill rotWithShape="1">
          <a:blip r:embed="rId3">
            <a:alphaModFix/>
          </a:blip>
          <a:srcRect b="0" l="0" r="0" t="0"/>
          <a:stretch/>
        </p:blipFill>
        <p:spPr>
          <a:xfrm>
            <a:off x="2792420" y="991327"/>
            <a:ext cx="721251" cy="617345"/>
          </a:xfrm>
          <a:prstGeom prst="rect">
            <a:avLst/>
          </a:prstGeom>
          <a:noFill/>
          <a:ln>
            <a:noFill/>
          </a:ln>
        </p:spPr>
      </p:pic>
      <p:pic>
        <p:nvPicPr>
          <p:cNvPr descr="image.png" id="129" name="Google Shape;129;p18"/>
          <p:cNvPicPr preferRelativeResize="0"/>
          <p:nvPr/>
        </p:nvPicPr>
        <p:blipFill rotWithShape="1">
          <a:blip r:embed="rId4">
            <a:alphaModFix/>
          </a:blip>
          <a:srcRect b="0" l="0" r="0" t="0"/>
          <a:stretch/>
        </p:blipFill>
        <p:spPr>
          <a:xfrm>
            <a:off x="5463504" y="2081202"/>
            <a:ext cx="729191" cy="623907"/>
          </a:xfrm>
          <a:prstGeom prst="rect">
            <a:avLst/>
          </a:prstGeom>
          <a:noFill/>
          <a:ln>
            <a:noFill/>
          </a:ln>
        </p:spPr>
      </p:pic>
      <p:pic>
        <p:nvPicPr>
          <p:cNvPr descr="image.png" id="130" name="Google Shape;130;p18"/>
          <p:cNvPicPr preferRelativeResize="0"/>
          <p:nvPr/>
        </p:nvPicPr>
        <p:blipFill rotWithShape="1">
          <a:blip r:embed="rId5">
            <a:alphaModFix/>
          </a:blip>
          <a:srcRect b="0" l="0" r="0" t="0"/>
          <a:stretch/>
        </p:blipFill>
        <p:spPr>
          <a:xfrm>
            <a:off x="2948443" y="3322149"/>
            <a:ext cx="721250" cy="621693"/>
          </a:xfrm>
          <a:prstGeom prst="rect">
            <a:avLst/>
          </a:prstGeom>
          <a:noFill/>
          <a:ln>
            <a:noFill/>
          </a:ln>
        </p:spPr>
      </p:pic>
      <p:pic>
        <p:nvPicPr>
          <p:cNvPr descr="image.png" id="131" name="Google Shape;131;p18"/>
          <p:cNvPicPr preferRelativeResize="0"/>
          <p:nvPr/>
        </p:nvPicPr>
        <p:blipFill rotWithShape="1">
          <a:blip r:embed="rId6">
            <a:alphaModFix/>
          </a:blip>
          <a:srcRect b="0" l="0" r="0" t="0"/>
          <a:stretch/>
        </p:blipFill>
        <p:spPr>
          <a:xfrm>
            <a:off x="4248151" y="4431719"/>
            <a:ext cx="751416" cy="64292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