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Lst>
  <p:sldSz cy="5715000" cx="9144000"/>
  <p:notesSz cx="6858000" cy="9144000"/>
  <p:embeddedFontLst>
    <p:embeddedFont>
      <p:font typeface="Candara"/>
      <p:regular r:id="rId13"/>
      <p:bold r:id="rId14"/>
      <p:italic r:id="rId15"/>
      <p:boldItalic r:id="rId16"/>
    </p:embeddedFon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andara-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andara-italic.fntdata"/><Relationship Id="rId14" Type="http://schemas.openxmlformats.org/officeDocument/2006/relationships/font" Target="fonts/Candara-bold.fntdata"/><Relationship Id="rId17" Type="http://schemas.openxmlformats.org/officeDocument/2006/relationships/font" Target="fonts/OpenSans-regular.fntdata"/><Relationship Id="rId16" Type="http://schemas.openxmlformats.org/officeDocument/2006/relationships/font" Target="fonts/Candara-boldItalic.fntdata"/><Relationship Id="rId5" Type="http://schemas.openxmlformats.org/officeDocument/2006/relationships/notesMaster" Target="notesMasters/notesMaster1.xml"/><Relationship Id="rId19" Type="http://schemas.openxmlformats.org/officeDocument/2006/relationships/font" Target="fonts/OpenSans-italic.fntdata"/><Relationship Id="rId6" Type="http://schemas.openxmlformats.org/officeDocument/2006/relationships/slide" Target="slides/slide1.xml"/><Relationship Id="rId18" Type="http://schemas.openxmlformats.org/officeDocument/2006/relationships/font" Target="fonts/Open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 name="Shape 44"/>
        <p:cNvGrpSpPr/>
        <p:nvPr/>
      </p:nvGrpSpPr>
      <p:grpSpPr>
        <a:xfrm>
          <a:off x="0" y="0"/>
          <a:ext cx="0" cy="0"/>
          <a:chOff x="0" y="0"/>
          <a:chExt cx="0" cy="0"/>
        </a:xfrm>
      </p:grpSpPr>
      <p:sp>
        <p:nvSpPr>
          <p:cNvPr id="45" name="Google Shape;45;g40a4b209b3_1_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 name="Google Shape;46;g40a4b209b3_1_0: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Progression puts the </a:t>
            </a:r>
            <a:r>
              <a:rPr b="1" i="1" lang="en-GB">
                <a:solidFill>
                  <a:srgbClr val="000000"/>
                </a:solidFill>
              </a:rPr>
              <a:t>building</a:t>
            </a:r>
            <a:r>
              <a:rPr b="1" lang="en-GB">
                <a:solidFill>
                  <a:srgbClr val="000000"/>
                </a:solidFill>
              </a:rPr>
              <a:t> into Building Learning Power;</a:t>
            </a:r>
            <a:endParaRPr b="1">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Tracking progression is a key measure of impact.</a:t>
            </a:r>
            <a:endParaRPr b="1">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Aim of the discussion:  </a:t>
            </a:r>
            <a:r>
              <a:rPr i="0" lang="en-GB" sz="1200" u="none" cap="none" strike="noStrike">
                <a:solidFill>
                  <a:srgbClr val="000000"/>
                </a:solidFill>
              </a:rPr>
              <a:t>To consider/explore how the school will keep a close eye on devel</a:t>
            </a:r>
            <a:r>
              <a:rPr lang="en-GB">
                <a:solidFill>
                  <a:srgbClr val="000000"/>
                </a:solidFill>
              </a:rPr>
              <a:t>opments and generate evidence to show that learners are becoming increasingly more effective learners.</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have:explored:</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sngStrike">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The progression chart for Perseverance, and considered where learners are at this point;</a:t>
            </a:r>
            <a:endParaRPr i="0" sz="1200" u="none" cap="none" strike="noStrike">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Where students might be as they leave the school;</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How progression might be tracked;</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How leaders might maintain an overview of how classroom experiments are affecting perseverance levels;</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How they might undertake some longitudinal evaluations to monitor developments. </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7" name="Google Shape;47;g40a4b209b3_1_0: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 name="Shape 51"/>
        <p:cNvGrpSpPr/>
        <p:nvPr/>
      </p:nvGrpSpPr>
      <p:grpSpPr>
        <a:xfrm>
          <a:off x="0" y="0"/>
          <a:ext cx="0" cy="0"/>
          <a:chOff x="0" y="0"/>
          <a:chExt cx="0" cy="0"/>
        </a:xfrm>
      </p:grpSpPr>
      <p:sp>
        <p:nvSpPr>
          <p:cNvPr id="52" name="Google Shape;52;g40a4b209b3_1_6: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None</a:t>
            </a:r>
            <a:endParaRPr/>
          </a:p>
        </p:txBody>
      </p:sp>
      <p:sp>
        <p:nvSpPr>
          <p:cNvPr id="53" name="Google Shape;53;g40a4b209b3_1_6: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g40a4b209b3_1_13: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 name="Google Shape;60;g40a4b209b3_1_13: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t>
            </a:r>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This is one example of progression in a learning behaviour, in this case Perseverance. Read it from the bottom upwards, from unskilled in the bottom, grey row to highly skilled in the top, orange row.</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Consider your youngest learners. Ignoring the highly tenacious and the insufferably ready giver-uppers, where are the majority of your youngest learners? Which ‘colour’ best describes them?</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Repeat for your oldest learners.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Do you have a sense that learners become increasingly perseverant as they pass through your care?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Whether they do or not, why does this happen – by accident or design?</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Be pragmatic – the majority of students will not reach the top of the grid before they leave you. But where would you hope that the majority would be by the time they leave?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gap between where they are and where you hope they will be defines what needs doing. The question becomes ‘how do we teach in order to secure the skills between what they can do on entry and what we hope they will be able to do on exit.’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i="1" lang="en-GB"/>
              <a:t>Note - a similar discussion, with different prompts obviously, could be held around any of the other progression charts that you use in the future (in the Questioning/Collaboration/Revising modules, for example).</a:t>
            </a:r>
            <a:endParaRPr b="0" i="1" sz="1200" u="none" cap="none" strike="noStrike">
              <a:solidFill>
                <a:schemeClr val="dk1"/>
              </a:solidFill>
              <a:latin typeface="Calibri"/>
              <a:ea typeface="Calibri"/>
              <a:cs typeface="Calibri"/>
              <a:sym typeface="Calibri"/>
            </a:endParaRPr>
          </a:p>
        </p:txBody>
      </p:sp>
      <p:sp>
        <p:nvSpPr>
          <p:cNvPr id="61" name="Google Shape;61;g40a4b209b3_1_13: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40a4b209b3_1_22: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None/>
            </a:pPr>
            <a:r>
              <a:rPr lang="en-GB"/>
              <a:t>​</a:t>
            </a:r>
            <a:endParaRPr b="1"/>
          </a:p>
          <a:p>
            <a:pPr indent="0" lvl="0" marL="0" rtl="0" algn="l">
              <a:spcBef>
                <a:spcPts val="0"/>
              </a:spcBef>
              <a:spcAft>
                <a:spcPts val="0"/>
              </a:spcAft>
              <a:buClr>
                <a:schemeClr val="dk1"/>
              </a:buClr>
              <a:buFont typeface="Arial"/>
              <a:buNone/>
            </a:pPr>
            <a:r>
              <a:rPr b="1" lang="en-GB"/>
              <a:t>Tracking progression is both important and possible</a:t>
            </a:r>
            <a:endParaRPr b="1"/>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GB"/>
              <a:t>There are 2 key monitoring tools in this section:</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GB"/>
              <a:t>The ‘between the rows’ tool (slide 5) -</a:t>
            </a:r>
            <a:r>
              <a:rPr lang="en-GB"/>
              <a:t> keeping an eye on the action research that teachers are undertaking</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GB"/>
              <a:t>The ‘Monitoring Changes in Perseverance’ tool (slide 6) - </a:t>
            </a:r>
            <a:r>
              <a:rPr lang="en-GB"/>
              <a:t>monitoring shifts in the perceptions of teachers in relation to learner perseverance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Leaders / Managers would do well to read, as a minimum, the Online Unit - ‘Tracking learners progress as learners’</a:t>
            </a:r>
            <a:endParaRPr/>
          </a:p>
          <a:p>
            <a:pPr indent="0" lvl="0" marL="0" rtl="0" algn="l">
              <a:spcBef>
                <a:spcPts val="0"/>
              </a:spcBef>
              <a:spcAft>
                <a:spcPts val="0"/>
              </a:spcAft>
              <a:buNone/>
            </a:pPr>
            <a:r>
              <a:rPr lang="en-GB"/>
              <a:t>And for a further read, the Book Chapter - ‘A deeper read exploration’.</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b="1"/>
          </a:p>
        </p:txBody>
      </p:sp>
      <p:sp>
        <p:nvSpPr>
          <p:cNvPr id="69" name="Google Shape;69;g40a4b209b3_1_22: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40a4b209b3_1_37: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Font typeface="Arial"/>
              <a:buNone/>
            </a:pPr>
            <a:r>
              <a:rPr lang="en-GB"/>
              <a:t>​</a:t>
            </a:r>
            <a:endParaRPr/>
          </a:p>
          <a:p>
            <a:pPr indent="0" lvl="0" marL="0" rtl="0" algn="l">
              <a:spcBef>
                <a:spcPts val="0"/>
              </a:spcBef>
              <a:spcAft>
                <a:spcPts val="0"/>
              </a:spcAft>
              <a:buClr>
                <a:schemeClr val="dk1"/>
              </a:buClr>
              <a:buFont typeface="Arial"/>
              <a:buNone/>
            </a:pPr>
            <a:r>
              <a:rPr b="1" lang="en-GB"/>
              <a:t>Keeping an eye on teachers’ classroom experiments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b="1"/>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Calibri"/>
              <a:buNone/>
            </a:pPr>
            <a:r>
              <a:rPr lang="en-GB"/>
              <a:t>As teachers work through the 4 modules relating to perseverance they will be working ‘between the lines’, trying to nudge learners upwards on the progression chart. </a:t>
            </a:r>
            <a:endParaRPr/>
          </a:p>
          <a:p>
            <a:pPr indent="0" lvl="0" marL="0" rtl="0" algn="l">
              <a:spcBef>
                <a:spcPts val="0"/>
              </a:spcBef>
              <a:spcAft>
                <a:spcPts val="0"/>
              </a:spcAft>
              <a:buClr>
                <a:schemeClr val="dk1"/>
              </a:buClr>
              <a:buSzPts val="1200"/>
              <a:buFont typeface="Calibri"/>
              <a:buNone/>
            </a:pPr>
            <a:r>
              <a:rPr lang="en-GB"/>
              <a:t>Team leaders / managers could ask teachers to identify which ‘gap’ their proposed intervention is looking to bridge.</a:t>
            </a:r>
            <a:endParaRPr/>
          </a:p>
          <a:p>
            <a:pPr indent="0" lvl="0" marL="0" rtl="0" algn="l">
              <a:spcBef>
                <a:spcPts val="0"/>
              </a:spcBef>
              <a:spcAft>
                <a:spcPts val="0"/>
              </a:spcAft>
              <a:buClr>
                <a:schemeClr val="dk1"/>
              </a:buClr>
              <a:buSzPts val="1200"/>
              <a:buFont typeface="Calibri"/>
              <a:buNone/>
            </a:pPr>
            <a:r>
              <a:rPr lang="en-GB"/>
              <a:t>For example </a:t>
            </a:r>
            <a:endParaRPr/>
          </a:p>
          <a:p>
            <a:pPr indent="-317500" lvl="0" marL="457200" rtl="0" algn="l">
              <a:spcBef>
                <a:spcPts val="0"/>
              </a:spcBef>
              <a:spcAft>
                <a:spcPts val="0"/>
              </a:spcAft>
              <a:buSzPts val="1400"/>
              <a:buChar char="●"/>
            </a:pPr>
            <a:r>
              <a:rPr lang="en-GB"/>
              <a:t>the teacher who is introducing a stuck poster is aiming to bridge the gap from grey to purple in the ‘stuck’ column; </a:t>
            </a:r>
            <a:endParaRPr/>
          </a:p>
          <a:p>
            <a:pPr indent="-317500" lvl="0" marL="457200" rtl="0" algn="l">
              <a:spcBef>
                <a:spcPts val="0"/>
              </a:spcBef>
              <a:spcAft>
                <a:spcPts val="0"/>
              </a:spcAft>
              <a:buSzPts val="1400"/>
              <a:buChar char="●"/>
            </a:pPr>
            <a:r>
              <a:rPr lang="en-GB"/>
              <a:t>the teacher who is focusing on ‘I’m stuck </a:t>
            </a:r>
            <a:r>
              <a:rPr i="1" lang="en-GB"/>
              <a:t>because</a:t>
            </a:r>
            <a:r>
              <a:rPr lang="en-GB"/>
              <a:t>’ is going from purple to blue.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would have 2 effects:</a:t>
            </a:r>
            <a:endParaRPr/>
          </a:p>
          <a:p>
            <a:pPr indent="-317500" lvl="0" marL="457200" rtl="0" algn="l">
              <a:spcBef>
                <a:spcPts val="0"/>
              </a:spcBef>
              <a:spcAft>
                <a:spcPts val="0"/>
              </a:spcAft>
              <a:buSzPts val="1400"/>
              <a:buChar char="●"/>
            </a:pPr>
            <a:r>
              <a:rPr lang="en-GB"/>
              <a:t>It would give a good indication of where teachers feel that their students are in terms of the skills that they do and do not have;</a:t>
            </a:r>
            <a:endParaRPr/>
          </a:p>
          <a:p>
            <a:pPr indent="-317500" lvl="0" marL="457200" rtl="0" algn="l">
              <a:spcBef>
                <a:spcPts val="0"/>
              </a:spcBef>
              <a:spcAft>
                <a:spcPts val="0"/>
              </a:spcAft>
              <a:buSzPts val="1400"/>
              <a:buChar char="●"/>
            </a:pPr>
            <a:r>
              <a:rPr lang="en-GB"/>
              <a:t>It would encourage teachers to think carefully about whether their proposed intervention is well-matched to the stage of development of their students.</a:t>
            </a:r>
            <a:endParaRPr/>
          </a:p>
        </p:txBody>
      </p:sp>
      <p:sp>
        <p:nvSpPr>
          <p:cNvPr id="76" name="Google Shape;76;g40a4b209b3_1_37: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40a4b209b3_1_29: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g40a4b209b3_1_29: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A suggestion for before and after monitoring</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Download and print copies of the ‘Growth in Perseverance tool’.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Before they undertake the 4 online modules on Perseverance in Stepping Stones, ask teachers to Guesstimate the % of their class currently in each cell of the four columns. </a:t>
            </a:r>
            <a:endParaRPr/>
          </a:p>
          <a:p>
            <a:pPr indent="0" lvl="0" marL="0" marR="0" rtl="0" algn="l">
              <a:spcBef>
                <a:spcPts val="0"/>
              </a:spcBef>
              <a:spcAft>
                <a:spcPts val="0"/>
              </a:spcAft>
              <a:buNone/>
            </a:pPr>
            <a:r>
              <a:rPr lang="en-GB"/>
              <a:t>For example, a teacher with students who are weak in reacting to being stuck might respond 50%, 40%, 10%, 0% (going up from the bottom of the stuck column), whereas a teacher with learners who are better able to deal with being stuck might respond 20%, 30%, 30% ,20%. </a:t>
            </a:r>
            <a:endParaRPr/>
          </a:p>
          <a:p>
            <a:pPr indent="0" lvl="0" marL="0" marR="0" rtl="0" algn="l">
              <a:spcBef>
                <a:spcPts val="0"/>
              </a:spcBef>
              <a:spcAft>
                <a:spcPts val="0"/>
              </a:spcAft>
              <a:buNone/>
            </a:pPr>
            <a:r>
              <a:rPr lang="en-GB"/>
              <a:t>No need for great accuracy, a gut instinct will suffice.</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Consider how you might collect, collate and share their responses.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After they have completed the 4 modules and undertaken classroom experiments in relation to all of them (this could well be two or more terms after the start of their work on perseverance), ask them to complete the same sheet without reference to what they thought previously.</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Collect, compare and contrast. The difference indicates the learning gains achieved through the interventions.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Ask yourself:</a:t>
            </a:r>
            <a:endParaRPr/>
          </a:p>
          <a:p>
            <a:pPr indent="0" lvl="0" marL="0" marR="0" rtl="0" algn="l">
              <a:spcBef>
                <a:spcPts val="0"/>
              </a:spcBef>
              <a:spcAft>
                <a:spcPts val="0"/>
              </a:spcAft>
              <a:buNone/>
            </a:pPr>
            <a:r>
              <a:rPr lang="en-GB"/>
              <a:t>Which column appears to have seen the greatest improvement?</a:t>
            </a:r>
            <a:endParaRPr/>
          </a:p>
          <a:p>
            <a:pPr indent="0" lvl="0" marL="0" marR="0" rtl="0" algn="l">
              <a:spcBef>
                <a:spcPts val="0"/>
              </a:spcBef>
              <a:spcAft>
                <a:spcPts val="0"/>
              </a:spcAft>
              <a:buNone/>
            </a:pPr>
            <a:r>
              <a:rPr lang="en-GB"/>
              <a:t>Which the least?</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[Of course, you could use a similar approach when teachers tackle other Stepping Stones modules that have a progression chart, ie Questioning etc]</a:t>
            </a:r>
            <a:endParaRPr/>
          </a:p>
          <a:p>
            <a:pPr indent="0" lvl="0" marL="0" marR="0" rtl="0" algn="l">
              <a:spcBef>
                <a:spcPts val="0"/>
              </a:spcBef>
              <a:spcAft>
                <a:spcPts val="0"/>
              </a:spcAft>
              <a:buNone/>
            </a:pPr>
            <a:r>
              <a:t/>
            </a:r>
            <a:endParaRPr/>
          </a:p>
        </p:txBody>
      </p:sp>
      <p:sp>
        <p:nvSpPr>
          <p:cNvPr id="84" name="Google Shape;84;g40a4b209b3_1_29: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0a4b209b3_1_44: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g40a4b209b3_1_44: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There are aspects beyond Perseverance that need to be monitored</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Consider how leaders might keep an eye on:</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lang="en-GB"/>
              <a:t>The learning language and understanding of learning. How will you collect evidence that:</a:t>
            </a:r>
            <a:r>
              <a:rPr lang="en-GB"/>
              <a:t> </a:t>
            </a:r>
            <a:endParaRPr/>
          </a:p>
          <a:p>
            <a:pPr indent="-317500" lvl="0" marL="457200" marR="0" rtl="0" algn="l">
              <a:spcBef>
                <a:spcPts val="0"/>
              </a:spcBef>
              <a:spcAft>
                <a:spcPts val="0"/>
              </a:spcAft>
              <a:buSzPts val="1400"/>
              <a:buChar char="●"/>
            </a:pPr>
            <a:r>
              <a:rPr lang="en-GB"/>
              <a:t>Teachers are using the school’s agreed learning language? </a:t>
            </a:r>
            <a:endParaRPr/>
          </a:p>
          <a:p>
            <a:pPr indent="-317500" lvl="0" marL="457200" marR="0" rtl="0" algn="l">
              <a:spcBef>
                <a:spcPts val="0"/>
              </a:spcBef>
              <a:spcAft>
                <a:spcPts val="0"/>
              </a:spcAft>
              <a:buSzPts val="1400"/>
              <a:buChar char="●"/>
            </a:pPr>
            <a:r>
              <a:rPr lang="en-GB"/>
              <a:t>They are becoming increasingly fluent? </a:t>
            </a:r>
            <a:endParaRPr/>
          </a:p>
          <a:p>
            <a:pPr indent="-317500" lvl="0" marL="457200" marR="0" rtl="0" algn="l">
              <a:spcBef>
                <a:spcPts val="0"/>
              </a:spcBef>
              <a:spcAft>
                <a:spcPts val="0"/>
              </a:spcAft>
              <a:buSzPts val="1400"/>
              <a:buChar char="●"/>
            </a:pPr>
            <a:r>
              <a:rPr lang="en-GB"/>
              <a:t>Learners are becoming aware of the language?</a:t>
            </a:r>
            <a:endParaRPr/>
          </a:p>
          <a:p>
            <a:pPr indent="-317500" lvl="0" marL="457200" marR="0" rtl="0" algn="l">
              <a:spcBef>
                <a:spcPts val="0"/>
              </a:spcBef>
              <a:spcAft>
                <a:spcPts val="0"/>
              </a:spcAft>
              <a:buSzPts val="1400"/>
              <a:buChar char="●"/>
            </a:pPr>
            <a:r>
              <a:rPr lang="en-GB"/>
              <a:t>Learners are better able to use the language to discuss/understand learning?</a:t>
            </a:r>
            <a:endParaRPr/>
          </a:p>
          <a:p>
            <a:pPr indent="0" lvl="0" marL="0" marR="0" rtl="0" algn="l">
              <a:spcBef>
                <a:spcPts val="0"/>
              </a:spcBef>
              <a:spcAft>
                <a:spcPts val="0"/>
              </a:spcAft>
              <a:buNone/>
            </a:pPr>
            <a:r>
              <a:rPr lang="en-GB"/>
              <a:t>[Think teacher and learner interviews]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lang="en-GB"/>
              <a:t>Design tasks linked to progression.</a:t>
            </a:r>
            <a:r>
              <a:rPr lang="en-GB"/>
              <a:t> How will you assure yourself that teacher experiments are well-linked to learner skills. Think how you might use slide 5 for this.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lang="en-GB"/>
              <a:t>Students setting their own learning power targets.</a:t>
            </a:r>
            <a:r>
              <a:rPr lang="en-GB"/>
              <a:t> How / when will you ask learners the questions:</a:t>
            </a:r>
            <a:endParaRPr/>
          </a:p>
          <a:p>
            <a:pPr indent="-317500" lvl="0" marL="457200" marR="0" rtl="0" algn="l">
              <a:spcBef>
                <a:spcPts val="0"/>
              </a:spcBef>
              <a:spcAft>
                <a:spcPts val="0"/>
              </a:spcAft>
              <a:buSzPts val="1400"/>
              <a:buChar char="●"/>
            </a:pPr>
            <a:r>
              <a:rPr lang="en-GB"/>
              <a:t>How do you want to improve as a learner?</a:t>
            </a:r>
            <a:endParaRPr/>
          </a:p>
          <a:p>
            <a:pPr indent="-317500" lvl="0" marL="457200" marR="0" rtl="0" algn="l">
              <a:spcBef>
                <a:spcPts val="0"/>
              </a:spcBef>
              <a:spcAft>
                <a:spcPts val="0"/>
              </a:spcAft>
              <a:buSzPts val="1400"/>
              <a:buChar char="●"/>
            </a:pPr>
            <a:r>
              <a:rPr lang="en-GB"/>
              <a:t>What are you doing to achieve this?</a:t>
            </a:r>
            <a:endParaRPr/>
          </a:p>
          <a:p>
            <a:pPr indent="0" lvl="0" marL="0" marR="0" rtl="0" algn="l">
              <a:spcBef>
                <a:spcPts val="0"/>
              </a:spcBef>
              <a:spcAft>
                <a:spcPts val="0"/>
              </a:spcAft>
              <a:buNone/>
            </a:pPr>
            <a:r>
              <a:rPr lang="en-GB"/>
              <a:t> </a:t>
            </a:r>
            <a:endParaRPr/>
          </a:p>
          <a:p>
            <a:pPr indent="0" lvl="0" marL="0" marR="0" rtl="0" algn="l">
              <a:spcBef>
                <a:spcPts val="0"/>
              </a:spcBef>
              <a:spcAft>
                <a:spcPts val="0"/>
              </a:spcAft>
              <a:buNone/>
            </a:pPr>
            <a:r>
              <a:rPr b="1" lang="en-GB"/>
              <a:t>Impact on Reports</a:t>
            </a:r>
            <a:r>
              <a:rPr lang="en-GB"/>
              <a:t>. How do expect reports to parents to change? How will you ensure that teachers’ advice uses the language of the progression chart(s)?</a:t>
            </a:r>
            <a:endParaRPr/>
          </a:p>
          <a:p>
            <a:pPr indent="0" lvl="0" marL="0" marR="0" rtl="0" algn="l">
              <a:spcBef>
                <a:spcPts val="0"/>
              </a:spcBef>
              <a:spcAft>
                <a:spcPts val="0"/>
              </a:spcAft>
              <a:buNone/>
            </a:pPr>
            <a:r>
              <a:t/>
            </a:r>
            <a:endParaRPr/>
          </a:p>
        </p:txBody>
      </p:sp>
      <p:sp>
        <p:nvSpPr>
          <p:cNvPr id="92" name="Google Shape;92;g40a4b209b3_1_44: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fault" type="tx">
  <p:cSld name="TITLE_AND_BODY">
    <p:spTree>
      <p:nvGrpSpPr>
        <p:cNvPr id="33" name="Shape 33"/>
        <p:cNvGrpSpPr/>
        <p:nvPr/>
      </p:nvGrpSpPr>
      <p:grpSpPr>
        <a:xfrm>
          <a:off x="0" y="0"/>
          <a:ext cx="0" cy="0"/>
          <a:chOff x="0" y="0"/>
          <a:chExt cx="0" cy="0"/>
        </a:xfrm>
      </p:grpSpPr>
      <p:sp>
        <p:nvSpPr>
          <p:cNvPr id="34" name="Google Shape;34;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6" name="Google Shape;36;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37" name="Shape 37"/>
        <p:cNvGrpSpPr/>
        <p:nvPr/>
      </p:nvGrpSpPr>
      <p:grpSpPr>
        <a:xfrm>
          <a:off x="0" y="0"/>
          <a:ext cx="0" cy="0"/>
          <a:chOff x="0" y="0"/>
          <a:chExt cx="0" cy="0"/>
        </a:xfrm>
      </p:grpSpPr>
      <p:sp>
        <p:nvSpPr>
          <p:cNvPr id="38" name="Google Shape;38;p8"/>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lstStyle>
            <a:lvl1pPr indent="-228600" lvl="0" marL="457200" marR="0" rtl="0" algn="l">
              <a:lnSpc>
                <a:spcPct val="100000"/>
              </a:lnSpc>
              <a:spcBef>
                <a:spcPts val="560"/>
              </a:spcBef>
              <a:spcAft>
                <a:spcPts val="0"/>
              </a:spcAft>
              <a:buClr>
                <a:srgbClr val="3366FF"/>
              </a:buClr>
              <a:buSzPts val="2400"/>
              <a:buFont typeface="Noto Sans Symbols"/>
              <a:buNone/>
              <a:defRPr b="0" i="0" sz="1800" u="none" cap="none" strike="noStrike">
                <a:solidFill>
                  <a:srgbClr val="0000FF"/>
                </a:solidFill>
                <a:latin typeface="Calibri"/>
                <a:ea typeface="Calibri"/>
                <a:cs typeface="Calibri"/>
                <a:sym typeface="Calibri"/>
              </a:defRPr>
            </a:lvl1pPr>
            <a:lvl2pPr indent="-228600" lvl="1" marL="914400" marR="0" rtl="0" algn="l">
              <a:lnSpc>
                <a:spcPct val="100000"/>
              </a:lnSpc>
              <a:spcBef>
                <a:spcPts val="400"/>
              </a:spcBef>
              <a:spcAft>
                <a:spcPts val="0"/>
              </a:spcAft>
              <a:buClr>
                <a:srgbClr val="000000"/>
              </a:buClr>
              <a:buSzPts val="2000"/>
              <a:buFont typeface="Noto Sans Symbols"/>
              <a:buNone/>
              <a:defRPr b="0" i="0" sz="1200" u="none" cap="none" strike="noStrike">
                <a:solidFill>
                  <a:srgbClr val="000000"/>
                </a:solidFill>
                <a:latin typeface="Open Sans"/>
                <a:ea typeface="Open Sans"/>
                <a:cs typeface="Open Sans"/>
                <a:sym typeface="Open Sans"/>
              </a:defRPr>
            </a:lvl2pPr>
            <a:lvl3pPr indent="-228600" lvl="2" marL="1371600" marR="0" rtl="0" algn="l">
              <a:lnSpc>
                <a:spcPct val="100000"/>
              </a:lnSpc>
              <a:spcBef>
                <a:spcPts val="280"/>
              </a:spcBef>
              <a:spcAft>
                <a:spcPts val="0"/>
              </a:spcAft>
              <a:buClr>
                <a:srgbClr val="000000"/>
              </a:buClr>
              <a:buSzPts val="1400"/>
              <a:buFont typeface="Noto Sans Symbols"/>
              <a:buNone/>
              <a:defRPr b="0" i="0" sz="1000" u="none" cap="none" strike="noStrike">
                <a:solidFill>
                  <a:srgbClr val="000000"/>
                </a:solidFill>
                <a:latin typeface="Open Sans"/>
                <a:ea typeface="Open Sans"/>
                <a:cs typeface="Open Sans"/>
                <a:sym typeface="Open Sans"/>
              </a:defRPr>
            </a:lvl3pPr>
            <a:lvl4pPr indent="-228600" lvl="3" marL="1828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Open Sans"/>
                <a:ea typeface="Open Sans"/>
                <a:cs typeface="Open Sans"/>
                <a:sym typeface="Open Sans"/>
              </a:defRPr>
            </a:lvl4pPr>
            <a:lvl5pPr indent="-228600" lvl="4" marL="2286000" marR="0" rtl="0" algn="l">
              <a:lnSpc>
                <a:spcPct val="100000"/>
              </a:lnSpc>
              <a:spcBef>
                <a:spcPts val="220"/>
              </a:spcBef>
              <a:spcAft>
                <a:spcPts val="0"/>
              </a:spcAft>
              <a:buClr>
                <a:srgbClr val="000000"/>
              </a:buClr>
              <a:buSzPts val="1100"/>
              <a:buFont typeface="Noto Sans Symbols"/>
              <a:buNone/>
              <a:defRPr b="0" i="0" sz="900" u="none" cap="none" strike="noStrike">
                <a:solidFill>
                  <a:srgbClr val="000000"/>
                </a:solidFill>
                <a:latin typeface="Open Sans"/>
                <a:ea typeface="Open Sans"/>
                <a:cs typeface="Open Sans"/>
                <a:sym typeface="Open Sans"/>
              </a:defRPr>
            </a:lvl5pPr>
            <a:lvl6pPr indent="-228600" lvl="5" marL="27432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6pPr>
            <a:lvl7pPr indent="-228600" lvl="6" marL="32004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7pPr>
            <a:lvl8pPr indent="-228600" lvl="7" marL="36576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8pPr>
            <a:lvl9pPr indent="-228600" lvl="8" marL="4114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9pPr>
          </a:lstStyle>
          <a:p/>
        </p:txBody>
      </p:sp>
      <p:sp>
        <p:nvSpPr>
          <p:cNvPr id="39" name="Google Shape;39;p8"/>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19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 name="Google Shape;40;p8"/>
          <p:cNvSpPr txBox="1"/>
          <p:nvPr>
            <p:ph idx="2" type="body"/>
          </p:nvPr>
        </p:nvSpPr>
        <p:spPr>
          <a:xfrm>
            <a:off x="464456" y="353787"/>
            <a:ext cx="6302700" cy="4877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1" name="Google Shape;41;p8"/>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2" name="Google Shape;42;p8"/>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3" name="Google Shape;43;p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8" name="Shape 48"/>
        <p:cNvGrpSpPr/>
        <p:nvPr/>
      </p:nvGrpSpPr>
      <p:grpSpPr>
        <a:xfrm>
          <a:off x="0" y="0"/>
          <a:ext cx="0" cy="0"/>
          <a:chOff x="0" y="0"/>
          <a:chExt cx="0" cy="0"/>
        </a:xfrm>
      </p:grpSpPr>
      <p:sp>
        <p:nvSpPr>
          <p:cNvPr id="49" name="Google Shape;49;p9"/>
          <p:cNvSpPr txBox="1"/>
          <p:nvPr>
            <p:ph idx="1" type="subTitle"/>
          </p:nvPr>
        </p:nvSpPr>
        <p:spPr>
          <a:xfrm>
            <a:off x="6705600" y="1558925"/>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75"/>
              </a:spcBef>
              <a:spcAft>
                <a:spcPts val="0"/>
              </a:spcAft>
              <a:buClr>
                <a:srgbClr val="3366FF"/>
              </a:buClr>
              <a:buSzPts val="1900"/>
              <a:buFont typeface="Noto Sans Symbols"/>
              <a:buNone/>
            </a:pPr>
            <a:r>
              <a:rPr lang="en-GB">
                <a:solidFill>
                  <a:srgbClr val="FF00FF"/>
                </a:solidFill>
              </a:rPr>
              <a:t>       </a:t>
            </a:r>
            <a:r>
              <a:rPr lang="en-GB">
                <a:solidFill>
                  <a:srgbClr val="FF00FF"/>
                </a:solidFill>
              </a:rPr>
              <a:t>A learning conversation</a:t>
            </a:r>
            <a:endParaRPr b="0" i="0" sz="1900" u="none" cap="none" strike="noStrike">
              <a:solidFill>
                <a:srgbClr val="FF00FF"/>
              </a:solidFill>
              <a:latin typeface="Calibri"/>
              <a:ea typeface="Calibri"/>
              <a:cs typeface="Calibri"/>
              <a:sym typeface="Calibri"/>
            </a:endParaRPr>
          </a:p>
        </p:txBody>
      </p:sp>
      <p:sp>
        <p:nvSpPr>
          <p:cNvPr id="50" name="Google Shape;50;p9"/>
          <p:cNvSpPr txBox="1"/>
          <p:nvPr>
            <p:ph type="title"/>
          </p:nvPr>
        </p:nvSpPr>
        <p:spPr>
          <a:xfrm>
            <a:off x="457200" y="1711325"/>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Managing. </a:t>
            </a:r>
            <a:r>
              <a:rPr lang="en-GB"/>
              <a:t>G</a:t>
            </a:r>
            <a:r>
              <a:rPr b="0" i="0" lang="en-GB" sz="4200" u="none" cap="none" strike="noStrike">
                <a:solidFill>
                  <a:srgbClr val="000090"/>
                </a:solidFill>
                <a:latin typeface="Calibri"/>
                <a:ea typeface="Calibri"/>
                <a:cs typeface="Calibri"/>
                <a:sym typeface="Calibri"/>
              </a:rPr>
              <a:t>row</a:t>
            </a:r>
            <a:r>
              <a:rPr lang="en-GB"/>
              <a:t>ing</a:t>
            </a:r>
            <a:r>
              <a:rPr b="0" i="0" lang="en-GB" sz="4200" u="none" cap="none" strike="noStrike">
                <a:solidFill>
                  <a:srgbClr val="000090"/>
                </a:solidFill>
                <a:latin typeface="Calibri"/>
                <a:ea typeface="Calibri"/>
                <a:cs typeface="Calibri"/>
                <a:sym typeface="Calibri"/>
              </a:rPr>
              <a:t> learning habits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4" name="Shape 54"/>
        <p:cNvGrpSpPr/>
        <p:nvPr/>
      </p:nvGrpSpPr>
      <p:grpSpPr>
        <a:xfrm>
          <a:off x="0" y="0"/>
          <a:ext cx="0" cy="0"/>
          <a:chOff x="0" y="0"/>
          <a:chExt cx="0" cy="0"/>
        </a:xfrm>
      </p:grpSpPr>
      <p:sp>
        <p:nvSpPr>
          <p:cNvPr id="55" name="Google Shape;55;p10"/>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b="0" i="0" sz="3200" u="none" cap="none" strike="noStrike">
              <a:solidFill>
                <a:srgbClr val="000090"/>
              </a:solidFill>
              <a:latin typeface="Open Sans"/>
              <a:ea typeface="Open Sans"/>
              <a:cs typeface="Open Sans"/>
              <a:sym typeface="Open Sans"/>
            </a:endParaRPr>
          </a:p>
        </p:txBody>
      </p:sp>
      <p:sp>
        <p:nvSpPr>
          <p:cNvPr id="56" name="Google Shape;56;p10"/>
          <p:cNvSpPr txBox="1"/>
          <p:nvPr>
            <p:ph idx="1" type="body"/>
          </p:nvPr>
        </p:nvSpPr>
        <p:spPr>
          <a:xfrm>
            <a:off x="386900" y="1175240"/>
            <a:ext cx="8407800" cy="4700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Become aware of the sort of progression in learning behaviours that might be possible</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Think about ways of tracking behaviours across the school.</a:t>
            </a:r>
            <a:endParaRPr b="0" i="0" sz="2400" u="none" cap="none" strike="noStrike">
              <a:solidFill>
                <a:srgbClr val="0000FF"/>
              </a:solidFill>
              <a:latin typeface="Open Sans"/>
              <a:ea typeface="Open Sans"/>
              <a:cs typeface="Open Sans"/>
              <a:sym typeface="Open Sans"/>
            </a:endParaRPr>
          </a:p>
          <a:p>
            <a:pPr indent="-381000" lvl="0" marL="457200" rtl="0" algn="l">
              <a:spcBef>
                <a:spcPts val="560"/>
              </a:spcBef>
              <a:spcAft>
                <a:spcPts val="0"/>
              </a:spcAft>
              <a:buClr>
                <a:srgbClr val="0000FF"/>
              </a:buClr>
              <a:buSzPts val="2400"/>
              <a:buFont typeface="Noto Sans Symbols"/>
              <a:buChar char="●"/>
            </a:pPr>
            <a:r>
              <a:rPr lang="en-GB">
                <a:solidFill>
                  <a:srgbClr val="0000FF"/>
                </a:solidFill>
              </a:rPr>
              <a:t>Think... how to monitor enquiry projects relating to the ‘between the lines’ tool on slide 5</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Consider using the Perseverance </a:t>
            </a:r>
            <a:r>
              <a:rPr lang="en-GB">
                <a:solidFill>
                  <a:srgbClr val="0000FF"/>
                </a:solidFill>
              </a:rPr>
              <a:t>Monitoring tool</a:t>
            </a:r>
            <a:r>
              <a:rPr b="0" i="0" lang="en-GB" sz="2400" u="none" cap="none" strike="noStrike">
                <a:solidFill>
                  <a:srgbClr val="0000FF"/>
                </a:solidFill>
                <a:latin typeface="Open Sans"/>
                <a:ea typeface="Open Sans"/>
                <a:cs typeface="Open Sans"/>
                <a:sym typeface="Open Sans"/>
              </a:rPr>
              <a:t> as on slide </a:t>
            </a:r>
            <a:r>
              <a:rPr lang="en-GB">
                <a:solidFill>
                  <a:srgbClr val="0000FF"/>
                </a:solidFill>
              </a:rPr>
              <a:t>6</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Consider all the other progression related issues </a:t>
            </a:r>
            <a:r>
              <a:rPr b="0" i="0" lang="en-GB" sz="1600" u="none" cap="none" strike="noStrike">
                <a:solidFill>
                  <a:srgbClr val="0000FF"/>
                </a:solidFill>
                <a:latin typeface="Open Sans"/>
                <a:ea typeface="Open Sans"/>
                <a:cs typeface="Open Sans"/>
                <a:sym typeface="Open Sans"/>
              </a:rPr>
              <a:t>(slide 6)</a:t>
            </a:r>
            <a:endParaRPr>
              <a:solidFill>
                <a:srgbClr val="0000FF"/>
              </a:solidFill>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0000FF"/>
                </a:solidFill>
                <a:latin typeface="Open Sans"/>
                <a:ea typeface="Open Sans"/>
                <a:cs typeface="Open Sans"/>
                <a:sym typeface="Open Sans"/>
              </a:rPr>
              <a:t>and plan when/how to monitor them.</a:t>
            </a:r>
            <a:r>
              <a:rPr b="0" i="0" lang="en-GB" sz="2400" u="none" cap="none" strike="noStrike">
                <a:solidFill>
                  <a:srgbClr val="3366FF"/>
                </a:solidFill>
                <a:latin typeface="Open Sans"/>
                <a:ea typeface="Open Sans"/>
                <a:cs typeface="Open Sans"/>
                <a:sym typeface="Open Sans"/>
              </a:rPr>
              <a:t>  </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57" name="Google Shape;57;p10"/>
          <p:cNvSpPr txBox="1"/>
          <p:nvPr>
            <p:ph idx="12" type="sldNum"/>
          </p:nvPr>
        </p:nvSpPr>
        <p:spPr>
          <a:xfrm>
            <a:off x="2585750"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2" name="Shape 62"/>
        <p:cNvGrpSpPr/>
        <p:nvPr/>
      </p:nvGrpSpPr>
      <p:grpSpPr>
        <a:xfrm>
          <a:off x="0" y="0"/>
          <a:ext cx="0" cy="0"/>
          <a:chOff x="0" y="0"/>
          <a:chExt cx="0" cy="0"/>
        </a:xfrm>
      </p:grpSpPr>
      <p:sp>
        <p:nvSpPr>
          <p:cNvPr id="63" name="Google Shape;63;p11"/>
          <p:cNvSpPr txBox="1"/>
          <p:nvPr>
            <p:ph idx="1" type="body"/>
          </p:nvPr>
        </p:nvSpPr>
        <p:spPr>
          <a:xfrm>
            <a:off x="7010400" y="20802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0" i="0" lang="en-GB" sz="1800" u="none" cap="none" strike="noStrike">
                <a:solidFill>
                  <a:srgbClr val="0000FF"/>
                </a:solidFill>
                <a:latin typeface="Calibri"/>
                <a:ea typeface="Calibri"/>
                <a:cs typeface="Calibri"/>
                <a:sym typeface="Calibri"/>
              </a:rPr>
              <a:t>Where are students now?</a:t>
            </a:r>
            <a:endParaRPr/>
          </a:p>
          <a:p>
            <a:pPr indent="0" lvl="0" marL="0" marR="0" rtl="0" algn="l">
              <a:lnSpc>
                <a:spcPct val="100000"/>
              </a:lnSpc>
              <a:spcBef>
                <a:spcPts val="560"/>
              </a:spcBef>
              <a:spcAft>
                <a:spcPts val="0"/>
              </a:spcAft>
              <a:buClr>
                <a:srgbClr val="3366FF"/>
              </a:buClr>
              <a:buSzPts val="2400"/>
              <a:buFont typeface="Noto Sans Symbols"/>
              <a:buNone/>
            </a:pPr>
            <a:r>
              <a:rPr b="0" i="0" lang="en-GB" sz="1800" u="none" cap="none" strike="noStrike">
                <a:solidFill>
                  <a:srgbClr val="0000FF"/>
                </a:solidFill>
                <a:latin typeface="Calibri"/>
                <a:ea typeface="Calibri"/>
                <a:cs typeface="Calibri"/>
                <a:sym typeface="Calibri"/>
              </a:rPr>
              <a:t>Where do you want them to be by the time they leave the school?</a:t>
            </a:r>
            <a:endParaRPr/>
          </a:p>
        </p:txBody>
      </p:sp>
      <p:sp>
        <p:nvSpPr>
          <p:cNvPr id="64" name="Google Shape;64;p11"/>
          <p:cNvSpPr txBox="1"/>
          <p:nvPr>
            <p:ph type="title"/>
          </p:nvPr>
        </p:nvSpPr>
        <p:spPr>
          <a:xfrm>
            <a:off x="7010400" y="7353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1" i="0" lang="en-GB" sz="1900" u="none" cap="none" strike="noStrike">
                <a:solidFill>
                  <a:srgbClr val="000090"/>
                </a:solidFill>
                <a:latin typeface="Calibri"/>
                <a:ea typeface="Calibri"/>
                <a:cs typeface="Calibri"/>
                <a:sym typeface="Calibri"/>
              </a:rPr>
              <a:t>The complete perseverance chart</a:t>
            </a:r>
            <a:endParaRPr/>
          </a:p>
        </p:txBody>
      </p:sp>
      <p:sp>
        <p:nvSpPr>
          <p:cNvPr id="65" name="Google Shape;65;p11"/>
          <p:cNvSpPr txBox="1"/>
          <p:nvPr>
            <p:ph idx="12" type="sldNum"/>
          </p:nvPr>
        </p:nvSpPr>
        <p:spPr>
          <a:xfrm>
            <a:off x="2541900"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pic>
        <p:nvPicPr>
          <p:cNvPr descr="Persevering grid may 2016.xls_Page_02.jpg" id="66" name="Google Shape;66;p11"/>
          <p:cNvPicPr preferRelativeResize="0"/>
          <p:nvPr>
            <p:ph idx="2" type="body"/>
          </p:nvPr>
        </p:nvPicPr>
        <p:blipFill rotWithShape="1">
          <a:blip r:embed="rId3">
            <a:alphaModFix/>
          </a:blip>
          <a:srcRect b="-4740" l="0" r="0" t="-4740"/>
          <a:stretch/>
        </p:blipFill>
        <p:spPr>
          <a:xfrm>
            <a:off x="9" y="354012"/>
            <a:ext cx="6928200" cy="5361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0" name="Shape 70"/>
        <p:cNvGrpSpPr/>
        <p:nvPr/>
      </p:nvGrpSpPr>
      <p:grpSpPr>
        <a:xfrm>
          <a:off x="0" y="0"/>
          <a:ext cx="0" cy="0"/>
          <a:chOff x="0" y="0"/>
          <a:chExt cx="0" cy="0"/>
        </a:xfrm>
      </p:grpSpPr>
      <p:sp>
        <p:nvSpPr>
          <p:cNvPr id="71" name="Google Shape;71;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Keeping growth under review</a:t>
            </a:r>
            <a:endParaRPr b="0" i="0" sz="3200" u="none" cap="none" strike="noStrike">
              <a:solidFill>
                <a:srgbClr val="000090"/>
              </a:solidFill>
              <a:latin typeface="Open Sans"/>
              <a:ea typeface="Open Sans"/>
              <a:cs typeface="Open Sans"/>
              <a:sym typeface="Open Sans"/>
            </a:endParaRPr>
          </a:p>
        </p:txBody>
      </p:sp>
      <p:sp>
        <p:nvSpPr>
          <p:cNvPr id="72" name="Google Shape;72;p12"/>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Arial"/>
                <a:ea typeface="Arial"/>
                <a:cs typeface="Arial"/>
                <a:sym typeface="Arial"/>
              </a:rPr>
              <a:t>Design explicit ways of tracking students’ growth as confident and independent learners, and of evaluating what appears to</a:t>
            </a:r>
            <a:r>
              <a:rPr lang="en-GB" sz="2220">
                <a:latin typeface="Arial"/>
                <a:ea typeface="Arial"/>
                <a:cs typeface="Arial"/>
                <a:sym typeface="Arial"/>
              </a:rPr>
              <a:t> </a:t>
            </a:r>
            <a:r>
              <a:rPr b="0" i="0" lang="en-GB" sz="2220" u="none" cap="none" strike="noStrike">
                <a:solidFill>
                  <a:srgbClr val="3366FF"/>
                </a:solidFill>
                <a:latin typeface="Arial"/>
                <a:ea typeface="Arial"/>
                <a:cs typeface="Arial"/>
                <a:sym typeface="Arial"/>
              </a:rPr>
              <a:t>stimulate that growth. </a:t>
            </a:r>
            <a:endParaRPr b="0" i="0" sz="2220" u="none" cap="none" strike="noStrike">
              <a:solidFill>
                <a:srgbClr val="3366FF"/>
              </a:solidFill>
              <a:latin typeface="Arial"/>
              <a:ea typeface="Arial"/>
              <a:cs typeface="Arial"/>
              <a:sym typeface="Arial"/>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Arial"/>
              <a:ea typeface="Arial"/>
              <a:cs typeface="Arial"/>
              <a:sym typeface="Aria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Arial"/>
                <a:ea typeface="Arial"/>
                <a:cs typeface="Arial"/>
                <a:sym typeface="Arial"/>
              </a:rPr>
              <a:t>Without some creative thought, commitment and honesty about this, traditional forms of  student assessment and certification will continue to determine what counts as ‘high stakes’ learning and ‘bottom line’ success in school.</a:t>
            </a:r>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Arial"/>
              <a:ea typeface="Arial"/>
              <a:cs typeface="Arial"/>
              <a:sym typeface="Arial"/>
            </a:endParaRPr>
          </a:p>
          <a:p>
            <a:pPr indent="-381000" lvl="0" marL="457200" marR="0" rtl="0" algn="l">
              <a:lnSpc>
                <a:spcPct val="90000"/>
              </a:lnSpc>
              <a:spcBef>
                <a:spcPts val="560"/>
              </a:spcBef>
              <a:spcAft>
                <a:spcPts val="0"/>
              </a:spcAft>
              <a:buClr>
                <a:srgbClr val="FF00FF"/>
              </a:buClr>
              <a:buSzPts val="2400"/>
              <a:buFont typeface="Noto Sans Symbols"/>
              <a:buChar char="●"/>
            </a:pPr>
            <a:r>
              <a:rPr b="0" i="0" lang="en-GB" sz="2220" u="none" cap="none" strike="noStrike">
                <a:solidFill>
                  <a:srgbClr val="FF00FF"/>
                </a:solidFill>
                <a:latin typeface="Arial"/>
                <a:ea typeface="Arial"/>
                <a:cs typeface="Arial"/>
                <a:sym typeface="Arial"/>
              </a:rPr>
              <a:t>See links </a:t>
            </a:r>
            <a:r>
              <a:rPr lang="en-GB" sz="2220">
                <a:solidFill>
                  <a:srgbClr val="FF00FF"/>
                </a:solidFill>
                <a:latin typeface="Arial"/>
                <a:ea typeface="Arial"/>
                <a:cs typeface="Arial"/>
                <a:sym typeface="Arial"/>
              </a:rPr>
              <a:t>in the notes</a:t>
            </a:r>
            <a:r>
              <a:rPr b="0" i="0" lang="en-GB" sz="2220" u="none" cap="none" strike="noStrike">
                <a:solidFill>
                  <a:srgbClr val="FF00FF"/>
                </a:solidFill>
                <a:latin typeface="Arial"/>
                <a:ea typeface="Arial"/>
                <a:cs typeface="Arial"/>
                <a:sym typeface="Arial"/>
              </a:rPr>
              <a:t> to early tracking instruments.</a:t>
            </a:r>
            <a:endParaRPr>
              <a:solidFill>
                <a:srgbClr val="FF00FF"/>
              </a:solidFill>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FF00FF"/>
              </a:solidFill>
              <a:latin typeface="Open Sans"/>
              <a:ea typeface="Open Sans"/>
              <a:cs typeface="Open Sans"/>
              <a:sym typeface="Open Sans"/>
            </a:endParaRPr>
          </a:p>
        </p:txBody>
      </p:sp>
      <p:sp>
        <p:nvSpPr>
          <p:cNvPr id="73" name="Google Shape;73;p1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7" name="Shape 77"/>
        <p:cNvGrpSpPr/>
        <p:nvPr/>
      </p:nvGrpSpPr>
      <p:grpSpPr>
        <a:xfrm>
          <a:off x="0" y="0"/>
          <a:ext cx="0" cy="0"/>
          <a:chOff x="0" y="0"/>
          <a:chExt cx="0" cy="0"/>
        </a:xfrm>
      </p:grpSpPr>
      <p:sp>
        <p:nvSpPr>
          <p:cNvPr id="78" name="Google Shape;78;p13"/>
          <p:cNvSpPr txBox="1"/>
          <p:nvPr>
            <p:ph idx="4294967295" type="sldNum"/>
          </p:nvPr>
        </p:nvSpPr>
        <p:spPr>
          <a:xfrm>
            <a:off x="2584475"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pic>
        <p:nvPicPr>
          <p:cNvPr descr="Persevering grid may 2018- varrient_between the lines.xls_v2.pdf" id="79" name="Google Shape;79;p13"/>
          <p:cNvPicPr preferRelativeResize="0"/>
          <p:nvPr/>
        </p:nvPicPr>
        <p:blipFill rotWithShape="1">
          <a:blip r:embed="rId3">
            <a:alphaModFix/>
          </a:blip>
          <a:srcRect b="0" l="0" r="0" t="0"/>
          <a:stretch/>
        </p:blipFill>
        <p:spPr>
          <a:xfrm>
            <a:off x="2067946" y="0"/>
            <a:ext cx="4526279" cy="5143501"/>
          </a:xfrm>
          <a:prstGeom prst="rect">
            <a:avLst/>
          </a:prstGeom>
          <a:noFill/>
          <a:ln>
            <a:noFill/>
          </a:ln>
        </p:spPr>
      </p:pic>
      <p:sp>
        <p:nvSpPr>
          <p:cNvPr id="80" name="Google Shape;80;p13"/>
          <p:cNvSpPr txBox="1"/>
          <p:nvPr/>
        </p:nvSpPr>
        <p:spPr>
          <a:xfrm>
            <a:off x="7586610" y="1085016"/>
            <a:ext cx="1201500" cy="1015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000" u="none" cap="none" strike="noStrike">
                <a:solidFill>
                  <a:srgbClr val="000090"/>
                </a:solidFill>
                <a:latin typeface="Arial"/>
                <a:ea typeface="Arial"/>
                <a:cs typeface="Arial"/>
                <a:sym typeface="Arial"/>
              </a:rPr>
              <a:t>Working between the lines</a:t>
            </a:r>
            <a:endParaRPr b="0" i="0" sz="2000" u="none" cap="none" strike="noStrike">
              <a:solidFill>
                <a:srgbClr val="00009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5" name="Shape 85"/>
        <p:cNvGrpSpPr/>
        <p:nvPr/>
      </p:nvGrpSpPr>
      <p:grpSpPr>
        <a:xfrm>
          <a:off x="0" y="0"/>
          <a:ext cx="0" cy="0"/>
          <a:chOff x="0" y="0"/>
          <a:chExt cx="0" cy="0"/>
        </a:xfrm>
      </p:grpSpPr>
      <p:sp>
        <p:nvSpPr>
          <p:cNvPr id="86" name="Google Shape;86;p14"/>
          <p:cNvSpPr txBox="1"/>
          <p:nvPr>
            <p:ph type="title"/>
          </p:nvPr>
        </p:nvSpPr>
        <p:spPr>
          <a:xfrm>
            <a:off x="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Monitor changes in students’ perseverance </a:t>
            </a:r>
            <a:endParaRPr b="0" i="0" sz="3200" u="none" cap="none" strike="noStrike">
              <a:solidFill>
                <a:srgbClr val="000090"/>
              </a:solidFill>
              <a:latin typeface="Open Sans"/>
              <a:ea typeface="Open Sans"/>
              <a:cs typeface="Open Sans"/>
              <a:sym typeface="Open Sans"/>
            </a:endParaRPr>
          </a:p>
        </p:txBody>
      </p:sp>
      <p:sp>
        <p:nvSpPr>
          <p:cNvPr id="87" name="Google Shape;87;p14"/>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pic>
        <p:nvPicPr>
          <p:cNvPr id="88" name="Google Shape;88;p14"/>
          <p:cNvPicPr preferRelativeResize="0"/>
          <p:nvPr/>
        </p:nvPicPr>
        <p:blipFill>
          <a:blip r:embed="rId3">
            <a:alphaModFix/>
          </a:blip>
          <a:stretch>
            <a:fillRect/>
          </a:stretch>
        </p:blipFill>
        <p:spPr>
          <a:xfrm>
            <a:off x="1174450" y="1009600"/>
            <a:ext cx="6297325" cy="4455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3" name="Shape 93"/>
        <p:cNvGrpSpPr/>
        <p:nvPr/>
      </p:nvGrpSpPr>
      <p:grpSpPr>
        <a:xfrm>
          <a:off x="0" y="0"/>
          <a:ext cx="0" cy="0"/>
          <a:chOff x="0" y="0"/>
          <a:chExt cx="0" cy="0"/>
        </a:xfrm>
      </p:grpSpPr>
      <p:sp>
        <p:nvSpPr>
          <p:cNvPr id="94" name="Google Shape;94;p15"/>
          <p:cNvSpPr txBox="1"/>
          <p:nvPr>
            <p:ph type="title"/>
          </p:nvPr>
        </p:nvSpPr>
        <p:spPr>
          <a:xfrm>
            <a:off x="381000" y="296550"/>
            <a:ext cx="75582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Other progression related things to keep an eye on in year 1</a:t>
            </a:r>
            <a:endParaRPr b="0" i="0" sz="3200" u="none" cap="none" strike="noStrike">
              <a:solidFill>
                <a:srgbClr val="000090"/>
              </a:solidFill>
              <a:latin typeface="Open Sans"/>
              <a:ea typeface="Open Sans"/>
              <a:cs typeface="Open Sans"/>
              <a:sym typeface="Open Sans"/>
            </a:endParaRPr>
          </a:p>
        </p:txBody>
      </p:sp>
      <p:sp>
        <p:nvSpPr>
          <p:cNvPr id="95" name="Google Shape;95;p15"/>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Learning language becoming more sophisticated</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Students understanding of learning deepening</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Design of tasks being linked to progression</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Students setting their own LP targets</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Inclusion of statements from progression charts being included in reports for parents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Plan when to look out for other progression related issues. </a:t>
            </a:r>
            <a:endParaRPr b="0" i="0" sz="2400" u="none" cap="none" strike="noStrike">
              <a:solidFill>
                <a:srgbClr val="3366FF"/>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