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1"/>
    <p:sldMasterId id="2147483690" r:id="rId2"/>
  </p:sldMasterIdLst>
  <p:notesMasterIdLst>
    <p:notesMasterId r:id="rId37"/>
  </p:notesMasterIdLst>
  <p:handoutMasterIdLst>
    <p:handoutMasterId r:id="rId38"/>
  </p:handoutMasterIdLst>
  <p:sldIdLst>
    <p:sldId id="278" r:id="rId3"/>
    <p:sldId id="434" r:id="rId4"/>
    <p:sldId id="524" r:id="rId5"/>
    <p:sldId id="588" r:id="rId6"/>
    <p:sldId id="589" r:id="rId7"/>
    <p:sldId id="590" r:id="rId8"/>
    <p:sldId id="592" r:id="rId9"/>
    <p:sldId id="583" r:id="rId10"/>
    <p:sldId id="602" r:id="rId11"/>
    <p:sldId id="637" r:id="rId12"/>
    <p:sldId id="435" r:id="rId13"/>
    <p:sldId id="293" r:id="rId14"/>
    <p:sldId id="642" r:id="rId15"/>
    <p:sldId id="643" r:id="rId16"/>
    <p:sldId id="644" r:id="rId17"/>
    <p:sldId id="430" r:id="rId18"/>
    <p:sldId id="436" r:id="rId19"/>
    <p:sldId id="601" r:id="rId20"/>
    <p:sldId id="527" r:id="rId21"/>
    <p:sldId id="529" r:id="rId22"/>
    <p:sldId id="531" r:id="rId23"/>
    <p:sldId id="534" r:id="rId24"/>
    <p:sldId id="320" r:id="rId25"/>
    <p:sldId id="431" r:id="rId26"/>
    <p:sldId id="632" r:id="rId27"/>
    <p:sldId id="633" r:id="rId28"/>
    <p:sldId id="639" r:id="rId29"/>
    <p:sldId id="635" r:id="rId30"/>
    <p:sldId id="645" r:id="rId31"/>
    <p:sldId id="439" r:id="rId32"/>
    <p:sldId id="595" r:id="rId33"/>
    <p:sldId id="551" r:id="rId34"/>
    <p:sldId id="641" r:id="rId35"/>
    <p:sldId id="566" r:id="rId36"/>
  </p:sldIdLst>
  <p:sldSz cx="9144000" cy="5715000" type="screen16x10"/>
  <p:notesSz cx="6797675" cy="9928225"/>
  <p:defaultTextStyle>
    <a:defPPr>
      <a:defRPr lang="en-US"/>
    </a:defPPr>
    <a:lvl1pPr marL="0" algn="l" defTabSz="457147" rtl="0" eaLnBrk="1" latinLnBrk="0" hangingPunct="1">
      <a:defRPr sz="1800" kern="1200">
        <a:solidFill>
          <a:schemeClr val="tx1"/>
        </a:solidFill>
        <a:latin typeface="+mn-lt"/>
        <a:ea typeface="+mn-ea"/>
        <a:cs typeface="+mn-cs"/>
      </a:defRPr>
    </a:lvl1pPr>
    <a:lvl2pPr marL="457147" algn="l" defTabSz="457147" rtl="0" eaLnBrk="1" latinLnBrk="0" hangingPunct="1">
      <a:defRPr sz="1800" kern="1200">
        <a:solidFill>
          <a:schemeClr val="tx1"/>
        </a:solidFill>
        <a:latin typeface="+mn-lt"/>
        <a:ea typeface="+mn-ea"/>
        <a:cs typeface="+mn-cs"/>
      </a:defRPr>
    </a:lvl2pPr>
    <a:lvl3pPr marL="914293" algn="l" defTabSz="457147" rtl="0" eaLnBrk="1" latinLnBrk="0" hangingPunct="1">
      <a:defRPr sz="1800" kern="1200">
        <a:solidFill>
          <a:schemeClr val="tx1"/>
        </a:solidFill>
        <a:latin typeface="+mn-lt"/>
        <a:ea typeface="+mn-ea"/>
        <a:cs typeface="+mn-cs"/>
      </a:defRPr>
    </a:lvl3pPr>
    <a:lvl4pPr marL="1371440" algn="l" defTabSz="457147" rtl="0" eaLnBrk="1" latinLnBrk="0" hangingPunct="1">
      <a:defRPr sz="1800" kern="1200">
        <a:solidFill>
          <a:schemeClr val="tx1"/>
        </a:solidFill>
        <a:latin typeface="+mn-lt"/>
        <a:ea typeface="+mn-ea"/>
        <a:cs typeface="+mn-cs"/>
      </a:defRPr>
    </a:lvl4pPr>
    <a:lvl5pPr marL="1828587" algn="l" defTabSz="457147" rtl="0" eaLnBrk="1" latinLnBrk="0" hangingPunct="1">
      <a:defRPr sz="1800" kern="1200">
        <a:solidFill>
          <a:schemeClr val="tx1"/>
        </a:solidFill>
        <a:latin typeface="+mn-lt"/>
        <a:ea typeface="+mn-ea"/>
        <a:cs typeface="+mn-cs"/>
      </a:defRPr>
    </a:lvl5pPr>
    <a:lvl6pPr marL="2285734" algn="l" defTabSz="457147" rtl="0" eaLnBrk="1" latinLnBrk="0" hangingPunct="1">
      <a:defRPr sz="1800" kern="1200">
        <a:solidFill>
          <a:schemeClr val="tx1"/>
        </a:solidFill>
        <a:latin typeface="+mn-lt"/>
        <a:ea typeface="+mn-ea"/>
        <a:cs typeface="+mn-cs"/>
      </a:defRPr>
    </a:lvl6pPr>
    <a:lvl7pPr marL="2742880" algn="l" defTabSz="457147" rtl="0" eaLnBrk="1" latinLnBrk="0" hangingPunct="1">
      <a:defRPr sz="1800" kern="1200">
        <a:solidFill>
          <a:schemeClr val="tx1"/>
        </a:solidFill>
        <a:latin typeface="+mn-lt"/>
        <a:ea typeface="+mn-ea"/>
        <a:cs typeface="+mn-cs"/>
      </a:defRPr>
    </a:lvl7pPr>
    <a:lvl8pPr marL="3200027" algn="l" defTabSz="457147" rtl="0" eaLnBrk="1" latinLnBrk="0" hangingPunct="1">
      <a:defRPr sz="1800" kern="1200">
        <a:solidFill>
          <a:schemeClr val="tx1"/>
        </a:solidFill>
        <a:latin typeface="+mn-lt"/>
        <a:ea typeface="+mn-ea"/>
        <a:cs typeface="+mn-cs"/>
      </a:defRPr>
    </a:lvl8pPr>
    <a:lvl9pPr marL="3657174" algn="l" defTabSz="45714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EE4"/>
    <a:srgbClr val="EC4D2F"/>
    <a:srgbClr val="163B96"/>
    <a:srgbClr val="AFCE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113" autoAdjust="0"/>
    <p:restoredTop sz="96321" autoAdjust="0"/>
  </p:normalViewPr>
  <p:slideViewPr>
    <p:cSldViewPr snapToGrid="0" snapToObjects="1">
      <p:cViewPr varScale="1">
        <p:scale>
          <a:sx n="84" d="100"/>
          <a:sy n="84" d="100"/>
        </p:scale>
        <p:origin x="726" y="78"/>
      </p:cViewPr>
      <p:guideLst>
        <p:guide orient="horz" pos="180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DADE5503-F1DE-7447-8D46-9063846DACEC}" type="datetimeFigureOut">
              <a:rPr lang="en-US" smtClean="0"/>
              <a:t>2/10/2020</a:t>
            </a:fld>
            <a:endParaRPr lang="en-GB" dirty="0"/>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78F46327-D61A-6B43-B401-7ADD49773376}" type="slidenum">
              <a:rPr lang="en-GB" smtClean="0"/>
              <a:t>‹#›</a:t>
            </a:fld>
            <a:endParaRPr lang="en-GB" dirty="0"/>
          </a:p>
        </p:txBody>
      </p:sp>
    </p:spTree>
    <p:extLst>
      <p:ext uri="{BB962C8B-B14F-4D97-AF65-F5344CB8AC3E}">
        <p14:creationId xmlns:p14="http://schemas.microsoft.com/office/powerpoint/2010/main" val="3213102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1324D30A-948E-6847-8F2B-8F9B85DE619B}" type="datetimeFigureOut">
              <a:rPr lang="en-US" smtClean="0"/>
              <a:t>2/10/2020</a:t>
            </a:fld>
            <a:endParaRPr lang="en-GB" dirty="0"/>
          </a:p>
        </p:txBody>
      </p:sp>
      <p:sp>
        <p:nvSpPr>
          <p:cNvPr id="4" name="Slide Image Placeholder 3"/>
          <p:cNvSpPr>
            <a:spLocks noGrp="1" noRot="1" noChangeAspect="1"/>
          </p:cNvSpPr>
          <p:nvPr>
            <p:ph type="sldImg" idx="2"/>
          </p:nvPr>
        </p:nvSpPr>
        <p:spPr>
          <a:xfrm>
            <a:off x="420688" y="744538"/>
            <a:ext cx="5956300"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44780BC0-6A36-CF41-8507-9C58F281B119}" type="slidenum">
              <a:rPr lang="en-GB" smtClean="0"/>
              <a:t>‹#›</a:t>
            </a:fld>
            <a:endParaRPr lang="en-GB" dirty="0"/>
          </a:p>
        </p:txBody>
      </p:sp>
    </p:spTree>
    <p:extLst>
      <p:ext uri="{BB962C8B-B14F-4D97-AF65-F5344CB8AC3E}">
        <p14:creationId xmlns:p14="http://schemas.microsoft.com/office/powerpoint/2010/main" val="1700872508"/>
      </p:ext>
    </p:extLst>
  </p:cSld>
  <p:clrMap bg1="lt1" tx1="dk1" bg2="lt2" tx2="dk2" accent1="accent1" accent2="accent2" accent3="accent3" accent4="accent4" accent5="accent5" accent6="accent6" hlink="hlink" folHlink="folHlink"/>
  <p:hf hdr="0" ftr="0" dt="0"/>
  <p:notesStyle>
    <a:lvl1pPr marL="0" algn="l" defTabSz="457147" rtl="0" eaLnBrk="1" latinLnBrk="0" hangingPunct="1">
      <a:defRPr sz="1200" kern="1200">
        <a:solidFill>
          <a:schemeClr val="tx1"/>
        </a:solidFill>
        <a:latin typeface="+mn-lt"/>
        <a:ea typeface="+mn-ea"/>
        <a:cs typeface="+mn-cs"/>
      </a:defRPr>
    </a:lvl1pPr>
    <a:lvl2pPr marL="457147" algn="l" defTabSz="457147" rtl="0" eaLnBrk="1" latinLnBrk="0" hangingPunct="1">
      <a:defRPr sz="1200" kern="1200">
        <a:solidFill>
          <a:schemeClr val="tx1"/>
        </a:solidFill>
        <a:latin typeface="+mn-lt"/>
        <a:ea typeface="+mn-ea"/>
        <a:cs typeface="+mn-cs"/>
      </a:defRPr>
    </a:lvl2pPr>
    <a:lvl3pPr marL="914293" algn="l" defTabSz="457147" rtl="0" eaLnBrk="1" latinLnBrk="0" hangingPunct="1">
      <a:defRPr sz="1200" kern="1200">
        <a:solidFill>
          <a:schemeClr val="tx1"/>
        </a:solidFill>
        <a:latin typeface="+mn-lt"/>
        <a:ea typeface="+mn-ea"/>
        <a:cs typeface="+mn-cs"/>
      </a:defRPr>
    </a:lvl3pPr>
    <a:lvl4pPr marL="1371440" algn="l" defTabSz="457147" rtl="0" eaLnBrk="1" latinLnBrk="0" hangingPunct="1">
      <a:defRPr sz="1200" kern="1200">
        <a:solidFill>
          <a:schemeClr val="tx1"/>
        </a:solidFill>
        <a:latin typeface="+mn-lt"/>
        <a:ea typeface="+mn-ea"/>
        <a:cs typeface="+mn-cs"/>
      </a:defRPr>
    </a:lvl4pPr>
    <a:lvl5pPr marL="1828587" algn="l" defTabSz="457147" rtl="0" eaLnBrk="1" latinLnBrk="0" hangingPunct="1">
      <a:defRPr sz="1200" kern="1200">
        <a:solidFill>
          <a:schemeClr val="tx1"/>
        </a:solidFill>
        <a:latin typeface="+mn-lt"/>
        <a:ea typeface="+mn-ea"/>
        <a:cs typeface="+mn-cs"/>
      </a:defRPr>
    </a:lvl5pPr>
    <a:lvl6pPr marL="2285734" algn="l" defTabSz="457147" rtl="0" eaLnBrk="1" latinLnBrk="0" hangingPunct="1">
      <a:defRPr sz="1200" kern="1200">
        <a:solidFill>
          <a:schemeClr val="tx1"/>
        </a:solidFill>
        <a:latin typeface="+mn-lt"/>
        <a:ea typeface="+mn-ea"/>
        <a:cs typeface="+mn-cs"/>
      </a:defRPr>
    </a:lvl6pPr>
    <a:lvl7pPr marL="2742880" algn="l" defTabSz="457147" rtl="0" eaLnBrk="1" latinLnBrk="0" hangingPunct="1">
      <a:defRPr sz="1200" kern="1200">
        <a:solidFill>
          <a:schemeClr val="tx1"/>
        </a:solidFill>
        <a:latin typeface="+mn-lt"/>
        <a:ea typeface="+mn-ea"/>
        <a:cs typeface="+mn-cs"/>
      </a:defRPr>
    </a:lvl7pPr>
    <a:lvl8pPr marL="3200027" algn="l" defTabSz="457147" rtl="0" eaLnBrk="1" latinLnBrk="0" hangingPunct="1">
      <a:defRPr sz="1200" kern="1200">
        <a:solidFill>
          <a:schemeClr val="tx1"/>
        </a:solidFill>
        <a:latin typeface="+mn-lt"/>
        <a:ea typeface="+mn-ea"/>
        <a:cs typeface="+mn-cs"/>
      </a:defRPr>
    </a:lvl8pPr>
    <a:lvl9pPr marL="3657174" algn="l" defTabSz="45714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google.co.uk/imgres?imgurl=https://pixabay.com/static/uploads/photo/2013/07/13/01/20/monitor-155565_640.png&amp;imgrefurl=https://pixabay.com/en/monitor-screen-display-tv-155565/&amp;h=511&amp;w=640&amp;tbnid=SoIh6ilkKg1pAM:&amp;docid=6lmM4y8i1dWdTM&amp;ei=nS_fVa77K6nD7ga9zqvwDQ&amp;tbm=isch&amp;ved=0CCAQMygEMARqFQoTCO69weLMyccCFamh2wodPecK3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4780BC0-6A36-CF41-8507-9C58F281B119}" type="slidenum">
              <a:rPr lang="en-GB" smtClean="0"/>
              <a:t>1</a:t>
            </a:fld>
            <a:endParaRPr lang="en-GB" dirty="0"/>
          </a:p>
        </p:txBody>
      </p:sp>
    </p:spTree>
    <p:extLst>
      <p:ext uri="{BB962C8B-B14F-4D97-AF65-F5344CB8AC3E}">
        <p14:creationId xmlns:p14="http://schemas.microsoft.com/office/powerpoint/2010/main" val="2052820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sym typeface="Lucida Grande" charset="0"/>
              </a:rPr>
              <a:t>Key points</a:t>
            </a:r>
          </a:p>
          <a:p>
            <a:pPr>
              <a:defRPr/>
            </a:pPr>
            <a:r>
              <a:rPr lang="en-US" dirty="0" smtClean="0">
                <a:sym typeface="Lucida Grande" charset="0"/>
              </a:rPr>
              <a:t>Typical split screen i.e.</a:t>
            </a:r>
          </a:p>
          <a:p>
            <a:pPr>
              <a:defRPr/>
            </a:pPr>
            <a:r>
              <a:rPr lang="en-US" dirty="0" smtClean="0">
                <a:sym typeface="Lucida Grande" charset="0"/>
              </a:rPr>
              <a:t>Learning outcomes= content ( learning by end of session</a:t>
            </a:r>
          </a:p>
          <a:p>
            <a:pPr>
              <a:defRPr/>
            </a:pPr>
            <a:r>
              <a:rPr lang="en-US" dirty="0" smtClean="0">
                <a:sym typeface="Lucida Grande" charset="0"/>
              </a:rPr>
              <a:t>Learning behaviours= participant behaviours needed to achieve the objectives</a:t>
            </a:r>
          </a:p>
          <a:p>
            <a:pPr>
              <a:defRPr/>
            </a:pPr>
            <a:r>
              <a:rPr lang="en-US" dirty="0" smtClean="0">
                <a:sym typeface="Lucida Grande" charset="0"/>
              </a:rPr>
              <a:t>Run through learning objectives i.e.</a:t>
            </a:r>
          </a:p>
          <a:p>
            <a:pPr>
              <a:defRPr/>
            </a:pPr>
            <a:r>
              <a:rPr lang="en-US" dirty="0" smtClean="0">
                <a:sym typeface="Lucida Grande" charset="0"/>
              </a:rPr>
              <a:t>Look at what works so you can see BLP as a long term strategy</a:t>
            </a:r>
          </a:p>
          <a:p>
            <a:pPr>
              <a:defRPr/>
            </a:pPr>
            <a:r>
              <a:rPr lang="en-US" dirty="0" smtClean="0">
                <a:sym typeface="Lucida Grande" charset="0"/>
              </a:rPr>
              <a:t>Run through learning behaviours ie Making links to own practice, questioning what LP will mean for you and your</a:t>
            </a:r>
            <a:r>
              <a:rPr lang="en-US" baseline="0" dirty="0" smtClean="0">
                <a:sym typeface="Lucida Grande" charset="0"/>
              </a:rPr>
              <a:t> students,</a:t>
            </a:r>
            <a:r>
              <a:rPr lang="en-US" dirty="0" smtClean="0">
                <a:sym typeface="Lucida Grande" charset="0"/>
              </a:rPr>
              <a:t> focus on possibility and tolerate uncertainty,imagine how things could be and reflect on key messages and their</a:t>
            </a:r>
            <a:r>
              <a:rPr lang="en-US" baseline="0" dirty="0" smtClean="0">
                <a:sym typeface="Lucida Grande" charset="0"/>
              </a:rPr>
              <a:t> appropriateness to your context</a:t>
            </a:r>
            <a:endParaRPr lang="en-US" dirty="0" smtClean="0">
              <a:sym typeface="Lucida Grande" charset="0"/>
            </a:endParaRPr>
          </a:p>
          <a:p>
            <a:pPr>
              <a:defRPr/>
            </a:pPr>
            <a:r>
              <a:rPr lang="en-US" dirty="0" smtClean="0">
                <a:sym typeface="Lucida Grande" charset="0"/>
              </a:rPr>
              <a:t>Stress need to be positive about how BLP would work for them</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a:t>
            </a:fld>
            <a:endParaRPr lang="en-GB" dirty="0"/>
          </a:p>
        </p:txBody>
      </p:sp>
    </p:spTree>
    <p:extLst>
      <p:ext uri="{BB962C8B-B14F-4D97-AF65-F5344CB8AC3E}">
        <p14:creationId xmlns:p14="http://schemas.microsoft.com/office/powerpoint/2010/main" val="3780770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lvl="0">
              <a:lnSpc>
                <a:spcPct val="100000"/>
              </a:lnSpc>
              <a:defRPr sz="1800"/>
            </a:pPr>
            <a:r>
              <a:rPr lang="en-US" sz="1200" dirty="0" smtClean="0">
                <a:latin typeface="+mn-lt"/>
                <a:ea typeface="Calibri"/>
                <a:cs typeface="Calibri"/>
                <a:sym typeface="Calibri"/>
              </a:rPr>
              <a:t>Key Points</a:t>
            </a:r>
          </a:p>
          <a:p>
            <a:pPr lvl="0">
              <a:lnSpc>
                <a:spcPct val="100000"/>
              </a:lnSpc>
              <a:defRPr sz="1800"/>
            </a:pPr>
            <a:r>
              <a:rPr lang="en-US" sz="1200" dirty="0" smtClean="0">
                <a:latin typeface="+mn-lt"/>
                <a:ea typeface="Calibri"/>
                <a:cs typeface="Calibri"/>
                <a:sym typeface="Calibri"/>
              </a:rPr>
              <a:t>How do teachers build pupils learning power?</a:t>
            </a:r>
          </a:p>
          <a:p>
            <a:pPr lvl="0">
              <a:lnSpc>
                <a:spcPct val="100000"/>
              </a:lnSpc>
              <a:defRPr sz="1800"/>
            </a:pPr>
            <a:r>
              <a:rPr lang="en-US" sz="1200" dirty="0" smtClean="0">
                <a:latin typeface="+mn-lt"/>
                <a:ea typeface="Calibri"/>
                <a:cs typeface="Calibri"/>
                <a:sym typeface="Calibri"/>
              </a:rPr>
              <a:t>Key - making pupils aware of the learning tools THEY command</a:t>
            </a:r>
          </a:p>
          <a:p>
            <a:pPr lvl="0">
              <a:lnSpc>
                <a:spcPct val="100000"/>
              </a:lnSpc>
              <a:defRPr sz="1800"/>
            </a:pPr>
            <a:r>
              <a:rPr lang="en-US" sz="1200" dirty="0" smtClean="0">
                <a:latin typeface="+mn-lt"/>
                <a:ea typeface="Calibri"/>
                <a:cs typeface="Calibri"/>
                <a:sym typeface="Calibri"/>
              </a:rPr>
              <a:t>Developing language, designing tasks, structuring the environment.</a:t>
            </a:r>
          </a:p>
          <a:p>
            <a:pPr lvl="0">
              <a:lnSpc>
                <a:spcPct val="100000"/>
              </a:lnSpc>
              <a:defRPr sz="1800"/>
            </a:pPr>
            <a:r>
              <a:rPr lang="en-US" sz="1200" dirty="0" smtClean="0">
                <a:latin typeface="+mn-lt"/>
                <a:ea typeface="Calibri"/>
                <a:cs typeface="Calibri"/>
                <a:sym typeface="Calibri"/>
              </a:rPr>
              <a:t>Turning themselves into a learning coach </a:t>
            </a:r>
          </a:p>
          <a:p>
            <a:pPr lvl="0">
              <a:lnSpc>
                <a:spcPct val="100000"/>
              </a:lnSpc>
              <a:defRPr sz="1800"/>
            </a:pPr>
            <a:r>
              <a:rPr lang="en-US" sz="1200" dirty="0" smtClean="0">
                <a:latin typeface="+mn-lt"/>
                <a:ea typeface="Calibri"/>
                <a:cs typeface="Calibri"/>
                <a:sym typeface="Calibri"/>
              </a:rPr>
              <a:t>Background notes</a:t>
            </a:r>
          </a:p>
          <a:p>
            <a:pPr lvl="0">
              <a:lnSpc>
                <a:spcPct val="100000"/>
              </a:lnSpc>
              <a:defRPr sz="1800"/>
            </a:pPr>
            <a:r>
              <a:rPr lang="en-US" sz="1200" dirty="0" smtClean="0">
                <a:latin typeface="+mn-lt"/>
                <a:ea typeface="Calibri"/>
                <a:cs typeface="Calibri"/>
                <a:sym typeface="Calibri"/>
              </a:rPr>
              <a:t>The focus now changes to looking at teaching rather than learning  This slide just gives a broad rundown on the change in role/job in hand.</a:t>
            </a:r>
          </a:p>
          <a:p>
            <a:pPr lvl="0">
              <a:lnSpc>
                <a:spcPct val="100000"/>
              </a:lnSpc>
              <a:defRPr sz="1800"/>
            </a:pPr>
            <a:r>
              <a:rPr lang="en-US" sz="1200" dirty="0" smtClean="0">
                <a:latin typeface="+mn-lt"/>
                <a:ea typeface="Calibri"/>
                <a:cs typeface="Calibri"/>
                <a:sym typeface="Calibri"/>
              </a:rPr>
              <a:t>This slide concentrates on the role of the teacher who is charged with creating a learning environment where children understand their learning capacities and are enabled to stretch them. (Remember this includes emotional, social, cognitive and strategic capacities.) </a:t>
            </a:r>
          </a:p>
          <a:p>
            <a:pPr lvl="0">
              <a:lnSpc>
                <a:spcPct val="100000"/>
              </a:lnSpc>
              <a:defRPr sz="1800"/>
            </a:pPr>
            <a:r>
              <a:rPr lang="en-US" sz="1200" dirty="0" smtClean="0">
                <a:latin typeface="+mn-lt"/>
                <a:ea typeface="Calibri"/>
                <a:cs typeface="Calibri"/>
                <a:sym typeface="Calibri"/>
              </a:rPr>
              <a:t>The teacher becomes a learning power coach: orchestrating the language, the activities including assessment, and the set-up of the classroom to ensure children have continuing opportunities to develop the learning habits that underpin all the subject disciplines.</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8</a:t>
            </a:fld>
            <a:endParaRPr lang="en-GB" dirty="0"/>
          </a:p>
        </p:txBody>
      </p:sp>
    </p:spTree>
    <p:extLst>
      <p:ext uri="{BB962C8B-B14F-4D97-AF65-F5344CB8AC3E}">
        <p14:creationId xmlns:p14="http://schemas.microsoft.com/office/powerpoint/2010/main" val="175936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11.15 </a:t>
            </a:r>
          </a:p>
          <a:p>
            <a:r>
              <a:rPr lang="en-US" dirty="0" smtClean="0">
                <a:solidFill>
                  <a:schemeClr val="tx1"/>
                </a:solidFill>
              </a:rPr>
              <a:t>Animate this slide one panel at a time</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44780BC0-6A36-CF41-8507-9C58F281B119}" type="slidenum">
              <a:rPr lang="en-GB" smtClean="0"/>
              <a:t>9</a:t>
            </a:fld>
            <a:endParaRPr lang="en-GB"/>
          </a:p>
        </p:txBody>
      </p:sp>
    </p:spTree>
    <p:extLst>
      <p:ext uri="{BB962C8B-B14F-4D97-AF65-F5344CB8AC3E}">
        <p14:creationId xmlns:p14="http://schemas.microsoft.com/office/powerpoint/2010/main" val="163593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culture 2 tool translated</a:t>
            </a:r>
            <a:r>
              <a:rPr lang="en-US" baseline="0" dirty="0" smtClean="0"/>
              <a:t> into a NEW palette.</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10</a:t>
            </a:fld>
            <a:endParaRPr lang="en-GB"/>
          </a:p>
        </p:txBody>
      </p:sp>
    </p:spTree>
    <p:extLst>
      <p:ext uri="{BB962C8B-B14F-4D97-AF65-F5344CB8AC3E}">
        <p14:creationId xmlns:p14="http://schemas.microsoft.com/office/powerpoint/2010/main" val="306569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purpose of BLP is about making learning visible to you the teacher and more</a:t>
            </a:r>
            <a:r>
              <a:rPr lang="en-US" baseline="0" dirty="0" smtClean="0"/>
              <a:t> importantly to students</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11</a:t>
            </a:fld>
            <a:endParaRPr lang="en-GB" dirty="0"/>
          </a:p>
        </p:txBody>
      </p:sp>
    </p:spTree>
    <p:extLst>
      <p:ext uri="{BB962C8B-B14F-4D97-AF65-F5344CB8AC3E}">
        <p14:creationId xmlns:p14="http://schemas.microsoft.com/office/powerpoint/2010/main" val="356027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lvl="0">
              <a:lnSpc>
                <a:spcPct val="100000"/>
              </a:lnSpc>
              <a:defRPr sz="1800"/>
            </a:pPr>
            <a:r>
              <a:rPr lang="en-US" sz="1200" dirty="0" smtClean="0">
                <a:latin typeface="+mn-lt"/>
                <a:ea typeface="Calibri"/>
                <a:cs typeface="Calibri"/>
                <a:sym typeface="Calibri"/>
              </a:rPr>
              <a:t>Key points </a:t>
            </a:r>
          </a:p>
          <a:p>
            <a:pPr marL="420687" lvl="0" indent="-380999">
              <a:spcBef>
                <a:spcPts val="600"/>
              </a:spcBef>
              <a:buClr>
                <a:srgbClr val="000090"/>
              </a:buClr>
              <a:buSzPct val="100000"/>
              <a:buFont typeface="Arial"/>
              <a:buChar char="•"/>
            </a:pPr>
            <a:r>
              <a:rPr lang="en-US" sz="1200" dirty="0" smtClean="0"/>
              <a:t>Form groups of 4 or 5</a:t>
            </a:r>
          </a:p>
          <a:p>
            <a:pPr marL="420687" lvl="0" indent="-380999">
              <a:spcBef>
                <a:spcPts val="600"/>
              </a:spcBef>
              <a:buClr>
                <a:srgbClr val="000090"/>
              </a:buClr>
              <a:buSzPct val="100000"/>
              <a:buFont typeface="Arial"/>
              <a:buChar char="•"/>
            </a:pPr>
            <a:r>
              <a:rPr lang="en-US" sz="1200" dirty="0" smtClean="0"/>
              <a:t>One person to take charge of the set of cards</a:t>
            </a:r>
          </a:p>
          <a:p>
            <a:pPr marL="420687" lvl="0" indent="-380999">
              <a:spcBef>
                <a:spcPts val="600"/>
              </a:spcBef>
              <a:buClr>
                <a:srgbClr val="000090"/>
              </a:buClr>
              <a:buSzPct val="100000"/>
              <a:buFont typeface="Arial"/>
              <a:buChar char="•"/>
            </a:pPr>
            <a:r>
              <a:rPr lang="en-US" sz="1200" dirty="0" smtClean="0"/>
              <a:t>Only use the cards on top of the packet</a:t>
            </a:r>
          </a:p>
          <a:p>
            <a:pPr marL="420687" lvl="0" indent="-380999">
              <a:spcBef>
                <a:spcPts val="600"/>
              </a:spcBef>
              <a:buClr>
                <a:srgbClr val="000090"/>
              </a:buClr>
              <a:buSzPct val="100000"/>
              <a:buFont typeface="Arial"/>
              <a:buChar char="•"/>
            </a:pPr>
            <a:r>
              <a:rPr lang="en-US" sz="1200" dirty="0" smtClean="0"/>
              <a:t>Watch the screen for instructions</a:t>
            </a:r>
          </a:p>
          <a:p>
            <a:pPr marL="420687" lvl="0" indent="-380999">
              <a:spcBef>
                <a:spcPts val="600"/>
              </a:spcBef>
              <a:buClr>
                <a:srgbClr val="000090"/>
              </a:buClr>
              <a:buSzPct val="100000"/>
              <a:buFont typeface="Arial"/>
              <a:buChar char="•"/>
            </a:pPr>
            <a:r>
              <a:rPr lang="en-US" sz="1200" dirty="0" smtClean="0"/>
              <a:t>Two aspects of the exercise</a:t>
            </a:r>
          </a:p>
          <a:p>
            <a:pPr marL="420687" lvl="0" indent="-380999">
              <a:spcBef>
                <a:spcPts val="600"/>
              </a:spcBef>
              <a:buClr>
                <a:srgbClr val="000090"/>
              </a:buClr>
              <a:buSzPct val="100000"/>
              <a:buFont typeface="Arial"/>
              <a:buChar char="•"/>
            </a:pPr>
            <a:r>
              <a:rPr lang="en-US" sz="1200" dirty="0" smtClean="0">
                <a:latin typeface="Arial Bold"/>
                <a:ea typeface="Arial Bold"/>
                <a:cs typeface="Arial Bold"/>
                <a:sym typeface="Arial Bold"/>
              </a:rPr>
              <a:t>What’s happening in this picture? </a:t>
            </a:r>
            <a:r>
              <a:rPr lang="en-US" sz="1200" dirty="0" smtClean="0"/>
              <a:t>(Content)</a:t>
            </a:r>
          </a:p>
          <a:p>
            <a:pPr marL="420687" lvl="0" indent="-380999">
              <a:spcBef>
                <a:spcPts val="600"/>
              </a:spcBef>
              <a:buClr>
                <a:srgbClr val="000090"/>
              </a:buClr>
              <a:buSzPct val="100000"/>
              <a:buFont typeface="Arial"/>
              <a:buChar char="•"/>
            </a:pPr>
            <a:r>
              <a:rPr lang="en-US" sz="1200" dirty="0" smtClean="0">
                <a:latin typeface="Arial Bold"/>
                <a:ea typeface="Arial Bold"/>
                <a:cs typeface="Arial Bold"/>
                <a:sym typeface="Arial Bold"/>
              </a:rPr>
              <a:t>What learning skills are you using</a:t>
            </a:r>
            <a:r>
              <a:rPr lang="en-US" sz="1200" dirty="0" smtClean="0"/>
              <a:t> to arrive at your conclusion?</a:t>
            </a:r>
          </a:p>
          <a:p>
            <a:pPr lvl="0">
              <a:lnSpc>
                <a:spcPct val="100000"/>
              </a:lnSpc>
              <a:defRPr sz="1800"/>
            </a:pPr>
            <a:endParaRPr lang="en-US" sz="1200" dirty="0" smtClean="0">
              <a:latin typeface="+mn-lt"/>
              <a:ea typeface="Calibri"/>
              <a:cs typeface="Calibri"/>
              <a:sym typeface="Calibri"/>
            </a:endParaRPr>
          </a:p>
          <a:p>
            <a:pPr marL="0" marR="0" lvl="0" indent="0" algn="l" defTabSz="457165" rtl="0" eaLnBrk="1" fontAlgn="auto" latinLnBrk="0" hangingPunct="1">
              <a:lnSpc>
                <a:spcPct val="100000"/>
              </a:lnSpc>
              <a:spcBef>
                <a:spcPts val="0"/>
              </a:spcBef>
              <a:spcAft>
                <a:spcPts val="0"/>
              </a:spcAft>
              <a:buClrTx/>
              <a:buSzTx/>
              <a:buFontTx/>
              <a:buNone/>
              <a:tabLst/>
              <a:defRPr sz="1800"/>
            </a:pPr>
            <a:r>
              <a:rPr lang="en-US" sz="1200" dirty="0" smtClean="0">
                <a:latin typeface="+mn-lt"/>
                <a:ea typeface="Calibri"/>
                <a:cs typeface="Calibri"/>
                <a:sym typeface="Calibri"/>
              </a:rPr>
              <a:t>Give each group a set of cards</a:t>
            </a:r>
            <a:r>
              <a:rPr lang="pt-BR" sz="1200" dirty="0" smtClean="0">
                <a:hlinkClick r:id="rId3"/>
              </a:rPr>
              <a:t>640 × 511 - pixabay.com </a:t>
            </a:r>
          </a:p>
          <a:p>
            <a:pPr lvl="0">
              <a:lnSpc>
                <a:spcPct val="100000"/>
              </a:lnSpc>
              <a:defRPr sz="1800"/>
            </a:pPr>
            <a:endParaRPr lang="en-US" sz="1200" dirty="0" smtClean="0">
              <a:latin typeface="+mn-lt"/>
              <a:ea typeface="Calibri"/>
              <a:cs typeface="Calibri"/>
              <a:sym typeface="Calibri"/>
            </a:endParaRPr>
          </a:p>
          <a:p>
            <a:pPr lvl="0">
              <a:lnSpc>
                <a:spcPct val="100000"/>
              </a:lnSpc>
              <a:defRPr sz="1800"/>
            </a:pPr>
            <a:r>
              <a:rPr lang="en-US" sz="1200" dirty="0" smtClean="0">
                <a:latin typeface="+mn-lt"/>
                <a:ea typeface="Calibri"/>
                <a:cs typeface="Calibri"/>
                <a:sym typeface="Calibri"/>
              </a:rPr>
              <a:t>Stress the rules of the exercise</a:t>
            </a:r>
          </a:p>
          <a:p>
            <a:pPr lvl="0">
              <a:lnSpc>
                <a:spcPct val="100000"/>
              </a:lnSpc>
              <a:defRPr sz="1800"/>
            </a:pPr>
            <a:r>
              <a:rPr lang="en-US" sz="1200" dirty="0" smtClean="0">
                <a:latin typeface="+mn-lt"/>
                <a:ea typeface="Calibri"/>
                <a:cs typeface="Calibri"/>
                <a:sym typeface="Calibri"/>
              </a:rPr>
              <a:t>not using the tiles in the packet</a:t>
            </a:r>
          </a:p>
          <a:p>
            <a:pPr lvl="0">
              <a:lnSpc>
                <a:spcPct val="100000"/>
              </a:lnSpc>
              <a:defRPr sz="1800"/>
            </a:pPr>
            <a:r>
              <a:rPr lang="en-US" sz="1200" dirty="0" smtClean="0">
                <a:latin typeface="+mn-lt"/>
                <a:ea typeface="Calibri"/>
                <a:cs typeface="Calibri"/>
                <a:sym typeface="Calibri"/>
              </a:rPr>
              <a:t>only using the cards in response to the instructions on the screen</a:t>
            </a:r>
          </a:p>
          <a:p>
            <a:pPr lvl="0">
              <a:lnSpc>
                <a:spcPct val="100000"/>
              </a:lnSpc>
              <a:defRPr sz="1800"/>
            </a:pPr>
            <a:endParaRPr lang="en-US" sz="1200" dirty="0" smtClean="0">
              <a:latin typeface="+mn-lt"/>
              <a:ea typeface="Calibri"/>
              <a:cs typeface="Calibri"/>
              <a:sym typeface="Calibri"/>
            </a:endParaRPr>
          </a:p>
          <a:p>
            <a:pPr lvl="0">
              <a:lnSpc>
                <a:spcPct val="100000"/>
              </a:lnSpc>
              <a:defRPr sz="1800"/>
            </a:pPr>
            <a:r>
              <a:rPr lang="en-US" sz="1200" dirty="0" smtClean="0">
                <a:latin typeface="+mn-lt"/>
                <a:ea typeface="Calibri"/>
                <a:cs typeface="Calibri"/>
                <a:sym typeface="Calibri"/>
              </a:rPr>
              <a:t>Background notes</a:t>
            </a:r>
          </a:p>
          <a:p>
            <a:pPr lvl="0">
              <a:lnSpc>
                <a:spcPct val="100000"/>
              </a:lnSpc>
              <a:defRPr sz="1800"/>
            </a:pPr>
            <a:r>
              <a:rPr lang="en-US" sz="1200" dirty="0" smtClean="0">
                <a:latin typeface="+mn-lt"/>
                <a:ea typeface="Calibri"/>
                <a:cs typeface="Calibri"/>
                <a:sym typeface="Calibri"/>
              </a:rPr>
              <a:t>The purpose of this activity here is to have participants thinking about learning by doing it. [Other activities can be used for the same purpose if desired]</a:t>
            </a:r>
          </a:p>
          <a:p>
            <a:pPr lvl="0">
              <a:lnSpc>
                <a:spcPct val="100000"/>
              </a:lnSpc>
              <a:defRPr sz="1800"/>
            </a:pPr>
            <a:r>
              <a:rPr lang="en-US" sz="1200" dirty="0" smtClean="0">
                <a:latin typeface="+mn-lt"/>
                <a:ea typeface="Calibri"/>
                <a:cs typeface="Calibri"/>
                <a:sym typeface="Calibri"/>
              </a:rPr>
              <a:t>Expect the activities itself to take about 15 mins.</a:t>
            </a:r>
          </a:p>
          <a:p>
            <a:pPr lvl="0">
              <a:lnSpc>
                <a:spcPct val="100000"/>
              </a:lnSpc>
              <a:defRPr sz="1800"/>
            </a:pPr>
            <a:r>
              <a:rPr lang="en-US" sz="1200" dirty="0" smtClean="0">
                <a:latin typeface="+mn-lt"/>
                <a:ea typeface="Calibri"/>
                <a:cs typeface="Calibri"/>
                <a:sym typeface="Calibri"/>
              </a:rPr>
              <a:t>Some people get irritated if the following instructions are too slow appearing!</a:t>
            </a:r>
          </a:p>
          <a:p>
            <a:pPr lvl="0">
              <a:lnSpc>
                <a:spcPct val="100000"/>
              </a:lnSpc>
              <a:defRPr sz="1800"/>
            </a:pPr>
            <a:r>
              <a:rPr lang="en-US" sz="1200" dirty="0" smtClean="0">
                <a:latin typeface="+mn-lt"/>
                <a:ea typeface="Calibri"/>
                <a:cs typeface="Calibri"/>
                <a:sym typeface="Calibri"/>
              </a:rPr>
              <a:t>The main learning habit used in this activity is revising - rethinking ideas in the light of new/different information. however, numerous other learning behaviours are used in this activity.</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12</a:t>
            </a:fld>
            <a:endParaRPr lang="en-GB" dirty="0"/>
          </a:p>
        </p:txBody>
      </p:sp>
    </p:spTree>
    <p:extLst>
      <p:ext uri="{BB962C8B-B14F-4D97-AF65-F5344CB8AC3E}">
        <p14:creationId xmlns:p14="http://schemas.microsoft.com/office/powerpoint/2010/main" val="2057422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
          <p:cNvSpPr>
            <a:spLocks noGrp="1" noRot="1" noChangeAspect="1" noChangeArrowheads="1" noTextEdit="1"/>
          </p:cNvSpPr>
          <p:nvPr>
            <p:ph type="sldImg"/>
          </p:nvPr>
        </p:nvSpPr>
        <p:spPr bwMode="auto">
          <a:xfrm>
            <a:off x="685800" y="685800"/>
            <a:ext cx="5486400" cy="3429000"/>
          </a:xfrm>
          <a:solidFill>
            <a:srgbClr val="FFFFFF"/>
          </a:solidFill>
          <a:ln>
            <a:solidFill>
              <a:srgbClr val="000000"/>
            </a:solidFill>
            <a:miter lim="800000"/>
            <a:headEnd/>
            <a:tailEnd/>
          </a:ln>
        </p:spPr>
      </p:sp>
      <p:sp>
        <p:nvSpPr>
          <p:cNvPr id="374787" name="Rectangle 2"/>
          <p:cNvSpPr>
            <a:spLocks noGrp="1" noChangeArrowheads="1"/>
          </p:cNvSpPr>
          <p:nvPr>
            <p:ph type="body" idx="1"/>
          </p:nvPr>
        </p:nvSpPr>
        <p:spPr bwMode="auto">
          <a:xfrm>
            <a:off x="914400" y="4343400"/>
            <a:ext cx="50292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marL="342900" indent="-342900" eaLnBrk="1" hangingPunct="1">
              <a:buFontTx/>
              <a:buChar char="•"/>
              <a:defRPr/>
            </a:pPr>
            <a:r>
              <a:rPr lang="en-US" altLang="en-US" smtClean="0">
                <a:latin typeface="Arial" panose="020B0604020202020204" pitchFamily="34" charset="0"/>
                <a:cs typeface="Arial" panose="020B0604020202020204" pitchFamily="34" charset="0"/>
              </a:rPr>
              <a:t>Groups of 4 – 5</a:t>
            </a:r>
          </a:p>
          <a:p>
            <a:pPr marL="342900" indent="-342900" eaLnBrk="1" hangingPunct="1">
              <a:buFontTx/>
              <a:buChar char="•"/>
              <a:defRPr/>
            </a:pPr>
            <a:r>
              <a:rPr lang="en-US" altLang="en-US" smtClean="0">
                <a:latin typeface="Arial" panose="020B0604020202020204" pitchFamily="34" charset="0"/>
                <a:cs typeface="Arial" panose="020B0604020202020204" pitchFamily="34" charset="0"/>
              </a:rPr>
              <a:t>Give out the Tin tin cards</a:t>
            </a:r>
          </a:p>
          <a:p>
            <a:pPr marL="342900" indent="-342900" eaLnBrk="1" hangingPunct="1">
              <a:buFontTx/>
              <a:buChar char="•"/>
              <a:defRPr/>
            </a:pPr>
            <a:r>
              <a:rPr lang="en-US" altLang="en-US" smtClean="0">
                <a:latin typeface="Arial" panose="020B0604020202020204" pitchFamily="34" charset="0"/>
                <a:cs typeface="Arial" panose="020B0604020202020204" pitchFamily="34" charset="0"/>
              </a:rPr>
              <a:t>Participants to sort these to give a credible story.</a:t>
            </a:r>
          </a:p>
          <a:p>
            <a:pPr marL="342900" indent="-342900" eaLnBrk="1" hangingPunct="1">
              <a:buFontTx/>
              <a:buChar char="•"/>
              <a:defRPr/>
            </a:pPr>
            <a:r>
              <a:rPr lang="en-US" altLang="en-US" smtClean="0">
                <a:latin typeface="Arial" panose="020B0604020202020204" pitchFamily="34" charset="0"/>
                <a:cs typeface="Arial" panose="020B0604020202020204" pitchFamily="34" charset="0"/>
              </a:rPr>
              <a:t>Observe the process</a:t>
            </a:r>
          </a:p>
          <a:p>
            <a:pPr marL="342900" indent="-342900" eaLnBrk="1" hangingPunct="1">
              <a:buFontTx/>
              <a:buChar char="•"/>
              <a:defRPr/>
            </a:pPr>
            <a:r>
              <a:rPr lang="en-US" altLang="en-US" smtClean="0">
                <a:latin typeface="Arial" panose="020B0604020202020204" pitchFamily="34" charset="0"/>
                <a:cs typeface="Arial" panose="020B0604020202020204" pitchFamily="34" charset="0"/>
              </a:rPr>
              <a:t>Allow about 10 mins to solve the puzzle</a:t>
            </a:r>
          </a:p>
        </p:txBody>
      </p:sp>
    </p:spTree>
    <p:extLst>
      <p:ext uri="{BB962C8B-B14F-4D97-AF65-F5344CB8AC3E}">
        <p14:creationId xmlns:p14="http://schemas.microsoft.com/office/powerpoint/2010/main" val="2533098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
          <p:cNvSpPr>
            <a:spLocks noGrp="1" noRot="1" noChangeAspect="1" noChangeArrowheads="1" noTextEdit="1"/>
          </p:cNvSpPr>
          <p:nvPr>
            <p:ph type="sldImg"/>
          </p:nvPr>
        </p:nvSpPr>
        <p:spPr bwMode="auto">
          <a:xfrm>
            <a:off x="685800" y="685800"/>
            <a:ext cx="5486400" cy="3429000"/>
          </a:xfrm>
          <a:solidFill>
            <a:srgbClr val="FFFFFF"/>
          </a:solidFill>
          <a:ln>
            <a:solidFill>
              <a:srgbClr val="000000"/>
            </a:solidFill>
            <a:miter lim="800000"/>
            <a:headEnd/>
            <a:tailEnd/>
          </a:ln>
        </p:spPr>
      </p:sp>
      <p:sp>
        <p:nvSpPr>
          <p:cNvPr id="376835" name="Rectangle 2"/>
          <p:cNvSpPr>
            <a:spLocks noGrp="1" noChangeArrowheads="1"/>
          </p:cNvSpPr>
          <p:nvPr>
            <p:ph type="body" idx="1"/>
          </p:nvPr>
        </p:nvSpPr>
        <p:spPr bwMode="auto">
          <a:xfrm>
            <a:off x="914400" y="4343400"/>
            <a:ext cx="50292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marL="342900" indent="-342900" eaLnBrk="1" hangingPunct="1">
              <a:buFontTx/>
              <a:buChar char="•"/>
              <a:defRPr/>
            </a:pPr>
            <a:r>
              <a:rPr lang="en-GB" altLang="en-US" smtClean="0">
                <a:latin typeface="Arial" panose="020B0604020202020204" pitchFamily="34" charset="0"/>
                <a:cs typeface="Arial" panose="020B0604020202020204" pitchFamily="34" charset="0"/>
              </a:rPr>
              <a:t>Only offer this after the discussion and if participants ask for it.</a:t>
            </a:r>
          </a:p>
        </p:txBody>
      </p:sp>
    </p:spTree>
    <p:extLst>
      <p:ext uri="{BB962C8B-B14F-4D97-AF65-F5344CB8AC3E}">
        <p14:creationId xmlns:p14="http://schemas.microsoft.com/office/powerpoint/2010/main" val="2071296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
          <p:cNvSpPr>
            <a:spLocks noGrp="1" noRot="1" noChangeAspect="1" noChangeArrowheads="1" noTextEdit="1"/>
          </p:cNvSpPr>
          <p:nvPr>
            <p:ph type="sldImg"/>
          </p:nvPr>
        </p:nvSpPr>
        <p:spPr bwMode="auto">
          <a:xfrm>
            <a:off x="685800" y="685800"/>
            <a:ext cx="5486400" cy="3429000"/>
          </a:xfrm>
          <a:solidFill>
            <a:srgbClr val="FFFFFF"/>
          </a:solidFill>
          <a:ln>
            <a:solidFill>
              <a:srgbClr val="000000"/>
            </a:solidFill>
            <a:miter lim="800000"/>
            <a:headEnd/>
            <a:tailEnd/>
          </a:ln>
        </p:spPr>
      </p:sp>
      <p:sp>
        <p:nvSpPr>
          <p:cNvPr id="378883" name="Rectangle 2"/>
          <p:cNvSpPr>
            <a:spLocks noGrp="1" noChangeArrowheads="1"/>
          </p:cNvSpPr>
          <p:nvPr>
            <p:ph type="body" idx="1"/>
          </p:nvPr>
        </p:nvSpPr>
        <p:spPr bwMode="auto">
          <a:xfrm>
            <a:off x="914400" y="4343400"/>
            <a:ext cx="50292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Lst>
        </p:spPr>
        <p:txBody>
          <a:bodyPr/>
          <a:lstStyle/>
          <a:p>
            <a:pPr marL="309563" indent="-119063" eaLnBrk="1" hangingPunct="1">
              <a:lnSpc>
                <a:spcPct val="120000"/>
              </a:lnSpc>
              <a:defRPr/>
            </a:pPr>
            <a:r>
              <a:rPr lang="en-US" altLang="en-US" sz="600" smtClean="0">
                <a:latin typeface="Arial Bold" panose="020B0704020202020204" pitchFamily="34" charset="0"/>
                <a:ea typeface="Arial Bold" panose="020B0704020202020204" pitchFamily="34" charset="0"/>
                <a:cs typeface="Arial Bold" panose="020B0704020202020204" pitchFamily="34" charset="0"/>
                <a:sym typeface="Arial Bold" panose="020B0704020202020204" pitchFamily="34" charset="0"/>
              </a:rPr>
              <a:t>Post activity discussion.</a:t>
            </a:r>
            <a:endParaRPr lang="en-US" altLang="en-US" sz="600" smtClean="0">
              <a:latin typeface="Arial" panose="020B0604020202020204" pitchFamily="34" charset="0"/>
              <a:cs typeface="Arial" panose="020B0604020202020204" pitchFamily="34" charset="0"/>
              <a:sym typeface="Arial" panose="020B0604020202020204" pitchFamily="34" charset="0"/>
            </a:endParaRPr>
          </a:p>
          <a:p>
            <a:pPr marL="309563" indent="-119063" eaLnBrk="1" hangingPunct="1">
              <a:lnSpc>
                <a:spcPct val="120000"/>
              </a:lnSpc>
              <a:buFontTx/>
              <a:buChar char="•"/>
              <a:defRPr/>
            </a:pPr>
            <a:r>
              <a:rPr lang="en-US" altLang="en-US" sz="600" smtClean="0">
                <a:latin typeface="Arial" panose="020B0604020202020204" pitchFamily="34" charset="0"/>
                <a:cs typeface="Arial" panose="020B0604020202020204" pitchFamily="34" charset="0"/>
                <a:sym typeface="Arial" panose="020B0604020202020204" pitchFamily="34" charset="0"/>
              </a:rPr>
              <a:t>How were we behaving as learners. Allow 10 mins for this conversation</a:t>
            </a:r>
          </a:p>
          <a:p>
            <a:pPr marL="309563" indent="-119063" eaLnBrk="1" hangingPunct="1">
              <a:lnSpc>
                <a:spcPct val="120000"/>
              </a:lnSpc>
              <a:buFontTx/>
              <a:buChar char="•"/>
              <a:defRPr/>
            </a:pPr>
            <a:r>
              <a:rPr lang="en-US" altLang="en-US" sz="600" smtClean="0">
                <a:latin typeface="Arial" panose="020B0604020202020204" pitchFamily="34" charset="0"/>
                <a:cs typeface="Arial" panose="020B0604020202020204" pitchFamily="34" charset="0"/>
                <a:sym typeface="Arial" panose="020B0604020202020204" pitchFamily="34" charset="0"/>
              </a:rPr>
              <a:t>Sort their responses in four ways as EMOTIONAL, COGNITIVE, SOCIAL and STRATEGIC behaviours.</a:t>
            </a:r>
          </a:p>
          <a:p>
            <a:pPr marL="309563" indent="-119063" eaLnBrk="1" hangingPunct="1">
              <a:lnSpc>
                <a:spcPct val="120000"/>
              </a:lnSpc>
              <a:buFontTx/>
              <a:buChar char="•"/>
              <a:defRPr/>
            </a:pPr>
            <a:r>
              <a:rPr lang="en-US" altLang="en-US" sz="600" smtClean="0">
                <a:latin typeface="Arial Bold" panose="020B0704020202020204" pitchFamily="34" charset="0"/>
                <a:ea typeface="Arial Bold" panose="020B0704020202020204" pitchFamily="34" charset="0"/>
                <a:cs typeface="Arial Bold" panose="020B0704020202020204" pitchFamily="34" charset="0"/>
                <a:sym typeface="Arial Bold" panose="020B0704020202020204" pitchFamily="34" charset="0"/>
              </a:rPr>
              <a:t>Do not reveal how you are sorting </a:t>
            </a:r>
            <a:r>
              <a:rPr lang="en-US" altLang="en-US" sz="600" smtClean="0">
                <a:latin typeface="Arial" panose="020B0604020202020204" pitchFamily="34" charset="0"/>
                <a:cs typeface="Arial" panose="020B0604020202020204" pitchFamily="34" charset="0"/>
                <a:sym typeface="Arial" panose="020B0604020202020204" pitchFamily="34" charset="0"/>
              </a:rPr>
              <a:t>these random responses as you write in four corners of the flip chart. </a:t>
            </a:r>
          </a:p>
          <a:p>
            <a:pPr marL="309563" indent="-119063" eaLnBrk="1" hangingPunct="1">
              <a:lnSpc>
                <a:spcPct val="120000"/>
              </a:lnSpc>
              <a:buFontTx/>
              <a:buChar char="•"/>
              <a:defRPr/>
            </a:pPr>
            <a:r>
              <a:rPr lang="en-US" altLang="en-US" sz="600" smtClean="0">
                <a:latin typeface="Arial" panose="020B0604020202020204" pitchFamily="34" charset="0"/>
                <a:cs typeface="Arial" panose="020B0604020202020204" pitchFamily="34" charset="0"/>
                <a:sym typeface="Arial" panose="020B0604020202020204" pitchFamily="34" charset="0"/>
              </a:rPr>
              <a:t>Prompt further thinking if the feedback dwindles.</a:t>
            </a:r>
          </a:p>
          <a:p>
            <a:pPr marL="309563" indent="-119063" eaLnBrk="1" hangingPunct="1">
              <a:lnSpc>
                <a:spcPct val="120000"/>
              </a:lnSpc>
              <a:buFontTx/>
              <a:buChar char="•"/>
              <a:defRPr/>
            </a:pPr>
            <a:r>
              <a:rPr lang="en-US" altLang="en-US" sz="600" smtClean="0">
                <a:latin typeface="Arial" panose="020B0604020202020204" pitchFamily="34" charset="0"/>
                <a:cs typeface="Arial" panose="020B0604020202020204" pitchFamily="34" charset="0"/>
                <a:sym typeface="Arial" panose="020B0604020202020204" pitchFamily="34" charset="0"/>
              </a:rPr>
              <a:t>Invite them to notice </a:t>
            </a:r>
            <a:r>
              <a:rPr lang="en-US" altLang="en-US" sz="600" smtClean="0">
                <a:latin typeface="Arial Bold" panose="020B0704020202020204" pitchFamily="34" charset="0"/>
                <a:ea typeface="Arial Bold" panose="020B0704020202020204" pitchFamily="34" charset="0"/>
                <a:cs typeface="Arial Bold" panose="020B0704020202020204" pitchFamily="34" charset="0"/>
                <a:sym typeface="Arial Bold" panose="020B0704020202020204" pitchFamily="34" charset="0"/>
              </a:rPr>
              <a:t>how </a:t>
            </a:r>
            <a:r>
              <a:rPr lang="en-US" altLang="en-US" sz="600" smtClean="0">
                <a:latin typeface="Arial" panose="020B0604020202020204" pitchFamily="34" charset="0"/>
                <a:cs typeface="Arial" panose="020B0604020202020204" pitchFamily="34" charset="0"/>
                <a:sym typeface="Arial" panose="020B0604020202020204" pitchFamily="34" charset="0"/>
              </a:rPr>
              <a:t>you have been sorting their observations. Enable them to see that these are the four fundamental area that are being developed  when deep learning is taking place in the classroom and around the school.  Draw attention to the fact that these four psychological </a:t>
            </a:r>
            <a:r>
              <a:rPr lang="en-US" altLang="en-US" sz="600" smtClean="0">
                <a:latin typeface="Arial Bold" panose="020B0704020202020204" pitchFamily="34" charset="0"/>
                <a:ea typeface="Arial Bold" panose="020B0704020202020204" pitchFamily="34" charset="0"/>
                <a:cs typeface="Arial Bold" panose="020B0704020202020204" pitchFamily="34" charset="0"/>
                <a:sym typeface="Arial Bold" panose="020B0704020202020204" pitchFamily="34" charset="0"/>
              </a:rPr>
              <a:t>domains apply in all contexts </a:t>
            </a:r>
            <a:r>
              <a:rPr lang="en-US" altLang="en-US" sz="600" smtClean="0">
                <a:latin typeface="Arial" panose="020B0604020202020204" pitchFamily="34" charset="0"/>
                <a:cs typeface="Arial" panose="020B0604020202020204" pitchFamily="34" charset="0"/>
                <a:sym typeface="Arial" panose="020B0604020202020204" pitchFamily="34" charset="0"/>
              </a:rPr>
              <a:t>for people of all ages.</a:t>
            </a:r>
          </a:p>
          <a:p>
            <a:pPr marL="309563" indent="-119063" eaLnBrk="1" hangingPunct="1">
              <a:lnSpc>
                <a:spcPct val="120000"/>
              </a:lnSpc>
              <a:defRPr/>
            </a:pPr>
            <a:endParaRPr lang="en-US" altLang="en-US" sz="600" smtClean="0">
              <a:latin typeface="Arial" panose="020B0604020202020204" pitchFamily="34" charset="0"/>
              <a:cs typeface="Arial" panose="020B0604020202020204" pitchFamily="34" charset="0"/>
              <a:sym typeface="Arial" panose="020B0604020202020204" pitchFamily="34" charset="0"/>
            </a:endParaRPr>
          </a:p>
          <a:p>
            <a:pPr marL="309563" indent="-119063" eaLnBrk="1" hangingPunct="1">
              <a:lnSpc>
                <a:spcPct val="120000"/>
              </a:lnSpc>
              <a:defRPr/>
            </a:pPr>
            <a:endParaRPr lang="en-US" altLang="en-US" sz="600" smtClean="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998539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our first big question is all about how do LP learners are different.</a:t>
            </a:r>
            <a:r>
              <a:rPr lang="en-US" baseline="0" dirty="0" smtClean="0"/>
              <a:t> What do they do differently?</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16</a:t>
            </a:fld>
            <a:endParaRPr lang="en-GB" dirty="0"/>
          </a:p>
        </p:txBody>
      </p:sp>
    </p:spTree>
    <p:extLst>
      <p:ext uri="{BB962C8B-B14F-4D97-AF65-F5344CB8AC3E}">
        <p14:creationId xmlns:p14="http://schemas.microsoft.com/office/powerpoint/2010/main" val="1190538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is our brain at work. Making it work better at learning its a good idea to understand a bit about how it works.</a:t>
            </a:r>
          </a:p>
          <a:p>
            <a:r>
              <a:rPr lang="en-US" dirty="0" smtClean="0"/>
              <a:t>To understand that learning is most affected by how we feel, and how we feel controls</a:t>
            </a:r>
            <a:r>
              <a:rPr lang="en-US" baseline="0" dirty="0" smtClean="0"/>
              <a:t> how we attend.</a:t>
            </a:r>
          </a:p>
          <a:p>
            <a:r>
              <a:rPr lang="en-US" baseline="0" dirty="0" smtClean="0"/>
              <a:t>To learn well we need to;</a:t>
            </a:r>
          </a:p>
          <a:p>
            <a:pPr marL="171450" indent="-171450">
              <a:buFont typeface="Arial"/>
              <a:buChar char="•"/>
            </a:pPr>
            <a:r>
              <a:rPr lang="en-US" baseline="0" dirty="0" smtClean="0"/>
              <a:t>be emotionally engaged</a:t>
            </a:r>
          </a:p>
          <a:p>
            <a:pPr marL="171450" indent="-171450">
              <a:buFont typeface="Arial"/>
              <a:buChar char="•"/>
            </a:pPr>
            <a:r>
              <a:rPr lang="en-US" baseline="0" dirty="0" smtClean="0"/>
              <a:t> think in different ways,</a:t>
            </a:r>
          </a:p>
          <a:p>
            <a:pPr marL="171450" indent="-171450">
              <a:buFont typeface="Arial"/>
              <a:buChar char="•"/>
            </a:pPr>
            <a:r>
              <a:rPr lang="en-US" baseline="0" dirty="0" smtClean="0"/>
              <a:t> relate to others, with and from whom we can learn</a:t>
            </a:r>
          </a:p>
          <a:p>
            <a:pPr marL="171450" indent="-171450">
              <a:buFont typeface="Arial"/>
              <a:buChar char="•"/>
            </a:pPr>
            <a:r>
              <a:rPr lang="en-US" baseline="0" dirty="0" smtClean="0"/>
              <a:t> be able to manage the process of our learning.</a:t>
            </a:r>
          </a:p>
          <a:p>
            <a:r>
              <a:rPr lang="en-US" baseline="0" dirty="0" smtClean="0"/>
              <a:t>It all goes on in our brain. The problem is we cant see it happening.</a:t>
            </a:r>
          </a:p>
          <a:p>
            <a:r>
              <a:rPr lang="en-US" baseline="0" dirty="0" smtClean="0"/>
              <a:t>Performance is simply about seeing some of what may </a:t>
            </a:r>
            <a:r>
              <a:rPr lang="en-US" b="1" baseline="0" dirty="0" smtClean="0"/>
              <a:t>have happened</a:t>
            </a:r>
            <a:r>
              <a:rPr lang="en-US" baseline="0" dirty="0" smtClean="0"/>
              <a:t>.</a:t>
            </a:r>
          </a:p>
          <a:p>
            <a:r>
              <a:rPr lang="en-US" baseline="0" dirty="0" smtClean="0"/>
              <a:t>Learning Power is about being aware of learning as it is happening, and adapting to make it better! </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17</a:t>
            </a:fld>
            <a:endParaRPr lang="en-GB" dirty="0"/>
          </a:p>
        </p:txBody>
      </p:sp>
    </p:spTree>
    <p:extLst>
      <p:ext uri="{BB962C8B-B14F-4D97-AF65-F5344CB8AC3E}">
        <p14:creationId xmlns:p14="http://schemas.microsoft.com/office/powerpoint/2010/main" val="3231805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lvl="0">
              <a:lnSpc>
                <a:spcPct val="100000"/>
              </a:lnSpc>
              <a:defRPr sz="1800"/>
            </a:pPr>
            <a:r>
              <a:rPr lang="en-US" sz="1200" dirty="0" smtClean="0">
                <a:latin typeface="+mn-lt"/>
                <a:ea typeface="Calibri"/>
                <a:cs typeface="Calibri"/>
                <a:sym typeface="Calibri"/>
              </a:rPr>
              <a:t>Key points</a:t>
            </a:r>
          </a:p>
          <a:p>
            <a:pPr lvl="0">
              <a:lnSpc>
                <a:spcPct val="100000"/>
              </a:lnSpc>
              <a:defRPr sz="1800"/>
            </a:pPr>
            <a:r>
              <a:rPr lang="en-US" sz="1200" dirty="0" smtClean="0">
                <a:latin typeface="+mn-lt"/>
                <a:ea typeface="Calibri"/>
                <a:cs typeface="Calibri"/>
                <a:sym typeface="Calibri"/>
              </a:rPr>
              <a:t>These slides build up</a:t>
            </a:r>
            <a:r>
              <a:rPr lang="en-US" sz="1200" baseline="0" dirty="0" smtClean="0">
                <a:latin typeface="+mn-lt"/>
                <a:ea typeface="Calibri"/>
                <a:cs typeface="Calibri"/>
                <a:sym typeface="Calibri"/>
              </a:rPr>
              <a:t> </a:t>
            </a:r>
            <a:r>
              <a:rPr lang="en-US" sz="1200" dirty="0" smtClean="0">
                <a:latin typeface="+mn-lt"/>
                <a:ea typeface="Calibri"/>
                <a:cs typeface="Calibri"/>
                <a:sym typeface="Calibri"/>
              </a:rPr>
              <a:t> the key capacities that make up each domain of learning</a:t>
            </a:r>
          </a:p>
          <a:p>
            <a:pPr lvl="0">
              <a:lnSpc>
                <a:spcPct val="100000"/>
              </a:lnSpc>
              <a:defRPr sz="1800"/>
            </a:pPr>
            <a:r>
              <a:rPr lang="en-US" sz="1200" dirty="0" smtClean="0">
                <a:latin typeface="+mn-lt"/>
                <a:ea typeface="Calibri"/>
                <a:cs typeface="Calibri"/>
                <a:sym typeface="Calibri"/>
              </a:rPr>
              <a:t> </a:t>
            </a:r>
          </a:p>
          <a:p>
            <a:pPr lvl="0">
              <a:lnSpc>
                <a:spcPct val="100000"/>
              </a:lnSpc>
              <a:defRPr sz="1800"/>
            </a:pPr>
            <a:r>
              <a:rPr lang="en-US" sz="1200" dirty="0" smtClean="0">
                <a:latin typeface="+mn-lt"/>
                <a:ea typeface="Calibri"/>
                <a:cs typeface="Calibri"/>
                <a:sym typeface="Calibri"/>
              </a:rPr>
              <a:t>The beginnings of a language of learning</a:t>
            </a:r>
          </a:p>
          <a:p>
            <a:pPr lvl="0">
              <a:lnSpc>
                <a:spcPct val="100000"/>
              </a:lnSpc>
              <a:defRPr sz="1800"/>
            </a:pPr>
            <a:r>
              <a:rPr lang="en-US" sz="1200" dirty="0" smtClean="0">
                <a:latin typeface="+mn-lt"/>
                <a:ea typeface="Calibri"/>
                <a:cs typeface="Calibri"/>
                <a:sym typeface="Calibri"/>
              </a:rPr>
              <a:t>Each capacity develops or atrophies over time</a:t>
            </a:r>
          </a:p>
          <a:p>
            <a:pPr lvl="0">
              <a:lnSpc>
                <a:spcPct val="100000"/>
              </a:lnSpc>
              <a:defRPr sz="1800"/>
            </a:pPr>
            <a:r>
              <a:rPr lang="en-US" sz="1200" dirty="0" smtClean="0">
                <a:latin typeface="+mn-lt"/>
                <a:ea typeface="Calibri"/>
                <a:cs typeface="Calibri"/>
                <a:sym typeface="Calibri"/>
              </a:rPr>
              <a:t>Background notes</a:t>
            </a:r>
          </a:p>
          <a:p>
            <a:pPr lvl="0">
              <a:lnSpc>
                <a:spcPct val="100000"/>
              </a:lnSpc>
              <a:defRPr sz="1800"/>
            </a:pPr>
            <a:r>
              <a:rPr lang="en-US" sz="1200" dirty="0" smtClean="0">
                <a:latin typeface="+mn-lt"/>
                <a:ea typeface="Calibri"/>
                <a:cs typeface="Calibri"/>
                <a:sym typeface="Calibri"/>
              </a:rPr>
              <a:t>This is what it takes to be a good learner</a:t>
            </a:r>
          </a:p>
          <a:p>
            <a:pPr lvl="0">
              <a:lnSpc>
                <a:spcPct val="100000"/>
              </a:lnSpc>
              <a:defRPr sz="1800"/>
            </a:pPr>
            <a:r>
              <a:rPr lang="en-US" sz="1200" dirty="0" smtClean="0">
                <a:latin typeface="+mn-lt"/>
                <a:ea typeface="Calibri"/>
                <a:cs typeface="Calibri"/>
                <a:sym typeface="Calibri"/>
              </a:rPr>
              <a:t>International research suggests key capacities for better learning</a:t>
            </a:r>
          </a:p>
          <a:p>
            <a:pPr lvl="0">
              <a:lnSpc>
                <a:spcPct val="100000"/>
              </a:lnSpc>
              <a:defRPr sz="1800"/>
            </a:pPr>
            <a:r>
              <a:rPr lang="en-US" sz="1200" dirty="0" smtClean="0">
                <a:latin typeface="+mn-lt"/>
                <a:ea typeface="Calibri"/>
                <a:cs typeface="Calibri"/>
                <a:sym typeface="Calibri"/>
              </a:rPr>
              <a:t>BLP is about building these capacities into HABITS</a:t>
            </a:r>
          </a:p>
          <a:p>
            <a:pPr lvl="0">
              <a:lnSpc>
                <a:spcPct val="100000"/>
              </a:lnSpc>
              <a:defRPr sz="1800"/>
            </a:pPr>
            <a:r>
              <a:rPr lang="en-US" sz="1200" dirty="0" smtClean="0">
                <a:latin typeface="+mn-lt"/>
                <a:ea typeface="Calibri"/>
                <a:cs typeface="Calibri"/>
                <a:sym typeface="Calibri"/>
              </a:rPr>
              <a:t>These capacities give us a start on a language for learning</a:t>
            </a:r>
          </a:p>
          <a:p>
            <a:pPr lvl="0">
              <a:lnSpc>
                <a:spcPct val="100000"/>
              </a:lnSpc>
              <a:defRPr sz="1800"/>
            </a:pPr>
            <a:r>
              <a:rPr lang="en-US" sz="1200" dirty="0" smtClean="0">
                <a:latin typeface="+mn-lt"/>
                <a:ea typeface="Calibri"/>
                <a:cs typeface="Calibri"/>
                <a:sym typeface="Calibri"/>
              </a:rPr>
              <a:t>Resilience: </a:t>
            </a:r>
            <a:r>
              <a:rPr lang="en-US" sz="1200" dirty="0" err="1" smtClean="0">
                <a:latin typeface="+mn-lt"/>
                <a:ea typeface="Calibri"/>
                <a:cs typeface="Calibri"/>
                <a:sym typeface="Calibri"/>
              </a:rPr>
              <a:t>attentional</a:t>
            </a:r>
            <a:r>
              <a:rPr lang="en-US" sz="1200" dirty="0" smtClean="0">
                <a:latin typeface="+mn-lt"/>
                <a:ea typeface="Calibri"/>
                <a:cs typeface="Calibri"/>
                <a:sym typeface="Calibri"/>
              </a:rPr>
              <a:t> engagement — emotional aspect — feeling</a:t>
            </a:r>
          </a:p>
          <a:p>
            <a:pPr lvl="0">
              <a:lnSpc>
                <a:spcPct val="100000"/>
              </a:lnSpc>
              <a:defRPr sz="1800"/>
            </a:pPr>
            <a:r>
              <a:rPr lang="en-US" sz="1200" dirty="0" smtClean="0">
                <a:latin typeface="+mn-lt"/>
                <a:ea typeface="Calibri"/>
                <a:cs typeface="Calibri"/>
                <a:sym typeface="Calibri"/>
              </a:rPr>
              <a:t>Resourcefulness: range of tools and skills — cognitive aspect - thinking</a:t>
            </a:r>
          </a:p>
          <a:p>
            <a:pPr lvl="0">
              <a:lnSpc>
                <a:spcPct val="100000"/>
              </a:lnSpc>
              <a:defRPr sz="1800"/>
            </a:pPr>
            <a:r>
              <a:rPr lang="en-US" sz="1200" dirty="0" smtClean="0">
                <a:latin typeface="+mn-lt"/>
                <a:ea typeface="Calibri"/>
                <a:cs typeface="Calibri"/>
                <a:sym typeface="Calibri"/>
              </a:rPr>
              <a:t>Reciprocity: learning with and from others — social aspect – relating</a:t>
            </a:r>
          </a:p>
          <a:p>
            <a:pPr marL="0" marR="0" lvl="0" indent="0" algn="l" defTabSz="457165" rtl="0" eaLnBrk="1" fontAlgn="auto" latinLnBrk="0" hangingPunct="1">
              <a:lnSpc>
                <a:spcPct val="100000"/>
              </a:lnSpc>
              <a:spcBef>
                <a:spcPts val="0"/>
              </a:spcBef>
              <a:spcAft>
                <a:spcPts val="0"/>
              </a:spcAft>
              <a:buClrTx/>
              <a:buSzTx/>
              <a:buFontTx/>
              <a:buNone/>
              <a:tabLst/>
              <a:defRPr sz="1800"/>
            </a:pPr>
            <a:r>
              <a:rPr lang="en-US" sz="1200" dirty="0" smtClean="0">
                <a:latin typeface="+mn-lt"/>
                <a:ea typeface="Calibri"/>
                <a:cs typeface="Calibri"/>
                <a:sym typeface="Calibri"/>
              </a:rPr>
              <a:t>Reflectiveness: good manager of learning — strategic awareness — managing</a:t>
            </a:r>
          </a:p>
          <a:p>
            <a:pPr lvl="0">
              <a:lnSpc>
                <a:spcPct val="100000"/>
              </a:lnSpc>
              <a:defRPr sz="1800"/>
            </a:pPr>
            <a:endParaRPr lang="en-US" sz="1200" dirty="0" smtClean="0">
              <a:latin typeface="+mn-lt"/>
              <a:ea typeface="Calibri"/>
              <a:cs typeface="Calibri"/>
              <a:sym typeface="Calibri"/>
            </a:endParaRPr>
          </a:p>
          <a:p>
            <a:pPr lvl="0">
              <a:lnSpc>
                <a:spcPct val="100000"/>
              </a:lnSpc>
              <a:defRPr sz="1800"/>
            </a:pPr>
            <a:r>
              <a:rPr lang="en-US" sz="1200" dirty="0" err="1" smtClean="0">
                <a:latin typeface="+mn-lt"/>
                <a:ea typeface="Calibri"/>
                <a:cs typeface="Calibri"/>
                <a:sym typeface="Calibri"/>
              </a:rPr>
              <a:t>Vigotsky</a:t>
            </a:r>
            <a:r>
              <a:rPr lang="en-US" sz="1200" dirty="0" smtClean="0">
                <a:latin typeface="+mn-lt"/>
                <a:ea typeface="Calibri"/>
                <a:cs typeface="Calibri"/>
                <a:sym typeface="Calibri"/>
              </a:rPr>
              <a:t> quote — ‘You pick up your mind from people you hang around with’ (Link to imitation)</a:t>
            </a:r>
          </a:p>
          <a:p>
            <a:pPr lvl="0">
              <a:lnSpc>
                <a:spcPct val="100000"/>
              </a:lnSpc>
              <a:defRPr sz="1800"/>
            </a:pPr>
            <a:r>
              <a:rPr lang="en-US" sz="1200" dirty="0" smtClean="0">
                <a:latin typeface="+mn-lt"/>
                <a:ea typeface="Calibri"/>
                <a:cs typeface="Calibri"/>
                <a:sym typeface="Calibri"/>
              </a:rPr>
              <a:t>How do we optimally build these capacities?</a:t>
            </a:r>
          </a:p>
          <a:p>
            <a:pPr lvl="0">
              <a:lnSpc>
                <a:spcPct val="100000"/>
              </a:lnSpc>
              <a:defRPr sz="1800"/>
            </a:pPr>
            <a:r>
              <a:rPr lang="en-US" sz="1200" dirty="0" smtClean="0">
                <a:latin typeface="+mn-lt"/>
                <a:ea typeface="Calibri"/>
                <a:cs typeface="Calibri"/>
                <a:sym typeface="Calibri"/>
              </a:rPr>
              <a:t>Hence BLP is an all-embracing framework, based on the psychology of learning. The </a:t>
            </a:r>
            <a:r>
              <a:rPr lang="en-US" sz="1200" dirty="0" err="1" smtClean="0">
                <a:latin typeface="+mn-lt"/>
                <a:ea typeface="Calibri"/>
                <a:cs typeface="Calibri"/>
                <a:sym typeface="Calibri"/>
              </a:rPr>
              <a:t>Rs</a:t>
            </a:r>
            <a:r>
              <a:rPr lang="en-US" sz="1200" dirty="0" smtClean="0">
                <a:latin typeface="+mn-lt"/>
                <a:ea typeface="Calibri"/>
                <a:cs typeface="Calibri"/>
                <a:sym typeface="Calibri"/>
              </a:rPr>
              <a:t> are clustering devices for the capacities. The capacities are what successful learners do. The point of BLP is to develop capacities into HABITS.</a:t>
            </a:r>
          </a:p>
          <a:p>
            <a:pPr lvl="0">
              <a:lnSpc>
                <a:spcPct val="100000"/>
              </a:lnSpc>
              <a:defRPr sz="1800"/>
            </a:pPr>
            <a:endParaRPr lang="en-US" sz="1200" dirty="0" smtClean="0">
              <a:latin typeface="+mn-lt"/>
              <a:ea typeface="Calibri"/>
              <a:cs typeface="Calibri"/>
              <a:sym typeface="Calibri"/>
            </a:endParaRPr>
          </a:p>
          <a:p>
            <a:pPr lvl="0">
              <a:lnSpc>
                <a:spcPct val="100000"/>
              </a:lnSpc>
              <a:defRPr sz="1800"/>
            </a:pPr>
            <a:r>
              <a:rPr lang="en-US" sz="1200" dirty="0" smtClean="0">
                <a:latin typeface="+mn-lt"/>
                <a:ea typeface="Calibri"/>
                <a:cs typeface="Calibri"/>
                <a:sym typeface="Calibri"/>
              </a:rPr>
              <a:t>NB This slide picture is available as a poster</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18</a:t>
            </a:fld>
            <a:endParaRPr lang="en-GB"/>
          </a:p>
        </p:txBody>
      </p:sp>
    </p:spTree>
    <p:extLst>
      <p:ext uri="{BB962C8B-B14F-4D97-AF65-F5344CB8AC3E}">
        <p14:creationId xmlns:p14="http://schemas.microsoft.com/office/powerpoint/2010/main" val="624681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marL="96838" eaLnBrk="1" hangingPunct="1">
              <a:spcBef>
                <a:spcPts val="588"/>
              </a:spcBef>
              <a:defRPr/>
            </a:pPr>
            <a:endParaRPr lang="en-US" sz="1600" dirty="0" smtClean="0">
              <a:solidFill>
                <a:srgbClr val="000000"/>
              </a:solidFill>
              <a:latin typeface="Calibri" charset="0"/>
              <a:cs typeface="Calibri" charset="0"/>
              <a:sym typeface="Calibri" charset="0"/>
            </a:endParaRPr>
          </a:p>
          <a:p>
            <a:pPr marL="96838" eaLnBrk="1" hangingPunct="1">
              <a:defRPr/>
            </a:pPr>
            <a:r>
              <a:rPr lang="en-US" sz="1600" dirty="0" smtClean="0">
                <a:solidFill>
                  <a:srgbClr val="000000"/>
                </a:solidFill>
                <a:cs typeface="Arial" charset="0"/>
                <a:sym typeface="Arial" charset="0"/>
              </a:rPr>
              <a:t>Use this slide to open discussion about how children are emotionally engaged in learning.  There are four capacities that contribute to having a resilient disposition.  The capacities are what lies within the secret garden of learning.  Building Learning Power is about making these capacities transparent / public / overt to pupils.  Giving them a language about learning, drawing attention to when they are using these capacities, designing activities to stretch and develop these capacities.</a:t>
            </a:r>
          </a:p>
          <a:p>
            <a:pPr marL="96838" eaLnBrk="1" hangingPunct="1">
              <a:defRPr/>
            </a:pPr>
            <a:r>
              <a:rPr lang="en-US" sz="1600" dirty="0" smtClean="0">
                <a:solidFill>
                  <a:srgbClr val="000000"/>
                </a:solidFill>
                <a:cs typeface="Arial" charset="0"/>
                <a:sym typeface="Arial" charset="0"/>
              </a:rPr>
              <a:t>Being ready and willing are the dispositional qualities i.e. there is a tendency to act in these ways.  The </a:t>
            </a:r>
            <a:r>
              <a:rPr lang="ja-JP" altLang="en-US" sz="1600" dirty="0" smtClean="0">
                <a:solidFill>
                  <a:srgbClr val="000000"/>
                </a:solidFill>
                <a:cs typeface="Arial" charset="0"/>
                <a:sym typeface="Arial" charset="0"/>
              </a:rPr>
              <a:t>‘</a:t>
            </a:r>
            <a:r>
              <a:rPr lang="en-US" altLang="ja-JP" sz="1600" dirty="0" smtClean="0">
                <a:solidFill>
                  <a:srgbClr val="000000"/>
                </a:solidFill>
                <a:cs typeface="Arial" charset="0"/>
                <a:sym typeface="Arial" charset="0"/>
              </a:rPr>
              <a:t>able to</a:t>
            </a:r>
            <a:r>
              <a:rPr lang="ja-JP" altLang="en-US" sz="1600" dirty="0" smtClean="0">
                <a:solidFill>
                  <a:srgbClr val="000000"/>
                </a:solidFill>
                <a:cs typeface="Arial" charset="0"/>
                <a:sym typeface="Arial" charset="0"/>
              </a:rPr>
              <a:t>’</a:t>
            </a:r>
            <a:r>
              <a:rPr lang="en-US" altLang="ja-JP" sz="1600" dirty="0" smtClean="0">
                <a:solidFill>
                  <a:srgbClr val="000000"/>
                </a:solidFill>
                <a:cs typeface="Arial" charset="0"/>
                <a:sym typeface="Arial" charset="0"/>
              </a:rPr>
              <a:t> relates to the skill.  Having the skill isn</a:t>
            </a:r>
            <a:r>
              <a:rPr lang="ja-JP" altLang="en-US" sz="1600" dirty="0" smtClean="0">
                <a:solidFill>
                  <a:srgbClr val="000000"/>
                </a:solidFill>
                <a:cs typeface="Arial" charset="0"/>
                <a:sym typeface="Arial" charset="0"/>
              </a:rPr>
              <a:t>’</a:t>
            </a:r>
            <a:r>
              <a:rPr lang="en-US" altLang="ja-JP" sz="1600" dirty="0" smtClean="0">
                <a:solidFill>
                  <a:srgbClr val="000000"/>
                </a:solidFill>
                <a:cs typeface="Arial" charset="0"/>
                <a:sym typeface="Arial" charset="0"/>
              </a:rPr>
              <a:t>t enough:  skills are not always used.</a:t>
            </a:r>
            <a:endParaRPr lang="en-GB" altLang="ja-JP" sz="2600" i="1" dirty="0" smtClean="0">
              <a:solidFill>
                <a:schemeClr val="accent2"/>
              </a:solidFill>
              <a:latin typeface="Futura" charset="0"/>
            </a:endParaRPr>
          </a:p>
          <a:p>
            <a:pPr lvl="2" eaLnBrk="1" hangingPunct="1">
              <a:lnSpc>
                <a:spcPct val="90000"/>
              </a:lnSpc>
              <a:defRPr/>
            </a:pPr>
            <a:r>
              <a:rPr lang="en-US" sz="2800" dirty="0" smtClean="0">
                <a:solidFill>
                  <a:schemeClr val="accent2"/>
                </a:solidFill>
                <a:latin typeface="Futura" charset="0"/>
              </a:rPr>
              <a:t>Emotional learning habits</a:t>
            </a:r>
          </a:p>
          <a:p>
            <a:pPr lvl="2" eaLnBrk="1" hangingPunct="1">
              <a:lnSpc>
                <a:spcPct val="90000"/>
              </a:lnSpc>
              <a:defRPr/>
            </a:pPr>
            <a:r>
              <a:rPr lang="en-GB" sz="2600" i="1" dirty="0" smtClean="0">
                <a:solidFill>
                  <a:schemeClr val="accent2"/>
                </a:solidFill>
                <a:latin typeface="Futura" charset="0"/>
              </a:rPr>
              <a:t>Are they emotionally engaged learners? </a:t>
            </a:r>
          </a:p>
          <a:p>
            <a:pPr lvl="3" eaLnBrk="1" hangingPunct="1">
              <a:lnSpc>
                <a:spcPct val="90000"/>
              </a:lnSpc>
              <a:defRPr/>
            </a:pPr>
            <a:r>
              <a:rPr lang="en-GB" i="1" dirty="0" smtClean="0">
                <a:solidFill>
                  <a:schemeClr val="accent2"/>
                </a:solidFill>
                <a:latin typeface="Futura" charset="0"/>
              </a:rPr>
              <a:t>Do they stick with challenges?</a:t>
            </a:r>
          </a:p>
          <a:p>
            <a:pPr lvl="3" eaLnBrk="1" hangingPunct="1">
              <a:lnSpc>
                <a:spcPct val="90000"/>
              </a:lnSpc>
              <a:defRPr/>
            </a:pPr>
            <a:r>
              <a:rPr lang="en-GB" i="1" dirty="0" smtClean="0">
                <a:solidFill>
                  <a:schemeClr val="accent2"/>
                </a:solidFill>
                <a:latin typeface="Futura" charset="0"/>
              </a:rPr>
              <a:t>Are they able to keep focus and interest?</a:t>
            </a:r>
          </a:p>
          <a:p>
            <a:pPr lvl="3" eaLnBrk="1" hangingPunct="1">
              <a:lnSpc>
                <a:spcPct val="90000"/>
              </a:lnSpc>
              <a:defRPr/>
            </a:pPr>
            <a:r>
              <a:rPr lang="en-GB" i="1" dirty="0" smtClean="0">
                <a:solidFill>
                  <a:schemeClr val="accent2"/>
                </a:solidFill>
                <a:latin typeface="Futura" charset="0"/>
              </a:rPr>
              <a:t>Do they lock onto tasks and notice details?</a:t>
            </a:r>
          </a:p>
          <a:p>
            <a:pPr lvl="3" eaLnBrk="1" hangingPunct="1">
              <a:lnSpc>
                <a:spcPct val="90000"/>
              </a:lnSpc>
              <a:defRPr/>
            </a:pPr>
            <a:r>
              <a:rPr lang="en-GB" i="1" dirty="0" smtClean="0">
                <a:solidFill>
                  <a:schemeClr val="accent2"/>
                </a:solidFill>
                <a:latin typeface="Futura" charset="0"/>
              </a:rPr>
              <a:t>Do they keep going under their own steam and with others?</a:t>
            </a:r>
          </a:p>
          <a:p>
            <a:pPr lvl="3" eaLnBrk="1" hangingPunct="1">
              <a:lnSpc>
                <a:spcPct val="90000"/>
              </a:lnSpc>
              <a:defRPr/>
            </a:pPr>
            <a:r>
              <a:rPr lang="en-GB" i="1" dirty="0" smtClean="0">
                <a:solidFill>
                  <a:schemeClr val="accent2"/>
                </a:solidFill>
                <a:latin typeface="Futura" charset="0"/>
              </a:rPr>
              <a:t>Do they exercise initiative and take personal responsibility?</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19</a:t>
            </a:fld>
            <a:endParaRPr lang="en-GB" dirty="0"/>
          </a:p>
        </p:txBody>
      </p:sp>
    </p:spTree>
    <p:extLst>
      <p:ext uri="{BB962C8B-B14F-4D97-AF65-F5344CB8AC3E}">
        <p14:creationId xmlns:p14="http://schemas.microsoft.com/office/powerpoint/2010/main" val="244832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marL="96838" eaLnBrk="1" hangingPunct="1">
              <a:spcBef>
                <a:spcPts val="588"/>
              </a:spcBef>
              <a:defRPr/>
            </a:pPr>
            <a:r>
              <a:rPr lang="en-US" sz="1600" dirty="0" smtClean="0">
                <a:solidFill>
                  <a:srgbClr val="000000"/>
                </a:solidFill>
                <a:cs typeface="Arial" charset="0"/>
                <a:sym typeface="Arial" charset="0"/>
              </a:rPr>
              <a:t>Use this slide to unpack the disposition of being </a:t>
            </a:r>
            <a:r>
              <a:rPr lang="en-US" sz="1600" b="1" dirty="0" smtClean="0">
                <a:solidFill>
                  <a:srgbClr val="000000"/>
                </a:solidFill>
                <a:cs typeface="Arial" charset="0"/>
                <a:sym typeface="Arial" charset="0"/>
              </a:rPr>
              <a:t>resourceful; </a:t>
            </a:r>
            <a:r>
              <a:rPr lang="en-US" sz="1600" dirty="0" smtClean="0">
                <a:solidFill>
                  <a:srgbClr val="000000"/>
                </a:solidFill>
                <a:cs typeface="Arial" charset="0"/>
                <a:sym typeface="Arial" charset="0"/>
              </a:rPr>
              <a:t>of naturally using a wide range of cognitive approaches.  There are five capacities which make up the cognitive range.  These capacities need to be nurtured, stretched, grown, and made visible so that pupils use them consciously and can seek to improve them.  </a:t>
            </a:r>
          </a:p>
          <a:p>
            <a:pPr marL="96838" eaLnBrk="1" hangingPunct="1">
              <a:spcBef>
                <a:spcPts val="588"/>
              </a:spcBef>
              <a:defRPr/>
            </a:pPr>
            <a:endParaRPr lang="en-US" sz="1600" dirty="0" smtClean="0">
              <a:solidFill>
                <a:srgbClr val="000000"/>
              </a:solidFill>
              <a:cs typeface="Arial" charset="0"/>
              <a:sym typeface="Arial" charset="0"/>
            </a:endParaRPr>
          </a:p>
          <a:p>
            <a:pPr lvl="2" eaLnBrk="1" hangingPunct="1">
              <a:defRPr/>
            </a:pPr>
            <a:r>
              <a:rPr lang="en-US" dirty="0" smtClean="0">
                <a:solidFill>
                  <a:schemeClr val="accent2"/>
                </a:solidFill>
                <a:latin typeface="Futura" charset="0"/>
              </a:rPr>
              <a:t>Cognitive learning habits</a:t>
            </a:r>
            <a:endParaRPr lang="en-GB" i="1" dirty="0" smtClean="0">
              <a:solidFill>
                <a:schemeClr val="accent2"/>
              </a:solidFill>
              <a:latin typeface="Futura" charset="0"/>
            </a:endParaRPr>
          </a:p>
          <a:p>
            <a:pPr lvl="2" eaLnBrk="1" hangingPunct="1">
              <a:defRPr/>
            </a:pPr>
            <a:r>
              <a:rPr lang="en-GB" i="1" dirty="0" smtClean="0">
                <a:solidFill>
                  <a:schemeClr val="accent2"/>
                </a:solidFill>
                <a:latin typeface="Futura" charset="0"/>
              </a:rPr>
              <a:t>Are they using their capacity to think in a variety of ways?</a:t>
            </a:r>
            <a:endParaRPr lang="en-GB" sz="2200" i="1" dirty="0" smtClean="0">
              <a:solidFill>
                <a:schemeClr val="accent2"/>
              </a:solidFill>
              <a:latin typeface="Futura" charset="0"/>
            </a:endParaRPr>
          </a:p>
          <a:p>
            <a:pPr lvl="3" eaLnBrk="1" hangingPunct="1">
              <a:defRPr/>
            </a:pPr>
            <a:r>
              <a:rPr lang="en-GB" sz="1800" i="1" dirty="0" smtClean="0">
                <a:solidFill>
                  <a:schemeClr val="accent2"/>
                </a:solidFill>
                <a:latin typeface="Futura" charset="0"/>
              </a:rPr>
              <a:t>Are they curious and willing to ask questions of themselves and others (including teachers)?</a:t>
            </a:r>
          </a:p>
          <a:p>
            <a:pPr lvl="3" eaLnBrk="1" hangingPunct="1">
              <a:defRPr/>
            </a:pPr>
            <a:r>
              <a:rPr lang="en-GB" sz="1800" i="1" dirty="0" smtClean="0">
                <a:solidFill>
                  <a:schemeClr val="accent2"/>
                </a:solidFill>
                <a:latin typeface="Futura" charset="0"/>
              </a:rPr>
              <a:t>Are they able to capitalise on internal and external resources autonomously?</a:t>
            </a:r>
          </a:p>
          <a:p>
            <a:pPr lvl="3" eaLnBrk="1" hangingPunct="1">
              <a:defRPr/>
            </a:pPr>
            <a:r>
              <a:rPr lang="en-GB" sz="1800" i="1" dirty="0" smtClean="0">
                <a:solidFill>
                  <a:schemeClr val="accent2"/>
                </a:solidFill>
                <a:latin typeface="Futura" charset="0"/>
              </a:rPr>
              <a:t>Do they make links between diverse experiences in/between/outside lessons?</a:t>
            </a:r>
          </a:p>
          <a:p>
            <a:pPr lvl="3" eaLnBrk="1" hangingPunct="1">
              <a:defRPr/>
            </a:pPr>
            <a:r>
              <a:rPr lang="en-GB" sz="1800" i="1" dirty="0" smtClean="0">
                <a:solidFill>
                  <a:schemeClr val="accent2"/>
                </a:solidFill>
                <a:latin typeface="Futura" charset="0"/>
              </a:rPr>
              <a:t>Are they able to reason things through logically and systematically?</a:t>
            </a:r>
          </a:p>
          <a:p>
            <a:pPr lvl="3" eaLnBrk="1" hangingPunct="1">
              <a:defRPr/>
            </a:pPr>
            <a:r>
              <a:rPr lang="en-GB" sz="1800" i="1" dirty="0" smtClean="0">
                <a:solidFill>
                  <a:schemeClr val="accent2"/>
                </a:solidFill>
                <a:latin typeface="Futura" charset="0"/>
              </a:rPr>
              <a:t>Do they use their imagination to consider possibilities?</a:t>
            </a:r>
            <a:endParaRPr lang="en-US" sz="1800" i="1" dirty="0">
              <a:solidFill>
                <a:schemeClr val="accent2"/>
              </a:solidFill>
              <a:latin typeface="Futura" charset="0"/>
            </a:endParaRPr>
          </a:p>
        </p:txBody>
      </p:sp>
      <p:sp>
        <p:nvSpPr>
          <p:cNvPr id="4" name="Slide Number Placeholder 3"/>
          <p:cNvSpPr>
            <a:spLocks noGrp="1"/>
          </p:cNvSpPr>
          <p:nvPr>
            <p:ph type="sldNum" sz="quarter" idx="10"/>
          </p:nvPr>
        </p:nvSpPr>
        <p:spPr/>
        <p:txBody>
          <a:bodyPr/>
          <a:lstStyle/>
          <a:p>
            <a:fld id="{44780BC0-6A36-CF41-8507-9C58F281B119}" type="slidenum">
              <a:rPr lang="en-GB" smtClean="0"/>
              <a:t>20</a:t>
            </a:fld>
            <a:endParaRPr lang="en-GB" dirty="0"/>
          </a:p>
        </p:txBody>
      </p:sp>
    </p:spTree>
    <p:extLst>
      <p:ext uri="{BB962C8B-B14F-4D97-AF65-F5344CB8AC3E}">
        <p14:creationId xmlns:p14="http://schemas.microsoft.com/office/powerpoint/2010/main" val="2785054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marL="96838" eaLnBrk="1" hangingPunct="1">
              <a:defRPr/>
            </a:pPr>
            <a:endParaRPr lang="en-US" sz="1600" dirty="0" smtClean="0">
              <a:solidFill>
                <a:srgbClr val="000000"/>
              </a:solidFill>
              <a:cs typeface="Arial" charset="0"/>
              <a:sym typeface="Arial" charset="0"/>
            </a:endParaRPr>
          </a:p>
          <a:p>
            <a:pPr marL="96838" eaLnBrk="1" hangingPunct="1">
              <a:defRPr/>
            </a:pPr>
            <a:r>
              <a:rPr lang="en-US" sz="1600" dirty="0" smtClean="0">
                <a:solidFill>
                  <a:srgbClr val="000000"/>
                </a:solidFill>
                <a:cs typeface="Arial" charset="0"/>
                <a:sym typeface="Arial" charset="0"/>
              </a:rPr>
              <a:t>Use this slide to unpack the disposition of being </a:t>
            </a:r>
            <a:r>
              <a:rPr lang="en-US" sz="1600" b="1" dirty="0" smtClean="0">
                <a:solidFill>
                  <a:srgbClr val="000000"/>
                </a:solidFill>
                <a:cs typeface="Arial" charset="0"/>
                <a:sym typeface="Arial" charset="0"/>
              </a:rPr>
              <a:t>reciprocal</a:t>
            </a:r>
            <a:r>
              <a:rPr lang="en-US" sz="1600" dirty="0" smtClean="0">
                <a:solidFill>
                  <a:srgbClr val="000000"/>
                </a:solidFill>
                <a:cs typeface="Arial" charset="0"/>
                <a:sym typeface="Arial" charset="0"/>
              </a:rPr>
              <a:t>, or being interpersonally involved as a learner. There are four capacities that make up this socially based disposition.</a:t>
            </a:r>
          </a:p>
          <a:p>
            <a:pPr marL="96838" eaLnBrk="1" hangingPunct="1">
              <a:defRPr/>
            </a:pPr>
            <a:r>
              <a:rPr lang="en-US" sz="1600" dirty="0" smtClean="0">
                <a:solidFill>
                  <a:srgbClr val="000000"/>
                </a:solidFill>
                <a:cs typeface="Arial" charset="0"/>
                <a:sym typeface="Arial" charset="0"/>
              </a:rPr>
              <a:t>Again, the capacities, over time, should be introduced, made public, talked about, form the basis of learning activities, stretched, developed into habits.</a:t>
            </a:r>
          </a:p>
          <a:p>
            <a:pPr marL="96838" eaLnBrk="1" hangingPunct="1">
              <a:defRPr/>
            </a:pPr>
            <a:endParaRPr lang="en-US" sz="1600" dirty="0" smtClean="0">
              <a:solidFill>
                <a:srgbClr val="000000"/>
              </a:solidFill>
              <a:cs typeface="Arial" charset="0"/>
              <a:sym typeface="Arial" charset="0"/>
            </a:endParaRPr>
          </a:p>
          <a:p>
            <a:pPr lvl="2" eaLnBrk="1" hangingPunct="1">
              <a:lnSpc>
                <a:spcPct val="90000"/>
              </a:lnSpc>
              <a:defRPr/>
            </a:pPr>
            <a:r>
              <a:rPr lang="en-US" dirty="0" smtClean="0">
                <a:solidFill>
                  <a:schemeClr val="accent2"/>
                </a:solidFill>
                <a:latin typeface="Futura" charset="0"/>
              </a:rPr>
              <a:t>Social learning habits</a:t>
            </a:r>
            <a:endParaRPr lang="en-GB" i="1" dirty="0" smtClean="0">
              <a:solidFill>
                <a:schemeClr val="accent2"/>
              </a:solidFill>
              <a:latin typeface="Futura" charset="0"/>
            </a:endParaRPr>
          </a:p>
          <a:p>
            <a:pPr lvl="2" eaLnBrk="1" hangingPunct="1">
              <a:lnSpc>
                <a:spcPct val="90000"/>
              </a:lnSpc>
              <a:defRPr/>
            </a:pPr>
            <a:r>
              <a:rPr lang="en-GB" i="1" dirty="0" smtClean="0">
                <a:solidFill>
                  <a:schemeClr val="accent2"/>
                </a:solidFill>
                <a:latin typeface="Futura" charset="0"/>
              </a:rPr>
              <a:t>Are they able to work effectively with others?</a:t>
            </a:r>
          </a:p>
          <a:p>
            <a:pPr lvl="3" eaLnBrk="1" hangingPunct="1">
              <a:lnSpc>
                <a:spcPct val="90000"/>
              </a:lnSpc>
              <a:defRPr/>
            </a:pPr>
            <a:r>
              <a:rPr lang="en-GB" sz="1800" i="1" dirty="0" smtClean="0">
                <a:solidFill>
                  <a:schemeClr val="accent2"/>
                </a:solidFill>
                <a:latin typeface="Futura" charset="0"/>
              </a:rPr>
              <a:t>Do they know when it’s best to work alone or with others?</a:t>
            </a:r>
          </a:p>
          <a:p>
            <a:pPr lvl="3" eaLnBrk="1" hangingPunct="1">
              <a:lnSpc>
                <a:spcPct val="90000"/>
              </a:lnSpc>
              <a:defRPr/>
            </a:pPr>
            <a:r>
              <a:rPr lang="en-GB" sz="1800" i="1" dirty="0" smtClean="0">
                <a:solidFill>
                  <a:schemeClr val="accent2"/>
                </a:solidFill>
                <a:latin typeface="Futura" charset="0"/>
              </a:rPr>
              <a:t>Are they able to draw the best out of other people?</a:t>
            </a:r>
          </a:p>
          <a:p>
            <a:pPr lvl="3" eaLnBrk="1" hangingPunct="1">
              <a:lnSpc>
                <a:spcPct val="90000"/>
              </a:lnSpc>
              <a:defRPr/>
            </a:pPr>
            <a:r>
              <a:rPr lang="en-GB" sz="1800" i="1" dirty="0" smtClean="0">
                <a:solidFill>
                  <a:schemeClr val="accent2"/>
                </a:solidFill>
                <a:latin typeface="Futura" charset="0"/>
              </a:rPr>
              <a:t>Are they able to use a range of roles in collaborative group work?</a:t>
            </a:r>
          </a:p>
          <a:p>
            <a:pPr lvl="3" eaLnBrk="1" hangingPunct="1">
              <a:lnSpc>
                <a:spcPct val="90000"/>
              </a:lnSpc>
              <a:defRPr/>
            </a:pPr>
            <a:r>
              <a:rPr lang="en-GB" sz="1800" i="1" dirty="0" smtClean="0">
                <a:solidFill>
                  <a:schemeClr val="accent2"/>
                </a:solidFill>
                <a:latin typeface="Futura" charset="0"/>
              </a:rPr>
              <a:t>Do they listen to others and understand how they are thinking?</a:t>
            </a:r>
          </a:p>
          <a:p>
            <a:pPr lvl="3" eaLnBrk="1" hangingPunct="1">
              <a:lnSpc>
                <a:spcPct val="90000"/>
              </a:lnSpc>
              <a:defRPr/>
            </a:pPr>
            <a:r>
              <a:rPr lang="en-GB" sz="1800" i="1" dirty="0" smtClean="0">
                <a:solidFill>
                  <a:schemeClr val="accent2"/>
                </a:solidFill>
                <a:latin typeface="Futura" charset="0"/>
              </a:rPr>
              <a:t>Are they able to pick up habits from other people and imitate preferred ways of doing things?</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21</a:t>
            </a:fld>
            <a:endParaRPr lang="en-GB" dirty="0"/>
          </a:p>
        </p:txBody>
      </p:sp>
    </p:spTree>
    <p:extLst>
      <p:ext uri="{BB962C8B-B14F-4D97-AF65-F5344CB8AC3E}">
        <p14:creationId xmlns:p14="http://schemas.microsoft.com/office/powerpoint/2010/main" val="3567009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marL="96838" eaLnBrk="1" hangingPunct="1">
              <a:defRPr/>
            </a:pPr>
            <a:r>
              <a:rPr lang="en-US" sz="1600" dirty="0" smtClean="0">
                <a:solidFill>
                  <a:srgbClr val="000000"/>
                </a:solidFill>
                <a:cs typeface="Arial" charset="0"/>
                <a:sym typeface="Arial" charset="0"/>
              </a:rPr>
              <a:t>Use this slide to unpack the disposition of being reflective, or taking strategic responsibility for learning.</a:t>
            </a:r>
          </a:p>
          <a:p>
            <a:pPr marL="96838" eaLnBrk="1" hangingPunct="1">
              <a:defRPr/>
            </a:pPr>
            <a:r>
              <a:rPr lang="en-US" sz="1600" dirty="0" smtClean="0">
                <a:solidFill>
                  <a:srgbClr val="000000"/>
                </a:solidFill>
                <a:cs typeface="Arial" charset="0"/>
                <a:sym typeface="Arial" charset="0"/>
              </a:rPr>
              <a:t>The capacities that make up a reflective learner are a willingness and ability to plan learning, revise plans, to monitor how things are going, to distil out what went well in learning for use in learning elsewhere, to understanding yourself as a learner – to become a meta-learner.</a:t>
            </a:r>
          </a:p>
          <a:p>
            <a:pPr marL="96838" eaLnBrk="1" hangingPunct="1">
              <a:defRPr/>
            </a:pPr>
            <a:r>
              <a:rPr lang="en-US" sz="1600" dirty="0" smtClean="0">
                <a:solidFill>
                  <a:srgbClr val="000000"/>
                </a:solidFill>
                <a:cs typeface="Arial" charset="0"/>
                <a:sym typeface="Arial" charset="0"/>
              </a:rPr>
              <a:t>Stress that staff do not need to concern themselves, at this stage, with remembering all the capacities.  The</a:t>
            </a:r>
            <a:r>
              <a:rPr lang="en-US" sz="1600" baseline="0" dirty="0" smtClean="0">
                <a:solidFill>
                  <a:srgbClr val="000000"/>
                </a:solidFill>
                <a:cs typeface="Arial" charset="0"/>
                <a:sym typeface="Arial" charset="0"/>
              </a:rPr>
              <a:t> on-line course for year 1 deals with 3...perseverance, collaboration and questioning at a deep level.</a:t>
            </a:r>
            <a:r>
              <a:rPr lang="en-US" sz="1600" dirty="0" smtClean="0">
                <a:solidFill>
                  <a:srgbClr val="000000"/>
                </a:solidFill>
                <a:cs typeface="Arial" charset="0"/>
                <a:sym typeface="Arial" charset="0"/>
              </a:rPr>
              <a:t>.</a:t>
            </a:r>
          </a:p>
          <a:p>
            <a:pPr marL="96838" eaLnBrk="1" hangingPunct="1">
              <a:defRPr/>
            </a:pPr>
            <a:endParaRPr lang="en-US" sz="1600" dirty="0" smtClean="0">
              <a:solidFill>
                <a:srgbClr val="000000"/>
              </a:solidFill>
              <a:cs typeface="Arial" charset="0"/>
              <a:sym typeface="Arial" charset="0"/>
            </a:endParaRPr>
          </a:p>
          <a:p>
            <a:pPr lvl="2" eaLnBrk="1" hangingPunct="1">
              <a:lnSpc>
                <a:spcPct val="90000"/>
              </a:lnSpc>
              <a:defRPr/>
            </a:pPr>
            <a:r>
              <a:rPr lang="en-US" sz="2800" dirty="0" smtClean="0">
                <a:solidFill>
                  <a:schemeClr val="accent2"/>
                </a:solidFill>
                <a:latin typeface="Futura" charset="0"/>
              </a:rPr>
              <a:t>Strategic learning habits</a:t>
            </a:r>
            <a:endParaRPr lang="en-GB" sz="2600" i="1" dirty="0" smtClean="0">
              <a:solidFill>
                <a:schemeClr val="accent2"/>
              </a:solidFill>
              <a:latin typeface="Futura" charset="0"/>
            </a:endParaRPr>
          </a:p>
          <a:p>
            <a:pPr lvl="2" eaLnBrk="1" hangingPunct="1">
              <a:lnSpc>
                <a:spcPct val="90000"/>
              </a:lnSpc>
              <a:defRPr/>
            </a:pPr>
            <a:r>
              <a:rPr lang="en-GB" sz="2600" i="1" dirty="0" smtClean="0">
                <a:solidFill>
                  <a:schemeClr val="accent2"/>
                </a:solidFill>
                <a:latin typeface="Futura" charset="0"/>
              </a:rPr>
              <a:t>Are they reflective learners?</a:t>
            </a:r>
          </a:p>
          <a:p>
            <a:pPr lvl="3" eaLnBrk="1" hangingPunct="1">
              <a:lnSpc>
                <a:spcPct val="90000"/>
              </a:lnSpc>
              <a:defRPr/>
            </a:pPr>
            <a:r>
              <a:rPr lang="en-GB" i="1" dirty="0" smtClean="0">
                <a:solidFill>
                  <a:schemeClr val="accent2"/>
                </a:solidFill>
                <a:latin typeface="Futura" charset="0"/>
              </a:rPr>
              <a:t>Do they plan what they have to do and make sound decisions?</a:t>
            </a:r>
          </a:p>
          <a:p>
            <a:pPr lvl="3" eaLnBrk="1" hangingPunct="1">
              <a:lnSpc>
                <a:spcPct val="90000"/>
              </a:lnSpc>
              <a:defRPr/>
            </a:pPr>
            <a:r>
              <a:rPr lang="en-GB" i="1" dirty="0" smtClean="0">
                <a:solidFill>
                  <a:schemeClr val="accent2"/>
                </a:solidFill>
                <a:latin typeface="Futura" charset="0"/>
              </a:rPr>
              <a:t>Do they adapt, change and revise their work as they proceed?</a:t>
            </a:r>
          </a:p>
          <a:p>
            <a:pPr lvl="3" eaLnBrk="1" hangingPunct="1">
              <a:lnSpc>
                <a:spcPct val="90000"/>
              </a:lnSpc>
              <a:defRPr/>
            </a:pPr>
            <a:r>
              <a:rPr lang="en-GB" i="1" dirty="0" smtClean="0">
                <a:solidFill>
                  <a:schemeClr val="accent2"/>
                </a:solidFill>
                <a:latin typeface="Futura" charset="0"/>
              </a:rPr>
              <a:t>Are they able to pull out the main learning points from what they have done?</a:t>
            </a:r>
          </a:p>
          <a:p>
            <a:pPr lvl="3" eaLnBrk="1" hangingPunct="1">
              <a:lnSpc>
                <a:spcPct val="90000"/>
              </a:lnSpc>
              <a:defRPr/>
            </a:pPr>
            <a:r>
              <a:rPr lang="en-GB" i="1" dirty="0" smtClean="0">
                <a:solidFill>
                  <a:schemeClr val="accent2"/>
                </a:solidFill>
                <a:latin typeface="Futura" charset="0"/>
              </a:rPr>
              <a:t>Do they understand themselves as learners and use this knowledge to support how they learn?</a:t>
            </a:r>
            <a:endParaRPr lang="en-GB" dirty="0" smtClean="0">
              <a:solidFill>
                <a:schemeClr val="accent2"/>
              </a:solidFill>
              <a:latin typeface="Futura" charset="0"/>
            </a:endParaRPr>
          </a:p>
          <a:p>
            <a:pPr marL="96838" eaLnBrk="1" hangingPunct="1">
              <a:defRPr/>
            </a:pPr>
            <a:endParaRPr lang="en-US" sz="1600" dirty="0" smtClean="0">
              <a:solidFill>
                <a:srgbClr val="000000"/>
              </a:solidFill>
              <a:cs typeface="Arial" charset="0"/>
              <a:sym typeface="Arial"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22</a:t>
            </a:fld>
            <a:endParaRPr lang="en-GB" dirty="0"/>
          </a:p>
        </p:txBody>
      </p:sp>
    </p:spTree>
    <p:extLst>
      <p:ext uri="{BB962C8B-B14F-4D97-AF65-F5344CB8AC3E}">
        <p14:creationId xmlns:p14="http://schemas.microsoft.com/office/powerpoint/2010/main" val="2617084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pPr lvl="0">
              <a:lnSpc>
                <a:spcPct val="100000"/>
              </a:lnSpc>
              <a:defRPr sz="1800"/>
            </a:pPr>
            <a:r>
              <a:rPr lang="en-US" sz="1200" dirty="0" smtClean="0">
                <a:latin typeface="Arial"/>
                <a:ea typeface="Arial"/>
                <a:cs typeface="Arial"/>
                <a:sym typeface="Arial"/>
              </a:rPr>
              <a:t>Key points</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 What pupils need in order to become learning powered learners.</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Here again the emphasis is on:</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A language for learning</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Being self aware of what they are doing as a learner</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Taking control of their learning and consciously developing their capacities </a:t>
            </a:r>
            <a:endParaRPr lang="en-US" dirty="0" smtClean="0">
              <a:latin typeface="+mn-lt"/>
              <a:ea typeface="Calibri"/>
              <a:cs typeface="Calibri"/>
              <a:sym typeface="Calibri"/>
            </a:endParaRPr>
          </a:p>
          <a:p>
            <a:pPr lvl="0">
              <a:lnSpc>
                <a:spcPct val="100000"/>
              </a:lnSpc>
              <a:defRPr sz="1800"/>
            </a:pPr>
            <a:r>
              <a:rPr lang="en-US" sz="1200" dirty="0" smtClean="0">
                <a:latin typeface="Arial"/>
                <a:ea typeface="Arial"/>
                <a:cs typeface="Arial"/>
                <a:sym typeface="Arial"/>
              </a:rPr>
              <a:t>The last of these means getting better at them (more skilled) and using these skills more often and across many contexts – at school, at home, in clubs, in different subjects;  i.e. transferring the skills.</a:t>
            </a:r>
          </a:p>
          <a:p>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23</a:t>
            </a:fld>
            <a:endParaRPr lang="en-GB" dirty="0"/>
          </a:p>
        </p:txBody>
      </p:sp>
    </p:spTree>
    <p:extLst>
      <p:ext uri="{BB962C8B-B14F-4D97-AF65-F5344CB8AC3E}">
        <p14:creationId xmlns:p14="http://schemas.microsoft.com/office/powerpoint/2010/main" val="1137939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r>
              <a:rPr lang="en-US" dirty="0" smtClean="0"/>
              <a:t>The headlines of the learning journey</a:t>
            </a:r>
          </a:p>
          <a:p>
            <a:r>
              <a:rPr lang="en-US" dirty="0" smtClean="0"/>
              <a:t>Year 1 just</a:t>
            </a:r>
            <a:r>
              <a:rPr lang="en-US" baseline="0" dirty="0" smtClean="0"/>
              <a:t> 3 key </a:t>
            </a:r>
            <a:r>
              <a:rPr lang="en-US" baseline="0" dirty="0" err="1" smtClean="0"/>
              <a:t>behaviours</a:t>
            </a:r>
            <a:r>
              <a:rPr lang="en-US" baseline="0" dirty="0" smtClean="0"/>
              <a:t> dealt with but to a deep level, giving gradual solid change</a:t>
            </a:r>
          </a:p>
          <a:p>
            <a:r>
              <a:rPr lang="en-US" baseline="0" dirty="0" smtClean="0"/>
              <a:t>Year 2 adding 9 other </a:t>
            </a:r>
            <a:r>
              <a:rPr lang="en-US" baseline="0" dirty="0" err="1" smtClean="0"/>
              <a:t>behaviours</a:t>
            </a:r>
            <a:r>
              <a:rPr lang="en-US" baseline="0" dirty="0" smtClean="0"/>
              <a:t> which can be integrated more swiftly due to the solid understanding achieved in year 1</a:t>
            </a:r>
          </a:p>
          <a:p>
            <a:r>
              <a:rPr lang="en-US" baseline="0" dirty="0" smtClean="0"/>
              <a:t>Year 3 is about perfecting the approaches right across the curriculum</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25</a:t>
            </a:fld>
            <a:endParaRPr lang="en-GB"/>
          </a:p>
        </p:txBody>
      </p:sp>
    </p:spTree>
    <p:extLst>
      <p:ext uri="{BB962C8B-B14F-4D97-AF65-F5344CB8AC3E}">
        <p14:creationId xmlns:p14="http://schemas.microsoft.com/office/powerpoint/2010/main" val="2773097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744538"/>
            <a:ext cx="5956300" cy="3722687"/>
          </a:xfrm>
        </p:spPr>
      </p:sp>
      <p:sp>
        <p:nvSpPr>
          <p:cNvPr id="3" name="Notes Placeholder 2"/>
          <p:cNvSpPr>
            <a:spLocks noGrp="1"/>
          </p:cNvSpPr>
          <p:nvPr>
            <p:ph type="body" idx="1"/>
          </p:nvPr>
        </p:nvSpPr>
        <p:spPr/>
        <p:txBody>
          <a:bodyPr/>
          <a:lstStyle/>
          <a:p>
            <a:r>
              <a:rPr lang="en-US" dirty="0" smtClean="0"/>
              <a:t>Now to the blended learning </a:t>
            </a:r>
            <a:r>
              <a:rPr lang="en-US" dirty="0" err="1" smtClean="0"/>
              <a:t>programme</a:t>
            </a:r>
            <a:r>
              <a:rPr lang="en-US" dirty="0" smtClean="0"/>
              <a:t>.</a:t>
            </a:r>
          </a:p>
          <a:p>
            <a:r>
              <a:rPr lang="en-US" dirty="0" smtClean="0"/>
              <a:t>Talk through the learning process diagram</a:t>
            </a:r>
          </a:p>
          <a:p>
            <a:r>
              <a:rPr lang="en-US" dirty="0" smtClean="0"/>
              <a:t>New ideas and suggestions are fed</a:t>
            </a:r>
            <a:r>
              <a:rPr lang="en-US" baseline="0" dirty="0" smtClean="0"/>
              <a:t> to teachers working at their own pace each month. these are absorbed and thought about</a:t>
            </a:r>
          </a:p>
          <a:p>
            <a:endParaRPr lang="en-US" baseline="0" dirty="0" smtClean="0"/>
          </a:p>
          <a:p>
            <a:r>
              <a:rPr lang="en-US" baseline="0" dirty="0" smtClean="0"/>
              <a:t>Teachers then meet as groups to discuss the ideas firm up understanding and plan how to use them</a:t>
            </a:r>
          </a:p>
          <a:p>
            <a:r>
              <a:rPr lang="en-US" baseline="0" dirty="0" smtClean="0"/>
              <a:t>In later session they bring accounts of their classroom experiments to the group. These are probed and extended by the group</a:t>
            </a:r>
          </a:p>
          <a:p>
            <a:endParaRPr lang="en-US" baseline="0" dirty="0" smtClean="0"/>
          </a:p>
          <a:p>
            <a:r>
              <a:rPr lang="en-US" baseline="0" dirty="0" smtClean="0"/>
              <a:t>After the team session teachers put their plans into action and monitor the effects.</a:t>
            </a:r>
          </a:p>
          <a:p>
            <a:r>
              <a:rPr lang="en-US" baseline="0" dirty="0" smtClean="0"/>
              <a:t>possibly discussing with a coach if coaching is part of the school’s CPD support system.</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27</a:t>
            </a:fld>
            <a:endParaRPr lang="en-GB"/>
          </a:p>
        </p:txBody>
      </p:sp>
    </p:spTree>
    <p:extLst>
      <p:ext uri="{BB962C8B-B14F-4D97-AF65-F5344CB8AC3E}">
        <p14:creationId xmlns:p14="http://schemas.microsoft.com/office/powerpoint/2010/main" val="918700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if you thought it would just happen think again</a:t>
            </a:r>
            <a:endParaRPr lang="en-US" dirty="0"/>
          </a:p>
        </p:txBody>
      </p:sp>
    </p:spTree>
    <p:extLst>
      <p:ext uri="{BB962C8B-B14F-4D97-AF65-F5344CB8AC3E}">
        <p14:creationId xmlns:p14="http://schemas.microsoft.com/office/powerpoint/2010/main" val="3108098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a:spLocks noGrp="1" noRot="1" noChangeAspect="1"/>
          </p:cNvSpPr>
          <p:nvPr>
            <p:ph type="sldImg"/>
          </p:nvPr>
        </p:nvSpPr>
        <p:spPr>
          <a:xfrm>
            <a:off x="420688" y="744538"/>
            <a:ext cx="5956300" cy="3722687"/>
          </a:xfrm>
          <a:prstGeom prst="rect">
            <a:avLst/>
          </a:prstGeom>
        </p:spPr>
        <p:txBody>
          <a:bodyPr/>
          <a:lstStyle/>
          <a:p>
            <a:pPr lvl="0"/>
            <a:endParaRPr dirty="0"/>
          </a:p>
        </p:txBody>
      </p:sp>
      <p:sp>
        <p:nvSpPr>
          <p:cNvPr id="73" name="Shape 73"/>
          <p:cNvSpPr>
            <a:spLocks noGrp="1"/>
          </p:cNvSpPr>
          <p:nvPr>
            <p:ph type="body" sz="quarter" idx="1"/>
          </p:nvPr>
        </p:nvSpPr>
        <p:spPr>
          <a:prstGeom prst="rect">
            <a:avLst/>
          </a:prstGeom>
        </p:spPr>
        <p:txBody>
          <a:bodyPr/>
          <a:lstStyle/>
          <a:p>
            <a:pPr lvl="0">
              <a:lnSpc>
                <a:spcPct val="100000"/>
              </a:lnSpc>
              <a:defRPr sz="1800"/>
            </a:pPr>
            <a:endParaRPr sz="1200" dirty="0">
              <a:latin typeface="Arial"/>
              <a:ea typeface="Arial"/>
              <a:cs typeface="Arial"/>
              <a:sym typeface="Arial"/>
            </a:endParaRPr>
          </a:p>
          <a:p>
            <a:pPr lvl="0">
              <a:lnSpc>
                <a:spcPct val="100000"/>
              </a:lnSpc>
              <a:defRPr sz="1800"/>
            </a:pPr>
            <a:r>
              <a:rPr sz="1200" dirty="0">
                <a:latin typeface="Arial"/>
                <a:ea typeface="Arial"/>
                <a:cs typeface="Arial"/>
                <a:sym typeface="Arial"/>
              </a:rPr>
              <a:t>Putting BLP in the context of a wider movement of world class </a:t>
            </a:r>
            <a:r>
              <a:rPr sz="1200" dirty="0" smtClean="0">
                <a:latin typeface="Arial"/>
                <a:ea typeface="Arial"/>
                <a:cs typeface="Arial"/>
                <a:sym typeface="Arial"/>
              </a:rPr>
              <a:t>learning</a:t>
            </a:r>
            <a:endParaRPr lang="en-GB" sz="1200" dirty="0" smtClean="0">
              <a:latin typeface="Arial"/>
              <a:ea typeface="Arial"/>
              <a:cs typeface="Arial"/>
              <a:sym typeface="Arial"/>
            </a:endParaRPr>
          </a:p>
          <a:p>
            <a:pPr lvl="0">
              <a:lnSpc>
                <a:spcPct val="100000"/>
              </a:lnSpc>
              <a:defRPr sz="1800"/>
            </a:pPr>
            <a:r>
              <a:rPr lang="en-GB" sz="1200" dirty="0" smtClean="0">
                <a:latin typeface="Arial"/>
                <a:ea typeface="Arial"/>
                <a:cs typeface="Arial"/>
                <a:sym typeface="Arial"/>
              </a:rPr>
              <a:t>This and next few slides from ideas in</a:t>
            </a:r>
            <a:r>
              <a:rPr lang="en-GB" sz="1200" i="1" dirty="0" smtClean="0">
                <a:latin typeface="Arial"/>
                <a:ea typeface="Arial"/>
                <a:cs typeface="Arial"/>
                <a:sym typeface="Arial"/>
              </a:rPr>
              <a:t> Redesigning Schooling, </a:t>
            </a:r>
            <a:r>
              <a:rPr lang="en-GB" sz="1200" i="0" dirty="0" smtClean="0">
                <a:latin typeface="Arial"/>
                <a:ea typeface="Arial"/>
                <a:cs typeface="Arial"/>
                <a:sym typeface="Arial"/>
              </a:rPr>
              <a:t>an SSAT booklet written by Guy</a:t>
            </a:r>
            <a:endParaRPr lang="en-GB" sz="1200" i="1" dirty="0" smtClean="0">
              <a:latin typeface="Arial"/>
              <a:ea typeface="Arial"/>
              <a:cs typeface="Arial"/>
              <a:sym typeface="Arial"/>
            </a:endParaRPr>
          </a:p>
          <a:p>
            <a:pPr lvl="0">
              <a:lnSpc>
                <a:spcPct val="100000"/>
              </a:lnSpc>
              <a:defRPr sz="1800"/>
            </a:pPr>
            <a:endParaRPr lang="en-GB" sz="1200" i="1" dirty="0" smtClean="0">
              <a:latin typeface="Arial"/>
              <a:ea typeface="Arial"/>
              <a:cs typeface="Arial"/>
              <a:sym typeface="Arial"/>
            </a:endParaRPr>
          </a:p>
          <a:p>
            <a:pPr lvl="0">
              <a:lnSpc>
                <a:spcPct val="100000"/>
              </a:lnSpc>
              <a:defRPr sz="1800"/>
            </a:pPr>
            <a:endParaRPr lang="en-GB" sz="1200" i="0" dirty="0" smtClean="0">
              <a:latin typeface="Arial"/>
              <a:ea typeface="Arial"/>
              <a:cs typeface="Arial"/>
              <a:sym typeface="Arial"/>
            </a:endParaRPr>
          </a:p>
          <a:p>
            <a:pPr lvl="0">
              <a:lnSpc>
                <a:spcPct val="100000"/>
              </a:lnSpc>
              <a:defRPr sz="1800"/>
            </a:pPr>
            <a:endParaRPr lang="en-GB" sz="1200" dirty="0" smtClean="0">
              <a:latin typeface="Arial"/>
              <a:ea typeface="Arial"/>
              <a:cs typeface="Arial"/>
              <a:sym typeface="Arial"/>
            </a:endParaRPr>
          </a:p>
          <a:p>
            <a:pPr lvl="0">
              <a:lnSpc>
                <a:spcPct val="100000"/>
              </a:lnSpc>
              <a:defRPr sz="1800"/>
            </a:pPr>
            <a:endParaRPr sz="1200" dirty="0">
              <a:latin typeface="Arial"/>
              <a:ea typeface="Arial"/>
              <a:cs typeface="Arial"/>
              <a:sym typeface="Arial"/>
            </a:endParaRPr>
          </a:p>
        </p:txBody>
      </p:sp>
    </p:spTree>
    <p:extLst>
      <p:ext uri="{BB962C8B-B14F-4D97-AF65-F5344CB8AC3E}">
        <p14:creationId xmlns:p14="http://schemas.microsoft.com/office/powerpoint/2010/main" val="586340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Group to look at the distillation of the core model and colour in the hexagons to match what level of development they think they are at. See resource book</a:t>
            </a:r>
            <a:endParaRPr lang="en-US" dirty="0"/>
          </a:p>
        </p:txBody>
      </p:sp>
      <p:sp>
        <p:nvSpPr>
          <p:cNvPr id="4" name="Slide Number Placeholder 3"/>
          <p:cNvSpPr>
            <a:spLocks noGrp="1"/>
          </p:cNvSpPr>
          <p:nvPr>
            <p:ph type="sldNum" sz="quarter" idx="10"/>
          </p:nvPr>
        </p:nvSpPr>
        <p:spPr/>
        <p:txBody>
          <a:bodyPr/>
          <a:lstStyle/>
          <a:p>
            <a:fld id="{44780BC0-6A36-CF41-8507-9C58F281B119}" type="slidenum">
              <a:rPr lang="en-GB" smtClean="0"/>
              <a:t>34</a:t>
            </a:fld>
            <a:endParaRPr lang="en-GB" dirty="0"/>
          </a:p>
        </p:txBody>
      </p:sp>
    </p:spTree>
    <p:extLst>
      <p:ext uri="{BB962C8B-B14F-4D97-AF65-F5344CB8AC3E}">
        <p14:creationId xmlns:p14="http://schemas.microsoft.com/office/powerpoint/2010/main" val="299941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26999"/>
            <a:ext cx="1981200" cy="5463540"/>
          </a:xfrm>
          <a:prstGeom prst="rect">
            <a:avLst/>
          </a:prstGeom>
          <a:solidFill>
            <a:srgbClr val="C5DE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8" name="Rectangle 7"/>
          <p:cNvSpPr/>
          <p:nvPr/>
        </p:nvSpPr>
        <p:spPr>
          <a:xfrm>
            <a:off x="152400" y="128269"/>
            <a:ext cx="6705600" cy="5461000"/>
          </a:xfrm>
          <a:prstGeom prst="rect">
            <a:avLst/>
          </a:prstGeom>
          <a:solidFill>
            <a:srgbClr val="163B9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3" name="Subtitle 2"/>
          <p:cNvSpPr>
            <a:spLocks noGrp="1"/>
          </p:cNvSpPr>
          <p:nvPr>
            <p:ph type="subTitle" idx="1"/>
          </p:nvPr>
        </p:nvSpPr>
        <p:spPr>
          <a:xfrm>
            <a:off x="7010400" y="1710800"/>
            <a:ext cx="1981200" cy="1524000"/>
          </a:xfrm>
        </p:spPr>
        <p:txBody>
          <a:bodyPr anchor="ctr">
            <a:normAutofit/>
          </a:bodyPr>
          <a:lstStyle>
            <a:lvl1pPr marL="0" indent="0" algn="l">
              <a:buNone/>
              <a:defRPr sz="1900">
                <a:solidFill>
                  <a:srgbClr val="FFFFFF"/>
                </a:solidFill>
              </a:defRPr>
            </a:lvl1pPr>
            <a:lvl2pPr marL="457147"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7" indent="0" algn="ctr">
              <a:buNone/>
              <a:defRPr>
                <a:solidFill>
                  <a:schemeClr val="tx1">
                    <a:tint val="75000"/>
                  </a:schemeClr>
                </a:solidFill>
              </a:defRPr>
            </a:lvl5pPr>
            <a:lvl6pPr marL="2285734" indent="0" algn="ctr">
              <a:buNone/>
              <a:defRPr>
                <a:solidFill>
                  <a:schemeClr val="tx1">
                    <a:tint val="75000"/>
                  </a:schemeClr>
                </a:solidFill>
              </a:defRPr>
            </a:lvl6pPr>
            <a:lvl7pPr marL="2742880" indent="0" algn="ctr">
              <a:buNone/>
              <a:defRPr>
                <a:solidFill>
                  <a:schemeClr val="tx1">
                    <a:tint val="75000"/>
                  </a:schemeClr>
                </a:solidFill>
              </a:defRPr>
            </a:lvl7pPr>
            <a:lvl8pPr marL="3200027" indent="0" algn="ctr">
              <a:buNone/>
              <a:defRPr>
                <a:solidFill>
                  <a:schemeClr val="tx1">
                    <a:tint val="75000"/>
                  </a:schemeClr>
                </a:solidFill>
              </a:defRPr>
            </a:lvl8pPr>
            <a:lvl9pPr marL="3657174" indent="0" algn="ctr">
              <a:buNone/>
              <a:defRPr>
                <a:solidFill>
                  <a:schemeClr val="tx1">
                    <a:tint val="75000"/>
                  </a:schemeClr>
                </a:solidFill>
              </a:defRPr>
            </a:lvl9pPr>
          </a:lstStyle>
          <a:p>
            <a:r>
              <a:rPr lang="en-GB" dirty="0"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2C7700BE-1BD4-624C-9C7D-5DF58708C472}" type="datetime1">
              <a:rPr lang="en-GB" smtClean="0"/>
              <a:t>10/02/2020</a:t>
            </a:fld>
            <a:endParaRPr lang="en-GB" dirty="0"/>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616727B6-EDA1-8D45-A79A-C175BB14405A}" type="slidenum">
              <a:rPr lang="en-GB" smtClean="0"/>
              <a:t>‹#›</a:t>
            </a:fld>
            <a:endParaRPr lang="en-GB" dirty="0"/>
          </a:p>
        </p:txBody>
      </p:sp>
      <p:sp>
        <p:nvSpPr>
          <p:cNvPr id="12" name="Footer Placeholder 11"/>
          <p:cNvSpPr>
            <a:spLocks noGrp="1"/>
          </p:cNvSpPr>
          <p:nvPr>
            <p:ph type="ftr" sz="quarter" idx="12"/>
          </p:nvPr>
        </p:nvSpPr>
        <p:spPr/>
        <p:txBody>
          <a:bodyPr/>
          <a:lstStyle>
            <a:lvl1pPr>
              <a:defRPr>
                <a:solidFill>
                  <a:schemeClr val="bg2"/>
                </a:solidFill>
              </a:defRPr>
            </a:lvl1pPr>
          </a:lstStyle>
          <a:p>
            <a:r>
              <a:rPr lang="en-GB" dirty="0" smtClean="0"/>
              <a:t>Copyright TLO Limited 2016</a:t>
            </a:r>
            <a:endParaRPr lang="en-GB" dirty="0"/>
          </a:p>
        </p:txBody>
      </p:sp>
      <p:sp>
        <p:nvSpPr>
          <p:cNvPr id="13" name="Title 12"/>
          <p:cNvSpPr>
            <a:spLocks noGrp="1"/>
          </p:cNvSpPr>
          <p:nvPr>
            <p:ph type="title"/>
          </p:nvPr>
        </p:nvSpPr>
        <p:spPr>
          <a:xfrm>
            <a:off x="457200" y="1710800"/>
            <a:ext cx="6324600" cy="1524000"/>
          </a:xfrm>
        </p:spPr>
        <p:txBody>
          <a:bodyPr/>
          <a:lstStyle>
            <a:lvl1pPr algn="r">
              <a:defRPr sz="4200" spc="150" baseline="0"/>
            </a:lvl1pPr>
          </a:lstStyle>
          <a:p>
            <a:r>
              <a:rPr lang="en-GB"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C475AC1-3FBF-A043-9229-A94688DB26E8}" type="datetime1">
              <a:rPr lang="en-GB" smtClean="0"/>
              <a:t>10/02/2020</a:t>
            </a:fld>
            <a:endParaRPr lang="en-GB" dirty="0"/>
          </a:p>
        </p:txBody>
      </p:sp>
      <p:sp>
        <p:nvSpPr>
          <p:cNvPr id="5" name="Footer Placeholder 4"/>
          <p:cNvSpPr>
            <a:spLocks noGrp="1"/>
          </p:cNvSpPr>
          <p:nvPr>
            <p:ph type="ftr" sz="quarter" idx="11"/>
          </p:nvPr>
        </p:nvSpPr>
        <p:spPr/>
        <p:txBody>
          <a:bodyPr/>
          <a:lstStyle/>
          <a:p>
            <a:r>
              <a:rPr lang="en-GB" dirty="0" smtClean="0"/>
              <a:t>Copyright TLO Limited 2016</a:t>
            </a:r>
            <a:endParaRPr lang="en-GB" dirty="0"/>
          </a:p>
        </p:txBody>
      </p:sp>
      <p:sp>
        <p:nvSpPr>
          <p:cNvPr id="6" name="Slide Number Placeholder 5"/>
          <p:cNvSpPr>
            <a:spLocks noGrp="1"/>
          </p:cNvSpPr>
          <p:nvPr>
            <p:ph type="sldNum" sz="quarter" idx="12"/>
          </p:nvPr>
        </p:nvSpPr>
        <p:spPr/>
        <p:txBody>
          <a:bodyPr/>
          <a:lstStyle/>
          <a:p>
            <a:fld id="{616727B6-EDA1-8D45-A79A-C175BB14405A}" type="slidenum">
              <a:rPr lang="en-GB" smtClean="0"/>
              <a:t>‹#›</a:t>
            </a:fld>
            <a:endParaRPr lang="en-GB" dirty="0"/>
          </a:p>
        </p:txBody>
      </p:sp>
      <p:sp>
        <p:nvSpPr>
          <p:cNvPr id="7" name="Title 6"/>
          <p:cNvSpPr>
            <a:spLocks noGrp="1"/>
          </p:cNvSpPr>
          <p:nvPr>
            <p:ph type="title"/>
          </p:nvPr>
        </p:nvSpPr>
        <p:spPr/>
        <p:txBody>
          <a:bodyPr/>
          <a:lstStyle/>
          <a:p>
            <a:r>
              <a:rPr lang="en-GB" smtClean="0"/>
              <a:t>Click to edit Master title style</a:t>
            </a:r>
            <a:endParaRPr lang="en-US" dirty="0"/>
          </a:p>
        </p:txBody>
      </p:sp>
      <p:sp>
        <p:nvSpPr>
          <p:cNvPr id="8" name="Text Placeholder 2"/>
          <p:cNvSpPr>
            <a:spLocks noGrp="1"/>
          </p:cNvSpPr>
          <p:nvPr>
            <p:ph idx="1"/>
          </p:nvPr>
        </p:nvSpPr>
        <p:spPr>
          <a:xfrm>
            <a:off x="381005" y="1432559"/>
            <a:ext cx="8407893" cy="3672840"/>
          </a:xfrm>
          <a:prstGeom prst="rect">
            <a:avLst/>
          </a:prstGeom>
        </p:spPr>
        <p:txBody>
          <a:bodyPr vert="horz" lIns="91429" tIns="45714" rIns="91429" bIns="45714" rtlCol="0" anchor="ctr" anchorCtr="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69B15FB-94B9-C841-82EF-890E1CC6EEDA}" type="datetime1">
              <a:rPr lang="en-GB" smtClean="0"/>
              <a:t>10/02/2020</a:t>
            </a:fld>
            <a:endParaRPr lang="en-GB" dirty="0"/>
          </a:p>
        </p:txBody>
      </p:sp>
      <p:sp>
        <p:nvSpPr>
          <p:cNvPr id="4" name="Footer Placeholder 3"/>
          <p:cNvSpPr>
            <a:spLocks noGrp="1"/>
          </p:cNvSpPr>
          <p:nvPr>
            <p:ph type="ftr" sz="quarter" idx="11"/>
          </p:nvPr>
        </p:nvSpPr>
        <p:spPr/>
        <p:txBody>
          <a:bodyPr/>
          <a:lstStyle/>
          <a:p>
            <a:r>
              <a:rPr lang="en-GB" dirty="0" smtClean="0"/>
              <a:t>Copyright TLO Limited 2016</a:t>
            </a:r>
            <a:endParaRPr lang="en-GB" dirty="0"/>
          </a:p>
        </p:txBody>
      </p:sp>
      <p:sp>
        <p:nvSpPr>
          <p:cNvPr id="5" name="Slide Number Placeholder 4"/>
          <p:cNvSpPr>
            <a:spLocks noGrp="1"/>
          </p:cNvSpPr>
          <p:nvPr>
            <p:ph type="sldNum" sz="quarter" idx="12"/>
          </p:nvPr>
        </p:nvSpPr>
        <p:spPr/>
        <p:txBody>
          <a:bodyPr/>
          <a:lstStyle/>
          <a:p>
            <a:fld id="{616727B6-EDA1-8D45-A79A-C175BB14405A}" type="slidenum">
              <a:rPr lang="en-GB" smtClean="0"/>
              <a:t>‹#›</a:t>
            </a:fld>
            <a:endParaRPr lang="en-GB" dirty="0"/>
          </a:p>
        </p:txBody>
      </p:sp>
      <p:sp>
        <p:nvSpPr>
          <p:cNvPr id="6" name="Title 5"/>
          <p:cNvSpPr>
            <a:spLocks noGrp="1"/>
          </p:cNvSpPr>
          <p:nvPr>
            <p:ph type="title"/>
          </p:nvPr>
        </p:nvSpPr>
        <p:spPr/>
        <p:txBody>
          <a:bodyPr/>
          <a:lstStyle/>
          <a:p>
            <a:r>
              <a:rPr lang="en-GB"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25766"/>
            <a:ext cx="8831802" cy="5463540"/>
          </a:xfrm>
          <a:prstGeom prst="rect">
            <a:avLst/>
          </a:prstGeom>
          <a:solidFill>
            <a:srgbClr val="C5DE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2" name="Date Placeholder 1"/>
          <p:cNvSpPr>
            <a:spLocks noGrp="1"/>
          </p:cNvSpPr>
          <p:nvPr>
            <p:ph type="dt" sz="half" idx="10"/>
          </p:nvPr>
        </p:nvSpPr>
        <p:spPr/>
        <p:txBody>
          <a:bodyPr/>
          <a:lstStyle/>
          <a:p>
            <a:fld id="{0ACCF3BE-7BE2-BD44-8EE1-A37817710FDB}" type="datetime1">
              <a:rPr lang="en-GB" smtClean="0"/>
              <a:t>10/02/2020</a:t>
            </a:fld>
            <a:endParaRPr lang="en-GB" dirty="0"/>
          </a:p>
        </p:txBody>
      </p:sp>
      <p:sp>
        <p:nvSpPr>
          <p:cNvPr id="3" name="Footer Placeholder 2"/>
          <p:cNvSpPr>
            <a:spLocks noGrp="1"/>
          </p:cNvSpPr>
          <p:nvPr>
            <p:ph type="ftr" sz="quarter" idx="11"/>
          </p:nvPr>
        </p:nvSpPr>
        <p:spPr/>
        <p:txBody>
          <a:bodyPr/>
          <a:lstStyle/>
          <a:p>
            <a:r>
              <a:rPr lang="en-GB" dirty="0"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8" name="Rectangle 7"/>
          <p:cNvSpPr/>
          <p:nvPr/>
        </p:nvSpPr>
        <p:spPr>
          <a:xfrm>
            <a:off x="7010400" y="125730"/>
            <a:ext cx="1981200" cy="5463540"/>
          </a:xfrm>
          <a:prstGeom prst="rect">
            <a:avLst/>
          </a:prstGeom>
          <a:solidFill>
            <a:srgbClr val="163B9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t" anchorCtr="0"/>
          <a:lstStyle/>
          <a:p>
            <a:pPr algn="l"/>
            <a:endParaRPr lang="en-US" baseline="0" dirty="0">
              <a:latin typeface="Open Sans"/>
            </a:endParaRPr>
          </a:p>
        </p:txBody>
      </p:sp>
      <p:sp>
        <p:nvSpPr>
          <p:cNvPr id="9" name="Rectangle 8"/>
          <p:cNvSpPr/>
          <p:nvPr/>
        </p:nvSpPr>
        <p:spPr>
          <a:xfrm>
            <a:off x="152400" y="127000"/>
            <a:ext cx="6705600" cy="5461000"/>
          </a:xfrm>
          <a:prstGeom prst="rect">
            <a:avLst/>
          </a:prstGeom>
          <a:solidFill>
            <a:srgbClr val="C5DE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4" name="Text Placeholder 3"/>
          <p:cNvSpPr>
            <a:spLocks noGrp="1"/>
          </p:cNvSpPr>
          <p:nvPr>
            <p:ph type="body" sz="half" idx="2"/>
          </p:nvPr>
        </p:nvSpPr>
        <p:spPr>
          <a:xfrm>
            <a:off x="7010400" y="1775460"/>
            <a:ext cx="1981200" cy="2346960"/>
          </a:xfrm>
        </p:spPr>
        <p:txBody>
          <a:bodyPr tIns="0" anchor="t" anchorCtr="0"/>
          <a:lstStyle>
            <a:lvl1pPr marL="0" indent="0">
              <a:buNone/>
              <a:defRPr sz="1400">
                <a:solidFill>
                  <a:srgbClr val="FFFFFF"/>
                </a:solidFill>
              </a:defRPr>
            </a:lvl1pPr>
            <a:lvl2pPr marL="457147" indent="0">
              <a:buNone/>
              <a:defRPr sz="1200"/>
            </a:lvl2pPr>
            <a:lvl3pPr marL="914293" indent="0">
              <a:buNone/>
              <a:defRPr sz="1000"/>
            </a:lvl3pPr>
            <a:lvl4pPr marL="1371440" indent="0">
              <a:buNone/>
              <a:defRPr sz="900"/>
            </a:lvl4pPr>
            <a:lvl5pPr marL="1828587" indent="0">
              <a:buNone/>
              <a:defRPr sz="900"/>
            </a:lvl5pPr>
            <a:lvl6pPr marL="2285734" indent="0">
              <a:buNone/>
              <a:defRPr sz="900"/>
            </a:lvl6pPr>
            <a:lvl7pPr marL="2742880" indent="0">
              <a:buNone/>
              <a:defRPr sz="900"/>
            </a:lvl7pPr>
            <a:lvl8pPr marL="3200027" indent="0">
              <a:buNone/>
              <a:defRPr sz="900"/>
            </a:lvl8pPr>
            <a:lvl9pPr marL="3657174" indent="0">
              <a:buNone/>
              <a:defRPr sz="900"/>
            </a:lvl9pPr>
          </a:lstStyle>
          <a:p>
            <a:pPr lvl="0"/>
            <a:r>
              <a:rPr lang="en-GB" dirty="0" smtClean="0"/>
              <a:t>Click to edit Master text styles</a:t>
            </a:r>
          </a:p>
        </p:txBody>
      </p:sp>
      <p:sp>
        <p:nvSpPr>
          <p:cNvPr id="5" name="Date Placeholder 4"/>
          <p:cNvSpPr>
            <a:spLocks noGrp="1"/>
          </p:cNvSpPr>
          <p:nvPr>
            <p:ph type="dt" sz="half" idx="10"/>
          </p:nvPr>
        </p:nvSpPr>
        <p:spPr/>
        <p:txBody>
          <a:bodyPr/>
          <a:lstStyle/>
          <a:p>
            <a:fld id="{4437C054-7551-2A43-912B-272224428375}" type="datetime1">
              <a:rPr lang="en-GB" smtClean="0"/>
              <a:t>10/02/2020</a:t>
            </a:fld>
            <a:endParaRPr lang="en-GB" dirty="0"/>
          </a:p>
        </p:txBody>
      </p:sp>
      <p:sp>
        <p:nvSpPr>
          <p:cNvPr id="6" name="Footer Placeholder 5"/>
          <p:cNvSpPr>
            <a:spLocks noGrp="1"/>
          </p:cNvSpPr>
          <p:nvPr>
            <p:ph type="ftr" sz="quarter" idx="11"/>
          </p:nvPr>
        </p:nvSpPr>
        <p:spPr/>
        <p:txBody>
          <a:bodyPr/>
          <a:lstStyle/>
          <a:p>
            <a:r>
              <a:rPr lang="en-GB" dirty="0" smtClean="0"/>
              <a:t>Copyright TLO Limited 2016</a:t>
            </a:r>
            <a:endParaRPr lang="en-GB"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16727B6-EDA1-8D45-A79A-C175BB14405A}" type="slidenum">
              <a:rPr lang="en-GB" smtClean="0"/>
              <a:t>‹#›</a:t>
            </a:fld>
            <a:endParaRPr lang="en-GB" dirty="0"/>
          </a:p>
        </p:txBody>
      </p:sp>
      <p:sp>
        <p:nvSpPr>
          <p:cNvPr id="11" name="Title 10"/>
          <p:cNvSpPr>
            <a:spLocks noGrp="1"/>
          </p:cNvSpPr>
          <p:nvPr>
            <p:ph type="title"/>
          </p:nvPr>
        </p:nvSpPr>
        <p:spPr>
          <a:xfrm>
            <a:off x="7010400" y="125730"/>
            <a:ext cx="1981200" cy="1649730"/>
          </a:xfrm>
        </p:spPr>
        <p:txBody>
          <a:bodyPr anchor="t"/>
          <a:lstStyle>
            <a:lvl1pPr algn="l">
              <a:defRPr sz="1900" spc="150" baseline="0">
                <a:latin typeface="Open Sans"/>
                <a:cs typeface="Open Sans"/>
              </a:defRPr>
            </a:lvl1pPr>
          </a:lstStyle>
          <a:p>
            <a:r>
              <a:rPr lang="en-GB" dirty="0" smtClean="0"/>
              <a:t>Click to edit Master title style</a:t>
            </a:r>
            <a:endParaRPr lang="en-US" dirty="0"/>
          </a:p>
        </p:txBody>
      </p:sp>
      <p:sp>
        <p:nvSpPr>
          <p:cNvPr id="13" name="Content Placeholder 2"/>
          <p:cNvSpPr>
            <a:spLocks noGrp="1"/>
          </p:cNvSpPr>
          <p:nvPr>
            <p:ph idx="1"/>
          </p:nvPr>
        </p:nvSpPr>
        <p:spPr>
          <a:xfrm>
            <a:off x="464456" y="353787"/>
            <a:ext cx="6302829" cy="4877594"/>
          </a:xfrm>
        </p:spPr>
        <p:txBody>
          <a:bodyPr/>
          <a:lstStyle>
            <a:lvl1pPr>
              <a:defRPr sz="28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9" name="Rectangle 8"/>
          <p:cNvSpPr/>
          <p:nvPr/>
        </p:nvSpPr>
        <p:spPr>
          <a:xfrm>
            <a:off x="152400" y="127000"/>
            <a:ext cx="6705600" cy="5461000"/>
          </a:xfrm>
          <a:prstGeom prst="rect">
            <a:avLst/>
          </a:prstGeom>
          <a:solidFill>
            <a:srgbClr val="C5DE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5" name="Date Placeholder 4"/>
          <p:cNvSpPr>
            <a:spLocks noGrp="1"/>
          </p:cNvSpPr>
          <p:nvPr>
            <p:ph type="dt" sz="half" idx="10"/>
          </p:nvPr>
        </p:nvSpPr>
        <p:spPr/>
        <p:txBody>
          <a:bodyPr/>
          <a:lstStyle/>
          <a:p>
            <a:fld id="{272174DC-C142-2F4C-BF4C-093F23CC67C8}" type="datetime1">
              <a:rPr lang="en-GB" smtClean="0"/>
              <a:t>10/02/2020</a:t>
            </a:fld>
            <a:endParaRPr lang="en-GB" dirty="0"/>
          </a:p>
        </p:txBody>
      </p:sp>
      <p:sp>
        <p:nvSpPr>
          <p:cNvPr id="6" name="Footer Placeholder 5"/>
          <p:cNvSpPr>
            <a:spLocks noGrp="1"/>
          </p:cNvSpPr>
          <p:nvPr>
            <p:ph type="ftr" sz="quarter" idx="11"/>
          </p:nvPr>
        </p:nvSpPr>
        <p:spPr/>
        <p:txBody>
          <a:bodyPr/>
          <a:lstStyle/>
          <a:p>
            <a:r>
              <a:rPr lang="en-GB" dirty="0" smtClean="0"/>
              <a:t>Copyright TLO Limited 2016</a:t>
            </a:r>
            <a:endParaRPr lang="en-GB"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16727B6-EDA1-8D45-A79A-C175BB14405A}" type="slidenum">
              <a:rPr lang="en-GB" smtClean="0"/>
              <a:t>‹#›</a:t>
            </a:fld>
            <a:endParaRPr lang="en-GB" dirty="0"/>
          </a:p>
        </p:txBody>
      </p:sp>
      <p:sp>
        <p:nvSpPr>
          <p:cNvPr id="12" name="Picture Placeholder 2"/>
          <p:cNvSpPr>
            <a:spLocks noGrp="1"/>
          </p:cNvSpPr>
          <p:nvPr>
            <p:ph type="pic" idx="13"/>
          </p:nvPr>
        </p:nvSpPr>
        <p:spPr>
          <a:xfrm>
            <a:off x="7010400" y="0"/>
            <a:ext cx="2133600" cy="5715000"/>
          </a:xfrm>
        </p:spPr>
        <p:txBody>
          <a:bodyPr anchor="ctr"/>
          <a:lstStyle>
            <a:lvl1pPr marL="0" indent="0" algn="ctr">
              <a:buNone/>
              <a:defRPr sz="3200"/>
            </a:lvl1pPr>
            <a:lvl2pPr marL="457147" indent="0">
              <a:buNone/>
              <a:defRPr sz="2800"/>
            </a:lvl2pPr>
            <a:lvl3pPr marL="914293" indent="0">
              <a:buNone/>
              <a:defRPr sz="2400"/>
            </a:lvl3pPr>
            <a:lvl4pPr marL="1371440" indent="0">
              <a:buNone/>
              <a:defRPr sz="2000"/>
            </a:lvl4pPr>
            <a:lvl5pPr marL="1828587" indent="0">
              <a:buNone/>
              <a:defRPr sz="2000"/>
            </a:lvl5pPr>
            <a:lvl6pPr marL="2285734" indent="0">
              <a:buNone/>
              <a:defRPr sz="2000"/>
            </a:lvl6pPr>
            <a:lvl7pPr marL="2742880" indent="0">
              <a:buNone/>
              <a:defRPr sz="2000"/>
            </a:lvl7pPr>
            <a:lvl8pPr marL="3200027" indent="0">
              <a:buNone/>
              <a:defRPr sz="2000"/>
            </a:lvl8pPr>
            <a:lvl9pPr marL="3657174" indent="0">
              <a:buNone/>
              <a:defRPr sz="2000"/>
            </a:lvl9pPr>
          </a:lstStyle>
          <a:p>
            <a:r>
              <a:rPr lang="en-GB" dirty="0" smtClean="0"/>
              <a:t>Drag picture to placeholder or click icon to add</a:t>
            </a:r>
            <a:endParaRPr lang="en-US" dirty="0"/>
          </a:p>
        </p:txBody>
      </p:sp>
      <p:sp>
        <p:nvSpPr>
          <p:cNvPr id="13" name="Title 10"/>
          <p:cNvSpPr>
            <a:spLocks noGrp="1"/>
          </p:cNvSpPr>
          <p:nvPr>
            <p:ph type="title"/>
          </p:nvPr>
        </p:nvSpPr>
        <p:spPr>
          <a:xfrm>
            <a:off x="7010400" y="254002"/>
            <a:ext cx="2133600" cy="1394460"/>
          </a:xfrm>
        </p:spPr>
        <p:txBody>
          <a:bodyPr anchor="t"/>
          <a:lstStyle>
            <a:lvl1pPr algn="l">
              <a:defRPr sz="1800" b="1" spc="150" baseline="0">
                <a:solidFill>
                  <a:srgbClr val="163B96"/>
                </a:solidFill>
              </a:defRPr>
            </a:lvl1pPr>
          </a:lstStyle>
          <a:p>
            <a:r>
              <a:rPr lang="en-GB" dirty="0" smtClean="0"/>
              <a:t>Click to edit Master title style</a:t>
            </a:r>
            <a:endParaRPr lang="en-US" dirty="0"/>
          </a:p>
        </p:txBody>
      </p:sp>
      <p:sp>
        <p:nvSpPr>
          <p:cNvPr id="17" name="Content Placeholder 2"/>
          <p:cNvSpPr>
            <a:spLocks noGrp="1"/>
          </p:cNvSpPr>
          <p:nvPr>
            <p:ph idx="1"/>
          </p:nvPr>
        </p:nvSpPr>
        <p:spPr>
          <a:xfrm>
            <a:off x="464456" y="353787"/>
            <a:ext cx="6302829" cy="4877594"/>
          </a:xfrm>
        </p:spPr>
        <p:txBody>
          <a:bodyPr/>
          <a:lstStyle>
            <a:lvl1pPr>
              <a:defRPr sz="28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Tree>
    <p:extLst>
      <p:ext uri="{BB962C8B-B14F-4D97-AF65-F5344CB8AC3E}">
        <p14:creationId xmlns:p14="http://schemas.microsoft.com/office/powerpoint/2010/main" val="54980894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2_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3" name="Content Placeholder 2"/>
          <p:cNvSpPr>
            <a:spLocks noGrp="1"/>
          </p:cNvSpPr>
          <p:nvPr>
            <p:ph idx="1"/>
          </p:nvPr>
        </p:nvSpPr>
        <p:spPr>
          <a:xfrm>
            <a:off x="609600" y="254002"/>
            <a:ext cx="5867400" cy="4877594"/>
          </a:xfrm>
        </p:spPr>
        <p:txBody>
          <a:bodyPr/>
          <a:lstStyle>
            <a:lvl1pPr>
              <a:defRPr sz="28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Date Placeholder 4"/>
          <p:cNvSpPr>
            <a:spLocks noGrp="1"/>
          </p:cNvSpPr>
          <p:nvPr>
            <p:ph type="dt" sz="half" idx="10"/>
          </p:nvPr>
        </p:nvSpPr>
        <p:spPr/>
        <p:txBody>
          <a:bodyPr/>
          <a:lstStyle/>
          <a:p>
            <a:fld id="{3AD209A6-989C-AB43-A35E-E1D3250632F3}" type="datetime1">
              <a:rPr lang="en-GB" smtClean="0"/>
              <a:t>10/02/2020</a:t>
            </a:fld>
            <a:endParaRPr lang="en-GB" dirty="0"/>
          </a:p>
        </p:txBody>
      </p:sp>
      <p:sp>
        <p:nvSpPr>
          <p:cNvPr id="6" name="Footer Placeholder 5"/>
          <p:cNvSpPr>
            <a:spLocks noGrp="1"/>
          </p:cNvSpPr>
          <p:nvPr>
            <p:ph type="ftr" sz="quarter" idx="11"/>
          </p:nvPr>
        </p:nvSpPr>
        <p:spPr/>
        <p:txBody>
          <a:bodyPr/>
          <a:lstStyle/>
          <a:p>
            <a:r>
              <a:rPr lang="en-GB" dirty="0" smtClean="0"/>
              <a:t>Copyright TLO Limited 2016</a:t>
            </a:r>
            <a:endParaRPr lang="en-GB"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16727B6-EDA1-8D45-A79A-C175BB14405A}" type="slidenum">
              <a:rPr lang="en-GB" smtClean="0"/>
              <a:t>‹#›</a:t>
            </a:fld>
            <a:endParaRPr lang="en-GB" dirty="0"/>
          </a:p>
        </p:txBody>
      </p:sp>
      <p:sp>
        <p:nvSpPr>
          <p:cNvPr id="12" name="Picture Placeholder 2"/>
          <p:cNvSpPr>
            <a:spLocks noGrp="1"/>
          </p:cNvSpPr>
          <p:nvPr>
            <p:ph type="pic" idx="13"/>
          </p:nvPr>
        </p:nvSpPr>
        <p:spPr>
          <a:xfrm>
            <a:off x="7010400" y="0"/>
            <a:ext cx="2133600" cy="5715000"/>
          </a:xfrm>
        </p:spPr>
        <p:txBody>
          <a:bodyPr anchor="ctr"/>
          <a:lstStyle>
            <a:lvl1pPr marL="0" indent="0" algn="ctr">
              <a:buNone/>
              <a:defRPr sz="3200"/>
            </a:lvl1pPr>
            <a:lvl2pPr marL="457147" indent="0">
              <a:buNone/>
              <a:defRPr sz="2800"/>
            </a:lvl2pPr>
            <a:lvl3pPr marL="914293" indent="0">
              <a:buNone/>
              <a:defRPr sz="2400"/>
            </a:lvl3pPr>
            <a:lvl4pPr marL="1371440" indent="0">
              <a:buNone/>
              <a:defRPr sz="2000"/>
            </a:lvl4pPr>
            <a:lvl5pPr marL="1828587" indent="0">
              <a:buNone/>
              <a:defRPr sz="2000"/>
            </a:lvl5pPr>
            <a:lvl6pPr marL="2285734" indent="0">
              <a:buNone/>
              <a:defRPr sz="2000"/>
            </a:lvl6pPr>
            <a:lvl7pPr marL="2742880" indent="0">
              <a:buNone/>
              <a:defRPr sz="2000"/>
            </a:lvl7pPr>
            <a:lvl8pPr marL="3200027" indent="0">
              <a:buNone/>
              <a:defRPr sz="2000"/>
            </a:lvl8pPr>
            <a:lvl9pPr marL="3657174" indent="0">
              <a:buNone/>
              <a:defRPr sz="2000"/>
            </a:lvl9pPr>
          </a:lstStyle>
          <a:p>
            <a:r>
              <a:rPr lang="en-GB" dirty="0" smtClean="0"/>
              <a:t>Drag picture to placeholder or click icon to add</a:t>
            </a:r>
            <a:endParaRPr lang="en-US" dirty="0"/>
          </a:p>
        </p:txBody>
      </p:sp>
      <p:sp>
        <p:nvSpPr>
          <p:cNvPr id="13" name="Title 10"/>
          <p:cNvSpPr>
            <a:spLocks noGrp="1"/>
          </p:cNvSpPr>
          <p:nvPr>
            <p:ph type="title"/>
          </p:nvPr>
        </p:nvSpPr>
        <p:spPr>
          <a:xfrm>
            <a:off x="7010400" y="254002"/>
            <a:ext cx="2133600" cy="1394460"/>
          </a:xfrm>
        </p:spPr>
        <p:txBody>
          <a:bodyPr anchor="t"/>
          <a:lstStyle>
            <a:lvl1pPr algn="l">
              <a:defRPr sz="1800" b="1" spc="150" baseline="0">
                <a:solidFill>
                  <a:srgbClr val="163B96"/>
                </a:solidFill>
              </a:defRPr>
            </a:lvl1pPr>
          </a:lstStyle>
          <a:p>
            <a:r>
              <a:rPr lang="en-GB" dirty="0" smtClean="0"/>
              <a:t>Click to edit Master title style</a:t>
            </a:r>
            <a:endParaRPr lang="en-US" dirty="0"/>
          </a:p>
        </p:txBody>
      </p:sp>
    </p:spTree>
    <p:extLst>
      <p:ext uri="{BB962C8B-B14F-4D97-AF65-F5344CB8AC3E}">
        <p14:creationId xmlns:p14="http://schemas.microsoft.com/office/powerpoint/2010/main" val="253593163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3_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715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3" name="Content Placeholder 2"/>
          <p:cNvSpPr>
            <a:spLocks noGrp="1"/>
          </p:cNvSpPr>
          <p:nvPr>
            <p:ph idx="1"/>
          </p:nvPr>
        </p:nvSpPr>
        <p:spPr>
          <a:xfrm>
            <a:off x="0" y="-19097"/>
            <a:ext cx="7010400" cy="5734098"/>
          </a:xfrm>
        </p:spPr>
        <p:txBody>
          <a:bodyPr/>
          <a:lstStyle>
            <a:lvl1pPr marL="45714"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BB4CCBF9-1A69-154D-8D7E-947FD3A0FFB1}" type="datetime1">
              <a:rPr lang="en-GB" smtClean="0"/>
              <a:t>10/02/2020</a:t>
            </a:fld>
            <a:endParaRPr lang="en-GB" dirty="0"/>
          </a:p>
        </p:txBody>
      </p:sp>
      <p:sp>
        <p:nvSpPr>
          <p:cNvPr id="6" name="Footer Placeholder 5"/>
          <p:cNvSpPr>
            <a:spLocks noGrp="1"/>
          </p:cNvSpPr>
          <p:nvPr>
            <p:ph type="ftr" sz="quarter" idx="11"/>
          </p:nvPr>
        </p:nvSpPr>
        <p:spPr/>
        <p:txBody>
          <a:bodyPr/>
          <a:lstStyle/>
          <a:p>
            <a:r>
              <a:rPr lang="en-GB" dirty="0" smtClean="0"/>
              <a:t>Copyright TLO Limited 2016</a:t>
            </a:r>
            <a:endParaRPr lang="en-GB" dirty="0"/>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616727B6-EDA1-8D45-A79A-C175BB14405A}" type="slidenum">
              <a:rPr lang="en-GB" smtClean="0"/>
              <a:t>‹#›</a:t>
            </a:fld>
            <a:endParaRPr lang="en-GB" dirty="0"/>
          </a:p>
        </p:txBody>
      </p:sp>
      <p:sp>
        <p:nvSpPr>
          <p:cNvPr id="12" name="Picture Placeholder 2"/>
          <p:cNvSpPr>
            <a:spLocks noGrp="1"/>
          </p:cNvSpPr>
          <p:nvPr>
            <p:ph type="pic" idx="13"/>
          </p:nvPr>
        </p:nvSpPr>
        <p:spPr>
          <a:xfrm>
            <a:off x="7010400" y="0"/>
            <a:ext cx="2133600" cy="5715000"/>
          </a:xfrm>
        </p:spPr>
        <p:txBody>
          <a:bodyPr anchor="ctr"/>
          <a:lstStyle>
            <a:lvl1pPr marL="0" indent="0" algn="ctr">
              <a:buNone/>
              <a:defRPr sz="3200"/>
            </a:lvl1pPr>
            <a:lvl2pPr marL="457147" indent="0">
              <a:buNone/>
              <a:defRPr sz="2800"/>
            </a:lvl2pPr>
            <a:lvl3pPr marL="914293" indent="0">
              <a:buNone/>
              <a:defRPr sz="2400"/>
            </a:lvl3pPr>
            <a:lvl4pPr marL="1371440" indent="0">
              <a:buNone/>
              <a:defRPr sz="2000"/>
            </a:lvl4pPr>
            <a:lvl5pPr marL="1828587" indent="0">
              <a:buNone/>
              <a:defRPr sz="2000"/>
            </a:lvl5pPr>
            <a:lvl6pPr marL="2285734" indent="0">
              <a:buNone/>
              <a:defRPr sz="2000"/>
            </a:lvl6pPr>
            <a:lvl7pPr marL="2742880" indent="0">
              <a:buNone/>
              <a:defRPr sz="2000"/>
            </a:lvl7pPr>
            <a:lvl8pPr marL="3200027" indent="0">
              <a:buNone/>
              <a:defRPr sz="2000"/>
            </a:lvl8pPr>
            <a:lvl9pPr marL="3657174" indent="0">
              <a:buNone/>
              <a:defRPr sz="2000"/>
            </a:lvl9pPr>
          </a:lstStyle>
          <a:p>
            <a:r>
              <a:rPr lang="en-GB" dirty="0" smtClean="0"/>
              <a:t>Drag picture to placeholder or click icon to add</a:t>
            </a:r>
            <a:endParaRPr lang="en-US" dirty="0"/>
          </a:p>
        </p:txBody>
      </p:sp>
      <p:sp>
        <p:nvSpPr>
          <p:cNvPr id="13" name="Title 10"/>
          <p:cNvSpPr>
            <a:spLocks noGrp="1"/>
          </p:cNvSpPr>
          <p:nvPr>
            <p:ph type="title"/>
          </p:nvPr>
        </p:nvSpPr>
        <p:spPr>
          <a:xfrm>
            <a:off x="7010400" y="254002"/>
            <a:ext cx="2133600" cy="1394460"/>
          </a:xfrm>
        </p:spPr>
        <p:txBody>
          <a:bodyPr anchor="t"/>
          <a:lstStyle>
            <a:lvl1pPr algn="l">
              <a:defRPr sz="1800" b="1" spc="150" baseline="0">
                <a:solidFill>
                  <a:srgbClr val="163B96"/>
                </a:solidFill>
              </a:defRPr>
            </a:lvl1pPr>
          </a:lstStyle>
          <a:p>
            <a:r>
              <a:rPr lang="en-GB" dirty="0" smtClean="0"/>
              <a:t>Click to edit Master title style</a:t>
            </a:r>
            <a:endParaRPr lang="en-US" dirty="0"/>
          </a:p>
        </p:txBody>
      </p:sp>
    </p:spTree>
    <p:extLst>
      <p:ext uri="{BB962C8B-B14F-4D97-AF65-F5344CB8AC3E}">
        <p14:creationId xmlns:p14="http://schemas.microsoft.com/office/powerpoint/2010/main" val="346386523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669560DC-DBCD-2549-8BFB-41ECE6A85B47}" type="datetime1">
              <a:rPr lang="en-GB" smtClean="0"/>
              <a:t>10/02/2020</a:t>
            </a:fld>
            <a:endParaRPr lang="en-GB" dirty="0"/>
          </a:p>
        </p:txBody>
      </p:sp>
      <p:sp>
        <p:nvSpPr>
          <p:cNvPr id="5" name="Footer Placeholder 4"/>
          <p:cNvSpPr>
            <a:spLocks noGrp="1"/>
          </p:cNvSpPr>
          <p:nvPr>
            <p:ph type="ftr" sz="quarter" idx="11"/>
          </p:nvPr>
        </p:nvSpPr>
        <p:spPr/>
        <p:txBody>
          <a:bodyPr/>
          <a:lstStyle/>
          <a:p>
            <a:r>
              <a:rPr lang="en-GB" dirty="0" smtClean="0"/>
              <a:t>Copyright TLO Limited 2016</a:t>
            </a:r>
            <a:endParaRPr lang="en-GB" dirty="0"/>
          </a:p>
        </p:txBody>
      </p:sp>
      <p:sp>
        <p:nvSpPr>
          <p:cNvPr id="6" name="Slide Number Placeholder 5"/>
          <p:cNvSpPr>
            <a:spLocks noGrp="1"/>
          </p:cNvSpPr>
          <p:nvPr>
            <p:ph type="sldNum" sz="quarter" idx="12"/>
          </p:nvPr>
        </p:nvSpPr>
        <p:spPr/>
        <p:txBody>
          <a:bodyPr/>
          <a:lstStyle/>
          <a:p>
            <a:fld id="{616727B6-EDA1-8D45-A79A-C175BB14405A}"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231F20"/>
                </a:solidFill>
                <a:latin typeface="Helvetica Condensed"/>
                <a:cs typeface="Helvetica Condensed"/>
              </a:defRPr>
            </a:lvl1pPr>
          </a:lstStyle>
          <a:p>
            <a:endParaRPr/>
          </a:p>
        </p:txBody>
      </p:sp>
      <p:sp>
        <p:nvSpPr>
          <p:cNvPr id="3" name="Holder 3"/>
          <p:cNvSpPr>
            <a:spLocks noGrp="1"/>
          </p:cNvSpPr>
          <p:nvPr>
            <p:ph sz="half" idx="2"/>
          </p:nvPr>
        </p:nvSpPr>
        <p:spPr>
          <a:xfrm>
            <a:off x="457200" y="2984956"/>
            <a:ext cx="3977640" cy="43088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2984956"/>
            <a:ext cx="3977640" cy="43088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2/10/2020</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4237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771649"/>
            <a:ext cx="7772400" cy="30777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20040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latin typeface="Calibri"/>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latin typeface="Calibri"/>
              </a:rPr>
              <a:pPr/>
              <a:t>2/10/2020</a:t>
            </a:fld>
            <a:endParaRPr lang="en-US" dirty="0">
              <a:solidFill>
                <a:prstClr val="black">
                  <a:tint val="75000"/>
                </a:prstClr>
              </a:solidFill>
              <a:latin typeface="Calibri"/>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latin typeface="Calibri"/>
              </a:rPr>
              <a:pPr/>
              <a:t>‹#›</a:t>
            </a:fld>
            <a:endParaRPr dirty="0">
              <a:solidFill>
                <a:prstClr val="black">
                  <a:tint val="75000"/>
                </a:prstClr>
              </a:solidFill>
              <a:latin typeface="Calibri"/>
            </a:endParaRPr>
          </a:p>
        </p:txBody>
      </p:sp>
    </p:spTree>
    <p:extLst>
      <p:ext uri="{BB962C8B-B14F-4D97-AF65-F5344CB8AC3E}">
        <p14:creationId xmlns:p14="http://schemas.microsoft.com/office/powerpoint/2010/main" val="1807918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505161" y="1558886"/>
            <a:ext cx="0" cy="1480334"/>
          </a:xfrm>
          <a:custGeom>
            <a:avLst/>
            <a:gdLst/>
            <a:ahLst/>
            <a:cxnLst/>
            <a:rect l="l" t="t" r="r" b="b"/>
            <a:pathLst>
              <a:path h="1958975">
                <a:moveTo>
                  <a:pt x="0" y="0"/>
                </a:moveTo>
                <a:lnTo>
                  <a:pt x="0" y="1958809"/>
                </a:lnTo>
              </a:path>
            </a:pathLst>
          </a:custGeom>
          <a:ln w="11607">
            <a:solidFill>
              <a:srgbClr val="231F20"/>
            </a:solidFill>
          </a:ln>
        </p:spPr>
        <p:txBody>
          <a:bodyPr wrap="square" lIns="0" tIns="0" rIns="0" bIns="0" rtlCol="0"/>
          <a:lstStyle/>
          <a:p>
            <a:pPr defTabSz="372115"/>
            <a:endParaRPr sz="1500" dirty="0" smtClean="0">
              <a:solidFill>
                <a:prstClr val="black"/>
              </a:solidFill>
              <a:latin typeface="Calibri"/>
            </a:endParaRPr>
          </a:p>
        </p:txBody>
      </p:sp>
      <p:sp>
        <p:nvSpPr>
          <p:cNvPr id="2" name="Holder 2"/>
          <p:cNvSpPr>
            <a:spLocks noGrp="1"/>
          </p:cNvSpPr>
          <p:nvPr>
            <p:ph type="title"/>
          </p:nvPr>
        </p:nvSpPr>
        <p:spPr>
          <a:xfrm>
            <a:off x="385525" y="292136"/>
            <a:ext cx="8372950" cy="246221"/>
          </a:xfrm>
        </p:spPr>
        <p:txBody>
          <a:bodyPr lIns="0" tIns="0" rIns="0" bIns="0"/>
          <a:lstStyle>
            <a:lvl1pPr>
              <a:defRPr sz="1600" b="1" i="0">
                <a:solidFill>
                  <a:srgbClr val="231F20"/>
                </a:solidFill>
                <a:latin typeface="Helvetica Condensed"/>
                <a:cs typeface="Helvetica Condense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latin typeface="Calibri"/>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latin typeface="Calibri"/>
              </a:rPr>
              <a:pPr/>
              <a:t>2/10/2020</a:t>
            </a:fld>
            <a:endParaRPr lang="en-US" dirty="0">
              <a:solidFill>
                <a:prstClr val="black">
                  <a:tint val="75000"/>
                </a:prstClr>
              </a:solidFill>
              <a:latin typeface="Calibri"/>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latin typeface="Calibri"/>
              </a:rPr>
              <a:pPr/>
              <a:t>‹#›</a:t>
            </a:fld>
            <a:endParaRPr dirty="0">
              <a:solidFill>
                <a:prstClr val="black">
                  <a:tint val="75000"/>
                </a:prstClr>
              </a:solidFill>
              <a:latin typeface="Calibri"/>
            </a:endParaRPr>
          </a:p>
        </p:txBody>
      </p:sp>
    </p:spTree>
    <p:extLst>
      <p:ext uri="{BB962C8B-B14F-4D97-AF65-F5344CB8AC3E}">
        <p14:creationId xmlns:p14="http://schemas.microsoft.com/office/powerpoint/2010/main" val="588339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85525" y="292136"/>
            <a:ext cx="8372950" cy="246221"/>
          </a:xfrm>
        </p:spPr>
        <p:txBody>
          <a:bodyPr lIns="0" tIns="0" rIns="0" bIns="0"/>
          <a:lstStyle>
            <a:lvl1pPr>
              <a:defRPr sz="1600" b="1" i="0">
                <a:solidFill>
                  <a:srgbClr val="231F20"/>
                </a:solidFill>
                <a:latin typeface="Helvetica Condensed"/>
                <a:cs typeface="Helvetica Condensed"/>
              </a:defRPr>
            </a:lvl1pPr>
          </a:lstStyle>
          <a:p>
            <a:endParaRPr/>
          </a:p>
        </p:txBody>
      </p:sp>
      <p:sp>
        <p:nvSpPr>
          <p:cNvPr id="3" name="Holder 3"/>
          <p:cNvSpPr>
            <a:spLocks noGrp="1"/>
          </p:cNvSpPr>
          <p:nvPr>
            <p:ph sz="half" idx="2"/>
          </p:nvPr>
        </p:nvSpPr>
        <p:spPr>
          <a:xfrm>
            <a:off x="457200" y="131445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31445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latin typeface="Calibri"/>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latin typeface="Calibri"/>
              </a:rPr>
              <a:pPr/>
              <a:t>2/10/2020</a:t>
            </a:fld>
            <a:endParaRPr lang="en-US" dirty="0">
              <a:solidFill>
                <a:prstClr val="black">
                  <a:tint val="75000"/>
                </a:prstClr>
              </a:solidFill>
              <a:latin typeface="Calibri"/>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latin typeface="Calibri"/>
              </a:rPr>
              <a:pPr/>
              <a:t>‹#›</a:t>
            </a:fld>
            <a:endParaRPr dirty="0">
              <a:solidFill>
                <a:prstClr val="black">
                  <a:tint val="75000"/>
                </a:prstClr>
              </a:solidFill>
              <a:latin typeface="Calibri"/>
            </a:endParaRPr>
          </a:p>
        </p:txBody>
      </p:sp>
    </p:spTree>
    <p:extLst>
      <p:ext uri="{BB962C8B-B14F-4D97-AF65-F5344CB8AC3E}">
        <p14:creationId xmlns:p14="http://schemas.microsoft.com/office/powerpoint/2010/main" val="971133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85525" y="292136"/>
            <a:ext cx="8372950" cy="246221"/>
          </a:xfrm>
        </p:spPr>
        <p:txBody>
          <a:bodyPr lIns="0" tIns="0" rIns="0" bIns="0"/>
          <a:lstStyle>
            <a:lvl1pPr>
              <a:defRPr sz="1600" b="1" i="0">
                <a:solidFill>
                  <a:srgbClr val="231F20"/>
                </a:solidFill>
                <a:latin typeface="Helvetica Condensed"/>
                <a:cs typeface="Helvetica Condense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latin typeface="Calibri"/>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latin typeface="Calibri"/>
              </a:rPr>
              <a:pPr/>
              <a:t>2/10/2020</a:t>
            </a:fld>
            <a:endParaRPr lang="en-US" dirty="0">
              <a:solidFill>
                <a:prstClr val="black">
                  <a:tint val="75000"/>
                </a:prstClr>
              </a:solidFill>
              <a:latin typeface="Calibri"/>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latin typeface="Calibri"/>
              </a:rPr>
              <a:pPr/>
              <a:t>‹#›</a:t>
            </a:fld>
            <a:endParaRPr dirty="0">
              <a:solidFill>
                <a:prstClr val="black">
                  <a:tint val="75000"/>
                </a:prstClr>
              </a:solidFill>
              <a:latin typeface="Calibri"/>
            </a:endParaRPr>
          </a:p>
        </p:txBody>
      </p:sp>
    </p:spTree>
    <p:extLst>
      <p:ext uri="{BB962C8B-B14F-4D97-AF65-F5344CB8AC3E}">
        <p14:creationId xmlns:p14="http://schemas.microsoft.com/office/powerpoint/2010/main" val="2709669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490714" y="1572616"/>
            <a:ext cx="0" cy="1634365"/>
          </a:xfrm>
          <a:custGeom>
            <a:avLst/>
            <a:gdLst/>
            <a:ahLst/>
            <a:cxnLst/>
            <a:rect l="l" t="t" r="r" b="b"/>
            <a:pathLst>
              <a:path h="2162810">
                <a:moveTo>
                  <a:pt x="0" y="0"/>
                </a:moveTo>
                <a:lnTo>
                  <a:pt x="0" y="2162276"/>
                </a:lnTo>
              </a:path>
            </a:pathLst>
          </a:custGeom>
          <a:ln w="12814">
            <a:solidFill>
              <a:srgbClr val="231F20"/>
            </a:solidFill>
          </a:ln>
        </p:spPr>
        <p:txBody>
          <a:bodyPr wrap="square" lIns="0" tIns="0" rIns="0" bIns="0" rtlCol="0"/>
          <a:lstStyle/>
          <a:p>
            <a:pPr defTabSz="372115"/>
            <a:endParaRPr sz="1500" dirty="0" smtClean="0">
              <a:solidFill>
                <a:prstClr val="black"/>
              </a:solidFill>
              <a:latin typeface="Calibri"/>
            </a:endParaRPr>
          </a:p>
        </p:txBody>
      </p:sp>
      <p:sp>
        <p:nvSpPr>
          <p:cNvPr id="17" name="bk object 17"/>
          <p:cNvSpPr/>
          <p:nvPr/>
        </p:nvSpPr>
        <p:spPr>
          <a:xfrm>
            <a:off x="2490805" y="3205569"/>
            <a:ext cx="1605087" cy="822461"/>
          </a:xfrm>
          <a:custGeom>
            <a:avLst/>
            <a:gdLst/>
            <a:ahLst/>
            <a:cxnLst/>
            <a:rect l="l" t="t" r="r" b="b"/>
            <a:pathLst>
              <a:path w="1877060" h="1088389">
                <a:moveTo>
                  <a:pt x="0" y="0"/>
                </a:moveTo>
                <a:lnTo>
                  <a:pt x="1876577" y="1088059"/>
                </a:lnTo>
              </a:path>
            </a:pathLst>
          </a:custGeom>
          <a:ln w="12814">
            <a:solidFill>
              <a:srgbClr val="231F20"/>
            </a:solidFill>
          </a:ln>
        </p:spPr>
        <p:txBody>
          <a:bodyPr wrap="square" lIns="0" tIns="0" rIns="0" bIns="0" rtlCol="0"/>
          <a:lstStyle/>
          <a:p>
            <a:pPr defTabSz="372115"/>
            <a:endParaRPr sz="1500" dirty="0" smtClean="0">
              <a:solidFill>
                <a:prstClr val="black"/>
              </a:solidFill>
              <a:latin typeface="Calibri"/>
            </a:endParaRPr>
          </a:p>
        </p:txBody>
      </p:sp>
      <p:sp>
        <p:nvSpPr>
          <p:cNvPr id="18" name="bk object 18"/>
          <p:cNvSpPr/>
          <p:nvPr/>
        </p:nvSpPr>
        <p:spPr>
          <a:xfrm>
            <a:off x="861129" y="3205570"/>
            <a:ext cx="1630065" cy="822461"/>
          </a:xfrm>
          <a:custGeom>
            <a:avLst/>
            <a:gdLst/>
            <a:ahLst/>
            <a:cxnLst/>
            <a:rect l="l" t="t" r="r" b="b"/>
            <a:pathLst>
              <a:path w="1906270" h="1088389">
                <a:moveTo>
                  <a:pt x="0" y="1088059"/>
                </a:moveTo>
                <a:lnTo>
                  <a:pt x="1905812" y="0"/>
                </a:lnTo>
              </a:path>
            </a:pathLst>
          </a:custGeom>
          <a:ln w="12814">
            <a:solidFill>
              <a:srgbClr val="231F20"/>
            </a:solidFill>
          </a:ln>
        </p:spPr>
        <p:txBody>
          <a:bodyPr wrap="square" lIns="0" tIns="0" rIns="0" bIns="0" rtlCol="0"/>
          <a:lstStyle/>
          <a:p>
            <a:pPr defTabSz="372115"/>
            <a:endParaRPr sz="1500" dirty="0" smtClean="0">
              <a:solidFill>
                <a:prstClr val="black"/>
              </a:solidFill>
              <a:latin typeface="Calibri"/>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solidFill>
                <a:prstClr val="black">
                  <a:tint val="75000"/>
                </a:prstClr>
              </a:solidFill>
              <a:latin typeface="Calibri"/>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latin typeface="Calibri"/>
              </a:rPr>
              <a:pPr/>
              <a:t>2/10/2020</a:t>
            </a:fld>
            <a:endParaRPr lang="en-US" dirty="0">
              <a:solidFill>
                <a:prstClr val="black">
                  <a:tint val="75000"/>
                </a:prstClr>
              </a:solidFill>
              <a:latin typeface="Calibri"/>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latin typeface="Calibri"/>
              </a:rPr>
              <a:pPr/>
              <a:t>‹#›</a:t>
            </a:fld>
            <a:endParaRPr dirty="0">
              <a:solidFill>
                <a:prstClr val="black">
                  <a:tint val="75000"/>
                </a:prstClr>
              </a:solidFill>
              <a:latin typeface="Calibri"/>
            </a:endParaRPr>
          </a:p>
        </p:txBody>
      </p:sp>
    </p:spTree>
    <p:extLst>
      <p:ext uri="{BB962C8B-B14F-4D97-AF65-F5344CB8AC3E}">
        <p14:creationId xmlns:p14="http://schemas.microsoft.com/office/powerpoint/2010/main" val="144473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2.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362478"/>
            <a:ext cx="8831802" cy="4204563"/>
          </a:xfrm>
          <a:prstGeom prst="rect">
            <a:avLst/>
          </a:prstGeom>
          <a:solidFill>
            <a:srgbClr val="C5DE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8" name="Rectangle 7"/>
          <p:cNvSpPr/>
          <p:nvPr/>
        </p:nvSpPr>
        <p:spPr>
          <a:xfrm>
            <a:off x="152405" y="127005"/>
            <a:ext cx="8814047" cy="1122039"/>
          </a:xfrm>
          <a:prstGeom prst="rect">
            <a:avLst/>
          </a:prstGeom>
          <a:solidFill>
            <a:srgbClr val="163B9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rtlCol="0" anchor="ctr"/>
          <a:lstStyle/>
          <a:p>
            <a:pPr algn="ctr"/>
            <a:endParaRPr lang="en-US" dirty="0"/>
          </a:p>
        </p:txBody>
      </p:sp>
      <p:sp>
        <p:nvSpPr>
          <p:cNvPr id="2" name="Title Placeholder 1"/>
          <p:cNvSpPr>
            <a:spLocks noGrp="1"/>
          </p:cNvSpPr>
          <p:nvPr>
            <p:ph type="title"/>
          </p:nvPr>
        </p:nvSpPr>
        <p:spPr>
          <a:xfrm>
            <a:off x="381000" y="296540"/>
            <a:ext cx="8381260" cy="878662"/>
          </a:xfrm>
          <a:prstGeom prst="rect">
            <a:avLst/>
          </a:prstGeom>
        </p:spPr>
        <p:txBody>
          <a:bodyPr vert="horz" lIns="91429" tIns="45714" rIns="91429" bIns="45714" rtlCol="0" anchor="ctr">
            <a:noAutofit/>
          </a:bodyPr>
          <a:lstStyle/>
          <a:p>
            <a:r>
              <a:rPr lang="en-GB" dirty="0" smtClean="0"/>
              <a:t>Click to edit Master title style</a:t>
            </a:r>
            <a:endParaRPr lang="en-US" dirty="0"/>
          </a:p>
        </p:txBody>
      </p:sp>
      <p:sp>
        <p:nvSpPr>
          <p:cNvPr id="3" name="Text Placeholder 2"/>
          <p:cNvSpPr>
            <a:spLocks noGrp="1"/>
          </p:cNvSpPr>
          <p:nvPr>
            <p:ph type="body" idx="1"/>
          </p:nvPr>
        </p:nvSpPr>
        <p:spPr>
          <a:xfrm>
            <a:off x="381005" y="1432559"/>
            <a:ext cx="8407893" cy="3672840"/>
          </a:xfrm>
          <a:prstGeom prst="rect">
            <a:avLst/>
          </a:prstGeom>
        </p:spPr>
        <p:txBody>
          <a:bodyPr vert="horz" lIns="91429" tIns="45714" rIns="91429" bIns="45714" rtlCol="0" anchor="ctr" anchorCtr="0">
            <a:normAutofit/>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2"/>
          </p:nvPr>
        </p:nvSpPr>
        <p:spPr>
          <a:xfrm>
            <a:off x="370888" y="5296959"/>
            <a:ext cx="2133600" cy="228600"/>
          </a:xfrm>
          <a:prstGeom prst="rect">
            <a:avLst/>
          </a:prstGeom>
        </p:spPr>
        <p:txBody>
          <a:bodyPr vert="horz" lIns="91429" tIns="45714" rIns="91429" bIns="45714" rtlCol="0" anchor="ctr"/>
          <a:lstStyle>
            <a:lvl1pPr algn="l">
              <a:defRPr sz="1100">
                <a:solidFill>
                  <a:schemeClr val="tx2"/>
                </a:solidFill>
              </a:defRPr>
            </a:lvl1pPr>
          </a:lstStyle>
          <a:p>
            <a:fld id="{6FD77BD2-1B3A-B548-B419-C28F97562C83}" type="datetime1">
              <a:rPr lang="en-GB" smtClean="0"/>
              <a:t>10/02/2020</a:t>
            </a:fld>
            <a:endParaRPr lang="en-GB" dirty="0"/>
          </a:p>
        </p:txBody>
      </p:sp>
      <p:sp>
        <p:nvSpPr>
          <p:cNvPr id="5" name="Footer Placeholder 4"/>
          <p:cNvSpPr>
            <a:spLocks noGrp="1"/>
          </p:cNvSpPr>
          <p:nvPr>
            <p:ph type="ftr" sz="quarter" idx="3"/>
          </p:nvPr>
        </p:nvSpPr>
        <p:spPr>
          <a:xfrm>
            <a:off x="3048000" y="5296959"/>
            <a:ext cx="3352800" cy="228600"/>
          </a:xfrm>
          <a:prstGeom prst="rect">
            <a:avLst/>
          </a:prstGeom>
        </p:spPr>
        <p:txBody>
          <a:bodyPr vert="horz" lIns="91429" tIns="45714" rIns="91429" bIns="45714" rtlCol="0" anchor="ctr"/>
          <a:lstStyle>
            <a:lvl1pPr algn="ctr">
              <a:defRPr sz="1100">
                <a:solidFill>
                  <a:schemeClr val="tx2"/>
                </a:solidFill>
              </a:defRPr>
            </a:lvl1pPr>
          </a:lstStyle>
          <a:p>
            <a:r>
              <a:rPr lang="en-GB" dirty="0" smtClean="0"/>
              <a:t>Copyright TLO Limited 2016</a:t>
            </a:r>
            <a:endParaRPr lang="en-GB" dirty="0"/>
          </a:p>
        </p:txBody>
      </p:sp>
      <p:sp>
        <p:nvSpPr>
          <p:cNvPr id="6" name="Slide Number Placeholder 5"/>
          <p:cNvSpPr>
            <a:spLocks noGrp="1"/>
          </p:cNvSpPr>
          <p:nvPr>
            <p:ph type="sldNum" sz="quarter" idx="4"/>
          </p:nvPr>
        </p:nvSpPr>
        <p:spPr>
          <a:xfrm>
            <a:off x="8234680" y="5295900"/>
            <a:ext cx="582966" cy="228600"/>
          </a:xfrm>
          <a:prstGeom prst="rect">
            <a:avLst/>
          </a:prstGeom>
          <a:ln w="19050">
            <a:noFill/>
          </a:ln>
        </p:spPr>
        <p:txBody>
          <a:bodyPr vert="horz" lIns="91429" tIns="45714" rIns="91429" bIns="45714" rtlCol="0" anchor="ctr"/>
          <a:lstStyle>
            <a:lvl1pPr algn="ctr">
              <a:defRPr sz="1100">
                <a:solidFill>
                  <a:schemeClr val="tx2"/>
                </a:solidFill>
              </a:defRPr>
            </a:lvl1pPr>
          </a:lstStyle>
          <a:p>
            <a:fld id="{616727B6-EDA1-8D45-A79A-C175BB14405A}"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81" r:id="rId3"/>
    <p:sldLayoutId id="2147483682" r:id="rId4"/>
    <p:sldLayoutId id="2147483683" r:id="rId5"/>
    <p:sldLayoutId id="2147483684" r:id="rId6"/>
    <p:sldLayoutId id="2147483685" r:id="rId7"/>
    <p:sldLayoutId id="2147483686" r:id="rId8"/>
    <p:sldLayoutId id="2147483687" r:id="rId9"/>
    <p:sldLayoutId id="2147483696" r:id="rId10"/>
  </p:sldLayoutIdLst>
  <p:hf hdr="0" dt="0"/>
  <p:txStyles>
    <p:titleStyle>
      <a:lvl1pPr algn="ctr" defTabSz="914293" rtl="0" eaLnBrk="1" latinLnBrk="0" hangingPunct="1">
        <a:spcBef>
          <a:spcPct val="0"/>
        </a:spcBef>
        <a:buNone/>
        <a:defRPr sz="3200" kern="1200" cap="none" spc="200" baseline="0">
          <a:ln>
            <a:noFill/>
          </a:ln>
          <a:solidFill>
            <a:schemeClr val="bg1"/>
          </a:solidFill>
          <a:effectLst/>
          <a:latin typeface="Open Sans"/>
          <a:ea typeface="+mj-ea"/>
          <a:cs typeface="Open Sans"/>
        </a:defRPr>
      </a:lvl1pPr>
    </p:titleStyle>
    <p:body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7"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7" algn="l" defTabSz="914293" rtl="0" eaLnBrk="1" latinLnBrk="0" hangingPunct="1">
        <a:defRPr sz="1800" kern="1200">
          <a:solidFill>
            <a:schemeClr val="tx1"/>
          </a:solidFill>
          <a:latin typeface="+mn-lt"/>
          <a:ea typeface="+mn-ea"/>
          <a:cs typeface="+mn-cs"/>
        </a:defRPr>
      </a:lvl5pPr>
      <a:lvl6pPr marL="2285734" algn="l" defTabSz="914293" rtl="0" eaLnBrk="1" latinLnBrk="0" hangingPunct="1">
        <a:defRPr sz="1800" kern="1200">
          <a:solidFill>
            <a:schemeClr val="tx1"/>
          </a:solidFill>
          <a:latin typeface="+mn-lt"/>
          <a:ea typeface="+mn-ea"/>
          <a:cs typeface="+mn-cs"/>
        </a:defRPr>
      </a:lvl6pPr>
      <a:lvl7pPr marL="2742880" algn="l" defTabSz="914293" rtl="0" eaLnBrk="1" latinLnBrk="0" hangingPunct="1">
        <a:defRPr sz="1800" kern="1200">
          <a:solidFill>
            <a:schemeClr val="tx1"/>
          </a:solidFill>
          <a:latin typeface="+mn-lt"/>
          <a:ea typeface="+mn-ea"/>
          <a:cs typeface="+mn-cs"/>
        </a:defRPr>
      </a:lvl7pPr>
      <a:lvl8pPr marL="3200027" algn="l" defTabSz="914293" rtl="0" eaLnBrk="1" latinLnBrk="0" hangingPunct="1">
        <a:defRPr sz="1800" kern="1200">
          <a:solidFill>
            <a:schemeClr val="tx1"/>
          </a:solidFill>
          <a:latin typeface="+mn-lt"/>
          <a:ea typeface="+mn-ea"/>
          <a:cs typeface="+mn-cs"/>
        </a:defRPr>
      </a:lvl8pPr>
      <a:lvl9pPr marL="3657174" algn="l" defTabSz="9142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5525" y="292136"/>
            <a:ext cx="8372950" cy="307777"/>
          </a:xfrm>
          <a:prstGeom prst="rect">
            <a:avLst/>
          </a:prstGeom>
        </p:spPr>
        <p:txBody>
          <a:bodyPr wrap="square" lIns="0" tIns="0" rIns="0" bIns="0">
            <a:spAutoFit/>
          </a:bodyPr>
          <a:lstStyle>
            <a:lvl1pPr>
              <a:defRPr sz="2000" b="1" i="0">
                <a:solidFill>
                  <a:srgbClr val="231F20"/>
                </a:solidFill>
                <a:latin typeface="Helvetica Condensed"/>
                <a:cs typeface="Helvetica Condensed"/>
              </a:defRPr>
            </a:lvl1pPr>
          </a:lstStyle>
          <a:p>
            <a:endParaRPr/>
          </a:p>
        </p:txBody>
      </p:sp>
      <p:sp>
        <p:nvSpPr>
          <p:cNvPr id="3" name="Holder 3"/>
          <p:cNvSpPr>
            <a:spLocks noGrp="1"/>
          </p:cNvSpPr>
          <p:nvPr>
            <p:ph type="body" idx="1"/>
          </p:nvPr>
        </p:nvSpPr>
        <p:spPr>
          <a:xfrm>
            <a:off x="457200" y="131445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5314949"/>
            <a:ext cx="2926080" cy="230832"/>
          </a:xfrm>
          <a:prstGeom prst="rect">
            <a:avLst/>
          </a:prstGeom>
        </p:spPr>
        <p:txBody>
          <a:bodyPr wrap="square" lIns="0" tIns="0" rIns="0" bIns="0">
            <a:spAutoFit/>
          </a:bodyPr>
          <a:lstStyle>
            <a:lvl1pPr algn="ctr">
              <a:defRPr>
                <a:solidFill>
                  <a:schemeClr val="tx1">
                    <a:tint val="75000"/>
                  </a:schemeClr>
                </a:solidFill>
              </a:defRPr>
            </a:lvl1pPr>
          </a:lstStyle>
          <a:p>
            <a:pPr defTabSz="372115"/>
            <a:endParaRPr sz="1500" dirty="0">
              <a:solidFill>
                <a:prstClr val="black">
                  <a:tint val="75000"/>
                </a:prstClr>
              </a:solidFill>
              <a:latin typeface="Calibri"/>
            </a:endParaRPr>
          </a:p>
        </p:txBody>
      </p:sp>
      <p:sp>
        <p:nvSpPr>
          <p:cNvPr id="5" name="Holder 5"/>
          <p:cNvSpPr>
            <a:spLocks noGrp="1"/>
          </p:cNvSpPr>
          <p:nvPr>
            <p:ph type="dt" sz="half" idx="6"/>
          </p:nvPr>
        </p:nvSpPr>
        <p:spPr>
          <a:xfrm>
            <a:off x="457200" y="5314949"/>
            <a:ext cx="2103120" cy="230832"/>
          </a:xfrm>
          <a:prstGeom prst="rect">
            <a:avLst/>
          </a:prstGeom>
        </p:spPr>
        <p:txBody>
          <a:bodyPr wrap="square" lIns="0" tIns="0" rIns="0" bIns="0">
            <a:spAutoFit/>
          </a:bodyPr>
          <a:lstStyle>
            <a:lvl1pPr algn="l">
              <a:defRPr>
                <a:solidFill>
                  <a:schemeClr val="tx1">
                    <a:tint val="75000"/>
                  </a:schemeClr>
                </a:solidFill>
              </a:defRPr>
            </a:lvl1pPr>
          </a:lstStyle>
          <a:p>
            <a:pPr defTabSz="372115"/>
            <a:fld id="{1D8BD707-D9CF-40AE-B4C6-C98DA3205C09}" type="datetimeFigureOut">
              <a:rPr lang="en-US" sz="1500">
                <a:solidFill>
                  <a:prstClr val="black">
                    <a:tint val="75000"/>
                  </a:prstClr>
                </a:solidFill>
                <a:latin typeface="Calibri"/>
              </a:rPr>
              <a:pPr defTabSz="372115"/>
              <a:t>2/10/2020</a:t>
            </a:fld>
            <a:endParaRPr lang="en-US" sz="1500" dirty="0">
              <a:solidFill>
                <a:prstClr val="black">
                  <a:tint val="75000"/>
                </a:prstClr>
              </a:solidFill>
              <a:latin typeface="Calibri"/>
            </a:endParaRPr>
          </a:p>
        </p:txBody>
      </p:sp>
      <p:sp>
        <p:nvSpPr>
          <p:cNvPr id="6" name="Holder 6"/>
          <p:cNvSpPr>
            <a:spLocks noGrp="1"/>
          </p:cNvSpPr>
          <p:nvPr>
            <p:ph type="sldNum" sz="quarter" idx="7"/>
          </p:nvPr>
        </p:nvSpPr>
        <p:spPr>
          <a:xfrm>
            <a:off x="6583680" y="5314949"/>
            <a:ext cx="2103120" cy="230832"/>
          </a:xfrm>
          <a:prstGeom prst="rect">
            <a:avLst/>
          </a:prstGeom>
        </p:spPr>
        <p:txBody>
          <a:bodyPr wrap="square" lIns="0" tIns="0" rIns="0" bIns="0">
            <a:spAutoFit/>
          </a:bodyPr>
          <a:lstStyle>
            <a:lvl1pPr algn="r">
              <a:defRPr>
                <a:solidFill>
                  <a:schemeClr val="tx1">
                    <a:tint val="75000"/>
                  </a:schemeClr>
                </a:solidFill>
              </a:defRPr>
            </a:lvl1pPr>
          </a:lstStyle>
          <a:p>
            <a:pPr defTabSz="372115"/>
            <a:fld id="{B6F15528-21DE-4FAA-801E-634DDDAF4B2B}" type="slidenum">
              <a:rPr sz="1500">
                <a:solidFill>
                  <a:prstClr val="black">
                    <a:tint val="75000"/>
                  </a:prstClr>
                </a:solidFill>
                <a:latin typeface="Calibri"/>
              </a:rPr>
              <a:pPr defTabSz="372115"/>
              <a:t>‹#›</a:t>
            </a:fld>
            <a:endParaRPr sz="1500" dirty="0">
              <a:solidFill>
                <a:prstClr val="black">
                  <a:tint val="75000"/>
                </a:prstClr>
              </a:solidFill>
              <a:latin typeface="Calibri"/>
            </a:endParaRPr>
          </a:p>
        </p:txBody>
      </p:sp>
    </p:spTree>
    <p:extLst>
      <p:ext uri="{BB962C8B-B14F-4D97-AF65-F5344CB8AC3E}">
        <p14:creationId xmlns:p14="http://schemas.microsoft.com/office/powerpoint/2010/main" val="17602608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xStyles>
    <p:titleStyle>
      <a:lvl1pPr>
        <a:defRPr>
          <a:latin typeface="+mj-lt"/>
          <a:ea typeface="+mj-ea"/>
          <a:cs typeface="+mj-cs"/>
        </a:defRPr>
      </a:lvl1pPr>
    </p:titleStyle>
    <p:bodyStyle>
      <a:lvl1pPr marL="0">
        <a:defRPr>
          <a:latin typeface="+mn-lt"/>
          <a:ea typeface="+mn-ea"/>
          <a:cs typeface="+mn-cs"/>
        </a:defRPr>
      </a:lvl1pPr>
      <a:lvl2pPr marL="372115">
        <a:defRPr>
          <a:latin typeface="+mn-lt"/>
          <a:ea typeface="+mn-ea"/>
          <a:cs typeface="+mn-cs"/>
        </a:defRPr>
      </a:lvl2pPr>
      <a:lvl3pPr marL="744230">
        <a:defRPr>
          <a:latin typeface="+mn-lt"/>
          <a:ea typeface="+mn-ea"/>
          <a:cs typeface="+mn-cs"/>
        </a:defRPr>
      </a:lvl3pPr>
      <a:lvl4pPr marL="1116345">
        <a:defRPr>
          <a:latin typeface="+mn-lt"/>
          <a:ea typeface="+mn-ea"/>
          <a:cs typeface="+mn-cs"/>
        </a:defRPr>
      </a:lvl4pPr>
      <a:lvl5pPr marL="1488460">
        <a:defRPr>
          <a:latin typeface="+mn-lt"/>
          <a:ea typeface="+mn-ea"/>
          <a:cs typeface="+mn-cs"/>
        </a:defRPr>
      </a:lvl5pPr>
      <a:lvl6pPr marL="1860575">
        <a:defRPr>
          <a:latin typeface="+mn-lt"/>
          <a:ea typeface="+mn-ea"/>
          <a:cs typeface="+mn-cs"/>
        </a:defRPr>
      </a:lvl6pPr>
      <a:lvl7pPr marL="2232690">
        <a:defRPr>
          <a:latin typeface="+mn-lt"/>
          <a:ea typeface="+mn-ea"/>
          <a:cs typeface="+mn-cs"/>
        </a:defRPr>
      </a:lvl7pPr>
      <a:lvl8pPr marL="2604806">
        <a:defRPr>
          <a:latin typeface="+mn-lt"/>
          <a:ea typeface="+mn-ea"/>
          <a:cs typeface="+mn-cs"/>
        </a:defRPr>
      </a:lvl8pPr>
      <a:lvl9pPr marL="2976921">
        <a:defRPr>
          <a:latin typeface="+mn-lt"/>
          <a:ea typeface="+mn-ea"/>
          <a:cs typeface="+mn-cs"/>
        </a:defRPr>
      </a:lvl9pPr>
    </p:bodyStyle>
    <p:otherStyle>
      <a:lvl1pPr marL="0">
        <a:defRPr>
          <a:latin typeface="+mn-lt"/>
          <a:ea typeface="+mn-ea"/>
          <a:cs typeface="+mn-cs"/>
        </a:defRPr>
      </a:lvl1pPr>
      <a:lvl2pPr marL="372115">
        <a:defRPr>
          <a:latin typeface="+mn-lt"/>
          <a:ea typeface="+mn-ea"/>
          <a:cs typeface="+mn-cs"/>
        </a:defRPr>
      </a:lvl2pPr>
      <a:lvl3pPr marL="744230">
        <a:defRPr>
          <a:latin typeface="+mn-lt"/>
          <a:ea typeface="+mn-ea"/>
          <a:cs typeface="+mn-cs"/>
        </a:defRPr>
      </a:lvl3pPr>
      <a:lvl4pPr marL="1116345">
        <a:defRPr>
          <a:latin typeface="+mn-lt"/>
          <a:ea typeface="+mn-ea"/>
          <a:cs typeface="+mn-cs"/>
        </a:defRPr>
      </a:lvl4pPr>
      <a:lvl5pPr marL="1488460">
        <a:defRPr>
          <a:latin typeface="+mn-lt"/>
          <a:ea typeface="+mn-ea"/>
          <a:cs typeface="+mn-cs"/>
        </a:defRPr>
      </a:lvl5pPr>
      <a:lvl6pPr marL="1860575">
        <a:defRPr>
          <a:latin typeface="+mn-lt"/>
          <a:ea typeface="+mn-ea"/>
          <a:cs typeface="+mn-cs"/>
        </a:defRPr>
      </a:lvl6pPr>
      <a:lvl7pPr marL="2232690">
        <a:defRPr>
          <a:latin typeface="+mn-lt"/>
          <a:ea typeface="+mn-ea"/>
          <a:cs typeface="+mn-cs"/>
        </a:defRPr>
      </a:lvl7pPr>
      <a:lvl8pPr marL="2604806">
        <a:defRPr>
          <a:latin typeface="+mn-lt"/>
          <a:ea typeface="+mn-ea"/>
          <a:cs typeface="+mn-cs"/>
        </a:defRPr>
      </a:lvl8pPr>
      <a:lvl9pPr marL="297692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iStock_000013790058_900x6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390" y="-155649"/>
            <a:ext cx="9547090" cy="6364726"/>
          </a:xfrm>
          <a:prstGeom prst="rect">
            <a:avLst/>
          </a:prstGeom>
        </p:spPr>
      </p:pic>
      <p:sp>
        <p:nvSpPr>
          <p:cNvPr id="15" name="Subtitle 14"/>
          <p:cNvSpPr>
            <a:spLocks noGrp="1"/>
          </p:cNvSpPr>
          <p:nvPr>
            <p:ph type="subTitle" idx="1"/>
          </p:nvPr>
        </p:nvSpPr>
        <p:spPr>
          <a:xfrm>
            <a:off x="6090782" y="3014014"/>
            <a:ext cx="2900817" cy="1744786"/>
          </a:xfrm>
        </p:spPr>
        <p:txBody>
          <a:bodyPr/>
          <a:lstStyle/>
          <a:p>
            <a:endParaRPr lang="en-GB" dirty="0"/>
          </a:p>
        </p:txBody>
      </p:sp>
      <p:sp>
        <p:nvSpPr>
          <p:cNvPr id="6" name="Title 5"/>
          <p:cNvSpPr>
            <a:spLocks noGrp="1"/>
          </p:cNvSpPr>
          <p:nvPr>
            <p:ph type="title"/>
          </p:nvPr>
        </p:nvSpPr>
        <p:spPr>
          <a:xfrm>
            <a:off x="4253344" y="667183"/>
            <a:ext cx="4903355" cy="1524000"/>
          </a:xfrm>
        </p:spPr>
        <p:txBody>
          <a:bodyPr/>
          <a:lstStyle/>
          <a:p>
            <a:r>
              <a:rPr lang="en-GB" dirty="0" smtClean="0">
                <a:solidFill>
                  <a:srgbClr val="163B96"/>
                </a:solidFill>
              </a:rPr>
              <a:t>Introducing </a:t>
            </a:r>
            <a:r>
              <a:rPr lang="en-GB" dirty="0">
                <a:solidFill>
                  <a:srgbClr val="163B96"/>
                </a:solidFill>
              </a:rPr>
              <a:t>Learning </a:t>
            </a:r>
            <a:r>
              <a:rPr lang="en-GB" dirty="0" smtClean="0">
                <a:solidFill>
                  <a:srgbClr val="163B96"/>
                </a:solidFill>
              </a:rPr>
              <a:t>Power to Leadership Teams </a:t>
            </a:r>
            <a:endParaRPr lang="en-GB" dirty="0">
              <a:solidFill>
                <a:srgbClr val="163B96"/>
              </a:solidFill>
            </a:endParaRPr>
          </a:p>
        </p:txBody>
      </p:sp>
      <p:pic>
        <p:nvPicPr>
          <p:cNvPr id="10" name="Picture 9" descr="BLP_Logo-150x10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967" y="429071"/>
            <a:ext cx="1139057" cy="797340"/>
          </a:xfrm>
          <a:prstGeom prst="rect">
            <a:avLst/>
          </a:prstGeom>
        </p:spPr>
      </p:pic>
    </p:spTree>
    <p:extLst>
      <p:ext uri="{BB962C8B-B14F-4D97-AF65-F5344CB8AC3E}">
        <p14:creationId xmlns:p14="http://schemas.microsoft.com/office/powerpoint/2010/main" val="1886114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p:cNvSpPr>
            <a:spLocks noGrp="1"/>
          </p:cNvSpPr>
          <p:nvPr>
            <p:ph type="pic" idx="13"/>
          </p:nvPr>
        </p:nvSpPr>
        <p:spPr/>
      </p:sp>
      <p:sp>
        <p:nvSpPr>
          <p:cNvPr id="4" name="Title 3"/>
          <p:cNvSpPr>
            <a:spLocks noGrp="1"/>
          </p:cNvSpPr>
          <p:nvPr>
            <p:ph type="title"/>
          </p:nvPr>
        </p:nvSpPr>
        <p:spPr/>
        <p:txBody>
          <a:bodyPr/>
          <a:lstStyle/>
          <a:p>
            <a:r>
              <a:rPr lang="en-GB" dirty="0" smtClean="0"/>
              <a:t>Your contribution</a:t>
            </a:r>
            <a:br>
              <a:rPr lang="en-GB" dirty="0" smtClean="0"/>
            </a:br>
            <a:r>
              <a:rPr lang="en-GB" dirty="0"/>
              <a:t/>
            </a:r>
            <a:br>
              <a:rPr lang="en-GB" dirty="0"/>
            </a:br>
            <a:endParaRPr lang="en-GB" dirty="0"/>
          </a:p>
        </p:txBody>
      </p:sp>
      <p:sp>
        <p:nvSpPr>
          <p:cNvPr id="5" name="Content Placeholder 4"/>
          <p:cNvSpPr>
            <a:spLocks noGrp="1"/>
          </p:cNvSpPr>
          <p:nvPr>
            <p:ph idx="1"/>
          </p:nvPr>
        </p:nvSpPr>
        <p:spPr/>
        <p:txBody>
          <a:bodyPr>
            <a:normAutofit lnSpcReduction="10000"/>
          </a:bodyPr>
          <a:lstStyle/>
          <a:p>
            <a:r>
              <a:rPr lang="en-GB" dirty="0" smtClean="0"/>
              <a:t>Outcomes</a:t>
            </a:r>
          </a:p>
          <a:p>
            <a:pPr marL="365717" lvl="1" indent="0">
              <a:buNone/>
            </a:pPr>
            <a:endParaRPr lang="en-GB" dirty="0" smtClean="0"/>
          </a:p>
          <a:p>
            <a:pPr lvl="1"/>
            <a:r>
              <a:rPr lang="en-GB" dirty="0" smtClean="0"/>
              <a:t>Consider the learner attributes necessary for 21</a:t>
            </a:r>
            <a:r>
              <a:rPr lang="en-GB" baseline="30000" dirty="0" smtClean="0"/>
              <a:t>st</a:t>
            </a:r>
            <a:r>
              <a:rPr lang="en-GB" dirty="0" smtClean="0"/>
              <a:t> century success</a:t>
            </a:r>
          </a:p>
          <a:p>
            <a:pPr lvl="1"/>
            <a:r>
              <a:rPr lang="en-GB" dirty="0" smtClean="0"/>
              <a:t>Understand the philosophy and practice of BLP</a:t>
            </a:r>
          </a:p>
          <a:p>
            <a:pPr lvl="1"/>
            <a:r>
              <a:rPr lang="en-GB" dirty="0" smtClean="0"/>
              <a:t>Reflect on the learning culture as it currently is</a:t>
            </a:r>
          </a:p>
          <a:p>
            <a:pPr lvl="1"/>
            <a:r>
              <a:rPr lang="en-GB" dirty="0" smtClean="0"/>
              <a:t>Appreciate how learning power is built in the classroom</a:t>
            </a:r>
          </a:p>
          <a:p>
            <a:pPr lvl="1"/>
            <a:r>
              <a:rPr lang="en-GB" dirty="0" smtClean="0"/>
              <a:t>Understand the strategic dimensions involved in building school wide learning power</a:t>
            </a:r>
          </a:p>
          <a:p>
            <a:pPr lvl="1"/>
            <a:r>
              <a:rPr lang="en-GB" dirty="0" smtClean="0"/>
              <a:t>Feel excited about taking on the learning journey.</a:t>
            </a:r>
            <a:endParaRPr lang="en-GB" dirty="0"/>
          </a:p>
        </p:txBody>
      </p:sp>
      <p:pic>
        <p:nvPicPr>
          <p:cNvPr id="3" name="Picture 2" descr="download (3).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1644" y="1167311"/>
            <a:ext cx="710510" cy="488137"/>
          </a:xfrm>
          <a:prstGeom prst="rect">
            <a:avLst/>
          </a:prstGeom>
        </p:spPr>
      </p:pic>
      <p:sp>
        <p:nvSpPr>
          <p:cNvPr id="6" name="TextBox 5"/>
          <p:cNvSpPr txBox="1"/>
          <p:nvPr/>
        </p:nvSpPr>
        <p:spPr>
          <a:xfrm>
            <a:off x="7547364" y="1909044"/>
            <a:ext cx="514037" cy="707886"/>
          </a:xfrm>
          <a:prstGeom prst="rect">
            <a:avLst/>
          </a:prstGeom>
          <a:noFill/>
        </p:spPr>
        <p:txBody>
          <a:bodyPr wrap="square" rtlCol="0">
            <a:spAutoFit/>
          </a:bodyPr>
          <a:lstStyle/>
          <a:p>
            <a:r>
              <a:rPr lang="en-GB" sz="4000" dirty="0" smtClean="0">
                <a:solidFill>
                  <a:srgbClr val="163B96"/>
                </a:solidFill>
                <a:latin typeface="Aril"/>
                <a:cs typeface="Aril"/>
              </a:rPr>
              <a:t>?</a:t>
            </a:r>
            <a:endParaRPr lang="en-GB" sz="4000" dirty="0">
              <a:solidFill>
                <a:srgbClr val="163B96"/>
              </a:solidFill>
              <a:latin typeface="Aril"/>
              <a:cs typeface="Aril"/>
            </a:endParaRPr>
          </a:p>
        </p:txBody>
      </p:sp>
      <p:pic>
        <p:nvPicPr>
          <p:cNvPr id="9" name="Picture 8" descr="download (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644" y="3502610"/>
            <a:ext cx="822688" cy="895391"/>
          </a:xfrm>
          <a:prstGeom prst="rect">
            <a:avLst/>
          </a:prstGeom>
        </p:spPr>
      </p:pic>
      <p:pic>
        <p:nvPicPr>
          <p:cNvPr id="11" name="Picture 10" descr="imgres-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644" y="4537024"/>
            <a:ext cx="943389" cy="943389"/>
          </a:xfrm>
          <a:prstGeom prst="rect">
            <a:avLst/>
          </a:prstGeom>
        </p:spPr>
      </p:pic>
      <p:pic>
        <p:nvPicPr>
          <p:cNvPr id="2" name="Picture 1" descr="imgre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7364" y="2616930"/>
            <a:ext cx="1122131" cy="822325"/>
          </a:xfrm>
          <a:prstGeom prst="rect">
            <a:avLst/>
          </a:prstGeom>
        </p:spPr>
      </p:pic>
      <p:sp>
        <p:nvSpPr>
          <p:cNvPr id="7" name="Footer Placeholder 6"/>
          <p:cNvSpPr>
            <a:spLocks noGrp="1"/>
          </p:cNvSpPr>
          <p:nvPr>
            <p:ph type="ftr" sz="quarter" idx="11"/>
          </p:nvPr>
        </p:nvSpPr>
        <p:spPr/>
        <p:txBody>
          <a:bodyPr/>
          <a:lstStyle/>
          <a:p>
            <a:r>
              <a:rPr lang="en-GB" dirty="0" smtClean="0"/>
              <a:t>Copyright TLO Limited 2016</a:t>
            </a:r>
            <a:endParaRPr lang="en-GB" dirty="0"/>
          </a:p>
        </p:txBody>
      </p:sp>
      <p:sp>
        <p:nvSpPr>
          <p:cNvPr id="8" name="Slide Number Placeholder 7"/>
          <p:cNvSpPr>
            <a:spLocks noGrp="1"/>
          </p:cNvSpPr>
          <p:nvPr>
            <p:ph type="sldNum" sz="quarter" idx="12"/>
          </p:nvPr>
        </p:nvSpPr>
        <p:spPr/>
        <p:txBody>
          <a:bodyPr/>
          <a:lstStyle/>
          <a:p>
            <a:fld id="{616727B6-EDA1-8D45-A79A-C175BB14405A}" type="slidenum">
              <a:rPr lang="en-GB" smtClean="0"/>
              <a:t>2</a:t>
            </a:fld>
            <a:endParaRPr lang="en-GB" dirty="0"/>
          </a:p>
        </p:txBody>
      </p:sp>
    </p:spTree>
    <p:extLst>
      <p:ext uri="{BB962C8B-B14F-4D97-AF65-F5344CB8AC3E}">
        <p14:creationId xmlns:p14="http://schemas.microsoft.com/office/powerpoint/2010/main" val="1376496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7038107" y="2385060"/>
            <a:ext cx="1981200" cy="2346960"/>
          </a:xfrm>
        </p:spPr>
        <p:txBody>
          <a:bodyPr/>
          <a:lstStyle/>
          <a:p>
            <a:r>
              <a:rPr lang="en-US" dirty="0" smtClean="0"/>
              <a:t>Select your top five learner attributes necessary for successful 21</a:t>
            </a:r>
            <a:r>
              <a:rPr lang="en-US" baseline="30000" dirty="0" smtClean="0"/>
              <a:t>st</a:t>
            </a:r>
            <a:r>
              <a:rPr lang="en-US" dirty="0" smtClean="0"/>
              <a:t> century learning.</a:t>
            </a:r>
            <a:endParaRPr lang="en-US" dirty="0"/>
          </a:p>
        </p:txBody>
      </p:sp>
      <p:sp>
        <p:nvSpPr>
          <p:cNvPr id="4" name="Title 3"/>
          <p:cNvSpPr>
            <a:spLocks noGrp="1"/>
          </p:cNvSpPr>
          <p:nvPr>
            <p:ph type="title"/>
          </p:nvPr>
        </p:nvSpPr>
        <p:spPr/>
        <p:txBody>
          <a:bodyPr/>
          <a:lstStyle/>
          <a:p>
            <a:r>
              <a:rPr lang="en-US" sz="2400" dirty="0"/>
              <a:t>How do we want our students to be as learners ? </a:t>
            </a:r>
          </a:p>
        </p:txBody>
      </p:sp>
      <p:sp>
        <p:nvSpPr>
          <p:cNvPr id="5" name="Content Placeholder 4"/>
          <p:cNvSpPr>
            <a:spLocks noGrp="1"/>
          </p:cNvSpPr>
          <p:nvPr>
            <p:ph idx="1"/>
          </p:nvPr>
        </p:nvSpPr>
        <p:spPr>
          <a:xfrm>
            <a:off x="492979" y="506214"/>
            <a:ext cx="3400962" cy="4877594"/>
          </a:xfrm>
        </p:spPr>
        <p:txBody>
          <a:bodyPr>
            <a:normAutofit/>
          </a:bodyPr>
          <a:lstStyle/>
          <a:p>
            <a:pPr marL="0" indent="0" defTabSz="1279525">
              <a:buNone/>
            </a:pPr>
            <a:r>
              <a:rPr lang="en-GB" altLang="en-US" sz="2400" dirty="0">
                <a:latin typeface="Gill Sans" pitchFamily="-105" charset="0"/>
                <a:ea typeface="ＭＳ Ｐゴシック" panose="020B0600070205080204" pitchFamily="34" charset="-128"/>
              </a:rPr>
              <a:t>Adventurous</a:t>
            </a:r>
          </a:p>
          <a:p>
            <a:pPr marL="0" indent="0" defTabSz="1279525">
              <a:buNone/>
            </a:pPr>
            <a:r>
              <a:rPr lang="en-GB" altLang="en-US" sz="2400" dirty="0">
                <a:latin typeface="Gill Sans" pitchFamily="-105" charset="0"/>
                <a:ea typeface="ＭＳ Ｐゴシック" panose="020B0600070205080204" pitchFamily="34" charset="-128"/>
              </a:rPr>
              <a:t>Correct</a:t>
            </a:r>
          </a:p>
          <a:p>
            <a:pPr marL="0" indent="0" defTabSz="1279525">
              <a:buNone/>
            </a:pPr>
            <a:r>
              <a:rPr lang="en-GB" altLang="en-US" sz="2400" dirty="0">
                <a:latin typeface="Gill Sans" pitchFamily="-105" charset="0"/>
                <a:ea typeface="ＭＳ Ｐゴシック" panose="020B0600070205080204" pitchFamily="34" charset="-128"/>
              </a:rPr>
              <a:t>Creative</a:t>
            </a:r>
          </a:p>
          <a:p>
            <a:pPr marL="0" indent="0" defTabSz="1279525">
              <a:buNone/>
            </a:pPr>
            <a:r>
              <a:rPr lang="en-GB" altLang="en-US" sz="2400" dirty="0">
                <a:latin typeface="Gill Sans" pitchFamily="-105" charset="0"/>
                <a:ea typeface="ＭＳ Ｐゴシック" panose="020B0600070205080204" pitchFamily="34" charset="-128"/>
              </a:rPr>
              <a:t>Solitary workers</a:t>
            </a:r>
          </a:p>
          <a:p>
            <a:pPr marL="0" indent="0" defTabSz="1279525">
              <a:buNone/>
            </a:pPr>
            <a:r>
              <a:rPr lang="en-GB" altLang="en-US" sz="2400" dirty="0">
                <a:latin typeface="Gill Sans" pitchFamily="-105" charset="0"/>
                <a:ea typeface="ＭＳ Ｐゴシック" panose="020B0600070205080204" pitchFamily="34" charset="-128"/>
              </a:rPr>
              <a:t>Social learners</a:t>
            </a:r>
          </a:p>
          <a:p>
            <a:pPr marL="0" indent="0" defTabSz="1279525">
              <a:buNone/>
            </a:pPr>
            <a:r>
              <a:rPr lang="en-GB" altLang="en-US" sz="2400" dirty="0">
                <a:latin typeface="Gill Sans" pitchFamily="-105" charset="0"/>
                <a:ea typeface="ＭＳ Ｐゴシック" panose="020B0600070205080204" pitchFamily="34" charset="-128"/>
              </a:rPr>
              <a:t>Active</a:t>
            </a:r>
          </a:p>
          <a:p>
            <a:pPr marL="0" indent="0" defTabSz="1279525">
              <a:buNone/>
            </a:pPr>
            <a:r>
              <a:rPr lang="en-GB" altLang="en-US" sz="2400" dirty="0">
                <a:latin typeface="Gill Sans" pitchFamily="-105" charset="0"/>
                <a:ea typeface="ＭＳ Ｐゴシック" panose="020B0600070205080204" pitchFamily="34" charset="-128"/>
              </a:rPr>
              <a:t>Sit still</a:t>
            </a:r>
          </a:p>
          <a:p>
            <a:pPr marL="0" indent="0" defTabSz="1279525">
              <a:buNone/>
            </a:pPr>
            <a:r>
              <a:rPr lang="en-GB" altLang="en-US" sz="2400" dirty="0">
                <a:latin typeface="Gill Sans" pitchFamily="-105" charset="0"/>
                <a:ea typeface="ＭＳ Ｐゴシック" panose="020B0600070205080204" pitchFamily="34" charset="-128"/>
              </a:rPr>
              <a:t>Do as told</a:t>
            </a:r>
          </a:p>
          <a:p>
            <a:pPr marL="0" indent="0" defTabSz="1279525">
              <a:buNone/>
            </a:pPr>
            <a:r>
              <a:rPr lang="en-GB" altLang="en-US" sz="2400" dirty="0">
                <a:latin typeface="Gill Sans" pitchFamily="-105" charset="0"/>
                <a:ea typeface="ＭＳ Ｐゴシック" panose="020B0600070205080204" pitchFamily="34" charset="-128"/>
              </a:rPr>
              <a:t>Curious</a:t>
            </a:r>
          </a:p>
          <a:p>
            <a:pPr marL="0" indent="0" defTabSz="1279525">
              <a:buNone/>
            </a:pPr>
            <a:r>
              <a:rPr lang="en-GB" altLang="en-US" sz="2400" dirty="0">
                <a:latin typeface="Gill Sans" pitchFamily="-105" charset="0"/>
                <a:ea typeface="ＭＳ Ｐゴシック" panose="020B0600070205080204" pitchFamily="34" charset="-128"/>
              </a:rPr>
              <a:t>Good at remembering facts</a:t>
            </a:r>
          </a:p>
          <a:p>
            <a:pPr marL="45714" indent="0">
              <a:buNone/>
            </a:pPr>
            <a:endParaRPr lang="en-US" dirty="0"/>
          </a:p>
        </p:txBody>
      </p:sp>
      <p:sp>
        <p:nvSpPr>
          <p:cNvPr id="7" name="Rectangle 1027"/>
          <p:cNvSpPr txBox="1">
            <a:spLocks noChangeArrowheads="1"/>
          </p:cNvSpPr>
          <p:nvPr/>
        </p:nvSpPr>
        <p:spPr>
          <a:xfrm>
            <a:off x="3564654" y="232965"/>
            <a:ext cx="3501159" cy="4886325"/>
          </a:xfrm>
          <a:prstGeom prst="rect">
            <a:avLst/>
          </a:prstGeom>
        </p:spPr>
        <p:txBody>
          <a:bodyPr vert="horz" lIns="91429" tIns="45715" rIns="91429" bIns="45715" rtlCol="0" anchor="ctr" anchorCtr="0">
            <a:normAutofit/>
          </a:bodyPr>
          <a:lst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indent="0" defTabSz="1279525">
              <a:buNone/>
            </a:pPr>
            <a:r>
              <a:rPr lang="en-GB" altLang="en-US" sz="2400" dirty="0" smtClean="0">
                <a:latin typeface="Gill Sans" pitchFamily="-105" charset="0"/>
                <a:ea typeface="ＭＳ Ｐゴシック" panose="020B0600070205080204" pitchFamily="34" charset="-128"/>
              </a:rPr>
              <a:t>Evaluated</a:t>
            </a:r>
          </a:p>
          <a:p>
            <a:pPr marL="0" indent="0" defTabSz="1279525">
              <a:buNone/>
            </a:pPr>
            <a:r>
              <a:rPr lang="en-GB" altLang="en-US" sz="2400" dirty="0" smtClean="0">
                <a:latin typeface="Gill Sans" pitchFamily="-105" charset="0"/>
                <a:ea typeface="ＭＳ Ｐゴシック" panose="020B0600070205080204" pitchFamily="34" charset="-128"/>
              </a:rPr>
              <a:t>Self evaluative</a:t>
            </a:r>
          </a:p>
          <a:p>
            <a:pPr marL="0" indent="0" defTabSz="1279525">
              <a:buNone/>
            </a:pPr>
            <a:r>
              <a:rPr lang="en-GB" altLang="en-US" sz="2400" dirty="0" smtClean="0">
                <a:latin typeface="Gill Sans" pitchFamily="-105" charset="0"/>
                <a:ea typeface="ＭＳ Ｐゴシック" panose="020B0600070205080204" pitchFamily="34" charset="-128"/>
              </a:rPr>
              <a:t>Deferential</a:t>
            </a:r>
          </a:p>
          <a:p>
            <a:pPr marL="0" indent="0" defTabSz="1279525">
              <a:buNone/>
            </a:pPr>
            <a:r>
              <a:rPr lang="en-GB" altLang="en-US" sz="2400" dirty="0" smtClean="0">
                <a:latin typeface="Gill Sans" pitchFamily="-105" charset="0"/>
                <a:ea typeface="ＭＳ Ｐゴシック" panose="020B0600070205080204" pitchFamily="34" charset="-128"/>
              </a:rPr>
              <a:t>Good at following instructions</a:t>
            </a:r>
          </a:p>
          <a:p>
            <a:pPr marL="0" indent="0" defTabSz="1279525">
              <a:buNone/>
            </a:pPr>
            <a:r>
              <a:rPr lang="en-GB" altLang="en-US" sz="2400" dirty="0" smtClean="0">
                <a:latin typeface="Gill Sans" pitchFamily="-105" charset="0"/>
                <a:ea typeface="ＭＳ Ｐゴシック" panose="020B0600070205080204" pitchFamily="34" charset="-128"/>
              </a:rPr>
              <a:t>Listen to teachers</a:t>
            </a:r>
          </a:p>
          <a:p>
            <a:pPr marL="0" indent="0" defTabSz="1279525">
              <a:buNone/>
            </a:pPr>
            <a:r>
              <a:rPr lang="en-GB" altLang="en-US" sz="2400" dirty="0" smtClean="0">
                <a:latin typeface="Gill Sans" pitchFamily="-105" charset="0"/>
                <a:ea typeface="ＭＳ Ｐゴシック" panose="020B0600070205080204" pitchFamily="34" charset="-128"/>
              </a:rPr>
              <a:t>Attentive to everyone</a:t>
            </a:r>
          </a:p>
          <a:p>
            <a:pPr marL="0" indent="0" defTabSz="1279525">
              <a:buNone/>
            </a:pPr>
            <a:r>
              <a:rPr lang="en-GB" altLang="en-US" sz="2400" dirty="0" smtClean="0">
                <a:latin typeface="Gill Sans" pitchFamily="-105" charset="0"/>
                <a:ea typeface="ＭＳ Ｐゴシック" panose="020B0600070205080204" pitchFamily="34" charset="-128"/>
              </a:rPr>
              <a:t>Imaginative</a:t>
            </a:r>
          </a:p>
          <a:p>
            <a:pPr marL="0" indent="0" defTabSz="1279525">
              <a:buNone/>
            </a:pPr>
            <a:r>
              <a:rPr lang="en-GB" altLang="en-US" sz="2400" dirty="0" smtClean="0">
                <a:latin typeface="Gill Sans" pitchFamily="-105" charset="0"/>
                <a:ea typeface="ＭＳ Ｐゴシック" panose="020B0600070205080204" pitchFamily="34" charset="-128"/>
              </a:rPr>
              <a:t>Responsible</a:t>
            </a:r>
          </a:p>
          <a:p>
            <a:pPr marL="0" indent="0" defTabSz="1279525">
              <a:buNone/>
            </a:pPr>
            <a:r>
              <a:rPr lang="en-GB" altLang="en-US" sz="2400" dirty="0" smtClean="0">
                <a:latin typeface="Gill Sans" pitchFamily="-105" charset="0"/>
                <a:ea typeface="ＭＳ Ｐゴシック" panose="020B0600070205080204" pitchFamily="34" charset="-128"/>
              </a:rPr>
              <a:t>Good at copying</a:t>
            </a:r>
          </a:p>
          <a:p>
            <a:pPr marL="0" indent="0" defTabSz="1279525">
              <a:buNone/>
            </a:pPr>
            <a:r>
              <a:rPr lang="en-GB" altLang="en-US" sz="2400" dirty="0" smtClean="0">
                <a:latin typeface="Gill Sans" pitchFamily="-105" charset="0"/>
                <a:ea typeface="ＭＳ Ｐゴシック" panose="020B0600070205080204" pitchFamily="34" charset="-128"/>
              </a:rPr>
              <a:t>Initiators</a:t>
            </a:r>
          </a:p>
        </p:txBody>
      </p:sp>
    </p:spTree>
    <p:extLst>
      <p:ext uri="{BB962C8B-B14F-4D97-AF65-F5344CB8AC3E}">
        <p14:creationId xmlns:p14="http://schemas.microsoft.com/office/powerpoint/2010/main" val="1593804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7010400" y="2295370"/>
            <a:ext cx="1981200" cy="2346960"/>
          </a:xfrm>
        </p:spPr>
        <p:txBody>
          <a:bodyPr/>
          <a:lstStyle/>
          <a:p>
            <a:r>
              <a:rPr lang="en-US" dirty="0" smtClean="0"/>
              <a:t>How many were green ?</a:t>
            </a:r>
            <a:endParaRPr lang="en-US" dirty="0"/>
          </a:p>
        </p:txBody>
      </p:sp>
      <p:sp>
        <p:nvSpPr>
          <p:cNvPr id="4" name="Title 3"/>
          <p:cNvSpPr>
            <a:spLocks noGrp="1"/>
          </p:cNvSpPr>
          <p:nvPr>
            <p:ph type="title"/>
          </p:nvPr>
        </p:nvSpPr>
        <p:spPr/>
        <p:txBody>
          <a:bodyPr/>
          <a:lstStyle/>
          <a:p>
            <a:r>
              <a:rPr lang="en-US" sz="2400" dirty="0"/>
              <a:t>How do we want our students to be as learners ? </a:t>
            </a:r>
          </a:p>
        </p:txBody>
      </p:sp>
      <p:sp>
        <p:nvSpPr>
          <p:cNvPr id="5" name="Content Placeholder 4"/>
          <p:cNvSpPr>
            <a:spLocks noGrp="1"/>
          </p:cNvSpPr>
          <p:nvPr>
            <p:ph idx="1"/>
          </p:nvPr>
        </p:nvSpPr>
        <p:spPr>
          <a:xfrm>
            <a:off x="492979" y="506214"/>
            <a:ext cx="3400962" cy="4877594"/>
          </a:xfrm>
        </p:spPr>
        <p:txBody>
          <a:bodyPr>
            <a:normAutofit/>
          </a:bodyPr>
          <a:lstStyle/>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Adventurous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Correct</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Creative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Solitary workers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Social learners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Active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Sit still</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Do as told</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Curious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Good at remembering facts</a:t>
            </a:r>
          </a:p>
          <a:p>
            <a:pPr marL="45714" indent="0">
              <a:buNone/>
            </a:pPr>
            <a:endParaRPr lang="en-US" dirty="0"/>
          </a:p>
        </p:txBody>
      </p:sp>
      <p:sp>
        <p:nvSpPr>
          <p:cNvPr id="7" name="Rectangle 1027"/>
          <p:cNvSpPr txBox="1">
            <a:spLocks noChangeArrowheads="1"/>
          </p:cNvSpPr>
          <p:nvPr/>
        </p:nvSpPr>
        <p:spPr>
          <a:xfrm>
            <a:off x="3564654" y="232965"/>
            <a:ext cx="3501159" cy="4886325"/>
          </a:xfrm>
          <a:prstGeom prst="rect">
            <a:avLst/>
          </a:prstGeom>
        </p:spPr>
        <p:txBody>
          <a:bodyPr vert="horz" lIns="91429" tIns="45715" rIns="91429" bIns="45715" rtlCol="0" anchor="ctr" anchorCtr="0">
            <a:normAutofit/>
          </a:bodyPr>
          <a:lst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Evaluated</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Self evaluative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Deferential</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following instructions</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Listen to teachers</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Attentive to everyone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Imaginative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Responsible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copying</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Initiators</a:t>
            </a:r>
          </a:p>
        </p:txBody>
      </p:sp>
    </p:spTree>
    <p:extLst>
      <p:ext uri="{BB962C8B-B14F-4D97-AF65-F5344CB8AC3E}">
        <p14:creationId xmlns:p14="http://schemas.microsoft.com/office/powerpoint/2010/main" val="3794918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7010400" y="2273895"/>
            <a:ext cx="1981200" cy="2346960"/>
          </a:xfrm>
        </p:spPr>
        <p:txBody>
          <a:bodyPr/>
          <a:lstStyle/>
          <a:p>
            <a:r>
              <a:rPr lang="en-US" dirty="0" smtClean="0"/>
              <a:t>A bit 19</a:t>
            </a:r>
            <a:r>
              <a:rPr lang="en-US" baseline="30000" dirty="0" smtClean="0"/>
              <a:t>th</a:t>
            </a:r>
            <a:r>
              <a:rPr lang="en-US" dirty="0" smtClean="0"/>
              <a:t> century clerk ?</a:t>
            </a:r>
            <a:endParaRPr lang="en-US" dirty="0"/>
          </a:p>
        </p:txBody>
      </p:sp>
      <p:sp>
        <p:nvSpPr>
          <p:cNvPr id="4" name="Title 3"/>
          <p:cNvSpPr>
            <a:spLocks noGrp="1"/>
          </p:cNvSpPr>
          <p:nvPr>
            <p:ph type="title"/>
          </p:nvPr>
        </p:nvSpPr>
        <p:spPr/>
        <p:txBody>
          <a:bodyPr/>
          <a:lstStyle/>
          <a:p>
            <a:r>
              <a:rPr lang="en-US" sz="2400" dirty="0"/>
              <a:t>How do we want our students to be as learners ? </a:t>
            </a:r>
          </a:p>
        </p:txBody>
      </p:sp>
      <p:sp>
        <p:nvSpPr>
          <p:cNvPr id="5" name="Content Placeholder 4"/>
          <p:cNvSpPr>
            <a:spLocks noGrp="1"/>
          </p:cNvSpPr>
          <p:nvPr>
            <p:ph idx="1"/>
          </p:nvPr>
        </p:nvSpPr>
        <p:spPr>
          <a:xfrm>
            <a:off x="492979" y="506214"/>
            <a:ext cx="3400962" cy="4877594"/>
          </a:xfrm>
        </p:spPr>
        <p:txBody>
          <a:bodyPr>
            <a:normAutofit/>
          </a:bodyPr>
          <a:lstStyle/>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Adventurous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Correct</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Creative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Solitary workers</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Social learners</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Active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Sit still</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Do as told</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Curious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Good at remembering facts</a:t>
            </a:r>
          </a:p>
          <a:p>
            <a:pPr marL="45714" indent="0">
              <a:buNone/>
            </a:pPr>
            <a:endParaRPr lang="en-US" dirty="0"/>
          </a:p>
        </p:txBody>
      </p:sp>
      <p:sp>
        <p:nvSpPr>
          <p:cNvPr id="7" name="Rectangle 1027"/>
          <p:cNvSpPr txBox="1">
            <a:spLocks noChangeArrowheads="1"/>
          </p:cNvSpPr>
          <p:nvPr/>
        </p:nvSpPr>
        <p:spPr>
          <a:xfrm>
            <a:off x="3564654" y="232965"/>
            <a:ext cx="3501159" cy="4886325"/>
          </a:xfrm>
          <a:prstGeom prst="rect">
            <a:avLst/>
          </a:prstGeom>
        </p:spPr>
        <p:txBody>
          <a:bodyPr vert="horz" lIns="91429" tIns="45715" rIns="91429" bIns="45715" rtlCol="0" anchor="ctr" anchorCtr="0">
            <a:normAutofit/>
          </a:bodyPr>
          <a:lst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Evaluated</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Self evaluative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Deferential</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following instructions</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Listen to teachers</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Attentive to everyone</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Imaginative</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Responsible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copying</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Initiators</a:t>
            </a:r>
          </a:p>
        </p:txBody>
      </p:sp>
    </p:spTree>
    <p:extLst>
      <p:ext uri="{BB962C8B-B14F-4D97-AF65-F5344CB8AC3E}">
        <p14:creationId xmlns:p14="http://schemas.microsoft.com/office/powerpoint/2010/main" val="1917367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6965616" y="2523606"/>
            <a:ext cx="1981200" cy="2346960"/>
          </a:xfrm>
        </p:spPr>
        <p:txBody>
          <a:bodyPr>
            <a:normAutofit/>
          </a:bodyPr>
          <a:lstStyle/>
          <a:p>
            <a:r>
              <a:rPr lang="en-US" sz="1600" dirty="0" smtClean="0"/>
              <a:t>More like a 21</a:t>
            </a:r>
            <a:r>
              <a:rPr lang="en-US" sz="1600" baseline="30000" dirty="0" smtClean="0"/>
              <a:t>st</a:t>
            </a:r>
            <a:r>
              <a:rPr lang="en-US" sz="1600" dirty="0" smtClean="0"/>
              <a:t> century explorer</a:t>
            </a:r>
            <a:endParaRPr lang="en-US" sz="1600" dirty="0"/>
          </a:p>
        </p:txBody>
      </p:sp>
      <p:sp>
        <p:nvSpPr>
          <p:cNvPr id="4" name="Title 3"/>
          <p:cNvSpPr>
            <a:spLocks noGrp="1"/>
          </p:cNvSpPr>
          <p:nvPr>
            <p:ph type="title"/>
          </p:nvPr>
        </p:nvSpPr>
        <p:spPr/>
        <p:txBody>
          <a:bodyPr/>
          <a:lstStyle/>
          <a:p>
            <a:r>
              <a:rPr lang="en-US" sz="2400" dirty="0"/>
              <a:t>How do we want our students to be as learners ? </a:t>
            </a:r>
          </a:p>
        </p:txBody>
      </p:sp>
      <p:sp>
        <p:nvSpPr>
          <p:cNvPr id="5" name="Content Placeholder 4"/>
          <p:cNvSpPr>
            <a:spLocks noGrp="1"/>
          </p:cNvSpPr>
          <p:nvPr>
            <p:ph idx="1"/>
          </p:nvPr>
        </p:nvSpPr>
        <p:spPr>
          <a:xfrm>
            <a:off x="492979" y="506214"/>
            <a:ext cx="3400962" cy="4877594"/>
          </a:xfrm>
        </p:spPr>
        <p:txBody>
          <a:bodyPr>
            <a:normAutofit/>
          </a:bodyPr>
          <a:lstStyle/>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Adventurous</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Correct</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Creative</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Solitary workers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Social learners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Active</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Sit still</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Do as told</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Curious</a:t>
            </a:r>
          </a:p>
          <a:p>
            <a:pPr marL="0" indent="0" defTabSz="1279525">
              <a:buNone/>
            </a:pPr>
            <a:r>
              <a:rPr lang="en-GB" altLang="en-US" sz="2400" dirty="0">
                <a:solidFill>
                  <a:schemeClr val="bg1">
                    <a:lumMod val="75000"/>
                  </a:schemeClr>
                </a:solidFill>
                <a:latin typeface="Gill Sans" pitchFamily="-105" charset="0"/>
                <a:ea typeface="ＭＳ Ｐゴシック" panose="020B0600070205080204" pitchFamily="34" charset="-128"/>
              </a:rPr>
              <a:t>Good at remembering facts</a:t>
            </a:r>
          </a:p>
          <a:p>
            <a:pPr marL="45714" indent="0">
              <a:buNone/>
            </a:pPr>
            <a:endParaRPr lang="en-US" dirty="0"/>
          </a:p>
        </p:txBody>
      </p:sp>
      <p:sp>
        <p:nvSpPr>
          <p:cNvPr id="7" name="Rectangle 1027"/>
          <p:cNvSpPr txBox="1">
            <a:spLocks noChangeArrowheads="1"/>
          </p:cNvSpPr>
          <p:nvPr/>
        </p:nvSpPr>
        <p:spPr>
          <a:xfrm>
            <a:off x="3564654" y="232965"/>
            <a:ext cx="3501159" cy="4886325"/>
          </a:xfrm>
          <a:prstGeom prst="rect">
            <a:avLst/>
          </a:prstGeom>
        </p:spPr>
        <p:txBody>
          <a:bodyPr vert="horz" lIns="91429" tIns="45715" rIns="91429" bIns="45715" rtlCol="0" anchor="ctr" anchorCtr="0">
            <a:normAutofit/>
          </a:bodyPr>
          <a:lst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Evaluated</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Self evaluative</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Deferential</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Good at following instructions</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Listen to teachers</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Attentive to everyone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Imaginative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Responsible</a:t>
            </a:r>
          </a:p>
          <a:p>
            <a:pPr marL="0" indent="0" defTabSz="1279525">
              <a:buNone/>
            </a:pPr>
            <a:r>
              <a:rPr lang="en-GB" altLang="en-US" sz="2400" dirty="0" smtClean="0">
                <a:solidFill>
                  <a:schemeClr val="bg1">
                    <a:lumMod val="75000"/>
                  </a:schemeClr>
                </a:solidFill>
                <a:latin typeface="Gill Sans" pitchFamily="-105" charset="0"/>
                <a:ea typeface="ＭＳ Ｐゴシック" panose="020B0600070205080204" pitchFamily="34" charset="-128"/>
              </a:rPr>
              <a:t>Good at copying</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Initiators</a:t>
            </a:r>
          </a:p>
        </p:txBody>
      </p:sp>
    </p:spTree>
    <p:extLst>
      <p:ext uri="{BB962C8B-B14F-4D97-AF65-F5344CB8AC3E}">
        <p14:creationId xmlns:p14="http://schemas.microsoft.com/office/powerpoint/2010/main" val="3758257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7010400" y="623455"/>
            <a:ext cx="1981200" cy="4788063"/>
          </a:xfrm>
        </p:spPr>
        <p:txBody>
          <a:bodyPr>
            <a:normAutofit fontScale="62500" lnSpcReduction="20000"/>
          </a:bodyPr>
          <a:lstStyle/>
          <a:p>
            <a:r>
              <a:rPr lang="en-US" sz="2600" dirty="0" smtClean="0"/>
              <a:t>Which are your students better at ? Being red, or being green ?</a:t>
            </a:r>
          </a:p>
          <a:p>
            <a:endParaRPr lang="en-US" sz="2600" dirty="0"/>
          </a:p>
          <a:p>
            <a:r>
              <a:rPr lang="en-US" sz="2600" dirty="0" smtClean="0"/>
              <a:t>Is there anything wrong with the red ones ?</a:t>
            </a:r>
          </a:p>
          <a:p>
            <a:endParaRPr lang="en-US" sz="2600" dirty="0" smtClean="0"/>
          </a:p>
          <a:p>
            <a:r>
              <a:rPr lang="en-US" sz="2600" dirty="0" smtClean="0"/>
              <a:t>To </a:t>
            </a:r>
            <a:r>
              <a:rPr lang="en-US" sz="2600" dirty="0"/>
              <a:t>what extent do schools rely on </a:t>
            </a:r>
            <a:r>
              <a:rPr lang="en-US" sz="2600" dirty="0" smtClean="0"/>
              <a:t>red for </a:t>
            </a:r>
            <a:r>
              <a:rPr lang="en-US" sz="2600" dirty="0"/>
              <a:t>their day to day operation ?</a:t>
            </a:r>
          </a:p>
          <a:p>
            <a:endParaRPr lang="en-US" sz="2600" dirty="0"/>
          </a:p>
          <a:p>
            <a:r>
              <a:rPr lang="en-US" sz="2600" dirty="0"/>
              <a:t>There is a tension - We might say we want green, but we may behave red !</a:t>
            </a:r>
          </a:p>
          <a:p>
            <a:endParaRPr lang="en-US" sz="1600" dirty="0"/>
          </a:p>
        </p:txBody>
      </p:sp>
      <p:sp>
        <p:nvSpPr>
          <p:cNvPr id="5" name="Content Placeholder 4"/>
          <p:cNvSpPr>
            <a:spLocks noGrp="1"/>
          </p:cNvSpPr>
          <p:nvPr>
            <p:ph idx="1"/>
          </p:nvPr>
        </p:nvSpPr>
        <p:spPr>
          <a:xfrm>
            <a:off x="492979" y="506214"/>
            <a:ext cx="3400962" cy="4877594"/>
          </a:xfrm>
        </p:spPr>
        <p:txBody>
          <a:bodyPr>
            <a:normAutofit/>
          </a:bodyPr>
          <a:lstStyle/>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Adventurous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Correct</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Creative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Solitary workers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Social learners</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Active</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Sit still</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Do as told</a:t>
            </a:r>
          </a:p>
          <a:p>
            <a:pPr marL="0" indent="0" defTabSz="1279525">
              <a:buNone/>
            </a:pPr>
            <a:r>
              <a:rPr lang="en-GB" altLang="en-US" sz="2400" dirty="0">
                <a:solidFill>
                  <a:srgbClr val="00B050"/>
                </a:solidFill>
                <a:latin typeface="Gill Sans" pitchFamily="-105" charset="0"/>
                <a:ea typeface="ＭＳ Ｐゴシック" panose="020B0600070205080204" pitchFamily="34" charset="-128"/>
              </a:rPr>
              <a:t>Curious</a:t>
            </a:r>
          </a:p>
          <a:p>
            <a:pPr marL="0" indent="0" defTabSz="1279525">
              <a:buNone/>
            </a:pPr>
            <a:r>
              <a:rPr lang="en-GB" altLang="en-US" sz="2400" dirty="0">
                <a:solidFill>
                  <a:srgbClr val="FF0000"/>
                </a:solidFill>
                <a:latin typeface="Gill Sans" pitchFamily="-105" charset="0"/>
                <a:ea typeface="ＭＳ Ｐゴシック" panose="020B0600070205080204" pitchFamily="34" charset="-128"/>
              </a:rPr>
              <a:t>Good at remembering facts</a:t>
            </a:r>
          </a:p>
          <a:p>
            <a:pPr marL="45714" indent="0">
              <a:buNone/>
            </a:pPr>
            <a:endParaRPr lang="en-US" dirty="0"/>
          </a:p>
        </p:txBody>
      </p:sp>
      <p:sp>
        <p:nvSpPr>
          <p:cNvPr id="7" name="Rectangle 1027"/>
          <p:cNvSpPr txBox="1">
            <a:spLocks noChangeArrowheads="1"/>
          </p:cNvSpPr>
          <p:nvPr/>
        </p:nvSpPr>
        <p:spPr>
          <a:xfrm>
            <a:off x="3564654" y="232965"/>
            <a:ext cx="3501159" cy="4886325"/>
          </a:xfrm>
          <a:prstGeom prst="rect">
            <a:avLst/>
          </a:prstGeom>
        </p:spPr>
        <p:txBody>
          <a:bodyPr vert="horz" lIns="91429" tIns="45715" rIns="91429" bIns="45715" rtlCol="0" anchor="ctr" anchorCtr="0">
            <a:normAutofit/>
          </a:bodyPr>
          <a:lstStyle>
            <a:lvl1pPr marL="274288" marR="0" indent="-228574" algn="l" defTabSz="914293" rtl="0" eaLnBrk="1" fontAlgn="auto" latinLnBrk="0" hangingPunct="1">
              <a:lnSpc>
                <a:spcPct val="100000"/>
              </a:lnSpc>
              <a:spcBef>
                <a:spcPct val="20000"/>
              </a:spcBef>
              <a:spcAft>
                <a:spcPts val="0"/>
              </a:spcAft>
              <a:buClr>
                <a:srgbClr val="C66951"/>
              </a:buClr>
              <a:buSzTx/>
              <a:buFont typeface="Wingdings 2" pitchFamily="18" charset="2"/>
              <a:buChar char=""/>
              <a:tabLst/>
              <a:defRPr sz="2800" kern="1200" spc="150" baseline="0">
                <a:solidFill>
                  <a:schemeClr val="tx2"/>
                </a:solidFill>
                <a:latin typeface="+mn-lt"/>
                <a:ea typeface="+mn-ea"/>
                <a:cs typeface="Open Sans"/>
              </a:defRPr>
            </a:lvl1pPr>
            <a:lvl2pPr marL="548576" marR="0" indent="-182859" algn="l" defTabSz="914293" rtl="0" eaLnBrk="1" fontAlgn="auto" latinLnBrk="0" hangingPunct="1">
              <a:lnSpc>
                <a:spcPct val="100000"/>
              </a:lnSpc>
              <a:spcBef>
                <a:spcPct val="20000"/>
              </a:spcBef>
              <a:spcAft>
                <a:spcPts val="0"/>
              </a:spcAft>
              <a:buClr>
                <a:srgbClr val="BF974D"/>
              </a:buClr>
              <a:buSzTx/>
              <a:buFont typeface="Wingdings" pitchFamily="2" charset="2"/>
              <a:buChar char="§"/>
              <a:tabLst/>
              <a:defRPr sz="2000" kern="1200" spc="100" baseline="0">
                <a:solidFill>
                  <a:schemeClr val="tx2"/>
                </a:solidFill>
                <a:latin typeface="+mn-lt"/>
                <a:ea typeface="+mn-ea"/>
                <a:cs typeface="Open Sans"/>
              </a:defRPr>
            </a:lvl2pPr>
            <a:lvl3pPr marL="822864" marR="0" indent="-182859" algn="l" defTabSz="914293" rtl="0" eaLnBrk="1" fontAlgn="auto" latinLnBrk="0" hangingPunct="1">
              <a:lnSpc>
                <a:spcPct val="100000"/>
              </a:lnSpc>
              <a:spcBef>
                <a:spcPct val="20000"/>
              </a:spcBef>
              <a:spcAft>
                <a:spcPts val="0"/>
              </a:spcAft>
              <a:buClr>
                <a:srgbClr val="928B70"/>
              </a:buClr>
              <a:buSzTx/>
              <a:buFont typeface="Wingdings" pitchFamily="2" charset="2"/>
              <a:buChar char="§"/>
              <a:tabLst/>
              <a:defRPr sz="1400" kern="1200" spc="100" baseline="0">
                <a:solidFill>
                  <a:schemeClr val="tx2"/>
                </a:solidFill>
                <a:latin typeface="+mn-lt"/>
                <a:ea typeface="+mn-ea"/>
                <a:cs typeface="Open Sans"/>
              </a:defRPr>
            </a:lvl3pPr>
            <a:lvl4pPr marL="1097152" marR="0" indent="-182859" algn="l" defTabSz="914293" rtl="0" eaLnBrk="1" fontAlgn="auto" latinLnBrk="0" hangingPunct="1">
              <a:lnSpc>
                <a:spcPct val="100000"/>
              </a:lnSpc>
              <a:spcBef>
                <a:spcPct val="20000"/>
              </a:spcBef>
              <a:spcAft>
                <a:spcPts val="0"/>
              </a:spcAft>
              <a:buClr>
                <a:srgbClr val="87706B"/>
              </a:buClr>
              <a:buSzTx/>
              <a:buFont typeface="Wingdings" pitchFamily="2" charset="2"/>
              <a:buChar char="§"/>
              <a:tabLst/>
              <a:defRPr sz="1200" kern="1200">
                <a:solidFill>
                  <a:schemeClr val="tx2"/>
                </a:solidFill>
                <a:latin typeface="+mn-lt"/>
                <a:ea typeface="+mn-ea"/>
                <a:cs typeface="Open Sans"/>
              </a:defRPr>
            </a:lvl4pPr>
            <a:lvl5pPr marL="1280012" marR="0" indent="-182859" algn="l" defTabSz="914293" rtl="0" eaLnBrk="1" fontAlgn="auto" latinLnBrk="0" hangingPunct="1">
              <a:lnSpc>
                <a:spcPct val="100000"/>
              </a:lnSpc>
              <a:spcBef>
                <a:spcPct val="20000"/>
              </a:spcBef>
              <a:spcAft>
                <a:spcPts val="0"/>
              </a:spcAft>
              <a:buClr>
                <a:srgbClr val="6F777D"/>
              </a:buClr>
              <a:buSzTx/>
              <a:buFont typeface="Wingdings" pitchFamily="2" charset="2"/>
              <a:buChar char="§"/>
              <a:tabLst/>
              <a:defRPr sz="1100" kern="1200" spc="100" baseline="0">
                <a:solidFill>
                  <a:schemeClr val="tx2"/>
                </a:solidFill>
                <a:latin typeface="+mn-lt"/>
                <a:ea typeface="+mn-ea"/>
                <a:cs typeface="Open Sans"/>
              </a:defRPr>
            </a:lvl5pPr>
            <a:lvl6pPr marL="1554299" indent="-182859" algn="l" defTabSz="914293"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587" indent="-182859" algn="l" defTabSz="914293"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2875" indent="-182859" algn="l" defTabSz="914293"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164" indent="-182859" algn="l" defTabSz="914293"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Evaluated</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Self evaluative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Deferential</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following instructions</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Listen to teachers</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Attentive to everyone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Imaginative</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Responsible</a:t>
            </a:r>
          </a:p>
          <a:p>
            <a:pPr marL="0" indent="0" defTabSz="1279525">
              <a:buNone/>
            </a:pPr>
            <a:r>
              <a:rPr lang="en-GB" altLang="en-US" sz="2400" dirty="0" smtClean="0">
                <a:solidFill>
                  <a:srgbClr val="FF0000"/>
                </a:solidFill>
                <a:latin typeface="Gill Sans" pitchFamily="-105" charset="0"/>
                <a:ea typeface="ＭＳ Ｐゴシック" panose="020B0600070205080204" pitchFamily="34" charset="-128"/>
              </a:rPr>
              <a:t>Good at copying</a:t>
            </a:r>
          </a:p>
          <a:p>
            <a:pPr marL="0" indent="0" defTabSz="1279525">
              <a:buNone/>
            </a:pPr>
            <a:r>
              <a:rPr lang="en-GB" altLang="en-US" sz="2400" dirty="0" smtClean="0">
                <a:solidFill>
                  <a:srgbClr val="00B050"/>
                </a:solidFill>
                <a:latin typeface="Gill Sans" pitchFamily="-105" charset="0"/>
                <a:ea typeface="ＭＳ Ｐゴシック" panose="020B0600070205080204" pitchFamily="34" charset="-128"/>
              </a:rPr>
              <a:t>Initiators</a:t>
            </a:r>
          </a:p>
        </p:txBody>
      </p:sp>
      <p:sp>
        <p:nvSpPr>
          <p:cNvPr id="2" name="Title 1"/>
          <p:cNvSpPr>
            <a:spLocks noGrp="1"/>
          </p:cNvSpPr>
          <p:nvPr>
            <p:ph type="title"/>
          </p:nvPr>
        </p:nvSpPr>
        <p:spPr>
          <a:xfrm>
            <a:off x="7010400" y="125730"/>
            <a:ext cx="1981200" cy="650125"/>
          </a:xfrm>
        </p:spPr>
        <p:txBody>
          <a:bodyPr/>
          <a:lstStyle/>
          <a:p>
            <a:endParaRPr lang="en-GB" dirty="0"/>
          </a:p>
        </p:txBody>
      </p:sp>
    </p:spTree>
    <p:extLst>
      <p:ext uri="{BB962C8B-B14F-4D97-AF65-F5344CB8AC3E}">
        <p14:creationId xmlns:p14="http://schemas.microsoft.com/office/powerpoint/2010/main" val="3691875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20100604-secret-s600x600.jpg"/>
          <p:cNvPicPr>
            <a:picLocks noGrp="1" noChangeAspect="1"/>
          </p:cNvPicPr>
          <p:nvPr>
            <p:ph type="pic" idx="13"/>
          </p:nvPr>
        </p:nvPicPr>
        <p:blipFill>
          <a:blip r:embed="rId3">
            <a:extLst>
              <a:ext uri="{28A0092B-C50C-407E-A947-70E740481C1C}">
                <a14:useLocalDpi xmlns:a14="http://schemas.microsoft.com/office/drawing/2010/main" val="0"/>
              </a:ext>
            </a:extLst>
          </a:blip>
          <a:srcRect l="30247" r="30247"/>
          <a:stretch>
            <a:fillRect/>
          </a:stretch>
        </p:blipFill>
        <p:spPr/>
      </p:pic>
      <p:sp>
        <p:nvSpPr>
          <p:cNvPr id="4" name="Title 3"/>
          <p:cNvSpPr>
            <a:spLocks noGrp="1"/>
          </p:cNvSpPr>
          <p:nvPr>
            <p:ph type="title"/>
          </p:nvPr>
        </p:nvSpPr>
        <p:spPr/>
        <p:txBody>
          <a:bodyPr/>
          <a:lstStyle/>
          <a:p>
            <a:endParaRPr lang="en-GB" dirty="0">
              <a:solidFill>
                <a:srgbClr val="FFFFFF"/>
              </a:solidFill>
            </a:endParaRPr>
          </a:p>
        </p:txBody>
      </p:sp>
      <p:sp>
        <p:nvSpPr>
          <p:cNvPr id="2" name="Content Placeholder 1"/>
          <p:cNvSpPr>
            <a:spLocks noGrp="1"/>
          </p:cNvSpPr>
          <p:nvPr>
            <p:ph idx="1"/>
          </p:nvPr>
        </p:nvSpPr>
        <p:spPr/>
        <p:txBody>
          <a:bodyPr>
            <a:normAutofit/>
          </a:bodyPr>
          <a:lstStyle/>
          <a:p>
            <a:pPr marL="45714" indent="0">
              <a:buNone/>
            </a:pPr>
            <a:r>
              <a:rPr lang="en-GB" sz="3600" dirty="0" smtClean="0"/>
              <a:t>If teachers don’t change what they do, students won’t change how they are.</a:t>
            </a:r>
            <a:endParaRPr lang="en-GB" sz="3600" dirty="0"/>
          </a:p>
        </p:txBody>
      </p:sp>
      <p:sp>
        <p:nvSpPr>
          <p:cNvPr id="3" name="Footer Placeholder 2"/>
          <p:cNvSpPr>
            <a:spLocks noGrp="1"/>
          </p:cNvSpPr>
          <p:nvPr>
            <p:ph type="ftr" sz="quarter" idx="11"/>
          </p:nvPr>
        </p:nvSpPr>
        <p:spPr/>
        <p:txBody>
          <a:bodyPr/>
          <a:lstStyle/>
          <a:p>
            <a:r>
              <a:rPr lang="en-GB" dirty="0" smtClean="0"/>
              <a:t>Copyright TLO Limited 2016</a:t>
            </a:r>
            <a:endParaRPr lang="en-GB" dirty="0"/>
          </a:p>
        </p:txBody>
      </p:sp>
      <p:sp>
        <p:nvSpPr>
          <p:cNvPr id="5" name="Slide Number Placeholder 4"/>
          <p:cNvSpPr>
            <a:spLocks noGrp="1"/>
          </p:cNvSpPr>
          <p:nvPr>
            <p:ph type="sldNum" sz="quarter" idx="12"/>
          </p:nvPr>
        </p:nvSpPr>
        <p:spPr/>
        <p:txBody>
          <a:bodyPr/>
          <a:lstStyle/>
          <a:p>
            <a:fld id="{616727B6-EDA1-8D45-A79A-C175BB14405A}" type="slidenum">
              <a:rPr lang="en-GB" smtClean="0"/>
              <a:t>8</a:t>
            </a:fld>
            <a:endParaRPr lang="en-GB" dirty="0"/>
          </a:p>
        </p:txBody>
      </p:sp>
    </p:spTree>
    <p:extLst>
      <p:ext uri="{BB962C8B-B14F-4D97-AF65-F5344CB8AC3E}">
        <p14:creationId xmlns:p14="http://schemas.microsoft.com/office/powerpoint/2010/main" val="36400974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r>
              <a:rPr lang="en-GB" dirty="0" smtClean="0"/>
              <a:t>What is yours like?</a:t>
            </a:r>
            <a:endParaRPr lang="en-GB" dirty="0"/>
          </a:p>
        </p:txBody>
      </p:sp>
      <p:sp>
        <p:nvSpPr>
          <p:cNvPr id="3" name="Footer Placeholder 2"/>
          <p:cNvSpPr>
            <a:spLocks noGrp="1"/>
          </p:cNvSpPr>
          <p:nvPr>
            <p:ph type="ftr" sz="quarter" idx="11"/>
          </p:nvPr>
        </p:nvSpPr>
        <p:spPr/>
        <p:txBody>
          <a:bodyPr/>
          <a:lstStyle/>
          <a:p>
            <a:r>
              <a:rPr lang="en-GB" smtClean="0"/>
              <a:t>Copyright TLO Limited 2016</a:t>
            </a:r>
            <a:endParaRPr lang="en-GB"/>
          </a:p>
        </p:txBody>
      </p:sp>
      <p:sp>
        <p:nvSpPr>
          <p:cNvPr id="4" name="Slide Number Placeholder 3"/>
          <p:cNvSpPr>
            <a:spLocks noGrp="1"/>
          </p:cNvSpPr>
          <p:nvPr>
            <p:ph type="sldNum" sz="quarter" idx="12"/>
          </p:nvPr>
        </p:nvSpPr>
        <p:spPr/>
        <p:txBody>
          <a:bodyPr/>
          <a:lstStyle/>
          <a:p>
            <a:fld id="{616727B6-EDA1-8D45-A79A-C175BB14405A}" type="slidenum">
              <a:rPr lang="en-GB" smtClean="0"/>
              <a:t>9</a:t>
            </a:fld>
            <a:endParaRPr lang="en-GB"/>
          </a:p>
        </p:txBody>
      </p:sp>
      <p:sp>
        <p:nvSpPr>
          <p:cNvPr id="5" name="Title 4"/>
          <p:cNvSpPr>
            <a:spLocks noGrp="1"/>
          </p:cNvSpPr>
          <p:nvPr>
            <p:ph type="title"/>
          </p:nvPr>
        </p:nvSpPr>
        <p:spPr/>
        <p:txBody>
          <a:bodyPr/>
          <a:lstStyle/>
          <a:p>
            <a:r>
              <a:rPr lang="en-GB" dirty="0" smtClean="0"/>
              <a:t>Classroom cultures</a:t>
            </a:r>
            <a:endParaRPr lang="en-GB" dirty="0"/>
          </a:p>
        </p:txBody>
      </p:sp>
      <p:pic>
        <p:nvPicPr>
          <p:cNvPr id="6" name="Picture 5" descr="Screen Shot 2017-04-11 at 13.32.0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996764" cy="5715000"/>
          </a:xfrm>
          <a:prstGeom prst="rect">
            <a:avLst/>
          </a:prstGeom>
        </p:spPr>
      </p:pic>
      <p:pic>
        <p:nvPicPr>
          <p:cNvPr id="10" name="Picture 9" descr="Screen Shot 2017-04-11 at 13.32.1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5560" y="0"/>
            <a:ext cx="3013550" cy="5715000"/>
          </a:xfrm>
          <a:prstGeom prst="rect">
            <a:avLst/>
          </a:prstGeom>
        </p:spPr>
      </p:pic>
      <p:pic>
        <p:nvPicPr>
          <p:cNvPr id="11" name="Picture 10" descr="Screen Shot 2017-04-11 at 13.32.5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1557" y="0"/>
            <a:ext cx="2922443" cy="5715000"/>
          </a:xfrm>
          <a:prstGeom prst="rect">
            <a:avLst/>
          </a:prstGeom>
        </p:spPr>
      </p:pic>
      <p:sp>
        <p:nvSpPr>
          <p:cNvPr id="12" name="Right Arrow 11"/>
          <p:cNvSpPr/>
          <p:nvPr/>
        </p:nvSpPr>
        <p:spPr>
          <a:xfrm>
            <a:off x="2823932" y="2445426"/>
            <a:ext cx="513442" cy="37829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ight Arrow 12"/>
          <p:cNvSpPr/>
          <p:nvPr/>
        </p:nvSpPr>
        <p:spPr>
          <a:xfrm>
            <a:off x="5937812" y="2445426"/>
            <a:ext cx="513442" cy="37829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168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25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lstStyle/>
          <a:p>
            <a:endParaRPr lang="en-US"/>
          </a:p>
        </p:txBody>
      </p:sp>
      <p:sp>
        <p:nvSpPr>
          <p:cNvPr id="2" name="Footer Placeholder 1"/>
          <p:cNvSpPr>
            <a:spLocks noGrp="1"/>
          </p:cNvSpPr>
          <p:nvPr>
            <p:ph type="ftr" sz="quarter" idx="11"/>
          </p:nvPr>
        </p:nvSpPr>
        <p:spPr/>
        <p:txBody>
          <a:bodyPr/>
          <a:lstStyle/>
          <a:p>
            <a:r>
              <a:rPr lang="en-GB" smtClean="0"/>
              <a:t>Copyright TLO Limited 2016</a:t>
            </a:r>
            <a:endParaRPr lang="en-GB"/>
          </a:p>
        </p:txBody>
      </p:sp>
      <p:sp>
        <p:nvSpPr>
          <p:cNvPr id="3" name="Slide Number Placeholder 2"/>
          <p:cNvSpPr>
            <a:spLocks noGrp="1"/>
          </p:cNvSpPr>
          <p:nvPr>
            <p:ph type="sldNum" sz="quarter" idx="12"/>
          </p:nvPr>
        </p:nvSpPr>
        <p:spPr/>
        <p:txBody>
          <a:bodyPr/>
          <a:lstStyle/>
          <a:p>
            <a:fld id="{616727B6-EDA1-8D45-A79A-C175BB14405A}" type="slidenum">
              <a:rPr lang="en-GB" smtClean="0"/>
              <a:t>10</a:t>
            </a:fld>
            <a:endParaRPr lang="en-GB"/>
          </a:p>
        </p:txBody>
      </p:sp>
      <p:sp>
        <p:nvSpPr>
          <p:cNvPr id="4" name="Title 3"/>
          <p:cNvSpPr>
            <a:spLocks noGrp="1"/>
          </p:cNvSpPr>
          <p:nvPr>
            <p:ph type="title"/>
          </p:nvPr>
        </p:nvSpPr>
        <p:spPr>
          <a:xfrm>
            <a:off x="7010400" y="125730"/>
            <a:ext cx="1981200" cy="2382520"/>
          </a:xfrm>
        </p:spPr>
        <p:txBody>
          <a:bodyPr/>
          <a:lstStyle/>
          <a:p>
            <a:r>
              <a:rPr lang="en-GB" sz="2400" dirty="0" smtClean="0"/>
              <a:t>The teaching framework to make it work</a:t>
            </a:r>
            <a:endParaRPr lang="en-GB" sz="2400" dirty="0"/>
          </a:p>
        </p:txBody>
      </p:sp>
      <p:pic>
        <p:nvPicPr>
          <p:cNvPr id="12" name="Content Placeholder 11" descr="Palette---2017_v5.png"/>
          <p:cNvPicPr>
            <a:picLocks noGrp="1" noChangeAspect="1"/>
          </p:cNvPicPr>
          <p:nvPr>
            <p:ph idx="1"/>
          </p:nvPr>
        </p:nvPicPr>
        <p:blipFill>
          <a:blip r:embed="rId3">
            <a:extLst>
              <a:ext uri="{28A0092B-C50C-407E-A947-70E740481C1C}">
                <a14:useLocalDpi xmlns:a14="http://schemas.microsoft.com/office/drawing/2010/main" val="0"/>
              </a:ext>
            </a:extLst>
          </a:blip>
          <a:srcRect t="-28327" b="-28327"/>
          <a:stretch>
            <a:fillRect/>
          </a:stretch>
        </p:blipFill>
        <p:spPr/>
      </p:pic>
    </p:spTree>
    <p:extLst>
      <p:ext uri="{BB962C8B-B14F-4D97-AF65-F5344CB8AC3E}">
        <p14:creationId xmlns:p14="http://schemas.microsoft.com/office/powerpoint/2010/main" val="2397424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7010400" y="2388772"/>
            <a:ext cx="1981200" cy="2346960"/>
          </a:xfrm>
        </p:spPr>
        <p:txBody>
          <a:bodyPr/>
          <a:lstStyle/>
          <a:p>
            <a:r>
              <a:rPr lang="en-US" dirty="0" smtClean="0"/>
              <a:t>to both teachers and pupils</a:t>
            </a:r>
            <a:endParaRPr lang="en-US" dirty="0"/>
          </a:p>
        </p:txBody>
      </p:sp>
      <p:sp>
        <p:nvSpPr>
          <p:cNvPr id="13313" name="Title 1"/>
          <p:cNvSpPr>
            <a:spLocks noGrp="1"/>
          </p:cNvSpPr>
          <p:nvPr>
            <p:ph type="title"/>
          </p:nvPr>
        </p:nvSpPr>
        <p:spPr>
          <a:xfrm>
            <a:off x="7010400" y="147008"/>
            <a:ext cx="2078182" cy="1649730"/>
          </a:xfrm>
        </p:spPr>
        <p:txBody>
          <a:bodyPr/>
          <a:lstStyle/>
          <a:p>
            <a:pPr eaLnBrk="1" hangingPunct="1"/>
            <a:r>
              <a:rPr lang="en-GB" dirty="0" smtClean="0">
                <a:latin typeface="Calibri" charset="0"/>
              </a:rPr>
              <a:t>Building Learning Power </a:t>
            </a:r>
            <a:br>
              <a:rPr lang="en-GB" dirty="0" smtClean="0">
                <a:latin typeface="Calibri" charset="0"/>
              </a:rPr>
            </a:br>
            <a:r>
              <a:rPr lang="en-GB" dirty="0" smtClean="0">
                <a:latin typeface="Calibri" charset="0"/>
              </a:rPr>
              <a:t/>
            </a:r>
            <a:br>
              <a:rPr lang="en-GB" dirty="0" smtClean="0">
                <a:latin typeface="Calibri" charset="0"/>
              </a:rPr>
            </a:br>
            <a:r>
              <a:rPr lang="en-GB" dirty="0" smtClean="0">
                <a:latin typeface="Calibri" charset="0"/>
              </a:rPr>
              <a:t>Making </a:t>
            </a:r>
            <a:r>
              <a:rPr lang="en-GB" b="1" dirty="0">
                <a:latin typeface="Calibri" charset="0"/>
              </a:rPr>
              <a:t>Learning</a:t>
            </a:r>
            <a:r>
              <a:rPr lang="en-GB" dirty="0">
                <a:latin typeface="Calibri" charset="0"/>
              </a:rPr>
              <a:t> </a:t>
            </a:r>
            <a:r>
              <a:rPr lang="en-GB" sz="2800" dirty="0" smtClean="0">
                <a:latin typeface="Calibri" charset="0"/>
              </a:rPr>
              <a:t>Visible</a:t>
            </a:r>
            <a:endParaRPr lang="en-GB" sz="2800" dirty="0">
              <a:latin typeface="Calibri" charset="0"/>
            </a:endParaRPr>
          </a:p>
        </p:txBody>
      </p:sp>
      <p:pic>
        <p:nvPicPr>
          <p:cNvPr id="13314" name="Content Placeholder 3" descr="Cadland-flyer_v3a.jpg"/>
          <p:cNvPicPr>
            <a:picLocks noGrp="1" noChangeAspect="1"/>
          </p:cNvPicPr>
          <p:nvPr>
            <p:ph idx="1"/>
          </p:nvPr>
        </p:nvPicPr>
        <p:blipFill>
          <a:blip r:embed="rId3">
            <a:extLst>
              <a:ext uri="{28A0092B-C50C-407E-A947-70E740481C1C}">
                <a14:useLocalDpi xmlns:a14="http://schemas.microsoft.com/office/drawing/2010/main" val="0"/>
              </a:ext>
            </a:extLst>
          </a:blip>
          <a:srcRect t="22660" b="22660"/>
          <a:stretch>
            <a:fillRect/>
          </a:stretch>
        </p:blipFill>
        <p:spPr/>
      </p:pic>
      <p:sp>
        <p:nvSpPr>
          <p:cNvPr id="3" name="Footer Placeholder 2"/>
          <p:cNvSpPr>
            <a:spLocks noGrp="1"/>
          </p:cNvSpPr>
          <p:nvPr>
            <p:ph type="ftr" sz="quarter" idx="11"/>
          </p:nvPr>
        </p:nvSpPr>
        <p:spPr/>
        <p:txBody>
          <a:bodyPr/>
          <a:lstStyle/>
          <a:p>
            <a:r>
              <a:rPr lang="en-GB" dirty="0"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11</a:t>
            </a:fld>
            <a:endParaRPr lang="en-GB" dirty="0"/>
          </a:p>
        </p:txBody>
      </p:sp>
    </p:spTree>
    <p:extLst>
      <p:ext uri="{BB962C8B-B14F-4D97-AF65-F5344CB8AC3E}">
        <p14:creationId xmlns:p14="http://schemas.microsoft.com/office/powerpoint/2010/main" val="825267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254002"/>
            <a:ext cx="5867400" cy="4877594"/>
          </a:xfrm>
        </p:spPr>
        <p:txBody>
          <a:bodyPr/>
          <a:lstStyle/>
          <a:p>
            <a:r>
              <a:rPr lang="en-GB" dirty="0" smtClean="0"/>
              <a:t>What’s happening here?</a:t>
            </a:r>
          </a:p>
          <a:p>
            <a:r>
              <a:rPr lang="en-GB" dirty="0" smtClean="0"/>
              <a:t>What learning skills are you using?</a:t>
            </a:r>
            <a:endParaRPr lang="en-GB" dirty="0"/>
          </a:p>
        </p:txBody>
      </p:sp>
      <p:sp>
        <p:nvSpPr>
          <p:cNvPr id="7" name="Title 6"/>
          <p:cNvSpPr>
            <a:spLocks noGrp="1"/>
          </p:cNvSpPr>
          <p:nvPr>
            <p:ph type="title"/>
          </p:nvPr>
        </p:nvSpPr>
        <p:spPr/>
        <p:txBody>
          <a:bodyPr/>
          <a:lstStyle/>
          <a:p>
            <a:r>
              <a:rPr lang="en-GB" dirty="0" smtClean="0"/>
              <a:t>How do we learn?</a:t>
            </a:r>
            <a:endParaRPr lang="en-GB" dirty="0"/>
          </a:p>
        </p:txBody>
      </p:sp>
      <p:pic>
        <p:nvPicPr>
          <p:cNvPr id="10" name="Picture 9" descr="group.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2287" y="970817"/>
            <a:ext cx="1602316" cy="1062404"/>
          </a:xfrm>
          <a:prstGeom prst="rect">
            <a:avLst/>
          </a:prstGeom>
        </p:spPr>
      </p:pic>
      <p:pic>
        <p:nvPicPr>
          <p:cNvPr id="11" name="Picture 10" descr="ey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2287" y="2107180"/>
            <a:ext cx="1891620" cy="1049503"/>
          </a:xfrm>
          <a:prstGeom prst="rect">
            <a:avLst/>
          </a:prstGeom>
        </p:spPr>
      </p:pic>
      <p:pic>
        <p:nvPicPr>
          <p:cNvPr id="12" name="Picture 11" descr="clock.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4646" y="4496772"/>
            <a:ext cx="1053373" cy="1053373"/>
          </a:xfrm>
          <a:prstGeom prst="rect">
            <a:avLst/>
          </a:prstGeom>
        </p:spPr>
      </p:pic>
      <p:pic>
        <p:nvPicPr>
          <p:cNvPr id="5" name="Picture 4" descr="scree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0322" y="3311119"/>
            <a:ext cx="1334611" cy="1068752"/>
          </a:xfrm>
          <a:prstGeom prst="rect">
            <a:avLst/>
          </a:prstGeom>
        </p:spPr>
      </p:pic>
      <p:sp>
        <p:nvSpPr>
          <p:cNvPr id="3" name="Footer Placeholder 2"/>
          <p:cNvSpPr>
            <a:spLocks noGrp="1"/>
          </p:cNvSpPr>
          <p:nvPr>
            <p:ph type="ftr" sz="quarter" idx="11"/>
          </p:nvPr>
        </p:nvSpPr>
        <p:spPr/>
        <p:txBody>
          <a:bodyPr/>
          <a:lstStyle/>
          <a:p>
            <a:r>
              <a:rPr lang="en-GB" dirty="0"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12</a:t>
            </a:fld>
            <a:endParaRPr lang="en-GB" dirty="0"/>
          </a:p>
        </p:txBody>
      </p:sp>
    </p:spTree>
    <p:extLst>
      <p:ext uri="{BB962C8B-B14F-4D97-AF65-F5344CB8AC3E}">
        <p14:creationId xmlns:p14="http://schemas.microsoft.com/office/powerpoint/2010/main" val="994723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1"/>
          <p:cNvSpPr>
            <a:spLocks/>
          </p:cNvSpPr>
          <p:nvPr/>
        </p:nvSpPr>
        <p:spPr bwMode="auto">
          <a:xfrm>
            <a:off x="3264959" y="5336646"/>
            <a:ext cx="2614083" cy="22357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88888"/>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rPr>
              <a:t>Copyright TLO Limited 2013 | FCD1-Pri</a:t>
            </a:r>
            <a:endParaRPr lang="en-US" altLang="en-US" sz="1500">
              <a:solidFill>
                <a:srgbClr val="000000"/>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endParaRPr>
          </a:p>
        </p:txBody>
      </p:sp>
      <p:sp>
        <p:nvSpPr>
          <p:cNvPr id="41986" name="AutoShape 2"/>
          <p:cNvSpPr>
            <a:spLocks/>
          </p:cNvSpPr>
          <p:nvPr/>
        </p:nvSpPr>
        <p:spPr bwMode="auto">
          <a:xfrm>
            <a:off x="444500" y="0"/>
            <a:ext cx="8255000" cy="5715000"/>
          </a:xfrm>
          <a:custGeom>
            <a:avLst/>
            <a:gdLst>
              <a:gd name="T0" fmla="*/ 4953000 w 21600"/>
              <a:gd name="T1" fmla="*/ 3429000 h 21600"/>
              <a:gd name="T2" fmla="*/ 4953000 w 21600"/>
              <a:gd name="T3" fmla="*/ 3429000 h 21600"/>
              <a:gd name="T4" fmla="*/ 4953000 w 21600"/>
              <a:gd name="T5" fmla="*/ 3429000 h 21600"/>
              <a:gd name="T6" fmla="*/ 4953000 w 21600"/>
              <a:gd name="T7" fmla="*/ 3429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0" tIns="0" rIns="0" bIns="0" anchor="ctr"/>
          <a:lstStyle/>
          <a:p>
            <a:pPr eaLnBrk="1" hangingPunct="1">
              <a:defRPr/>
            </a:pPr>
            <a:endParaRPr lang="en-GB" sz="1500"/>
          </a:p>
        </p:txBody>
      </p:sp>
      <p:sp>
        <p:nvSpPr>
          <p:cNvPr id="23556" name="Rectangle 3"/>
          <p:cNvSpPr>
            <a:spLocks noGrp="1" noChangeArrowheads="1"/>
          </p:cNvSpPr>
          <p:nvPr>
            <p:ph type="title" idx="4294967295"/>
          </p:nvPr>
        </p:nvSpPr>
        <p:spPr/>
        <p:txBody>
          <a:bodyPr/>
          <a:lstStyle/>
          <a:p>
            <a:pPr eaLnBrk="1" hangingPunct="1"/>
            <a:r>
              <a:rPr lang="en-US" altLang="en-US" dirty="0" smtClean="0">
                <a:solidFill>
                  <a:schemeClr val="tx1"/>
                </a:solidFill>
                <a:latin typeface="Arial" panose="020B0604020202020204" pitchFamily="34" charset="0"/>
                <a:cs typeface="Arial" panose="020B0604020202020204" pitchFamily="34" charset="0"/>
                <a:sym typeface="Arial" panose="020B0604020202020204" pitchFamily="34" charset="0"/>
              </a:rPr>
              <a:t>What </a:t>
            </a:r>
            <a:r>
              <a:rPr lang="en-US" altLang="en-US" dirty="0" smtClean="0">
                <a:solidFill>
                  <a:schemeClr val="tx1"/>
                </a:solidFill>
                <a:latin typeface="Arial" panose="020B0604020202020204" pitchFamily="34" charset="0"/>
                <a:cs typeface="Arial" panose="020B0604020202020204" pitchFamily="34" charset="0"/>
                <a:sym typeface="Arial" panose="020B0604020202020204" pitchFamily="34" charset="0"/>
              </a:rPr>
              <a:t>do we do when we learn ?</a:t>
            </a:r>
            <a:endParaRPr lang="en-US" altLang="en-US" dirty="0" smtClean="0">
              <a:solidFill>
                <a:schemeClr val="tx1"/>
              </a:solidFill>
              <a:latin typeface="Arial" panose="020B0604020202020204" pitchFamily="34" charset="0"/>
              <a:cs typeface="Arial" panose="020B0604020202020204" pitchFamily="34" charset="0"/>
            </a:endParaRPr>
          </a:p>
        </p:txBody>
      </p:sp>
      <p:sp>
        <p:nvSpPr>
          <p:cNvPr id="23557" name="Rectangle 4"/>
          <p:cNvSpPr>
            <a:spLocks noGrp="1" noChangeArrowheads="1"/>
          </p:cNvSpPr>
          <p:nvPr>
            <p:ph sz="half" idx="4294967295"/>
          </p:nvPr>
        </p:nvSpPr>
        <p:spPr>
          <a:xfrm>
            <a:off x="857250" y="1333500"/>
            <a:ext cx="3645958" cy="3771636"/>
          </a:xfrm>
        </p:spPr>
        <p:txBody>
          <a:bodyPr/>
          <a:lstStyle/>
          <a:p>
            <a:pPr eaLnBrk="1" hangingPunct="1"/>
            <a:r>
              <a:rPr lang="en-US" altLang="en-US" sz="2333">
                <a:latin typeface="Arial" panose="020B0604020202020204" pitchFamily="34" charset="0"/>
                <a:cs typeface="Arial" panose="020B0604020202020204" pitchFamily="34" charset="0"/>
                <a:sym typeface="Arial" panose="020B0604020202020204" pitchFamily="34" charset="0"/>
              </a:rPr>
              <a:t>Groups of 4-5</a:t>
            </a:r>
          </a:p>
          <a:p>
            <a:pPr eaLnBrk="1" hangingPunct="1"/>
            <a:r>
              <a:rPr lang="en-US" altLang="en-US" sz="2333">
                <a:latin typeface="Arial" panose="020B0604020202020204" pitchFamily="34" charset="0"/>
                <a:cs typeface="Arial" panose="020B0604020202020204" pitchFamily="34" charset="0"/>
                <a:sym typeface="Arial" panose="020B0604020202020204" pitchFamily="34" charset="0"/>
              </a:rPr>
              <a:t>You have two tasks:</a:t>
            </a:r>
          </a:p>
          <a:p>
            <a:pPr lvl="1" eaLnBrk="1" hangingPunct="1"/>
            <a:r>
              <a:rPr lang="en-US" altLang="en-US">
                <a:latin typeface="Arial" panose="020B0604020202020204" pitchFamily="34" charset="0"/>
                <a:cs typeface="Arial" panose="020B0604020202020204" pitchFamily="34" charset="0"/>
                <a:sym typeface="Arial" panose="020B0604020202020204" pitchFamily="34" charset="0"/>
              </a:rPr>
              <a:t>Sort the cartoon into a credible story line?</a:t>
            </a:r>
          </a:p>
          <a:p>
            <a:pPr lvl="1" eaLnBrk="1" hangingPunct="1"/>
            <a:r>
              <a:rPr lang="en-US" altLang="en-US">
                <a:latin typeface="Arial" panose="020B0604020202020204" pitchFamily="34" charset="0"/>
                <a:cs typeface="Arial" panose="020B0604020202020204" pitchFamily="34" charset="0"/>
                <a:sym typeface="Arial" panose="020B0604020202020204" pitchFamily="34" charset="0"/>
              </a:rPr>
              <a:t>Watch learning skills do you deploy to solve this problem ?</a:t>
            </a:r>
            <a:endParaRPr lang="en-US" altLang="en-US">
              <a:latin typeface="Arial" panose="020B0604020202020204" pitchFamily="34" charset="0"/>
              <a:cs typeface="Arial" panose="020B0604020202020204" pitchFamily="34" charset="0"/>
            </a:endParaRPr>
          </a:p>
        </p:txBody>
      </p:sp>
      <p:sp>
        <p:nvSpPr>
          <p:cNvPr id="23558" name="Content Placeholder 4"/>
          <p:cNvSpPr>
            <a:spLocks noGrp="1"/>
          </p:cNvSpPr>
          <p:nvPr>
            <p:ph sz="half" idx="4294967295"/>
          </p:nvPr>
        </p:nvSpPr>
        <p:spPr>
          <a:xfrm>
            <a:off x="4640792" y="1333500"/>
            <a:ext cx="3645958" cy="3771636"/>
          </a:xfrm>
        </p:spPr>
        <p:txBody>
          <a:bodyPr/>
          <a:lstStyle/>
          <a:p>
            <a:pPr eaLnBrk="1" hangingPunct="1"/>
            <a:endParaRPr lang="en-GB" altLang="en-US" smtClean="0">
              <a:latin typeface="Arial" panose="020B0604020202020204" pitchFamily="34" charset="0"/>
              <a:cs typeface="Arial" panose="020B0604020202020204" pitchFamily="34" charset="0"/>
            </a:endParaRPr>
          </a:p>
        </p:txBody>
      </p:sp>
      <p:pic>
        <p:nvPicPr>
          <p:cNvPr id="23559" name="Picture 6" descr="image1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1834" y="1333500"/>
            <a:ext cx="3062553" cy="377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3560" name="Footer Placeholder 5"/>
          <p:cNvSpPr txBox="1">
            <a:spLocks noGrp="1"/>
          </p:cNvSpPr>
          <p:nvPr/>
        </p:nvSpPr>
        <p:spPr bwMode="auto">
          <a:xfrm>
            <a:off x="3264959" y="5296959"/>
            <a:ext cx="2614083"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t>Copyright TLO Limited 2014 | FCD1-Pri</a:t>
            </a:r>
          </a:p>
        </p:txBody>
      </p:sp>
      <p:sp>
        <p:nvSpPr>
          <p:cNvPr id="23561" name="Slide Number Placeholder 6"/>
          <p:cNvSpPr txBox="1">
            <a:spLocks noGrp="1"/>
          </p:cNvSpPr>
          <p:nvPr/>
        </p:nvSpPr>
        <p:spPr bwMode="auto">
          <a:xfrm>
            <a:off x="6360583" y="5296959"/>
            <a:ext cx="1926167"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a:fld id="{F68AF3E3-81DC-4886-823C-BAF4915FC982}" type="slidenum">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pPr algn="r" eaLnBrk="1"/>
              <a:t>13</a:t>
            </a:fld>
            <a:endPar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endParaRPr>
          </a:p>
        </p:txBody>
      </p:sp>
      <p:pic>
        <p:nvPicPr>
          <p:cNvPr id="235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167" y="5296958"/>
            <a:ext cx="35057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8657" y="5292990"/>
            <a:ext cx="400843" cy="32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059708"/>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1"/>
          <p:cNvSpPr>
            <a:spLocks/>
          </p:cNvSpPr>
          <p:nvPr/>
        </p:nvSpPr>
        <p:spPr bwMode="auto">
          <a:xfrm>
            <a:off x="3264959" y="5336646"/>
            <a:ext cx="2614083" cy="22357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88888"/>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rPr>
              <a:t>Copyright TLO Limited 2013 | FCD1-Pri</a:t>
            </a:r>
            <a:endParaRPr lang="en-US" altLang="en-US" sz="1500">
              <a:solidFill>
                <a:srgbClr val="000000"/>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endParaRPr>
          </a:p>
        </p:txBody>
      </p:sp>
      <p:sp>
        <p:nvSpPr>
          <p:cNvPr id="44034" name="AutoShape 2"/>
          <p:cNvSpPr>
            <a:spLocks/>
          </p:cNvSpPr>
          <p:nvPr/>
        </p:nvSpPr>
        <p:spPr bwMode="auto">
          <a:xfrm>
            <a:off x="444500" y="0"/>
            <a:ext cx="8255000" cy="5715000"/>
          </a:xfrm>
          <a:custGeom>
            <a:avLst/>
            <a:gdLst>
              <a:gd name="T0" fmla="*/ 4953000 w 21600"/>
              <a:gd name="T1" fmla="*/ 3429000 h 21600"/>
              <a:gd name="T2" fmla="*/ 4953000 w 21600"/>
              <a:gd name="T3" fmla="*/ 3429000 h 21600"/>
              <a:gd name="T4" fmla="*/ 4953000 w 21600"/>
              <a:gd name="T5" fmla="*/ 3429000 h 21600"/>
              <a:gd name="T6" fmla="*/ 4953000 w 21600"/>
              <a:gd name="T7" fmla="*/ 3429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0" tIns="0" rIns="0" bIns="0" anchor="ctr"/>
          <a:lstStyle/>
          <a:p>
            <a:pPr eaLnBrk="1" hangingPunct="1">
              <a:defRPr/>
            </a:pPr>
            <a:endParaRPr lang="en-GB" sz="1500"/>
          </a:p>
        </p:txBody>
      </p:sp>
      <p:sp>
        <p:nvSpPr>
          <p:cNvPr id="24580" name="Rectangle 3"/>
          <p:cNvSpPr>
            <a:spLocks noGrp="1" noChangeArrowheads="1"/>
          </p:cNvSpPr>
          <p:nvPr>
            <p:ph type="title" idx="4294967295"/>
          </p:nvPr>
        </p:nvSpPr>
        <p:spPr/>
        <p:txBody>
          <a:bodyPr/>
          <a:lstStyle/>
          <a:p>
            <a:pPr eaLnBrk="1" hangingPunct="1"/>
            <a:r>
              <a:rPr lang="en-US" altLang="en-US" dirty="0" smtClean="0">
                <a:solidFill>
                  <a:schemeClr val="tx1"/>
                </a:solidFill>
                <a:latin typeface="Arial" panose="020B0604020202020204" pitchFamily="34" charset="0"/>
                <a:cs typeface="Arial" panose="020B0604020202020204" pitchFamily="34" charset="0"/>
                <a:sym typeface="Arial" panose="020B0604020202020204" pitchFamily="34" charset="0"/>
              </a:rPr>
              <a:t>What </a:t>
            </a:r>
            <a:r>
              <a:rPr lang="en-US" altLang="en-US" dirty="0" smtClean="0">
                <a:solidFill>
                  <a:schemeClr val="tx1"/>
                </a:solidFill>
                <a:latin typeface="Arial" panose="020B0604020202020204" pitchFamily="34" charset="0"/>
                <a:cs typeface="Arial" panose="020B0604020202020204" pitchFamily="34" charset="0"/>
                <a:sym typeface="Arial" panose="020B0604020202020204" pitchFamily="34" charset="0"/>
              </a:rPr>
              <a:t>do we do when we learn ?</a:t>
            </a:r>
            <a:endParaRPr lang="en-US" altLang="en-US" dirty="0" smtClean="0">
              <a:solidFill>
                <a:schemeClr val="tx1"/>
              </a:solidFill>
              <a:latin typeface="Arial" panose="020B0604020202020204" pitchFamily="34" charset="0"/>
              <a:cs typeface="Arial" panose="020B0604020202020204" pitchFamily="34" charset="0"/>
            </a:endParaRPr>
          </a:p>
        </p:txBody>
      </p:sp>
      <p:sp>
        <p:nvSpPr>
          <p:cNvPr id="24581" name="Rectangle 4"/>
          <p:cNvSpPr>
            <a:spLocks noGrp="1" noChangeArrowheads="1"/>
          </p:cNvSpPr>
          <p:nvPr>
            <p:ph idx="4294967295"/>
          </p:nvPr>
        </p:nvSpPr>
        <p:spPr>
          <a:xfrm>
            <a:off x="381005" y="1432559"/>
            <a:ext cx="8407893" cy="3105151"/>
          </a:xfrm>
        </p:spPr>
        <p:txBody>
          <a:bodyPr/>
          <a:lstStyle/>
          <a:p>
            <a:pPr eaLnBrk="1" hangingPunct="1"/>
            <a:r>
              <a:rPr lang="en-US" altLang="en-US" sz="3333" dirty="0">
                <a:latin typeface="Arial" panose="020B0604020202020204" pitchFamily="34" charset="0"/>
                <a:cs typeface="Arial" panose="020B0604020202020204" pitchFamily="34" charset="0"/>
                <a:sym typeface="Arial" panose="020B0604020202020204" pitchFamily="34" charset="0"/>
              </a:rPr>
              <a:t>The original order</a:t>
            </a:r>
          </a:p>
          <a:p>
            <a:pPr eaLnBrk="1" hangingPunct="1"/>
            <a:r>
              <a:rPr lang="en-US" altLang="en-US" sz="3333" dirty="0">
                <a:latin typeface="Arial" panose="020B0604020202020204" pitchFamily="34" charset="0"/>
                <a:cs typeface="Arial" panose="020B0604020202020204" pitchFamily="34" charset="0"/>
                <a:sym typeface="Arial" panose="020B0604020202020204" pitchFamily="34" charset="0"/>
              </a:rPr>
              <a:t>11,6,8,22,3,21,23,17,</a:t>
            </a:r>
          </a:p>
          <a:p>
            <a:pPr eaLnBrk="1" hangingPunct="1"/>
            <a:r>
              <a:rPr lang="en-US" altLang="en-US" sz="3333" dirty="0">
                <a:latin typeface="Arial" panose="020B0604020202020204" pitchFamily="34" charset="0"/>
                <a:cs typeface="Arial" panose="020B0604020202020204" pitchFamily="34" charset="0"/>
                <a:sym typeface="Arial" panose="020B0604020202020204" pitchFamily="34" charset="0"/>
              </a:rPr>
              <a:t>10,5,19,12,2,18,15,</a:t>
            </a:r>
          </a:p>
          <a:p>
            <a:pPr eaLnBrk="1" hangingPunct="1"/>
            <a:r>
              <a:rPr lang="en-US" altLang="en-US" sz="3333" dirty="0">
                <a:latin typeface="Arial" panose="020B0604020202020204" pitchFamily="34" charset="0"/>
                <a:cs typeface="Arial" panose="020B0604020202020204" pitchFamily="34" charset="0"/>
                <a:sym typeface="Arial" panose="020B0604020202020204" pitchFamily="34" charset="0"/>
              </a:rPr>
              <a:t>14,13,9,16,1,7,20,4 </a:t>
            </a:r>
            <a:endParaRPr lang="en-US" altLang="en-US" sz="3333" dirty="0">
              <a:latin typeface="Arial" panose="020B0604020202020204" pitchFamily="34" charset="0"/>
              <a:cs typeface="Arial" panose="020B0604020202020204" pitchFamily="34" charset="0"/>
            </a:endParaRPr>
          </a:p>
        </p:txBody>
      </p:sp>
      <p:sp>
        <p:nvSpPr>
          <p:cNvPr id="24582" name="Footer Placeholder 3"/>
          <p:cNvSpPr txBox="1">
            <a:spLocks noGrp="1"/>
          </p:cNvSpPr>
          <p:nvPr/>
        </p:nvSpPr>
        <p:spPr bwMode="auto">
          <a:xfrm>
            <a:off x="3264959" y="5296959"/>
            <a:ext cx="2614083"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t>Copyright TLO Limited 2014 | FCD1-Pri</a:t>
            </a:r>
          </a:p>
        </p:txBody>
      </p:sp>
      <p:sp>
        <p:nvSpPr>
          <p:cNvPr id="24583" name="Slide Number Placeholder 4"/>
          <p:cNvSpPr txBox="1">
            <a:spLocks noGrp="1"/>
          </p:cNvSpPr>
          <p:nvPr/>
        </p:nvSpPr>
        <p:spPr bwMode="auto">
          <a:xfrm>
            <a:off x="6360583" y="5296959"/>
            <a:ext cx="1926167"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a:fld id="{016DAABB-0DB2-4D3F-AE55-7918301B9B44}" type="slidenum">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pPr algn="r" eaLnBrk="1"/>
              <a:t>14</a:t>
            </a:fld>
            <a:endPar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endParaRPr>
          </a:p>
        </p:txBody>
      </p:sp>
      <p:pic>
        <p:nvPicPr>
          <p:cNvPr id="245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67" y="5296958"/>
            <a:ext cx="35057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8657" y="5292990"/>
            <a:ext cx="400843" cy="32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985737"/>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1"/>
          <p:cNvSpPr>
            <a:spLocks/>
          </p:cNvSpPr>
          <p:nvPr/>
        </p:nvSpPr>
        <p:spPr bwMode="auto">
          <a:xfrm>
            <a:off x="3264959" y="5336646"/>
            <a:ext cx="2614083" cy="22357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0" tIns="0" rIns="0" bIns="0"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88888"/>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rPr>
              <a:t>Copyright TLO Limited 2013 | FCD1-Pri</a:t>
            </a:r>
            <a:endParaRPr lang="en-US" altLang="en-US" sz="1500">
              <a:solidFill>
                <a:srgbClr val="000000"/>
              </a:solidFill>
              <a:latin typeface="Trebuchet MS" panose="020B0603020202020204" pitchFamily="34" charset="0"/>
              <a:ea typeface="MS PGothic" panose="020B0600070205080204" pitchFamily="34" charset="-128"/>
              <a:cs typeface="Arial" panose="020B0604020202020204" pitchFamily="34" charset="0"/>
              <a:sym typeface="Trebuchet MS" panose="020B0603020202020204" pitchFamily="34" charset="0"/>
            </a:endParaRPr>
          </a:p>
        </p:txBody>
      </p:sp>
      <p:sp>
        <p:nvSpPr>
          <p:cNvPr id="46082" name="AutoShape 2"/>
          <p:cNvSpPr>
            <a:spLocks/>
          </p:cNvSpPr>
          <p:nvPr/>
        </p:nvSpPr>
        <p:spPr bwMode="auto">
          <a:xfrm>
            <a:off x="444500" y="-11430"/>
            <a:ext cx="8255000" cy="5715000"/>
          </a:xfrm>
          <a:custGeom>
            <a:avLst/>
            <a:gdLst>
              <a:gd name="T0" fmla="*/ 4953000 w 21600"/>
              <a:gd name="T1" fmla="*/ 3429000 h 21600"/>
              <a:gd name="T2" fmla="*/ 4953000 w 21600"/>
              <a:gd name="T3" fmla="*/ 3429000 h 21600"/>
              <a:gd name="T4" fmla="*/ 4953000 w 21600"/>
              <a:gd name="T5" fmla="*/ 3429000 h 21600"/>
              <a:gd name="T6" fmla="*/ 4953000 w 21600"/>
              <a:gd name="T7" fmla="*/ 3429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rotWithShape="0">
            <a:gsLst>
              <a:gs pos="0">
                <a:srgbClr val="F5FFE6"/>
              </a:gs>
              <a:gs pos="65001">
                <a:srgbClr val="E4FDBF"/>
              </a:gs>
              <a:gs pos="100000">
                <a:srgbClr val="DAFEA4"/>
              </a:gs>
            </a:gsLst>
            <a:lin ang="5400000"/>
          </a:gradFill>
          <a:ln w="9525" cap="flat" cmpd="sng">
            <a:solidFill>
              <a:srgbClr val="98B955"/>
            </a:solidFill>
            <a:prstDash val="solid"/>
            <a:round/>
            <a:headEnd/>
            <a:tailEnd/>
          </a:ln>
          <a:effectLst>
            <a:outerShdw blurRad="38100" dist="20000" dir="5400000" algn="ctr" rotWithShape="0">
              <a:srgbClr val="000000">
                <a:alpha val="37999"/>
              </a:srgbClr>
            </a:outerShdw>
          </a:effectLst>
        </p:spPr>
        <p:txBody>
          <a:bodyPr lIns="0" tIns="0" rIns="0" bIns="0" anchor="ctr"/>
          <a:lstStyle/>
          <a:p>
            <a:pPr eaLnBrk="1" hangingPunct="1">
              <a:defRPr/>
            </a:pPr>
            <a:endParaRPr lang="en-GB" sz="1500"/>
          </a:p>
        </p:txBody>
      </p:sp>
      <p:sp>
        <p:nvSpPr>
          <p:cNvPr id="25604" name="Rectangle 3"/>
          <p:cNvSpPr>
            <a:spLocks noGrp="1" noChangeArrowheads="1"/>
          </p:cNvSpPr>
          <p:nvPr>
            <p:ph type="title" idx="4294967295"/>
          </p:nvPr>
        </p:nvSpPr>
        <p:spPr/>
        <p:txBody>
          <a:bodyPr/>
          <a:lstStyle/>
          <a:p>
            <a:pPr eaLnBrk="1" hangingPunct="1"/>
            <a:r>
              <a:rPr lang="en-US" altLang="en-US" dirty="0" smtClean="0">
                <a:solidFill>
                  <a:schemeClr val="tx1"/>
                </a:solidFill>
                <a:latin typeface="Arial" panose="020B0604020202020204" pitchFamily="34" charset="0"/>
                <a:cs typeface="Arial" panose="020B0604020202020204" pitchFamily="34" charset="0"/>
                <a:sym typeface="Arial" panose="020B0604020202020204" pitchFamily="34" charset="0"/>
              </a:rPr>
              <a:t>Reflection</a:t>
            </a:r>
            <a:endParaRPr lang="en-US" altLang="en-US" dirty="0" smtClean="0">
              <a:solidFill>
                <a:schemeClr val="tx1"/>
              </a:solidFill>
              <a:latin typeface="Arial" panose="020B0604020202020204" pitchFamily="34" charset="0"/>
              <a:cs typeface="Arial" panose="020B0604020202020204" pitchFamily="34" charset="0"/>
            </a:endParaRPr>
          </a:p>
        </p:txBody>
      </p:sp>
      <p:sp>
        <p:nvSpPr>
          <p:cNvPr id="25605" name="Rectangle 4"/>
          <p:cNvSpPr>
            <a:spLocks noGrp="1" noChangeArrowheads="1"/>
          </p:cNvSpPr>
          <p:nvPr>
            <p:ph sz="half" idx="4294967295"/>
          </p:nvPr>
        </p:nvSpPr>
        <p:spPr>
          <a:xfrm>
            <a:off x="857250" y="1333500"/>
            <a:ext cx="3645958" cy="3021330"/>
          </a:xfrm>
        </p:spPr>
        <p:txBody>
          <a:bodyPr/>
          <a:lstStyle/>
          <a:p>
            <a:pPr eaLnBrk="1" hangingPunct="1"/>
            <a:r>
              <a:rPr lang="en-US" altLang="en-US" sz="2333" dirty="0">
                <a:latin typeface="Arial" panose="020B0604020202020204" pitchFamily="34" charset="0"/>
                <a:cs typeface="Arial" panose="020B0604020202020204" pitchFamily="34" charset="0"/>
                <a:sym typeface="Arial" panose="020B0604020202020204" pitchFamily="34" charset="0"/>
              </a:rPr>
              <a:t>What were you doing to solve this puzzle?</a:t>
            </a:r>
          </a:p>
          <a:p>
            <a:pPr eaLnBrk="1" hangingPunct="1"/>
            <a:r>
              <a:rPr lang="en-US" altLang="en-US" sz="2333" dirty="0">
                <a:latin typeface="Arial" panose="020B0604020202020204" pitchFamily="34" charset="0"/>
                <a:cs typeface="Arial" panose="020B0604020202020204" pitchFamily="34" charset="0"/>
                <a:sym typeface="Arial" panose="020B0604020202020204" pitchFamily="34" charset="0"/>
              </a:rPr>
              <a:t>What learning </a:t>
            </a:r>
            <a:r>
              <a:rPr lang="en-US" altLang="en-US" sz="2333" dirty="0" err="1">
                <a:latin typeface="Arial" panose="020B0604020202020204" pitchFamily="34" charset="0"/>
                <a:cs typeface="Arial" panose="020B0604020202020204" pitchFamily="34" charset="0"/>
                <a:sym typeface="Arial" panose="020B0604020202020204" pitchFamily="34" charset="0"/>
              </a:rPr>
              <a:t>behaviours</a:t>
            </a:r>
            <a:r>
              <a:rPr lang="en-US" altLang="en-US" sz="2333" dirty="0">
                <a:latin typeface="Arial" panose="020B0604020202020204" pitchFamily="34" charset="0"/>
                <a:cs typeface="Arial" panose="020B0604020202020204" pitchFamily="34" charset="0"/>
                <a:sym typeface="Arial" panose="020B0604020202020204" pitchFamily="34" charset="0"/>
              </a:rPr>
              <a:t> were you using?</a:t>
            </a:r>
            <a:endParaRPr lang="en-US" altLang="en-US" sz="2333" dirty="0">
              <a:latin typeface="Arial" panose="020B0604020202020204" pitchFamily="34" charset="0"/>
              <a:cs typeface="Arial" panose="020B0604020202020204" pitchFamily="34" charset="0"/>
            </a:endParaRPr>
          </a:p>
        </p:txBody>
      </p:sp>
      <p:sp>
        <p:nvSpPr>
          <p:cNvPr id="25608" name="Footer Placeholder 4"/>
          <p:cNvSpPr txBox="1">
            <a:spLocks noGrp="1"/>
          </p:cNvSpPr>
          <p:nvPr/>
        </p:nvSpPr>
        <p:spPr bwMode="auto">
          <a:xfrm>
            <a:off x="3264959" y="5296959"/>
            <a:ext cx="2614083"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a:r>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t>Copyright TLO Limited 2014 | FCD1-Pri</a:t>
            </a:r>
          </a:p>
        </p:txBody>
      </p:sp>
      <p:sp>
        <p:nvSpPr>
          <p:cNvPr id="25609" name="Slide Number Placeholder 5"/>
          <p:cNvSpPr txBox="1">
            <a:spLocks noGrp="1"/>
          </p:cNvSpPr>
          <p:nvPr/>
        </p:nvSpPr>
        <p:spPr bwMode="auto">
          <a:xfrm>
            <a:off x="6360583" y="5296959"/>
            <a:ext cx="1926167" cy="304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eaLnBrk="1"/>
            <a:fld id="{0B1F6AE1-D726-4692-B9F2-2447D7F06342}" type="slidenum">
              <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rPr>
              <a:pPr algn="r" eaLnBrk="1"/>
              <a:t>15</a:t>
            </a:fld>
            <a:endParaRPr lang="en-US" altLang="en-US" sz="1000">
              <a:solidFill>
                <a:srgbClr val="898989"/>
              </a:solidFill>
              <a:latin typeface="Calibri" panose="020F0502020204030204" pitchFamily="34" charset="0"/>
              <a:cs typeface="Arial" panose="020B0604020202020204" pitchFamily="34" charset="0"/>
              <a:sym typeface="Trebuchet MS" panose="020B0603020202020204" pitchFamily="34" charset="0"/>
            </a:endParaRPr>
          </a:p>
        </p:txBody>
      </p:sp>
      <p:pic>
        <p:nvPicPr>
          <p:cNvPr id="25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167" y="5296958"/>
            <a:ext cx="35057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8657" y="5292990"/>
            <a:ext cx="400843" cy="32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txBox="1">
            <a:spLocks noGrp="1"/>
          </p:cNvSpPr>
          <p:nvPr>
            <p:ph sz="half" idx="4294967295"/>
          </p:nvPr>
        </p:nvSpPr>
        <p:spPr>
          <a:xfrm>
            <a:off x="5589270" y="1309084"/>
            <a:ext cx="2686050" cy="2646866"/>
          </a:xfrm>
          <a:prstGeom prst="rect">
            <a:avLst/>
          </a:prstGeom>
          <a:noFill/>
        </p:spPr>
        <p:txBody>
          <a:bodyPr wrap="square" rtlCol="0">
            <a:spAutoFit/>
          </a:bodyPr>
          <a:lstStyle/>
          <a:p>
            <a:pPr marL="45714" indent="0">
              <a:buNone/>
            </a:pPr>
            <a:r>
              <a:rPr lang="en-GB" sz="16600" dirty="0" smtClean="0">
                <a:solidFill>
                  <a:srgbClr val="163B96"/>
                </a:solidFill>
                <a:latin typeface="Aril"/>
                <a:cs typeface="Aril"/>
              </a:rPr>
              <a:t>?</a:t>
            </a:r>
            <a:endParaRPr lang="en-GB" sz="4000" dirty="0">
              <a:solidFill>
                <a:srgbClr val="163B96"/>
              </a:solidFill>
              <a:latin typeface="Aril"/>
              <a:cs typeface="Aril"/>
            </a:endParaRPr>
          </a:p>
        </p:txBody>
      </p:sp>
    </p:spTree>
    <p:extLst>
      <p:ext uri="{BB962C8B-B14F-4D97-AF65-F5344CB8AC3E}">
        <p14:creationId xmlns:p14="http://schemas.microsoft.com/office/powerpoint/2010/main" val="197803413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US" dirty="0"/>
          </a:p>
        </p:txBody>
      </p:sp>
      <p:sp>
        <p:nvSpPr>
          <p:cNvPr id="3" name="Title 2"/>
          <p:cNvSpPr>
            <a:spLocks noGrp="1"/>
          </p:cNvSpPr>
          <p:nvPr>
            <p:ph type="title"/>
          </p:nvPr>
        </p:nvSpPr>
        <p:spPr/>
        <p:txBody>
          <a:bodyPr/>
          <a:lstStyle/>
          <a:p>
            <a:endParaRPr lang="en-US" sz="2800" dirty="0"/>
          </a:p>
        </p:txBody>
      </p:sp>
      <p:sp>
        <p:nvSpPr>
          <p:cNvPr id="4" name="Content Placeholder 3"/>
          <p:cNvSpPr>
            <a:spLocks noGrp="1"/>
          </p:cNvSpPr>
          <p:nvPr>
            <p:ph idx="1"/>
          </p:nvPr>
        </p:nvSpPr>
        <p:spPr/>
        <p:txBody>
          <a:bodyPr/>
          <a:lstStyle/>
          <a:p>
            <a:pPr marL="45714" indent="0">
              <a:buNone/>
            </a:pPr>
            <a:r>
              <a:rPr lang="en-US" sz="4000" dirty="0" smtClean="0"/>
              <a:t>What</a:t>
            </a:r>
            <a:r>
              <a:rPr lang="en-US" dirty="0" smtClean="0"/>
              <a:t> do </a:t>
            </a:r>
            <a:r>
              <a:rPr lang="en-US" i="1" dirty="0" smtClean="0"/>
              <a:t>learning powered </a:t>
            </a:r>
            <a:r>
              <a:rPr lang="en-US" dirty="0" smtClean="0"/>
              <a:t>learners </a:t>
            </a:r>
            <a:r>
              <a:rPr lang="en-US" dirty="0" smtClean="0"/>
              <a:t>do?</a:t>
            </a:r>
            <a:endParaRPr lang="en-US" dirty="0"/>
          </a:p>
        </p:txBody>
      </p:sp>
      <p:sp>
        <p:nvSpPr>
          <p:cNvPr id="5" name="Footer Placeholder 4"/>
          <p:cNvSpPr>
            <a:spLocks noGrp="1"/>
          </p:cNvSpPr>
          <p:nvPr>
            <p:ph type="ftr" sz="quarter" idx="11"/>
          </p:nvPr>
        </p:nvSpPr>
        <p:spPr/>
        <p:txBody>
          <a:bodyPr/>
          <a:lstStyle/>
          <a:p>
            <a:r>
              <a:rPr lang="en-GB" dirty="0" smtClean="0"/>
              <a:t>Copyright TLO Limited 2016</a:t>
            </a:r>
            <a:endParaRPr lang="en-GB" dirty="0"/>
          </a:p>
        </p:txBody>
      </p:sp>
      <p:sp>
        <p:nvSpPr>
          <p:cNvPr id="6" name="Slide Number Placeholder 5"/>
          <p:cNvSpPr>
            <a:spLocks noGrp="1"/>
          </p:cNvSpPr>
          <p:nvPr>
            <p:ph type="sldNum" sz="quarter" idx="12"/>
          </p:nvPr>
        </p:nvSpPr>
        <p:spPr/>
        <p:txBody>
          <a:bodyPr/>
          <a:lstStyle/>
          <a:p>
            <a:fld id="{616727B6-EDA1-8D45-A79A-C175BB14405A}" type="slidenum">
              <a:rPr lang="en-GB" smtClean="0"/>
              <a:t>16</a:t>
            </a:fld>
            <a:endParaRPr lang="en-GB" dirty="0"/>
          </a:p>
        </p:txBody>
      </p:sp>
    </p:spTree>
    <p:extLst>
      <p:ext uri="{BB962C8B-B14F-4D97-AF65-F5344CB8AC3E}">
        <p14:creationId xmlns:p14="http://schemas.microsoft.com/office/powerpoint/2010/main" val="35430303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pPr eaLnBrk="1" hangingPunct="1"/>
            <a:r>
              <a:rPr lang="en-GB" dirty="0" smtClean="0">
                <a:latin typeface="Calibri" charset="0"/>
              </a:rPr>
              <a:t>BLP is about helping students to understand how they learn.</a:t>
            </a:r>
            <a:endParaRPr lang="en-GB" dirty="0">
              <a:latin typeface="Calibri" charset="0"/>
            </a:endParaRPr>
          </a:p>
        </p:txBody>
      </p:sp>
      <p:pic>
        <p:nvPicPr>
          <p:cNvPr id="16385" name="Content Placeholder 32" descr="Brain_power.jpg"/>
          <p:cNvPicPr>
            <a:picLocks noGrp="1" noChangeAspect="1"/>
          </p:cNvPicPr>
          <p:nvPr>
            <p:ph idx="1"/>
          </p:nvPr>
        </p:nvPicPr>
        <p:blipFill>
          <a:blip r:embed="rId3">
            <a:extLst>
              <a:ext uri="{28A0092B-C50C-407E-A947-70E740481C1C}">
                <a14:useLocalDpi xmlns:a14="http://schemas.microsoft.com/office/drawing/2010/main" val="0"/>
              </a:ext>
            </a:extLst>
          </a:blip>
          <a:srcRect l="13667" r="13667"/>
          <a:stretch>
            <a:fillRect/>
          </a:stretch>
        </p:blipFill>
        <p:spPr/>
      </p:pic>
      <p:sp>
        <p:nvSpPr>
          <p:cNvPr id="5133" name="TextBox 2"/>
          <p:cNvSpPr txBox="1">
            <a:spLocks noChangeArrowheads="1"/>
          </p:cNvSpPr>
          <p:nvPr/>
        </p:nvSpPr>
        <p:spPr bwMode="auto">
          <a:xfrm>
            <a:off x="457200" y="1498256"/>
            <a:ext cx="5328828"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defRPr/>
            </a:pPr>
            <a:r>
              <a:rPr lang="en-GB" sz="4400" b="1"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rPr>
              <a:t>Managing the process</a:t>
            </a:r>
          </a:p>
        </p:txBody>
      </p:sp>
      <p:sp>
        <p:nvSpPr>
          <p:cNvPr id="5131" name="TextBox 3"/>
          <p:cNvSpPr txBox="1">
            <a:spLocks noChangeArrowheads="1"/>
          </p:cNvSpPr>
          <p:nvPr/>
        </p:nvSpPr>
        <p:spPr bwMode="auto">
          <a:xfrm>
            <a:off x="457200" y="3565830"/>
            <a:ext cx="4369756"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defRPr/>
            </a:pPr>
            <a:r>
              <a:rPr lang="en-GB"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Relating to others</a:t>
            </a:r>
          </a:p>
        </p:txBody>
      </p:sp>
      <p:sp>
        <p:nvSpPr>
          <p:cNvPr id="5129" name="TextBox 4"/>
          <p:cNvSpPr txBox="1">
            <a:spLocks noChangeArrowheads="1"/>
          </p:cNvSpPr>
          <p:nvPr/>
        </p:nvSpPr>
        <p:spPr bwMode="auto">
          <a:xfrm>
            <a:off x="2244564" y="4487766"/>
            <a:ext cx="6442237"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defRPr/>
            </a:pPr>
            <a:r>
              <a:rPr lang="en-GB"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Thinking in different ways</a:t>
            </a:r>
          </a:p>
        </p:txBody>
      </p:sp>
      <p:sp>
        <p:nvSpPr>
          <p:cNvPr id="5127" name="TextBox 5"/>
          <p:cNvSpPr txBox="1">
            <a:spLocks noChangeArrowheads="1"/>
          </p:cNvSpPr>
          <p:nvPr/>
        </p:nvSpPr>
        <p:spPr bwMode="auto">
          <a:xfrm>
            <a:off x="3275868" y="2602531"/>
            <a:ext cx="5636028"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defRPr/>
            </a:pPr>
            <a:r>
              <a:rPr lang="en-GB"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Feelings about learning</a:t>
            </a:r>
          </a:p>
        </p:txBody>
      </p:sp>
      <p:sp>
        <p:nvSpPr>
          <p:cNvPr id="3" name="Footer Placeholder 2"/>
          <p:cNvSpPr>
            <a:spLocks noGrp="1"/>
          </p:cNvSpPr>
          <p:nvPr>
            <p:ph type="ftr" sz="quarter" idx="11"/>
          </p:nvPr>
        </p:nvSpPr>
        <p:spPr/>
        <p:txBody>
          <a:bodyPr/>
          <a:lstStyle/>
          <a:p>
            <a:r>
              <a:rPr lang="en-GB" dirty="0"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17</a:t>
            </a:fld>
            <a:endParaRPr lang="en-GB" dirty="0"/>
          </a:p>
        </p:txBody>
      </p:sp>
      <p:sp>
        <p:nvSpPr>
          <p:cNvPr id="5" name="Text Placeholder 4"/>
          <p:cNvSpPr>
            <a:spLocks noGrp="1"/>
          </p:cNvSpPr>
          <p:nvPr>
            <p:ph type="body" sz="half" idx="2"/>
          </p:nvPr>
        </p:nvSpPr>
        <p:spPr/>
        <p:txBody>
          <a:bodyPr/>
          <a:lstStyle/>
          <a:p>
            <a:endParaRPr lang="en-GB" dirty="0"/>
          </a:p>
        </p:txBody>
      </p:sp>
    </p:spTree>
    <p:extLst>
      <p:ext uri="{BB962C8B-B14F-4D97-AF65-F5344CB8AC3E}">
        <p14:creationId xmlns:p14="http://schemas.microsoft.com/office/powerpoint/2010/main" val="1381703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27"/>
                                        </p:tgtEl>
                                        <p:attrNameLst>
                                          <p:attrName>style.visibility</p:attrName>
                                        </p:attrNameLst>
                                      </p:cBhvr>
                                      <p:to>
                                        <p:strVal val="visible"/>
                                      </p:to>
                                    </p:set>
                                    <p:animEffect transition="in" filter="dissolve">
                                      <p:cBhvr>
                                        <p:cTn id="7" dur="500"/>
                                        <p:tgtEl>
                                          <p:spTgt spid="51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129"/>
                                        </p:tgtEl>
                                        <p:attrNameLst>
                                          <p:attrName>style.visibility</p:attrName>
                                        </p:attrNameLst>
                                      </p:cBhvr>
                                      <p:to>
                                        <p:strVal val="visible"/>
                                      </p:to>
                                    </p:set>
                                    <p:animEffect transition="in" filter="dissolve">
                                      <p:cBhvr>
                                        <p:cTn id="12" dur="500"/>
                                        <p:tgtEl>
                                          <p:spTgt spid="51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131"/>
                                        </p:tgtEl>
                                        <p:attrNameLst>
                                          <p:attrName>style.visibility</p:attrName>
                                        </p:attrNameLst>
                                      </p:cBhvr>
                                      <p:to>
                                        <p:strVal val="visible"/>
                                      </p:to>
                                    </p:set>
                                    <p:animEffect transition="in" filter="dissolve">
                                      <p:cBhvr>
                                        <p:cTn id="17" dur="500"/>
                                        <p:tgtEl>
                                          <p:spTgt spid="51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133"/>
                                        </p:tgtEl>
                                        <p:attrNameLst>
                                          <p:attrName>style.visibility</p:attrName>
                                        </p:attrNameLst>
                                      </p:cBhvr>
                                      <p:to>
                                        <p:strVal val="visible"/>
                                      </p:to>
                                    </p:set>
                                    <p:animEffect transition="in" filter="dissolve">
                                      <p:cBhvr>
                                        <p:cTn id="22" dur="500"/>
                                        <p:tgtEl>
                                          <p:spTgt spid="5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half" idx="2"/>
          </p:nvPr>
        </p:nvSpPr>
        <p:spPr/>
        <p:txBody>
          <a:bodyPr/>
          <a:lstStyle/>
          <a:p>
            <a:r>
              <a:rPr lang="en-GB" dirty="0" smtClean="0"/>
              <a:t>Covers the domains of learning</a:t>
            </a:r>
            <a:endParaRPr lang="en-GB" dirty="0"/>
          </a:p>
        </p:txBody>
      </p:sp>
      <p:sp>
        <p:nvSpPr>
          <p:cNvPr id="6" name="TextBox 5"/>
          <p:cNvSpPr txBox="1"/>
          <p:nvPr/>
        </p:nvSpPr>
        <p:spPr>
          <a:xfrm>
            <a:off x="7341105" y="3212086"/>
            <a:ext cx="752271" cy="369328"/>
          </a:xfrm>
          <a:prstGeom prst="rect">
            <a:avLst/>
          </a:prstGeom>
          <a:noFill/>
        </p:spPr>
        <p:txBody>
          <a:bodyPr wrap="none" lIns="91436" tIns="45718" rIns="91436" bIns="45718" rtlCol="0">
            <a:spAutoFit/>
          </a:bodyPr>
          <a:lstStyle/>
          <a:p>
            <a:r>
              <a:rPr lang="en-GB" dirty="0" smtClean="0">
                <a:solidFill>
                  <a:srgbClr val="FFFFFF"/>
                </a:solidFill>
              </a:rPr>
              <a:t>Social</a:t>
            </a:r>
            <a:endParaRPr lang="en-GB" dirty="0">
              <a:solidFill>
                <a:srgbClr val="FFFFFF"/>
              </a:solidFill>
            </a:endParaRPr>
          </a:p>
        </p:txBody>
      </p:sp>
      <p:sp>
        <p:nvSpPr>
          <p:cNvPr id="7" name="TextBox 6"/>
          <p:cNvSpPr txBox="1"/>
          <p:nvPr/>
        </p:nvSpPr>
        <p:spPr>
          <a:xfrm>
            <a:off x="7288109" y="2795828"/>
            <a:ext cx="1102690" cy="369328"/>
          </a:xfrm>
          <a:prstGeom prst="rect">
            <a:avLst/>
          </a:prstGeom>
          <a:noFill/>
        </p:spPr>
        <p:txBody>
          <a:bodyPr wrap="none" lIns="91436" tIns="45718" rIns="91436" bIns="45718" rtlCol="0">
            <a:spAutoFit/>
          </a:bodyPr>
          <a:lstStyle/>
          <a:p>
            <a:r>
              <a:rPr lang="en-GB" dirty="0" smtClean="0">
                <a:solidFill>
                  <a:srgbClr val="FFFFFF"/>
                </a:solidFill>
              </a:rPr>
              <a:t>Cognitive</a:t>
            </a:r>
            <a:endParaRPr lang="en-GB" dirty="0">
              <a:solidFill>
                <a:srgbClr val="FFFFFF"/>
              </a:solidFill>
            </a:endParaRPr>
          </a:p>
        </p:txBody>
      </p:sp>
      <p:sp>
        <p:nvSpPr>
          <p:cNvPr id="8" name="TextBox 7"/>
          <p:cNvSpPr txBox="1"/>
          <p:nvPr/>
        </p:nvSpPr>
        <p:spPr>
          <a:xfrm>
            <a:off x="7231805" y="2426495"/>
            <a:ext cx="1175952" cy="369328"/>
          </a:xfrm>
          <a:prstGeom prst="rect">
            <a:avLst/>
          </a:prstGeom>
          <a:noFill/>
        </p:spPr>
        <p:txBody>
          <a:bodyPr wrap="none" lIns="91436" tIns="45718" rIns="91436" bIns="45718" rtlCol="0">
            <a:spAutoFit/>
          </a:bodyPr>
          <a:lstStyle/>
          <a:p>
            <a:r>
              <a:rPr lang="en-GB" dirty="0" smtClean="0">
                <a:solidFill>
                  <a:srgbClr val="FFFFFF"/>
                </a:solidFill>
              </a:rPr>
              <a:t>Emotional</a:t>
            </a:r>
            <a:endParaRPr lang="en-GB" dirty="0">
              <a:solidFill>
                <a:srgbClr val="FFFFFF"/>
              </a:solidFill>
            </a:endParaRPr>
          </a:p>
        </p:txBody>
      </p:sp>
      <p:sp>
        <p:nvSpPr>
          <p:cNvPr id="9" name="TextBox 8"/>
          <p:cNvSpPr txBox="1"/>
          <p:nvPr/>
        </p:nvSpPr>
        <p:spPr>
          <a:xfrm>
            <a:off x="7341105" y="3581418"/>
            <a:ext cx="1060987" cy="369328"/>
          </a:xfrm>
          <a:prstGeom prst="rect">
            <a:avLst/>
          </a:prstGeom>
          <a:noFill/>
        </p:spPr>
        <p:txBody>
          <a:bodyPr wrap="none" lIns="91436" tIns="45718" rIns="91436" bIns="45718" rtlCol="0">
            <a:spAutoFit/>
          </a:bodyPr>
          <a:lstStyle/>
          <a:p>
            <a:r>
              <a:rPr lang="en-GB" dirty="0" smtClean="0">
                <a:solidFill>
                  <a:srgbClr val="FFFFFF"/>
                </a:solidFill>
              </a:rPr>
              <a:t>Strategic</a:t>
            </a:r>
            <a:endParaRPr lang="en-GB" dirty="0">
              <a:solidFill>
                <a:srgbClr val="FFFFFF"/>
              </a:solidFill>
            </a:endParaRPr>
          </a:p>
        </p:txBody>
      </p:sp>
      <p:sp>
        <p:nvSpPr>
          <p:cNvPr id="2" name="Title 1"/>
          <p:cNvSpPr>
            <a:spLocks noGrp="1"/>
          </p:cNvSpPr>
          <p:nvPr>
            <p:ph type="title"/>
          </p:nvPr>
        </p:nvSpPr>
        <p:spPr/>
        <p:txBody>
          <a:bodyPr/>
          <a:lstStyle/>
          <a:p>
            <a:r>
              <a:rPr lang="en-US" sz="2400" dirty="0" smtClean="0"/>
              <a:t>The Learning Power Framework</a:t>
            </a:r>
            <a:endParaRPr lang="en-US" sz="2400" dirty="0"/>
          </a:p>
        </p:txBody>
      </p:sp>
      <p:pic>
        <p:nvPicPr>
          <p:cNvPr id="10" name="Content Placeholder 9" descr="BLP_Brain_Generic_no-Rs [Converted].pdf"/>
          <p:cNvPicPr>
            <a:picLocks noGrp="1" noChangeAspect="1"/>
          </p:cNvPicPr>
          <p:nvPr>
            <p:ph idx="1"/>
          </p:nvPr>
        </p:nvPicPr>
        <p:blipFill>
          <a:blip r:embed="rId3">
            <a:extLst>
              <a:ext uri="{28A0092B-C50C-407E-A947-70E740481C1C}">
                <a14:useLocalDpi xmlns:a14="http://schemas.microsoft.com/office/drawing/2010/main" val="0"/>
              </a:ext>
            </a:extLst>
          </a:blip>
          <a:srcRect t="-3672" b="-3672"/>
          <a:stretch>
            <a:fillRect/>
          </a:stretch>
        </p:blipFill>
        <p:spPr/>
      </p:pic>
    </p:spTree>
    <p:extLst>
      <p:ext uri="{BB962C8B-B14F-4D97-AF65-F5344CB8AC3E}">
        <p14:creationId xmlns:p14="http://schemas.microsoft.com/office/powerpoint/2010/main" val="4696292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883872" y="254002"/>
            <a:ext cx="4593128" cy="4877594"/>
          </a:xfrm>
        </p:spPr>
        <p:txBody>
          <a:bodyPr/>
          <a:lstStyle/>
          <a:p>
            <a:pPr lvl="0"/>
            <a:r>
              <a:rPr lang="en-GB" dirty="0" smtClean="0">
                <a:solidFill>
                  <a:schemeClr val="tx1"/>
                </a:solidFill>
              </a:rPr>
              <a:t>Become absorbed</a:t>
            </a:r>
          </a:p>
          <a:p>
            <a:pPr lvl="1"/>
            <a:r>
              <a:rPr lang="en-GB" dirty="0" smtClean="0">
                <a:solidFill>
                  <a:schemeClr val="tx1"/>
                </a:solidFill>
              </a:rPr>
              <a:t>Being rapt and attentive</a:t>
            </a:r>
          </a:p>
          <a:p>
            <a:r>
              <a:rPr lang="en-GB" dirty="0" smtClean="0">
                <a:solidFill>
                  <a:schemeClr val="tx1"/>
                </a:solidFill>
              </a:rPr>
              <a:t>Overcome distraction</a:t>
            </a:r>
          </a:p>
          <a:p>
            <a:pPr lvl="1"/>
            <a:r>
              <a:rPr lang="en-GB" dirty="0" smtClean="0">
                <a:solidFill>
                  <a:schemeClr val="tx1"/>
                </a:solidFill>
              </a:rPr>
              <a:t>Creating your own best learning environment</a:t>
            </a:r>
          </a:p>
          <a:p>
            <a:pPr lvl="0"/>
            <a:r>
              <a:rPr lang="en-GB" dirty="0" smtClean="0">
                <a:solidFill>
                  <a:schemeClr val="tx1"/>
                </a:solidFill>
              </a:rPr>
              <a:t>Notice attentively</a:t>
            </a:r>
          </a:p>
          <a:p>
            <a:pPr lvl="1"/>
            <a:r>
              <a:rPr lang="en-GB" dirty="0" smtClean="0">
                <a:solidFill>
                  <a:schemeClr val="tx1"/>
                </a:solidFill>
              </a:rPr>
              <a:t>Perceiving detail, subtlety, nuances and patterns</a:t>
            </a:r>
          </a:p>
          <a:p>
            <a:r>
              <a:rPr lang="en-GB" dirty="0" smtClean="0">
                <a:solidFill>
                  <a:schemeClr val="tx1"/>
                </a:solidFill>
              </a:rPr>
              <a:t>Persevere:</a:t>
            </a:r>
          </a:p>
          <a:p>
            <a:pPr lvl="1"/>
            <a:r>
              <a:rPr lang="en-GB" dirty="0" smtClean="0">
                <a:solidFill>
                  <a:schemeClr val="tx1"/>
                </a:solidFill>
              </a:rPr>
              <a:t>Keep going despite difficulty;  tolerate the feelings of learning</a:t>
            </a:r>
            <a:endParaRPr lang="en-GB" dirty="0">
              <a:solidFill>
                <a:schemeClr val="tx1"/>
              </a:solidFill>
            </a:endParaRPr>
          </a:p>
        </p:txBody>
      </p:sp>
      <p:sp>
        <p:nvSpPr>
          <p:cNvPr id="4" name="Text Placeholder 3"/>
          <p:cNvSpPr>
            <a:spLocks noGrp="1"/>
          </p:cNvSpPr>
          <p:nvPr>
            <p:ph type="body" sz="half" idx="2"/>
          </p:nvPr>
        </p:nvSpPr>
        <p:spPr/>
        <p:txBody>
          <a:bodyPr anchor="t"/>
          <a:lstStyle/>
          <a:p>
            <a:r>
              <a:rPr lang="en-GB" dirty="0" smtClean="0"/>
              <a:t>Emotional engagement</a:t>
            </a:r>
            <a:endParaRPr lang="en-GB" dirty="0"/>
          </a:p>
        </p:txBody>
      </p:sp>
      <p:sp>
        <p:nvSpPr>
          <p:cNvPr id="2" name="Title 1"/>
          <p:cNvSpPr>
            <a:spLocks noGrp="1"/>
          </p:cNvSpPr>
          <p:nvPr>
            <p:ph type="title"/>
          </p:nvPr>
        </p:nvSpPr>
        <p:spPr>
          <a:xfrm>
            <a:off x="7010400" y="125730"/>
            <a:ext cx="1981200" cy="4490232"/>
          </a:xfrm>
        </p:spPr>
        <p:txBody>
          <a:bodyPr/>
          <a:lstStyle/>
          <a:p>
            <a:r>
              <a:rPr lang="en-GB" dirty="0" smtClean="0"/>
              <a:t>The </a:t>
            </a:r>
            <a:br>
              <a:rPr lang="en-GB" dirty="0" smtClean="0"/>
            </a:br>
            <a:r>
              <a:rPr lang="en-GB" sz="4400" dirty="0" smtClean="0"/>
              <a:t>BIG </a:t>
            </a:r>
            <a:r>
              <a:rPr lang="en-GB" sz="2000" dirty="0" smtClean="0"/>
              <a:t>one</a:t>
            </a:r>
            <a:endParaRPr lang="en-GB" dirty="0"/>
          </a:p>
        </p:txBody>
      </p:sp>
      <p:graphicFrame>
        <p:nvGraphicFramePr>
          <p:cNvPr id="10" name="Table 9"/>
          <p:cNvGraphicFramePr>
            <a:graphicFrameLocks noGrp="1"/>
          </p:cNvGraphicFramePr>
          <p:nvPr>
            <p:extLst>
              <p:ext uri="{D42A27DB-BD31-4B8C-83A1-F6EECF244321}">
                <p14:modId xmlns:p14="http://schemas.microsoft.com/office/powerpoint/2010/main" val="4148877022"/>
              </p:ext>
            </p:extLst>
          </p:nvPr>
        </p:nvGraphicFramePr>
        <p:xfrm>
          <a:off x="489339" y="433984"/>
          <a:ext cx="1025972" cy="4567472"/>
        </p:xfrm>
        <a:graphic>
          <a:graphicData uri="http://schemas.openxmlformats.org/drawingml/2006/table">
            <a:tbl>
              <a:tblPr/>
              <a:tblGrid>
                <a:gridCol w="1025972"/>
              </a:tblGrid>
              <a:tr h="1141868">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7" marB="3572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r>
              <a:tr h="1141868">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7" marB="3572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4"/>
                      <a:srcRect/>
                      <a:stretch>
                        <a:fillRect/>
                      </a:stretch>
                    </a:blipFill>
                  </a:tcPr>
                </a:tc>
              </a:tr>
              <a:tr h="1141868">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7" marB="3572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5"/>
                      <a:srcRect/>
                      <a:stretch>
                        <a:fillRect/>
                      </a:stretch>
                    </a:blipFill>
                  </a:tcPr>
                </a:tc>
              </a:tr>
              <a:tr h="1141868">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7" marB="35727"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6"/>
                      <a:srcRect/>
                      <a:stretch>
                        <a:fillRect/>
                      </a:stretch>
                    </a:blipFill>
                  </a:tcPr>
                </a:tc>
              </a:tr>
            </a:tbl>
          </a:graphicData>
        </a:graphic>
      </p:graphicFrame>
      <p:pic>
        <p:nvPicPr>
          <p:cNvPr id="6" name="Content Placeholder 15" descr="New-BLP-BRAIN-2.png"/>
          <p:cNvPicPr>
            <a:picLocks noGrp="1" noChangeAspect="1"/>
          </p:cNvPicPr>
          <p:nvPr>
            <p:ph idx="1"/>
          </p:nvPr>
        </p:nvPicPr>
        <p:blipFill>
          <a:blip r:embed="rId7">
            <a:extLst>
              <a:ext uri="{28A0092B-C50C-407E-A947-70E740481C1C}">
                <a14:useLocalDpi xmlns:a14="http://schemas.microsoft.com/office/drawing/2010/main" val="0"/>
              </a:ext>
            </a:extLst>
          </a:blip>
          <a:srcRect t="-4498" b="-4498"/>
          <a:stretch>
            <a:fillRect/>
          </a:stretch>
        </p:blipFill>
        <p:spPr>
          <a:xfrm>
            <a:off x="7010400" y="2599839"/>
            <a:ext cx="1911357" cy="1479149"/>
          </a:xfrm>
        </p:spPr>
      </p:pic>
    </p:spTree>
    <p:extLst>
      <p:ext uri="{BB962C8B-B14F-4D97-AF65-F5344CB8AC3E}">
        <p14:creationId xmlns:p14="http://schemas.microsoft.com/office/powerpoint/2010/main" val="681323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2052397" y="254002"/>
            <a:ext cx="4424603" cy="4877594"/>
          </a:xfrm>
        </p:spPr>
        <p:txBody>
          <a:bodyPr>
            <a:normAutofit lnSpcReduction="10000"/>
          </a:bodyPr>
          <a:lstStyle/>
          <a:p>
            <a:r>
              <a:rPr lang="en-GB" dirty="0" smtClean="0">
                <a:solidFill>
                  <a:schemeClr val="tx1"/>
                </a:solidFill>
              </a:rPr>
              <a:t>Curious:</a:t>
            </a:r>
          </a:p>
          <a:p>
            <a:pPr lvl="1"/>
            <a:r>
              <a:rPr lang="en-GB" dirty="0" smtClean="0">
                <a:solidFill>
                  <a:schemeClr val="tx1"/>
                </a:solidFill>
              </a:rPr>
              <a:t>question, dig deep for answers</a:t>
            </a:r>
          </a:p>
          <a:p>
            <a:r>
              <a:rPr lang="en-GB" dirty="0" smtClean="0">
                <a:solidFill>
                  <a:schemeClr val="tx1"/>
                </a:solidFill>
              </a:rPr>
              <a:t>Make links:</a:t>
            </a:r>
          </a:p>
          <a:p>
            <a:pPr lvl="1"/>
            <a:r>
              <a:rPr lang="en-GB" dirty="0">
                <a:solidFill>
                  <a:schemeClr val="tx1"/>
                </a:solidFill>
              </a:rPr>
              <a:t>r</a:t>
            </a:r>
            <a:r>
              <a:rPr lang="en-GB" dirty="0" smtClean="0">
                <a:solidFill>
                  <a:schemeClr val="tx1"/>
                </a:solidFill>
              </a:rPr>
              <a:t>elationships between things</a:t>
            </a:r>
          </a:p>
          <a:p>
            <a:r>
              <a:rPr lang="en-GB" dirty="0" smtClean="0">
                <a:solidFill>
                  <a:schemeClr val="tx1"/>
                </a:solidFill>
              </a:rPr>
              <a:t>Imagine:</a:t>
            </a:r>
          </a:p>
          <a:p>
            <a:pPr lvl="1"/>
            <a:r>
              <a:rPr lang="en-GB" dirty="0">
                <a:solidFill>
                  <a:schemeClr val="tx1"/>
                </a:solidFill>
              </a:rPr>
              <a:t>l</a:t>
            </a:r>
            <a:r>
              <a:rPr lang="en-GB" dirty="0" smtClean="0">
                <a:solidFill>
                  <a:schemeClr val="tx1"/>
                </a:solidFill>
              </a:rPr>
              <a:t>ook at things in different ways, playing with ideas</a:t>
            </a:r>
          </a:p>
          <a:p>
            <a:r>
              <a:rPr lang="en-GB" dirty="0" smtClean="0">
                <a:solidFill>
                  <a:schemeClr val="tx1"/>
                </a:solidFill>
              </a:rPr>
              <a:t>Reason:</a:t>
            </a:r>
          </a:p>
          <a:p>
            <a:pPr lvl="1"/>
            <a:r>
              <a:rPr lang="en-GB" dirty="0">
                <a:solidFill>
                  <a:schemeClr val="tx1"/>
                </a:solidFill>
              </a:rPr>
              <a:t>c</a:t>
            </a:r>
            <a:r>
              <a:rPr lang="en-GB" dirty="0" smtClean="0">
                <a:solidFill>
                  <a:schemeClr val="tx1"/>
                </a:solidFill>
              </a:rPr>
              <a:t>onstruct logical arguments</a:t>
            </a:r>
          </a:p>
          <a:p>
            <a:r>
              <a:rPr lang="en-GB" dirty="0" smtClean="0">
                <a:solidFill>
                  <a:schemeClr val="tx1"/>
                </a:solidFill>
              </a:rPr>
              <a:t>Capitalise: </a:t>
            </a:r>
          </a:p>
          <a:p>
            <a:pPr lvl="1"/>
            <a:r>
              <a:rPr lang="en-GB" dirty="0">
                <a:solidFill>
                  <a:schemeClr val="tx1"/>
                </a:solidFill>
              </a:rPr>
              <a:t>o</a:t>
            </a:r>
            <a:r>
              <a:rPr lang="en-GB" dirty="0" smtClean="0">
                <a:solidFill>
                  <a:schemeClr val="tx1"/>
                </a:solidFill>
              </a:rPr>
              <a:t>n learning resources to help</a:t>
            </a:r>
          </a:p>
        </p:txBody>
      </p:sp>
      <p:sp>
        <p:nvSpPr>
          <p:cNvPr id="3" name="Text Placeholder 2"/>
          <p:cNvSpPr>
            <a:spLocks noGrp="1"/>
          </p:cNvSpPr>
          <p:nvPr>
            <p:ph type="body" sz="half" idx="2"/>
          </p:nvPr>
        </p:nvSpPr>
        <p:spPr/>
        <p:txBody>
          <a:bodyPr/>
          <a:lstStyle/>
          <a:p>
            <a:r>
              <a:rPr lang="en-GB" dirty="0" smtClean="0"/>
              <a:t>Cognitive range</a:t>
            </a:r>
            <a:endParaRPr lang="en-GB" dirty="0"/>
          </a:p>
        </p:txBody>
      </p:sp>
      <p:sp>
        <p:nvSpPr>
          <p:cNvPr id="4" name="Title 3"/>
          <p:cNvSpPr>
            <a:spLocks noGrp="1"/>
          </p:cNvSpPr>
          <p:nvPr>
            <p:ph type="title"/>
          </p:nvPr>
        </p:nvSpPr>
        <p:spPr/>
        <p:txBody>
          <a:bodyPr/>
          <a:lstStyle/>
          <a:p>
            <a:r>
              <a:rPr lang="en-GB" dirty="0" smtClean="0"/>
              <a:t>The one we </a:t>
            </a:r>
            <a:r>
              <a:rPr lang="en-GB" b="1" dirty="0" smtClean="0"/>
              <a:t>concentrate</a:t>
            </a:r>
            <a:r>
              <a:rPr lang="en-GB" dirty="0" smtClean="0"/>
              <a:t> on… </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849343951"/>
              </p:ext>
            </p:extLst>
          </p:nvPr>
        </p:nvGraphicFramePr>
        <p:xfrm>
          <a:off x="380992" y="360549"/>
          <a:ext cx="1025972" cy="4925185"/>
        </p:xfrm>
        <a:graphic>
          <a:graphicData uri="http://schemas.openxmlformats.org/drawingml/2006/table">
            <a:tbl>
              <a:tblPr/>
              <a:tblGrid>
                <a:gridCol w="1025972"/>
              </a:tblGrid>
              <a:tr h="985037">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r>
              <a:tr h="985037">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4"/>
                      <a:srcRect/>
                      <a:stretch>
                        <a:fillRect/>
                      </a:stretch>
                    </a:blipFill>
                  </a:tcPr>
                </a:tc>
              </a:tr>
              <a:tr h="985037">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5"/>
                      <a:srcRect/>
                      <a:stretch>
                        <a:fillRect/>
                      </a:stretch>
                    </a:blipFill>
                  </a:tcPr>
                </a:tc>
              </a:tr>
              <a:tr h="985037">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6"/>
                      <a:srcRect/>
                      <a:stretch>
                        <a:fillRect/>
                      </a:stretch>
                    </a:blipFill>
                  </a:tcPr>
                </a:tc>
              </a:tr>
              <a:tr h="985037">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7"/>
                      <a:srcRect/>
                      <a:stretch>
                        <a:fillRect/>
                      </a:stretch>
                    </a:blipFill>
                  </a:tcPr>
                </a:tc>
              </a:tr>
            </a:tbl>
          </a:graphicData>
        </a:graphic>
      </p:graphicFrame>
      <p:pic>
        <p:nvPicPr>
          <p:cNvPr id="6" name="Content Placeholder 11" descr="New-BLP-BRAIN-3.png"/>
          <p:cNvPicPr>
            <a:picLocks noGrp="1" noChangeAspect="1"/>
          </p:cNvPicPr>
          <p:nvPr>
            <p:ph idx="1"/>
          </p:nvPr>
        </p:nvPicPr>
        <p:blipFill>
          <a:blip r:embed="rId8">
            <a:extLst>
              <a:ext uri="{28A0092B-C50C-407E-A947-70E740481C1C}">
                <a14:useLocalDpi xmlns:a14="http://schemas.microsoft.com/office/drawing/2010/main" val="0"/>
              </a:ext>
            </a:extLst>
          </a:blip>
          <a:srcRect t="-4498" b="-4498"/>
          <a:stretch>
            <a:fillRect/>
          </a:stretch>
        </p:blipFill>
        <p:spPr>
          <a:xfrm>
            <a:off x="7114779" y="2544025"/>
            <a:ext cx="1756874" cy="1359599"/>
          </a:xfrm>
        </p:spPr>
      </p:pic>
    </p:spTree>
    <p:extLst>
      <p:ext uri="{BB962C8B-B14F-4D97-AF65-F5344CB8AC3E}">
        <p14:creationId xmlns:p14="http://schemas.microsoft.com/office/powerpoint/2010/main" val="1481039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500"/>
                                        <p:tgtEl>
                                          <p:spTgt spid="2">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Effect transition="in" filter="fade">
                                      <p:cBhvr>
                                        <p:cTn id="39" dur="500"/>
                                        <p:tgtEl>
                                          <p:spTgt spid="2">
                                            <p:txEl>
                                              <p:pRg st="8" end="8"/>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682751" y="254002"/>
            <a:ext cx="4794250" cy="4877594"/>
          </a:xfrm>
        </p:spPr>
        <p:txBody>
          <a:bodyPr>
            <a:normAutofit/>
          </a:bodyPr>
          <a:lstStyle/>
          <a:p>
            <a:r>
              <a:rPr lang="en-GB" dirty="0">
                <a:solidFill>
                  <a:schemeClr val="tx1"/>
                </a:solidFill>
              </a:rPr>
              <a:t>Collaborate:</a:t>
            </a:r>
          </a:p>
          <a:p>
            <a:pPr lvl="1"/>
            <a:r>
              <a:rPr lang="en-GB" dirty="0">
                <a:solidFill>
                  <a:schemeClr val="tx1"/>
                </a:solidFill>
              </a:rPr>
              <a:t>Know how to learn with others</a:t>
            </a:r>
          </a:p>
          <a:p>
            <a:r>
              <a:rPr lang="en-GB" dirty="0" smtClean="0">
                <a:solidFill>
                  <a:schemeClr val="tx1"/>
                </a:solidFill>
              </a:rPr>
              <a:t>Interdependent:</a:t>
            </a:r>
          </a:p>
          <a:p>
            <a:pPr lvl="1"/>
            <a:r>
              <a:rPr lang="en-GB" dirty="0" smtClean="0">
                <a:solidFill>
                  <a:schemeClr val="tx1"/>
                </a:solidFill>
              </a:rPr>
              <a:t>Balances learning alone and with others</a:t>
            </a:r>
          </a:p>
          <a:p>
            <a:r>
              <a:rPr lang="en-GB" dirty="0" smtClean="0">
                <a:solidFill>
                  <a:schemeClr val="tx1"/>
                </a:solidFill>
              </a:rPr>
              <a:t>Empathise and Listen:</a:t>
            </a:r>
          </a:p>
          <a:p>
            <a:pPr lvl="1"/>
            <a:r>
              <a:rPr lang="en-GB" dirty="0" smtClean="0">
                <a:solidFill>
                  <a:schemeClr val="tx1"/>
                </a:solidFill>
              </a:rPr>
              <a:t>Get inside others’ minds</a:t>
            </a:r>
          </a:p>
          <a:p>
            <a:r>
              <a:rPr lang="en-GB" dirty="0" smtClean="0">
                <a:solidFill>
                  <a:schemeClr val="tx1"/>
                </a:solidFill>
              </a:rPr>
              <a:t>Imitate:</a:t>
            </a:r>
          </a:p>
          <a:p>
            <a:pPr lvl="1"/>
            <a:r>
              <a:rPr lang="en-GB" dirty="0" smtClean="0">
                <a:solidFill>
                  <a:schemeClr val="tx1"/>
                </a:solidFill>
              </a:rPr>
              <a:t>Pick up others’ thinking and ideas</a:t>
            </a:r>
            <a:endParaRPr lang="en-GB" dirty="0">
              <a:solidFill>
                <a:schemeClr val="tx1"/>
              </a:solidFill>
            </a:endParaRPr>
          </a:p>
        </p:txBody>
      </p:sp>
      <p:sp>
        <p:nvSpPr>
          <p:cNvPr id="3" name="Text Placeholder 2"/>
          <p:cNvSpPr>
            <a:spLocks noGrp="1"/>
          </p:cNvSpPr>
          <p:nvPr>
            <p:ph type="body" sz="half" idx="2"/>
          </p:nvPr>
        </p:nvSpPr>
        <p:spPr/>
        <p:txBody>
          <a:bodyPr/>
          <a:lstStyle/>
          <a:p>
            <a:r>
              <a:rPr lang="en-GB" dirty="0" smtClean="0"/>
              <a:t>Social interaction</a:t>
            </a:r>
            <a:endParaRPr lang="en-GB" dirty="0"/>
          </a:p>
        </p:txBody>
      </p:sp>
      <p:sp>
        <p:nvSpPr>
          <p:cNvPr id="4" name="Title 3"/>
          <p:cNvSpPr>
            <a:spLocks noGrp="1"/>
          </p:cNvSpPr>
          <p:nvPr>
            <p:ph type="title"/>
          </p:nvPr>
        </p:nvSpPr>
        <p:spPr/>
        <p:txBody>
          <a:bodyPr/>
          <a:lstStyle/>
          <a:p>
            <a:r>
              <a:rPr lang="en-GB" dirty="0" smtClean="0"/>
              <a:t>The one we think </a:t>
            </a:r>
            <a:r>
              <a:rPr lang="en-GB" b="1" dirty="0" smtClean="0"/>
              <a:t>just happens</a:t>
            </a:r>
            <a:r>
              <a:rPr lang="en-GB" dirty="0" smtClean="0"/>
              <a:t>…</a:t>
            </a:r>
            <a:endParaRPr lang="en-GB" dirty="0"/>
          </a:p>
        </p:txBody>
      </p:sp>
      <p:graphicFrame>
        <p:nvGraphicFramePr>
          <p:cNvPr id="11" name="Table 10"/>
          <p:cNvGraphicFramePr>
            <a:graphicFrameLocks noGrp="1"/>
          </p:cNvGraphicFramePr>
          <p:nvPr>
            <p:extLst>
              <p:ext uri="{D42A27DB-BD31-4B8C-83A1-F6EECF244321}">
                <p14:modId xmlns:p14="http://schemas.microsoft.com/office/powerpoint/2010/main" val="1240439999"/>
              </p:ext>
            </p:extLst>
          </p:nvPr>
        </p:nvGraphicFramePr>
        <p:xfrm>
          <a:off x="381001" y="324016"/>
          <a:ext cx="1025972" cy="4680584"/>
        </p:xfrm>
        <a:graphic>
          <a:graphicData uri="http://schemas.openxmlformats.org/drawingml/2006/table">
            <a:tbl>
              <a:tblPr/>
              <a:tblGrid>
                <a:gridCol w="1025972"/>
              </a:tblGrid>
              <a:tr h="1170146">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5" marB="3572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r>
              <a:tr h="1170146">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5" marB="3572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4"/>
                      <a:srcRect/>
                      <a:stretch>
                        <a:fillRect/>
                      </a:stretch>
                    </a:blipFill>
                  </a:tcPr>
                </a:tc>
              </a:tr>
              <a:tr h="1170146">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5" marB="3572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5"/>
                      <a:srcRect/>
                      <a:stretch>
                        <a:fillRect/>
                      </a:stretch>
                    </a:blipFill>
                  </a:tcPr>
                </a:tc>
              </a:tr>
              <a:tr h="1170146">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5" marB="3572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6"/>
                      <a:srcRect/>
                      <a:stretch>
                        <a:fillRect/>
                      </a:stretch>
                    </a:blipFill>
                  </a:tcPr>
                </a:tc>
              </a:tr>
            </a:tbl>
          </a:graphicData>
        </a:graphic>
      </p:graphicFrame>
      <p:pic>
        <p:nvPicPr>
          <p:cNvPr id="6" name="Content Placeholder 11" descr="New-BLP-BRAIN-4.png"/>
          <p:cNvPicPr>
            <a:picLocks noGrp="1" noChangeAspect="1"/>
          </p:cNvPicPr>
          <p:nvPr>
            <p:ph idx="1"/>
          </p:nvPr>
        </p:nvPicPr>
        <p:blipFill>
          <a:blip r:embed="rId7">
            <a:extLst>
              <a:ext uri="{28A0092B-C50C-407E-A947-70E740481C1C}">
                <a14:useLocalDpi xmlns:a14="http://schemas.microsoft.com/office/drawing/2010/main" val="0"/>
              </a:ext>
            </a:extLst>
          </a:blip>
          <a:srcRect t="-4498" b="-4498"/>
          <a:stretch>
            <a:fillRect/>
          </a:stretch>
        </p:blipFill>
        <p:spPr>
          <a:xfrm>
            <a:off x="7058845" y="2405000"/>
            <a:ext cx="1887964" cy="1461046"/>
          </a:xfrm>
        </p:spPr>
      </p:pic>
    </p:spTree>
    <p:extLst>
      <p:ext uri="{BB962C8B-B14F-4D97-AF65-F5344CB8AC3E}">
        <p14:creationId xmlns:p14="http://schemas.microsoft.com/office/powerpoint/2010/main" val="3781426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1873251" y="254002"/>
            <a:ext cx="4603750" cy="4877594"/>
          </a:xfrm>
        </p:spPr>
        <p:txBody>
          <a:bodyPr/>
          <a:lstStyle/>
          <a:p>
            <a:r>
              <a:rPr lang="en-GB" dirty="0" smtClean="0">
                <a:solidFill>
                  <a:schemeClr val="tx1"/>
                </a:solidFill>
              </a:rPr>
              <a:t>Plan: </a:t>
            </a:r>
          </a:p>
          <a:p>
            <a:pPr lvl="1"/>
            <a:r>
              <a:rPr lang="en-GB" dirty="0" smtClean="0">
                <a:solidFill>
                  <a:schemeClr val="tx1"/>
                </a:solidFill>
              </a:rPr>
              <a:t>Work learning out in advance</a:t>
            </a:r>
          </a:p>
          <a:p>
            <a:r>
              <a:rPr lang="en-GB" dirty="0" smtClean="0">
                <a:solidFill>
                  <a:schemeClr val="tx1"/>
                </a:solidFill>
              </a:rPr>
              <a:t>Revise / Refine:</a:t>
            </a:r>
          </a:p>
          <a:p>
            <a:pPr lvl="1"/>
            <a:r>
              <a:rPr lang="en-GB" dirty="0" smtClean="0">
                <a:solidFill>
                  <a:schemeClr val="tx1"/>
                </a:solidFill>
              </a:rPr>
              <a:t>Monitor and adapt along the way</a:t>
            </a:r>
          </a:p>
          <a:p>
            <a:r>
              <a:rPr lang="en-GB" dirty="0" smtClean="0">
                <a:solidFill>
                  <a:schemeClr val="tx1"/>
                </a:solidFill>
              </a:rPr>
              <a:t>Distil:</a:t>
            </a:r>
          </a:p>
          <a:p>
            <a:pPr lvl="1"/>
            <a:r>
              <a:rPr lang="en-GB" dirty="0" smtClean="0">
                <a:solidFill>
                  <a:schemeClr val="tx1"/>
                </a:solidFill>
              </a:rPr>
              <a:t>Draw out the lessons from experience</a:t>
            </a:r>
          </a:p>
          <a:p>
            <a:r>
              <a:rPr lang="en-GB" dirty="0" smtClean="0">
                <a:solidFill>
                  <a:schemeClr val="tx1"/>
                </a:solidFill>
              </a:rPr>
              <a:t>Learn about how they learn:</a:t>
            </a:r>
          </a:p>
          <a:p>
            <a:pPr lvl="1"/>
            <a:r>
              <a:rPr lang="en-GB" dirty="0" smtClean="0">
                <a:solidFill>
                  <a:schemeClr val="tx1"/>
                </a:solidFill>
              </a:rPr>
              <a:t>Know themselves as a learner</a:t>
            </a:r>
          </a:p>
          <a:p>
            <a:pPr lvl="1"/>
            <a:endParaRPr lang="en-GB" dirty="0">
              <a:solidFill>
                <a:schemeClr val="tx1"/>
              </a:solidFill>
            </a:endParaRPr>
          </a:p>
        </p:txBody>
      </p:sp>
      <p:sp>
        <p:nvSpPr>
          <p:cNvPr id="7" name="Text Placeholder 6"/>
          <p:cNvSpPr>
            <a:spLocks noGrp="1"/>
          </p:cNvSpPr>
          <p:nvPr>
            <p:ph type="body" sz="half" idx="2"/>
          </p:nvPr>
        </p:nvSpPr>
        <p:spPr/>
        <p:txBody>
          <a:bodyPr/>
          <a:lstStyle/>
          <a:p>
            <a:r>
              <a:rPr lang="en-GB" dirty="0" smtClean="0"/>
              <a:t>Strategic responsibility</a:t>
            </a:r>
            <a:endParaRPr lang="en-GB" dirty="0"/>
          </a:p>
        </p:txBody>
      </p:sp>
      <p:sp>
        <p:nvSpPr>
          <p:cNvPr id="5" name="Title 4"/>
          <p:cNvSpPr>
            <a:spLocks noGrp="1"/>
          </p:cNvSpPr>
          <p:nvPr>
            <p:ph type="title"/>
          </p:nvPr>
        </p:nvSpPr>
        <p:spPr/>
        <p:txBody>
          <a:bodyPr/>
          <a:lstStyle/>
          <a:p>
            <a:r>
              <a:rPr lang="en-GB" dirty="0" smtClean="0"/>
              <a:t>The one we tend to </a:t>
            </a:r>
            <a:r>
              <a:rPr lang="en-GB" b="1" dirty="0" smtClean="0"/>
              <a:t>forget</a:t>
            </a:r>
            <a:r>
              <a:rPr lang="en-GB" dirty="0" smtClean="0"/>
              <a:t> about altogether…</a:t>
            </a:r>
            <a:endParaRPr lang="en-GB" dirty="0"/>
          </a:p>
        </p:txBody>
      </p:sp>
      <p:graphicFrame>
        <p:nvGraphicFramePr>
          <p:cNvPr id="11" name="Table 10"/>
          <p:cNvGraphicFramePr>
            <a:graphicFrameLocks noGrp="1"/>
          </p:cNvGraphicFramePr>
          <p:nvPr>
            <p:extLst>
              <p:ext uri="{D42A27DB-BD31-4B8C-83A1-F6EECF244321}">
                <p14:modId xmlns:p14="http://schemas.microsoft.com/office/powerpoint/2010/main" val="1302556627"/>
              </p:ext>
            </p:extLst>
          </p:nvPr>
        </p:nvGraphicFramePr>
        <p:xfrm>
          <a:off x="306916" y="288928"/>
          <a:ext cx="1025972" cy="4519245"/>
        </p:xfrm>
        <a:graphic>
          <a:graphicData uri="http://schemas.openxmlformats.org/drawingml/2006/table">
            <a:tbl>
              <a:tblPr/>
              <a:tblGrid>
                <a:gridCol w="1025972"/>
              </a:tblGrid>
              <a:tr h="1170185">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r>
              <a:tr h="1170185">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4"/>
                      <a:srcRect/>
                      <a:stretch>
                        <a:fillRect/>
                      </a:stretch>
                    </a:blipFill>
                  </a:tcPr>
                </a:tc>
              </a:tr>
              <a:tr h="1170185">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5"/>
                      <a:srcRect/>
                      <a:stretch>
                        <a:fillRect/>
                      </a:stretch>
                    </a:blipFill>
                  </a:tcPr>
                </a:tc>
              </a:tr>
              <a:tr h="1008690">
                <a:tc>
                  <a:txBody>
                    <a:bodyPr/>
                    <a:lstStyle/>
                    <a:p>
                      <a:pPr marL="57150" marR="0" lvl="0" indent="0" algn="l" defTabSz="914400" rtl="0" eaLnBrk="1" fontAlgn="base" latinLnBrk="0" hangingPunct="1">
                        <a:lnSpc>
                          <a:spcPct val="100000"/>
                        </a:lnSpc>
                        <a:spcBef>
                          <a:spcPct val="0"/>
                        </a:spcBef>
                        <a:spcAft>
                          <a:spcPct val="0"/>
                        </a:spcAft>
                        <a:buClr>
                          <a:srgbClr val="000090"/>
                        </a:buClr>
                        <a:buSzPct val="100000"/>
                        <a:buFont typeface="Arial" charset="0"/>
                        <a:buNone/>
                        <a:tabLst/>
                      </a:pPr>
                      <a:endParaRPr kumimoji="0" lang="en-US" sz="1700" b="0" i="0" u="none" strike="noStrike" cap="none" normalizeH="0" baseline="0" dirty="0">
                        <a:ln>
                          <a:noFill/>
                        </a:ln>
                        <a:solidFill>
                          <a:schemeClr val="tx1"/>
                        </a:solidFill>
                        <a:effectLst/>
                        <a:latin typeface="Arial" charset="0"/>
                        <a:ea typeface="ヒラギノ角ゴ ProN W3" charset="-128"/>
                        <a:cs typeface="ヒラギノ角ゴ ProN W3" charset="-128"/>
                        <a:sym typeface="Arial" charset="0"/>
                      </a:endParaRPr>
                    </a:p>
                  </a:txBody>
                  <a:tcPr marL="35724" marR="35724" marT="35726" marB="35726"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6"/>
                      <a:srcRect/>
                      <a:stretch>
                        <a:fillRect/>
                      </a:stretch>
                    </a:blipFill>
                  </a:tcPr>
                </a:tc>
              </a:tr>
            </a:tbl>
          </a:graphicData>
        </a:graphic>
      </p:graphicFrame>
      <p:pic>
        <p:nvPicPr>
          <p:cNvPr id="8" name="Content Placeholder 11" descr="New-BLP-BRAIN-5.png"/>
          <p:cNvPicPr>
            <a:picLocks noGrp="1" noChangeAspect="1"/>
          </p:cNvPicPr>
          <p:nvPr>
            <p:ph idx="1"/>
          </p:nvPr>
        </p:nvPicPr>
        <p:blipFill>
          <a:blip r:embed="rId7">
            <a:extLst>
              <a:ext uri="{28A0092B-C50C-407E-A947-70E740481C1C}">
                <a14:useLocalDpi xmlns:a14="http://schemas.microsoft.com/office/drawing/2010/main" val="0"/>
              </a:ext>
            </a:extLst>
          </a:blip>
          <a:srcRect t="-4498" b="-4498"/>
          <a:stretch>
            <a:fillRect/>
          </a:stretch>
        </p:blipFill>
        <p:spPr>
          <a:xfrm>
            <a:off x="7100079" y="2880985"/>
            <a:ext cx="1871782" cy="1448523"/>
          </a:xfrm>
        </p:spPr>
      </p:pic>
    </p:spTree>
    <p:extLst>
      <p:ext uri="{BB962C8B-B14F-4D97-AF65-F5344CB8AC3E}">
        <p14:creationId xmlns:p14="http://schemas.microsoft.com/office/powerpoint/2010/main" val="2292157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500"/>
                                        <p:tgtEl>
                                          <p:spTgt spid="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7" end="7"/>
                                            </p:txEl>
                                          </p:spTgt>
                                        </p:tgtEl>
                                        <p:attrNameLst>
                                          <p:attrName>style.visibility</p:attrName>
                                        </p:attrNameLst>
                                      </p:cBhvr>
                                      <p:to>
                                        <p:strVal val="visible"/>
                                      </p:to>
                                    </p:set>
                                    <p:animEffect transition="in" filter="fade">
                                      <p:cBhvr>
                                        <p:cTn id="34"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kids.jpg"/>
          <p:cNvPicPr>
            <a:picLocks noGrp="1" noChangeAspect="1"/>
          </p:cNvPicPr>
          <p:nvPr>
            <p:ph type="pic" idx="13"/>
          </p:nvPr>
        </p:nvPicPr>
        <p:blipFill>
          <a:blip r:embed="rId3">
            <a:extLst>
              <a:ext uri="{28A0092B-C50C-407E-A947-70E740481C1C}">
                <a14:useLocalDpi xmlns:a14="http://schemas.microsoft.com/office/drawing/2010/main" val="0"/>
              </a:ext>
            </a:extLst>
          </a:blip>
          <a:srcRect l="1467" r="1467"/>
          <a:stretch>
            <a:fillRect/>
          </a:stretch>
        </p:blipFill>
        <p:spPr/>
      </p:pic>
      <p:sp>
        <p:nvSpPr>
          <p:cNvPr id="5" name="Title 4"/>
          <p:cNvSpPr>
            <a:spLocks noGrp="1"/>
          </p:cNvSpPr>
          <p:nvPr>
            <p:ph type="title"/>
          </p:nvPr>
        </p:nvSpPr>
        <p:spPr/>
        <p:txBody>
          <a:bodyPr/>
          <a:lstStyle/>
          <a:p>
            <a:pPr algn="ctr"/>
            <a:r>
              <a:rPr lang="en-GB" sz="2800" dirty="0" smtClean="0">
                <a:solidFill>
                  <a:schemeClr val="bg1"/>
                </a:solidFill>
              </a:rPr>
              <a:t>Learning powered learners are </a:t>
            </a:r>
            <a:r>
              <a:rPr lang="en-GB" sz="2800" dirty="0" smtClean="0">
                <a:solidFill>
                  <a:srgbClr val="FF0000"/>
                </a:solidFill>
              </a:rPr>
              <a:t>different</a:t>
            </a:r>
            <a:endParaRPr lang="en-GB" sz="2800" dirty="0">
              <a:solidFill>
                <a:srgbClr val="FF0000"/>
              </a:solidFill>
            </a:endParaRPr>
          </a:p>
        </p:txBody>
      </p:sp>
      <p:sp>
        <p:nvSpPr>
          <p:cNvPr id="6" name="Content Placeholder 5"/>
          <p:cNvSpPr>
            <a:spLocks noGrp="1"/>
          </p:cNvSpPr>
          <p:nvPr>
            <p:ph idx="1"/>
          </p:nvPr>
        </p:nvSpPr>
        <p:spPr/>
        <p:txBody>
          <a:bodyPr/>
          <a:lstStyle/>
          <a:p>
            <a:r>
              <a:rPr lang="en-GB" dirty="0" smtClean="0"/>
              <a:t>Because they</a:t>
            </a:r>
          </a:p>
          <a:p>
            <a:pPr lvl="1"/>
            <a:r>
              <a:rPr lang="en-GB" sz="2400" dirty="0" smtClean="0"/>
              <a:t>Have a learning language </a:t>
            </a:r>
            <a:endParaRPr lang="en-GB" sz="2400" dirty="0"/>
          </a:p>
          <a:p>
            <a:pPr lvl="1"/>
            <a:r>
              <a:rPr lang="en-GB" sz="2400" dirty="0" smtClean="0"/>
              <a:t>Develop self</a:t>
            </a:r>
            <a:r>
              <a:rPr lang="en-GB" sz="2400" dirty="0"/>
              <a:t>-awareness as a </a:t>
            </a:r>
            <a:r>
              <a:rPr lang="en-GB" sz="2400" dirty="0" smtClean="0"/>
              <a:t>learner across each domain of learning</a:t>
            </a:r>
            <a:endParaRPr lang="en-GB" sz="2400" dirty="0"/>
          </a:p>
          <a:p>
            <a:pPr lvl="1"/>
            <a:r>
              <a:rPr lang="en-GB" sz="2400" dirty="0" smtClean="0"/>
              <a:t>Have the tools to take control of their learning</a:t>
            </a:r>
            <a:endParaRPr lang="en-GB" sz="2400" dirty="0"/>
          </a:p>
          <a:p>
            <a:pPr lvl="1"/>
            <a:r>
              <a:rPr lang="en-GB" sz="2400" dirty="0" smtClean="0"/>
              <a:t>Consciously develop their </a:t>
            </a:r>
            <a:r>
              <a:rPr lang="en-GB" sz="2400" dirty="0"/>
              <a:t>learning </a:t>
            </a:r>
            <a:r>
              <a:rPr lang="en-GB" sz="2400" dirty="0" smtClean="0"/>
              <a:t>behaviours...they become better learners</a:t>
            </a:r>
            <a:endParaRPr lang="en-GB" sz="2400" dirty="0"/>
          </a:p>
        </p:txBody>
      </p:sp>
      <p:sp>
        <p:nvSpPr>
          <p:cNvPr id="2" name="Footer Placeholder 1"/>
          <p:cNvSpPr>
            <a:spLocks noGrp="1"/>
          </p:cNvSpPr>
          <p:nvPr>
            <p:ph type="ftr" sz="quarter" idx="11"/>
          </p:nvPr>
        </p:nvSpPr>
        <p:spPr/>
        <p:txBody>
          <a:bodyPr/>
          <a:lstStyle/>
          <a:p>
            <a:r>
              <a:rPr lang="en-GB" dirty="0"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23</a:t>
            </a:fld>
            <a:endParaRPr lang="en-GB" dirty="0"/>
          </a:p>
        </p:txBody>
      </p:sp>
    </p:spTree>
    <p:extLst>
      <p:ext uri="{BB962C8B-B14F-4D97-AF65-F5344CB8AC3E}">
        <p14:creationId xmlns:p14="http://schemas.microsoft.com/office/powerpoint/2010/main" val="217165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lstStyle/>
          <a:p>
            <a:endParaRPr lang="en-US" dirty="0"/>
          </a:p>
        </p:txBody>
      </p:sp>
      <p:sp>
        <p:nvSpPr>
          <p:cNvPr id="5" name="Title 4"/>
          <p:cNvSpPr>
            <a:spLocks noGrp="1"/>
          </p:cNvSpPr>
          <p:nvPr>
            <p:ph type="title"/>
          </p:nvPr>
        </p:nvSpPr>
        <p:spPr/>
        <p:txBody>
          <a:bodyPr>
            <a:normAutofit/>
          </a:bodyPr>
          <a:lstStyle/>
          <a:p>
            <a:r>
              <a:rPr lang="en-US" sz="2800" dirty="0" smtClean="0"/>
              <a:t/>
            </a:r>
            <a:br>
              <a:rPr lang="en-US" sz="2800" dirty="0" smtClean="0"/>
            </a:br>
            <a:r>
              <a:rPr lang="en-US" sz="2800" dirty="0" smtClean="0"/>
              <a:t>In the classroom</a:t>
            </a:r>
            <a:endParaRPr lang="en-US" sz="2800" dirty="0"/>
          </a:p>
        </p:txBody>
      </p:sp>
      <p:sp>
        <p:nvSpPr>
          <p:cNvPr id="6" name="Content Placeholder 5"/>
          <p:cNvSpPr>
            <a:spLocks noGrp="1"/>
          </p:cNvSpPr>
          <p:nvPr>
            <p:ph idx="1"/>
          </p:nvPr>
        </p:nvSpPr>
        <p:spPr/>
        <p:txBody>
          <a:bodyPr/>
          <a:lstStyle/>
          <a:p>
            <a:pPr marL="45714" indent="0">
              <a:buNone/>
            </a:pPr>
            <a:r>
              <a:rPr lang="en-US" sz="4000" dirty="0" smtClean="0"/>
              <a:t>How</a:t>
            </a:r>
            <a:r>
              <a:rPr lang="en-US" dirty="0" smtClean="0"/>
              <a:t> can we </a:t>
            </a:r>
            <a:r>
              <a:rPr lang="en-US" b="1" dirty="0" smtClean="0"/>
              <a:t>build</a:t>
            </a:r>
            <a:r>
              <a:rPr lang="en-US" dirty="0" smtClean="0"/>
              <a:t> learning powered learners in the classroom?</a:t>
            </a:r>
            <a:endParaRPr lang="en-US" dirty="0"/>
          </a:p>
        </p:txBody>
      </p:sp>
      <p:sp>
        <p:nvSpPr>
          <p:cNvPr id="2" name="Footer Placeholder 1"/>
          <p:cNvSpPr>
            <a:spLocks noGrp="1"/>
          </p:cNvSpPr>
          <p:nvPr>
            <p:ph type="ftr" sz="quarter" idx="11"/>
          </p:nvPr>
        </p:nvSpPr>
        <p:spPr/>
        <p:txBody>
          <a:bodyPr/>
          <a:lstStyle/>
          <a:p>
            <a:r>
              <a:rPr lang="en-GB" dirty="0" smtClean="0"/>
              <a:t>Copyright TLO Limited 2016</a:t>
            </a:r>
            <a:endParaRPr lang="en-GB" dirty="0"/>
          </a:p>
        </p:txBody>
      </p:sp>
      <p:sp>
        <p:nvSpPr>
          <p:cNvPr id="3" name="Slide Number Placeholder 2"/>
          <p:cNvSpPr>
            <a:spLocks noGrp="1"/>
          </p:cNvSpPr>
          <p:nvPr>
            <p:ph type="sldNum" sz="quarter" idx="12"/>
          </p:nvPr>
        </p:nvSpPr>
        <p:spPr/>
        <p:txBody>
          <a:bodyPr/>
          <a:lstStyle/>
          <a:p>
            <a:fld id="{616727B6-EDA1-8D45-A79A-C175BB14405A}" type="slidenum">
              <a:rPr lang="en-GB" smtClean="0"/>
              <a:t>24</a:t>
            </a:fld>
            <a:endParaRPr lang="en-GB" dirty="0"/>
          </a:p>
        </p:txBody>
      </p:sp>
    </p:spTree>
    <p:extLst>
      <p:ext uri="{BB962C8B-B14F-4D97-AF65-F5344CB8AC3E}">
        <p14:creationId xmlns:p14="http://schemas.microsoft.com/office/powerpoint/2010/main" val="1606980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urved Connector 7"/>
          <p:cNvCxnSpPr/>
          <p:nvPr/>
        </p:nvCxnSpPr>
        <p:spPr>
          <a:xfrm flipV="1">
            <a:off x="1005824" y="454550"/>
            <a:ext cx="5540527" cy="4592836"/>
          </a:xfrm>
          <a:prstGeom prst="curvedConnector3">
            <a:avLst>
              <a:gd name="adj1" fmla="val 49385"/>
            </a:avLst>
          </a:prstGeom>
          <a:ln w="130175">
            <a:solidFill>
              <a:srgbClr val="EC4D2F"/>
            </a:solidFill>
            <a:tailEnd type="arrow"/>
          </a:ln>
        </p:spPr>
        <p:style>
          <a:lnRef idx="2">
            <a:schemeClr val="accent1"/>
          </a:lnRef>
          <a:fillRef idx="0">
            <a:schemeClr val="accent1"/>
          </a:fillRef>
          <a:effectRef idx="1">
            <a:schemeClr val="accent1"/>
          </a:effectRef>
          <a:fontRef idx="minor">
            <a:schemeClr val="tx1"/>
          </a:fontRef>
        </p:style>
      </p:cxnSp>
      <p:sp>
        <p:nvSpPr>
          <p:cNvPr id="2" name="Content Placeholder 1"/>
          <p:cNvSpPr>
            <a:spLocks noGrp="1"/>
          </p:cNvSpPr>
          <p:nvPr>
            <p:ph idx="4294967295"/>
          </p:nvPr>
        </p:nvSpPr>
        <p:spPr>
          <a:xfrm>
            <a:off x="609600" y="254002"/>
            <a:ext cx="5867400" cy="4877594"/>
          </a:xfrm>
        </p:spPr>
        <p:txBody>
          <a:bodyPr>
            <a:normAutofit/>
          </a:bodyPr>
          <a:lstStyle/>
          <a:p>
            <a:endParaRPr lang="en-GB" dirty="0" smtClean="0"/>
          </a:p>
          <a:p>
            <a:endParaRPr lang="en-GB" dirty="0" smtClean="0"/>
          </a:p>
        </p:txBody>
      </p:sp>
      <p:pic>
        <p:nvPicPr>
          <p:cNvPr id="5" name="Picture Placeholder 4" descr="Screen Shot 2015-08-19 at 12.20.44.png"/>
          <p:cNvPicPr>
            <a:picLocks noGrp="1" noChangeAspect="1"/>
          </p:cNvPicPr>
          <p:nvPr>
            <p:ph type="pic" idx="13"/>
          </p:nvPr>
        </p:nvPicPr>
        <p:blipFill>
          <a:blip r:embed="rId3">
            <a:extLst>
              <a:ext uri="{28A0092B-C50C-407E-A947-70E740481C1C}">
                <a14:useLocalDpi xmlns:a14="http://schemas.microsoft.com/office/drawing/2010/main" val="0"/>
              </a:ext>
            </a:extLst>
          </a:blip>
          <a:srcRect l="17240" r="17240"/>
          <a:stretch>
            <a:fillRect/>
          </a:stretch>
        </p:blipFill>
        <p:spPr/>
      </p:pic>
      <p:sp>
        <p:nvSpPr>
          <p:cNvPr id="4" name="Title 3"/>
          <p:cNvSpPr>
            <a:spLocks noGrp="1"/>
          </p:cNvSpPr>
          <p:nvPr>
            <p:ph type="title"/>
          </p:nvPr>
        </p:nvSpPr>
        <p:spPr/>
        <p:txBody>
          <a:bodyPr/>
          <a:lstStyle/>
          <a:p>
            <a:r>
              <a:rPr lang="en-GB" dirty="0" smtClean="0"/>
              <a:t>The learning power journey for </a:t>
            </a:r>
            <a:r>
              <a:rPr lang="en-GB" dirty="0" smtClean="0"/>
              <a:t>second</a:t>
            </a:r>
            <a:r>
              <a:rPr lang="en-GB" dirty="0" smtClean="0"/>
              <a:t>ary </a:t>
            </a:r>
            <a:r>
              <a:rPr lang="en-GB" dirty="0" smtClean="0"/>
              <a:t>schools</a:t>
            </a:r>
            <a:endParaRPr lang="en-GB" dirty="0"/>
          </a:p>
        </p:txBody>
      </p:sp>
      <p:sp>
        <p:nvSpPr>
          <p:cNvPr id="3" name="Rectangle 2"/>
          <p:cNvSpPr/>
          <p:nvPr/>
        </p:nvSpPr>
        <p:spPr>
          <a:xfrm>
            <a:off x="410445" y="3020123"/>
            <a:ext cx="2969060" cy="1754322"/>
          </a:xfrm>
          <a:prstGeom prst="rect">
            <a:avLst/>
          </a:prstGeom>
        </p:spPr>
        <p:txBody>
          <a:bodyPr wrap="square" lIns="91436" tIns="45718" rIns="91436" bIns="45718">
            <a:spAutoFit/>
          </a:bodyPr>
          <a:lstStyle/>
          <a:p>
            <a:r>
              <a:rPr lang="en-GB" dirty="0" smtClean="0"/>
              <a:t>Year 1: </a:t>
            </a:r>
          </a:p>
          <a:p>
            <a:pPr marL="285750" indent="-285750">
              <a:buFont typeface="Arial"/>
              <a:buChar char="•"/>
            </a:pPr>
            <a:r>
              <a:rPr lang="en-GB" dirty="0" smtClean="0"/>
              <a:t>Develop a learning friendly culture</a:t>
            </a:r>
          </a:p>
          <a:p>
            <a:pPr marL="285750" indent="-285750">
              <a:buFont typeface="Arial"/>
              <a:buChar char="•"/>
            </a:pPr>
            <a:r>
              <a:rPr lang="en-GB" dirty="0" smtClean="0"/>
              <a:t>Focus </a:t>
            </a:r>
            <a:r>
              <a:rPr lang="en-GB" dirty="0" smtClean="0"/>
              <a:t>is on </a:t>
            </a:r>
            <a:r>
              <a:rPr lang="en-GB" dirty="0" smtClean="0"/>
              <a:t>perseverance</a:t>
            </a:r>
          </a:p>
          <a:p>
            <a:pPr marL="285750" indent="-285750">
              <a:buFont typeface="Arial"/>
              <a:buChar char="•"/>
            </a:pPr>
            <a:r>
              <a:rPr lang="en-GB" dirty="0" smtClean="0"/>
              <a:t>Deep</a:t>
            </a:r>
            <a:r>
              <a:rPr lang="en-GB" dirty="0"/>
              <a:t>, solid, </a:t>
            </a:r>
            <a:r>
              <a:rPr lang="en-GB" dirty="0" smtClean="0"/>
              <a:t>gradual</a:t>
            </a:r>
            <a:endParaRPr lang="en-GB" dirty="0"/>
          </a:p>
        </p:txBody>
      </p:sp>
      <p:sp>
        <p:nvSpPr>
          <p:cNvPr id="6" name="TextBox 5"/>
          <p:cNvSpPr txBox="1"/>
          <p:nvPr/>
        </p:nvSpPr>
        <p:spPr>
          <a:xfrm>
            <a:off x="4065721" y="1792781"/>
            <a:ext cx="3221506" cy="2308320"/>
          </a:xfrm>
          <a:prstGeom prst="rect">
            <a:avLst/>
          </a:prstGeom>
          <a:noFill/>
        </p:spPr>
        <p:txBody>
          <a:bodyPr wrap="square" lIns="91436" tIns="45718" rIns="91436" bIns="45718" rtlCol="0">
            <a:spAutoFit/>
          </a:bodyPr>
          <a:lstStyle/>
          <a:p>
            <a:r>
              <a:rPr lang="en-GB" dirty="0" smtClean="0"/>
              <a:t>Year 2: </a:t>
            </a:r>
          </a:p>
          <a:p>
            <a:pPr marL="285750" indent="-285750">
              <a:buFont typeface="Arial"/>
              <a:buChar char="•"/>
            </a:pPr>
            <a:r>
              <a:rPr lang="en-GB" dirty="0" smtClean="0"/>
              <a:t>Extend </a:t>
            </a:r>
            <a:r>
              <a:rPr lang="en-GB" dirty="0"/>
              <a:t>range - polish </a:t>
            </a:r>
            <a:r>
              <a:rPr lang="en-GB" dirty="0" smtClean="0"/>
              <a:t>teaching </a:t>
            </a:r>
            <a:endParaRPr lang="en-GB" dirty="0"/>
          </a:p>
          <a:p>
            <a:pPr marL="285750" indent="-285750">
              <a:buFont typeface="Arial"/>
              <a:buChar char="•"/>
            </a:pPr>
            <a:r>
              <a:rPr lang="en-GB" dirty="0" smtClean="0"/>
              <a:t>11 further learning behaviours</a:t>
            </a:r>
            <a:endParaRPr lang="en-GB" dirty="0"/>
          </a:p>
          <a:p>
            <a:pPr marL="285750" indent="-285750">
              <a:buFont typeface="Arial"/>
              <a:buChar char="•"/>
            </a:pPr>
            <a:r>
              <a:rPr lang="en-GB" dirty="0"/>
              <a:t>Swift, extensive, infused </a:t>
            </a:r>
            <a:r>
              <a:rPr lang="en-GB" dirty="0" smtClean="0"/>
              <a:t>into lessons</a:t>
            </a:r>
            <a:endParaRPr lang="en-GB" dirty="0"/>
          </a:p>
          <a:p>
            <a:endParaRPr lang="en-GB" dirty="0"/>
          </a:p>
        </p:txBody>
      </p:sp>
      <p:sp>
        <p:nvSpPr>
          <p:cNvPr id="7" name="Rectangle 6"/>
          <p:cNvSpPr/>
          <p:nvPr/>
        </p:nvSpPr>
        <p:spPr>
          <a:xfrm>
            <a:off x="1571998" y="270583"/>
            <a:ext cx="3941894" cy="923326"/>
          </a:xfrm>
          <a:prstGeom prst="rect">
            <a:avLst/>
          </a:prstGeom>
        </p:spPr>
        <p:txBody>
          <a:bodyPr wrap="square" lIns="91436" tIns="45718" rIns="91436" bIns="45718">
            <a:spAutoFit/>
          </a:bodyPr>
          <a:lstStyle/>
          <a:p>
            <a:r>
              <a:rPr lang="en-GB" dirty="0" smtClean="0"/>
              <a:t>Year 3: </a:t>
            </a:r>
          </a:p>
          <a:p>
            <a:pPr marL="285750" indent="-285750">
              <a:buFont typeface="Arial"/>
              <a:buChar char="•"/>
            </a:pPr>
            <a:r>
              <a:rPr lang="en-GB" dirty="0" smtClean="0"/>
              <a:t>Absorb </a:t>
            </a:r>
            <a:r>
              <a:rPr lang="en-GB" dirty="0"/>
              <a:t>into whole </a:t>
            </a:r>
            <a:r>
              <a:rPr lang="en-GB" dirty="0" smtClean="0"/>
              <a:t>curriculum</a:t>
            </a:r>
            <a:endParaRPr lang="en-GB" dirty="0"/>
          </a:p>
          <a:p>
            <a:pPr marL="285750" indent="-285750">
              <a:buFont typeface="Arial"/>
              <a:buChar char="•"/>
            </a:pPr>
            <a:r>
              <a:rPr lang="en-GB" dirty="0"/>
              <a:t>p</a:t>
            </a:r>
            <a:r>
              <a:rPr lang="en-GB" dirty="0" smtClean="0"/>
              <a:t>erfecting, extending</a:t>
            </a:r>
            <a:endParaRPr lang="en-GB" dirty="0"/>
          </a:p>
        </p:txBody>
      </p:sp>
      <p:sp>
        <p:nvSpPr>
          <p:cNvPr id="9" name="Footer Placeholder 8"/>
          <p:cNvSpPr>
            <a:spLocks noGrp="1"/>
          </p:cNvSpPr>
          <p:nvPr>
            <p:ph type="ftr" sz="quarter" idx="11"/>
          </p:nvPr>
        </p:nvSpPr>
        <p:spPr/>
        <p:txBody>
          <a:bodyPr/>
          <a:lstStyle/>
          <a:p>
            <a:r>
              <a:rPr lang="en-GB" smtClean="0"/>
              <a:t>Copyright TLO Limited 2016</a:t>
            </a:r>
            <a:endParaRPr lang="en-GB"/>
          </a:p>
        </p:txBody>
      </p:sp>
      <p:sp>
        <p:nvSpPr>
          <p:cNvPr id="10" name="Slide Number Placeholder 9"/>
          <p:cNvSpPr>
            <a:spLocks noGrp="1"/>
          </p:cNvSpPr>
          <p:nvPr>
            <p:ph type="sldNum" sz="quarter" idx="12"/>
          </p:nvPr>
        </p:nvSpPr>
        <p:spPr/>
        <p:txBody>
          <a:bodyPr/>
          <a:lstStyle/>
          <a:p>
            <a:fld id="{616727B6-EDA1-8D45-A79A-C175BB14405A}" type="slidenum">
              <a:rPr lang="en-GB" smtClean="0"/>
              <a:t>25</a:t>
            </a:fld>
            <a:endParaRPr lang="en-GB"/>
          </a:p>
        </p:txBody>
      </p:sp>
    </p:spTree>
    <p:extLst>
      <p:ext uri="{BB962C8B-B14F-4D97-AF65-F5344CB8AC3E}">
        <p14:creationId xmlns:p14="http://schemas.microsoft.com/office/powerpoint/2010/main" val="1486480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Copyright TLO Limited 2016</a:t>
            </a:r>
            <a:endParaRPr lang="en-GB"/>
          </a:p>
        </p:txBody>
      </p:sp>
      <p:sp>
        <p:nvSpPr>
          <p:cNvPr id="3" name="Slide Number Placeholder 2"/>
          <p:cNvSpPr>
            <a:spLocks noGrp="1"/>
          </p:cNvSpPr>
          <p:nvPr>
            <p:ph type="sldNum" sz="quarter" idx="12"/>
          </p:nvPr>
        </p:nvSpPr>
        <p:spPr/>
        <p:txBody>
          <a:bodyPr/>
          <a:lstStyle/>
          <a:p>
            <a:fld id="{616727B6-EDA1-8D45-A79A-C175BB14405A}" type="slidenum">
              <a:rPr lang="en-GB" smtClean="0"/>
              <a:t>26</a:t>
            </a:fld>
            <a:endParaRPr lang="en-GB"/>
          </a:p>
        </p:txBody>
      </p:sp>
      <p:sp>
        <p:nvSpPr>
          <p:cNvPr id="4" name="Picture Placeholder 3"/>
          <p:cNvSpPr>
            <a:spLocks noGrp="1"/>
          </p:cNvSpPr>
          <p:nvPr>
            <p:ph type="pic" idx="13"/>
          </p:nvPr>
        </p:nvSpPr>
        <p:spPr/>
      </p:sp>
      <p:sp>
        <p:nvSpPr>
          <p:cNvPr id="5" name="Title 4"/>
          <p:cNvSpPr>
            <a:spLocks noGrp="1"/>
          </p:cNvSpPr>
          <p:nvPr>
            <p:ph type="title"/>
          </p:nvPr>
        </p:nvSpPr>
        <p:spPr/>
        <p:txBody>
          <a:bodyPr/>
          <a:lstStyle/>
          <a:p>
            <a:r>
              <a:rPr lang="en-US" dirty="0" smtClean="0"/>
              <a:t>Blended learning </a:t>
            </a:r>
            <a:r>
              <a:rPr lang="en-US" dirty="0" err="1" smtClean="0"/>
              <a:t>programmes</a:t>
            </a:r>
            <a:endParaRPr lang="en-US" dirty="0"/>
          </a:p>
        </p:txBody>
      </p:sp>
      <p:sp>
        <p:nvSpPr>
          <p:cNvPr id="6" name="Content Placeholder 5"/>
          <p:cNvSpPr>
            <a:spLocks noGrp="1"/>
          </p:cNvSpPr>
          <p:nvPr>
            <p:ph idx="1"/>
          </p:nvPr>
        </p:nvSpPr>
        <p:spPr/>
        <p:txBody>
          <a:bodyPr>
            <a:normAutofit fontScale="47500" lnSpcReduction="20000"/>
          </a:bodyPr>
          <a:lstStyle/>
          <a:p>
            <a:r>
              <a:rPr lang="en-GB" sz="3600" dirty="0" smtClean="0"/>
              <a:t> </a:t>
            </a:r>
            <a:r>
              <a:rPr lang="en-GB" sz="3600" dirty="0"/>
              <a:t>S</a:t>
            </a:r>
            <a:r>
              <a:rPr lang="en-GB" sz="3600" dirty="0" smtClean="0"/>
              <a:t>taged blended programmes </a:t>
            </a:r>
            <a:r>
              <a:rPr lang="en-GB" sz="3600" dirty="0"/>
              <a:t>that </a:t>
            </a:r>
            <a:r>
              <a:rPr lang="en-GB" sz="4200" dirty="0" smtClean="0"/>
              <a:t>chunk </a:t>
            </a:r>
            <a:r>
              <a:rPr lang="en-GB" sz="4200" dirty="0"/>
              <a:t>and </a:t>
            </a:r>
            <a:r>
              <a:rPr lang="en-GB" sz="4200" dirty="0" smtClean="0"/>
              <a:t>order </a:t>
            </a:r>
            <a:r>
              <a:rPr lang="en-GB" sz="4200" dirty="0"/>
              <a:t>this complex innovation into do-able bite sized sessions, modules and programmes</a:t>
            </a:r>
            <a:r>
              <a:rPr lang="en-GB" sz="3600" dirty="0"/>
              <a:t> to implement over time. The blended learning programmes are a careful blend of</a:t>
            </a:r>
            <a:r>
              <a:rPr lang="en-GB" dirty="0"/>
              <a:t>:</a:t>
            </a:r>
          </a:p>
          <a:p>
            <a:endParaRPr lang="en-GB" dirty="0"/>
          </a:p>
          <a:p>
            <a:pPr lvl="0" fontAlgn="base"/>
            <a:r>
              <a:rPr lang="en-GB" b="1" dirty="0">
                <a:solidFill>
                  <a:srgbClr val="FF6600"/>
                </a:solidFill>
              </a:rPr>
              <a:t>Online learning sessions </a:t>
            </a:r>
            <a:r>
              <a:rPr lang="en-GB" dirty="0"/>
              <a:t>… that faithfully disseminate the researched content</a:t>
            </a:r>
            <a:r>
              <a:rPr lang="en-GB" dirty="0" smtClean="0"/>
              <a:t>;</a:t>
            </a:r>
          </a:p>
          <a:p>
            <a:pPr lvl="0" fontAlgn="base"/>
            <a:endParaRPr lang="en-GB" dirty="0"/>
          </a:p>
          <a:p>
            <a:pPr lvl="0" fontAlgn="base"/>
            <a:r>
              <a:rPr lang="en-GB" b="1" dirty="0">
                <a:solidFill>
                  <a:srgbClr val="FF6600"/>
                </a:solidFill>
              </a:rPr>
              <a:t>Professional Learning Team sessions</a:t>
            </a:r>
            <a:r>
              <a:rPr lang="en-GB" dirty="0">
                <a:solidFill>
                  <a:srgbClr val="FF6600"/>
                </a:solidFill>
              </a:rPr>
              <a:t> </a:t>
            </a:r>
            <a:r>
              <a:rPr lang="en-GB" dirty="0"/>
              <a:t>… </a:t>
            </a:r>
            <a:r>
              <a:rPr lang="en-GB" dirty="0" err="1"/>
              <a:t>actioned</a:t>
            </a:r>
            <a:r>
              <a:rPr lang="en-GB" dirty="0"/>
              <a:t> by the school to provide sustained, meaningful support for teachers; </a:t>
            </a:r>
            <a:endParaRPr lang="en-GB" dirty="0" smtClean="0"/>
          </a:p>
          <a:p>
            <a:pPr lvl="0" fontAlgn="base"/>
            <a:endParaRPr lang="en-GB" dirty="0"/>
          </a:p>
          <a:p>
            <a:pPr lvl="0" fontAlgn="base"/>
            <a:r>
              <a:rPr lang="en-GB" b="1" dirty="0">
                <a:solidFill>
                  <a:srgbClr val="FF6600"/>
                </a:solidFill>
              </a:rPr>
              <a:t>Trying things out in the classroom </a:t>
            </a:r>
            <a:r>
              <a:rPr lang="en-GB" dirty="0"/>
              <a:t>… because ‘learning by doing’ is integral to the development of expertise which can only be developed if teachers have ample opportunity for practice, reflection, and adjustment.</a:t>
            </a:r>
          </a:p>
          <a:p>
            <a:pPr fontAlgn="base"/>
            <a:endParaRPr lang="en-GB" dirty="0" smtClean="0"/>
          </a:p>
          <a:p>
            <a:pPr fontAlgn="base"/>
            <a:r>
              <a:rPr lang="en-GB" sz="4200" dirty="0" smtClean="0"/>
              <a:t>This </a:t>
            </a:r>
            <a:r>
              <a:rPr lang="en-GB" sz="4200" dirty="0"/>
              <a:t>trio of learning opportunities work together to help teachers replace long-standing habituated practices with more effective ones.</a:t>
            </a:r>
          </a:p>
          <a:p>
            <a:endParaRPr lang="en-US" sz="4200" dirty="0"/>
          </a:p>
        </p:txBody>
      </p:sp>
    </p:spTree>
    <p:extLst>
      <p:ext uri="{BB962C8B-B14F-4D97-AF65-F5344CB8AC3E}">
        <p14:creationId xmlns:p14="http://schemas.microsoft.com/office/powerpoint/2010/main" val="2621993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254002"/>
            <a:ext cx="5867400" cy="4877594"/>
          </a:xfrm>
        </p:spPr>
        <p:txBody>
          <a:bodyPr/>
          <a:lstStyle/>
          <a:p>
            <a:endParaRPr lang="en-GB" dirty="0"/>
          </a:p>
        </p:txBody>
      </p:sp>
      <p:sp>
        <p:nvSpPr>
          <p:cNvPr id="6" name="TextBox 5"/>
          <p:cNvSpPr txBox="1"/>
          <p:nvPr/>
        </p:nvSpPr>
        <p:spPr>
          <a:xfrm>
            <a:off x="427496" y="3795304"/>
            <a:ext cx="1772848" cy="1384990"/>
          </a:xfrm>
          <a:prstGeom prst="rect">
            <a:avLst/>
          </a:prstGeom>
          <a:noFill/>
        </p:spPr>
        <p:txBody>
          <a:bodyPr wrap="square" lIns="91436" tIns="45718" rIns="91436" bIns="45718" rtlCol="0">
            <a:spAutoFit/>
          </a:bodyPr>
          <a:lstStyle/>
          <a:p>
            <a:pPr marL="285739" indent="-285739">
              <a:buFont typeface="Arial"/>
              <a:buChar char="•"/>
            </a:pPr>
            <a:r>
              <a:rPr lang="en-GB" sz="1400" dirty="0"/>
              <a:t>Individual learning</a:t>
            </a:r>
          </a:p>
          <a:p>
            <a:pPr marL="285739" indent="-285739">
              <a:buFont typeface="Arial"/>
              <a:buChar char="•"/>
            </a:pPr>
            <a:r>
              <a:rPr lang="en-GB" sz="1400" dirty="0" smtClean="0"/>
              <a:t>Online units</a:t>
            </a:r>
            <a:endParaRPr lang="en-GB" sz="1400" dirty="0"/>
          </a:p>
          <a:p>
            <a:pPr marL="285739" indent="-285739">
              <a:buFont typeface="Arial"/>
              <a:buChar char="•"/>
            </a:pPr>
            <a:r>
              <a:rPr lang="en-GB" sz="1400" dirty="0" smtClean="0"/>
              <a:t>M</a:t>
            </a:r>
            <a:r>
              <a:rPr lang="en-GB" sz="1400" dirty="0" smtClean="0"/>
              <a:t>onthly</a:t>
            </a:r>
            <a:endParaRPr lang="en-GB" sz="1400" dirty="0"/>
          </a:p>
          <a:p>
            <a:pPr marL="285739" indent="-285739">
              <a:buFont typeface="Arial"/>
              <a:buChar char="•"/>
            </a:pPr>
            <a:r>
              <a:rPr lang="en-GB" sz="1400" dirty="0"/>
              <a:t>Read, think prepare</a:t>
            </a:r>
          </a:p>
        </p:txBody>
      </p:sp>
      <p:sp>
        <p:nvSpPr>
          <p:cNvPr id="7" name="TextBox 6"/>
          <p:cNvSpPr txBox="1"/>
          <p:nvPr/>
        </p:nvSpPr>
        <p:spPr>
          <a:xfrm>
            <a:off x="2564972" y="3841471"/>
            <a:ext cx="2087183" cy="1169547"/>
          </a:xfrm>
          <a:prstGeom prst="rect">
            <a:avLst/>
          </a:prstGeom>
          <a:noFill/>
        </p:spPr>
        <p:txBody>
          <a:bodyPr wrap="square" lIns="91436" tIns="45718" rIns="91436" bIns="45718" rtlCol="0">
            <a:spAutoFit/>
          </a:bodyPr>
          <a:lstStyle/>
          <a:p>
            <a:pPr marL="285739" indent="-285739">
              <a:buFont typeface="Arial"/>
              <a:buChar char="•"/>
            </a:pPr>
            <a:r>
              <a:rPr lang="en-GB" sz="1400" dirty="0"/>
              <a:t>Team session </a:t>
            </a:r>
          </a:p>
          <a:p>
            <a:pPr marL="285739" indent="-285739">
              <a:buFont typeface="Arial"/>
              <a:buChar char="•"/>
            </a:pPr>
            <a:r>
              <a:rPr lang="en-GB" sz="1400" dirty="0"/>
              <a:t>Tight, focused agenda</a:t>
            </a:r>
          </a:p>
          <a:p>
            <a:pPr marL="285739" indent="-285739">
              <a:buFont typeface="Arial"/>
              <a:buChar char="•"/>
            </a:pPr>
            <a:r>
              <a:rPr lang="en-GB" sz="1400" dirty="0"/>
              <a:t>Monthly meetings</a:t>
            </a:r>
          </a:p>
          <a:p>
            <a:pPr marL="285739" indent="-285739">
              <a:buFont typeface="Arial"/>
              <a:buChar char="•"/>
            </a:pPr>
            <a:r>
              <a:rPr lang="en-GB" sz="1400" dirty="0"/>
              <a:t>Share, discuss, plan</a:t>
            </a:r>
          </a:p>
        </p:txBody>
      </p:sp>
      <p:sp>
        <p:nvSpPr>
          <p:cNvPr id="8" name="TextBox 7"/>
          <p:cNvSpPr txBox="1"/>
          <p:nvPr/>
        </p:nvSpPr>
        <p:spPr>
          <a:xfrm>
            <a:off x="4803036" y="3841471"/>
            <a:ext cx="2087183" cy="1169547"/>
          </a:xfrm>
          <a:prstGeom prst="rect">
            <a:avLst/>
          </a:prstGeom>
          <a:noFill/>
        </p:spPr>
        <p:txBody>
          <a:bodyPr wrap="square" lIns="91436" tIns="45718" rIns="91436" bIns="45718" rtlCol="0">
            <a:spAutoFit/>
          </a:bodyPr>
          <a:lstStyle/>
          <a:p>
            <a:pPr marL="285739" indent="-285739">
              <a:buFont typeface="Arial"/>
              <a:buChar char="•"/>
            </a:pPr>
            <a:r>
              <a:rPr lang="en-GB" sz="1400" dirty="0"/>
              <a:t>Developing practice</a:t>
            </a:r>
          </a:p>
          <a:p>
            <a:pPr marL="285739" indent="-285739">
              <a:buFont typeface="Arial"/>
              <a:buChar char="•"/>
            </a:pPr>
            <a:r>
              <a:rPr lang="en-GB" sz="1400" dirty="0"/>
              <a:t>Planned gradual changes</a:t>
            </a:r>
          </a:p>
          <a:p>
            <a:pPr marL="285739" indent="-285739">
              <a:buFont typeface="Arial"/>
              <a:buChar char="•"/>
            </a:pPr>
            <a:r>
              <a:rPr lang="en-GB" sz="1400" dirty="0"/>
              <a:t>Monitor impact</a:t>
            </a:r>
          </a:p>
          <a:p>
            <a:pPr marL="285739" indent="-285739">
              <a:buFont typeface="Arial"/>
              <a:buChar char="•"/>
            </a:pPr>
            <a:r>
              <a:rPr lang="en-GB" sz="1400" dirty="0"/>
              <a:t>Share with coach</a:t>
            </a:r>
          </a:p>
        </p:txBody>
      </p:sp>
      <p:pic>
        <p:nvPicPr>
          <p:cNvPr id="9" name="Picture 8" descr="abstract-grou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8720" y="2368088"/>
            <a:ext cx="1332780" cy="1332780"/>
          </a:xfrm>
          <a:prstGeom prst="rect">
            <a:avLst/>
          </a:prstGeom>
        </p:spPr>
      </p:pic>
      <p:pic>
        <p:nvPicPr>
          <p:cNvPr id="10" name="Picture 9" descr="individu.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069" y="2571791"/>
            <a:ext cx="1269913" cy="1011436"/>
          </a:xfrm>
          <a:prstGeom prst="rect">
            <a:avLst/>
          </a:prstGeom>
        </p:spPr>
      </p:pic>
      <p:pic>
        <p:nvPicPr>
          <p:cNvPr id="11" name="Picture 10" descr="individu.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995" y="2571791"/>
            <a:ext cx="1269913" cy="1011436"/>
          </a:xfrm>
          <a:prstGeom prst="rect">
            <a:avLst/>
          </a:prstGeom>
        </p:spPr>
      </p:pic>
      <p:sp>
        <p:nvSpPr>
          <p:cNvPr id="23" name="Curved Down Arrow 22"/>
          <p:cNvSpPr/>
          <p:nvPr/>
        </p:nvSpPr>
        <p:spPr>
          <a:xfrm flipH="1">
            <a:off x="804697" y="1257420"/>
            <a:ext cx="5004210" cy="1236074"/>
          </a:xfrm>
          <a:prstGeom prst="curvedDownArrow">
            <a:avLst>
              <a:gd name="adj1" fmla="val 25000"/>
              <a:gd name="adj2" fmla="val 50000"/>
              <a:gd name="adj3" fmla="val 23001"/>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GB">
              <a:solidFill>
                <a:schemeClr val="tx1"/>
              </a:solidFill>
            </a:endParaRPr>
          </a:p>
        </p:txBody>
      </p:sp>
      <p:pic>
        <p:nvPicPr>
          <p:cNvPr id="13" name="Picture 12" descr="nicubunu-Abstract-peop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8243" y="2910062"/>
            <a:ext cx="830506" cy="572127"/>
          </a:xfrm>
          <a:prstGeom prst="rect">
            <a:avLst/>
          </a:prstGeom>
        </p:spPr>
      </p:pic>
      <p:sp>
        <p:nvSpPr>
          <p:cNvPr id="4" name="Title 3"/>
          <p:cNvSpPr>
            <a:spLocks noGrp="1"/>
          </p:cNvSpPr>
          <p:nvPr>
            <p:ph type="title"/>
          </p:nvPr>
        </p:nvSpPr>
        <p:spPr/>
        <p:txBody>
          <a:bodyPr/>
          <a:lstStyle/>
          <a:p>
            <a:r>
              <a:rPr lang="en-GB" dirty="0" smtClean="0"/>
              <a:t>The learning process</a:t>
            </a:r>
            <a:endParaRPr lang="en-GB" dirty="0"/>
          </a:p>
        </p:txBody>
      </p:sp>
      <p:sp>
        <p:nvSpPr>
          <p:cNvPr id="3" name="Picture Placeholder 2"/>
          <p:cNvSpPr>
            <a:spLocks noGrp="1"/>
          </p:cNvSpPr>
          <p:nvPr>
            <p:ph type="pic" idx="13"/>
          </p:nvPr>
        </p:nvSpPr>
        <p:spPr>
          <a:xfrm>
            <a:off x="7010400" y="12330"/>
            <a:ext cx="2133600" cy="5715000"/>
          </a:xfrm>
        </p:spPr>
      </p:sp>
      <p:sp>
        <p:nvSpPr>
          <p:cNvPr id="14" name="Right Arrow 13"/>
          <p:cNvSpPr/>
          <p:nvPr/>
        </p:nvSpPr>
        <p:spPr>
          <a:xfrm>
            <a:off x="1709982" y="3841471"/>
            <a:ext cx="745330" cy="439615"/>
          </a:xfrm>
          <a:prstGeom prst="rightArrow">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GB"/>
          </a:p>
        </p:txBody>
      </p:sp>
      <p:sp>
        <p:nvSpPr>
          <p:cNvPr id="15" name="Right Arrow 14"/>
          <p:cNvSpPr/>
          <p:nvPr/>
        </p:nvSpPr>
        <p:spPr>
          <a:xfrm>
            <a:off x="4154118" y="3841471"/>
            <a:ext cx="745330" cy="439615"/>
          </a:xfrm>
          <a:prstGeom prst="rightArrow">
            <a:avLst/>
          </a:prstGeom>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lang="en-GB"/>
          </a:p>
        </p:txBody>
      </p:sp>
    </p:spTree>
    <p:extLst>
      <p:ext uri="{BB962C8B-B14F-4D97-AF65-F5344CB8AC3E}">
        <p14:creationId xmlns:p14="http://schemas.microsoft.com/office/powerpoint/2010/main" val="3235316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p:txBody>
          <a:bodyPr/>
          <a:lstStyle/>
          <a:p>
            <a:r>
              <a:rPr lang="en-GB" dirty="0" smtClean="0"/>
              <a:t>Modular </a:t>
            </a:r>
            <a:r>
              <a:rPr lang="en-GB" dirty="0"/>
              <a:t>on-line programme organises a consistent school wide approach to developing pupils’ learning behaviours</a:t>
            </a:r>
          </a:p>
        </p:txBody>
      </p:sp>
      <p:sp>
        <p:nvSpPr>
          <p:cNvPr id="2" name="Footer Placeholder 1"/>
          <p:cNvSpPr>
            <a:spLocks noGrp="1"/>
          </p:cNvSpPr>
          <p:nvPr>
            <p:ph type="ftr" sz="quarter" idx="11"/>
          </p:nvPr>
        </p:nvSpPr>
        <p:spPr/>
        <p:txBody>
          <a:bodyPr/>
          <a:lstStyle/>
          <a:p>
            <a:r>
              <a:rPr lang="en-GB" smtClean="0"/>
              <a:t>Copyright TLO Limited 2016</a:t>
            </a:r>
            <a:endParaRPr lang="en-GB"/>
          </a:p>
        </p:txBody>
      </p:sp>
      <p:sp>
        <p:nvSpPr>
          <p:cNvPr id="3" name="Slide Number Placeholder 2"/>
          <p:cNvSpPr>
            <a:spLocks noGrp="1"/>
          </p:cNvSpPr>
          <p:nvPr>
            <p:ph type="sldNum" sz="quarter" idx="12"/>
          </p:nvPr>
        </p:nvSpPr>
        <p:spPr/>
        <p:txBody>
          <a:bodyPr/>
          <a:lstStyle/>
          <a:p>
            <a:fld id="{616727B6-EDA1-8D45-A79A-C175BB14405A}" type="slidenum">
              <a:rPr lang="en-GB" smtClean="0"/>
              <a:t>28</a:t>
            </a:fld>
            <a:endParaRPr lang="en-GB"/>
          </a:p>
        </p:txBody>
      </p:sp>
      <p:sp>
        <p:nvSpPr>
          <p:cNvPr id="8" name="Title 7"/>
          <p:cNvSpPr>
            <a:spLocks noGrp="1"/>
          </p:cNvSpPr>
          <p:nvPr>
            <p:ph type="title"/>
          </p:nvPr>
        </p:nvSpPr>
        <p:spPr/>
        <p:txBody>
          <a:bodyPr/>
          <a:lstStyle/>
          <a:p>
            <a:r>
              <a:rPr lang="en-GB" dirty="0" smtClean="0"/>
              <a:t>Nutshells </a:t>
            </a:r>
            <a:r>
              <a:rPr lang="en-GB" dirty="0"/>
              <a:t>Phase </a:t>
            </a:r>
            <a:r>
              <a:rPr lang="en-GB" dirty="0" smtClean="0"/>
              <a:t>1</a:t>
            </a:r>
            <a:r>
              <a:rPr lang="en-GB" dirty="0" smtClean="0"/>
              <a:t>: </a:t>
            </a:r>
            <a:r>
              <a:rPr lang="en-GB" sz="1600" dirty="0" smtClean="0"/>
              <a:t>Introducing </a:t>
            </a:r>
            <a:r>
              <a:rPr lang="en-GB" sz="1600" dirty="0"/>
              <a:t>Key Learning Behaviours</a:t>
            </a:r>
          </a:p>
        </p:txBody>
      </p:sp>
      <p:sp>
        <p:nvSpPr>
          <p:cNvPr id="10" name="Content Placeholder 9"/>
          <p:cNvSpPr>
            <a:spLocks noGrp="1"/>
          </p:cNvSpPr>
          <p:nvPr>
            <p:ph idx="1"/>
          </p:nvPr>
        </p:nvSpPr>
        <p:spPr/>
        <p:txBody>
          <a:bodyPr>
            <a:normAutofit/>
          </a:bodyPr>
          <a:lstStyle/>
          <a:p>
            <a:r>
              <a:rPr lang="en-GB" dirty="0" smtClean="0"/>
              <a:t>Nutshells Phase 1</a:t>
            </a:r>
          </a:p>
          <a:p>
            <a:pPr lvl="1"/>
            <a:r>
              <a:rPr lang="en-GB" dirty="0" smtClean="0"/>
              <a:t>nine </a:t>
            </a:r>
            <a:r>
              <a:rPr lang="en-GB" dirty="0"/>
              <a:t>online </a:t>
            </a:r>
            <a:r>
              <a:rPr lang="en-GB" dirty="0" smtClean="0"/>
              <a:t>modules</a:t>
            </a:r>
            <a:r>
              <a:rPr lang="en-GB" dirty="0" smtClean="0"/>
              <a:t> </a:t>
            </a:r>
            <a:endParaRPr lang="en-GB" dirty="0" smtClean="0"/>
          </a:p>
          <a:p>
            <a:pPr lvl="1"/>
            <a:r>
              <a:rPr lang="en-GB" dirty="0" smtClean="0"/>
              <a:t>each </a:t>
            </a:r>
            <a:r>
              <a:rPr lang="en-GB" dirty="0"/>
              <a:t>expected to take about </a:t>
            </a:r>
            <a:r>
              <a:rPr lang="en-GB" dirty="0" smtClean="0"/>
              <a:t>a half term </a:t>
            </a:r>
            <a:r>
              <a:rPr lang="en-GB" dirty="0"/>
              <a:t>to work through</a:t>
            </a:r>
            <a:r>
              <a:rPr lang="en-GB" dirty="0" smtClean="0"/>
              <a:t>.</a:t>
            </a:r>
          </a:p>
          <a:p>
            <a:r>
              <a:rPr lang="en-GB" dirty="0" smtClean="0"/>
              <a:t> </a:t>
            </a:r>
            <a:r>
              <a:rPr lang="en-GB" dirty="0"/>
              <a:t>Sessions introduce staff </a:t>
            </a:r>
            <a:r>
              <a:rPr lang="en-GB" dirty="0" smtClean="0"/>
              <a:t>to:</a:t>
            </a:r>
          </a:p>
          <a:p>
            <a:pPr lvl="1"/>
            <a:r>
              <a:rPr lang="en-GB" dirty="0" smtClean="0"/>
              <a:t>Classroom culture</a:t>
            </a:r>
          </a:p>
          <a:p>
            <a:pPr lvl="2"/>
            <a:r>
              <a:rPr lang="en-GB" dirty="0" smtClean="0"/>
              <a:t>Devolving responsibility</a:t>
            </a:r>
          </a:p>
          <a:p>
            <a:pPr lvl="2"/>
            <a:r>
              <a:rPr lang="en-GB" dirty="0" smtClean="0"/>
              <a:t>Active engagement</a:t>
            </a:r>
          </a:p>
          <a:p>
            <a:pPr lvl="2"/>
            <a:r>
              <a:rPr lang="en-GB" dirty="0" smtClean="0"/>
              <a:t>Dialogue and collaboration</a:t>
            </a:r>
          </a:p>
          <a:p>
            <a:pPr lvl="1"/>
            <a:r>
              <a:rPr lang="en-GB" dirty="0" smtClean="0"/>
              <a:t>4 aspects of perseverance</a:t>
            </a:r>
            <a:endParaRPr lang="en-GB" dirty="0"/>
          </a:p>
        </p:txBody>
      </p:sp>
      <p:pic>
        <p:nvPicPr>
          <p:cNvPr id="12" name="Picture 11" descr="Stepping-St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451" y="3554451"/>
            <a:ext cx="2160548" cy="2160548"/>
          </a:xfrm>
          <a:prstGeom prst="rect">
            <a:avLst/>
          </a:prstGeom>
        </p:spPr>
      </p:pic>
    </p:spTree>
    <p:extLst>
      <p:ext uri="{BB962C8B-B14F-4D97-AF65-F5344CB8AC3E}">
        <p14:creationId xmlns:p14="http://schemas.microsoft.com/office/powerpoint/2010/main" val="544189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2"/>
          </p:nvPr>
        </p:nvSpPr>
        <p:spPr/>
        <p:txBody>
          <a:bodyPr/>
          <a:lstStyle/>
          <a:p>
            <a:r>
              <a:rPr lang="en-GB" dirty="0" smtClean="0"/>
              <a:t>Modular </a:t>
            </a:r>
            <a:r>
              <a:rPr lang="en-GB" dirty="0"/>
              <a:t>on-line programme organises a consistent school wide approach to developing pupils’ learning behaviours</a:t>
            </a:r>
          </a:p>
        </p:txBody>
      </p:sp>
      <p:sp>
        <p:nvSpPr>
          <p:cNvPr id="2" name="Footer Placeholder 1"/>
          <p:cNvSpPr>
            <a:spLocks noGrp="1"/>
          </p:cNvSpPr>
          <p:nvPr>
            <p:ph type="ftr" sz="quarter" idx="11"/>
          </p:nvPr>
        </p:nvSpPr>
        <p:spPr/>
        <p:txBody>
          <a:bodyPr/>
          <a:lstStyle/>
          <a:p>
            <a:r>
              <a:rPr lang="en-GB" smtClean="0"/>
              <a:t>Copyright TLO Limited 2016</a:t>
            </a:r>
            <a:endParaRPr lang="en-GB"/>
          </a:p>
        </p:txBody>
      </p:sp>
      <p:sp>
        <p:nvSpPr>
          <p:cNvPr id="3" name="Slide Number Placeholder 2"/>
          <p:cNvSpPr>
            <a:spLocks noGrp="1"/>
          </p:cNvSpPr>
          <p:nvPr>
            <p:ph type="sldNum" sz="quarter" idx="12"/>
          </p:nvPr>
        </p:nvSpPr>
        <p:spPr/>
        <p:txBody>
          <a:bodyPr/>
          <a:lstStyle/>
          <a:p>
            <a:fld id="{616727B6-EDA1-8D45-A79A-C175BB14405A}" type="slidenum">
              <a:rPr lang="en-GB" smtClean="0"/>
              <a:t>29</a:t>
            </a:fld>
            <a:endParaRPr lang="en-GB"/>
          </a:p>
        </p:txBody>
      </p:sp>
      <p:sp>
        <p:nvSpPr>
          <p:cNvPr id="8" name="Title 7"/>
          <p:cNvSpPr>
            <a:spLocks noGrp="1"/>
          </p:cNvSpPr>
          <p:nvPr>
            <p:ph type="title"/>
          </p:nvPr>
        </p:nvSpPr>
        <p:spPr/>
        <p:txBody>
          <a:bodyPr/>
          <a:lstStyle/>
          <a:p>
            <a:r>
              <a:rPr lang="en-GB" dirty="0" smtClean="0"/>
              <a:t>Nutshells </a:t>
            </a:r>
            <a:r>
              <a:rPr lang="en-GB" dirty="0" smtClean="0"/>
              <a:t>Phase </a:t>
            </a:r>
            <a:r>
              <a:rPr lang="en-GB" dirty="0" smtClean="0"/>
              <a:t>2</a:t>
            </a:r>
            <a:r>
              <a:rPr lang="en-GB" dirty="0" smtClean="0"/>
              <a:t>: </a:t>
            </a:r>
            <a:r>
              <a:rPr lang="en-GB" sz="1600" dirty="0" smtClean="0"/>
              <a:t>Introducing Other </a:t>
            </a:r>
            <a:r>
              <a:rPr lang="en-GB" sz="1600" dirty="0"/>
              <a:t>Learning Behaviours</a:t>
            </a:r>
          </a:p>
        </p:txBody>
      </p:sp>
      <p:sp>
        <p:nvSpPr>
          <p:cNvPr id="10" name="Content Placeholder 9"/>
          <p:cNvSpPr>
            <a:spLocks noGrp="1"/>
          </p:cNvSpPr>
          <p:nvPr>
            <p:ph idx="1"/>
          </p:nvPr>
        </p:nvSpPr>
        <p:spPr/>
        <p:txBody>
          <a:bodyPr>
            <a:normAutofit/>
          </a:bodyPr>
          <a:lstStyle/>
          <a:p>
            <a:r>
              <a:rPr lang="en-GB" dirty="0" smtClean="0"/>
              <a:t>Nutshells Phase </a:t>
            </a:r>
            <a:r>
              <a:rPr lang="en-GB" dirty="0" smtClean="0"/>
              <a:t>2</a:t>
            </a:r>
            <a:endParaRPr lang="en-GB" dirty="0" smtClean="0"/>
          </a:p>
          <a:p>
            <a:pPr lvl="1"/>
            <a:r>
              <a:rPr lang="en-GB" dirty="0" smtClean="0"/>
              <a:t>11</a:t>
            </a:r>
            <a:r>
              <a:rPr lang="en-GB" dirty="0" smtClean="0"/>
              <a:t> </a:t>
            </a:r>
            <a:r>
              <a:rPr lang="en-GB" dirty="0"/>
              <a:t>online </a:t>
            </a:r>
            <a:r>
              <a:rPr lang="en-GB" dirty="0" smtClean="0"/>
              <a:t>modules</a:t>
            </a:r>
            <a:r>
              <a:rPr lang="en-GB" dirty="0" smtClean="0"/>
              <a:t> </a:t>
            </a:r>
            <a:endParaRPr lang="en-GB" dirty="0" smtClean="0"/>
          </a:p>
          <a:p>
            <a:pPr lvl="1"/>
            <a:r>
              <a:rPr lang="en-GB" dirty="0" smtClean="0"/>
              <a:t>each </a:t>
            </a:r>
            <a:r>
              <a:rPr lang="en-GB" dirty="0"/>
              <a:t>expected to take about </a:t>
            </a:r>
            <a:r>
              <a:rPr lang="en-GB" dirty="0" smtClean="0"/>
              <a:t>a half term </a:t>
            </a:r>
            <a:r>
              <a:rPr lang="en-GB" dirty="0"/>
              <a:t>to work through</a:t>
            </a:r>
            <a:r>
              <a:rPr lang="en-GB" dirty="0" smtClean="0"/>
              <a:t>.</a:t>
            </a:r>
          </a:p>
          <a:p>
            <a:r>
              <a:rPr lang="en-GB" dirty="0" smtClean="0"/>
              <a:t> </a:t>
            </a:r>
            <a:r>
              <a:rPr lang="en-GB" dirty="0"/>
              <a:t>Sessions introduce staff </a:t>
            </a:r>
            <a:r>
              <a:rPr lang="en-GB" dirty="0" smtClean="0"/>
              <a:t>to:</a:t>
            </a:r>
          </a:p>
          <a:p>
            <a:pPr lvl="1"/>
            <a:r>
              <a:rPr lang="en-GB" dirty="0" smtClean="0"/>
              <a:t>11 further learning behaviours:</a:t>
            </a:r>
            <a:endParaRPr lang="en-GB" dirty="0" smtClean="0"/>
          </a:p>
          <a:p>
            <a:pPr lvl="2"/>
            <a:r>
              <a:rPr lang="en-GB" dirty="0" smtClean="0"/>
              <a:t>Noticing; Questioning; Making links; Imagining; Reasoning; Capitalising; Collaboration; Listening; Planning; Revising; Meta learning.</a:t>
            </a:r>
          </a:p>
          <a:p>
            <a:pPr lvl="1"/>
            <a:r>
              <a:rPr lang="en-GB" dirty="0" smtClean="0"/>
              <a:t>A reviewing progress module </a:t>
            </a:r>
            <a:endParaRPr lang="en-GB" dirty="0"/>
          </a:p>
        </p:txBody>
      </p:sp>
      <p:pic>
        <p:nvPicPr>
          <p:cNvPr id="12" name="Picture 11" descr="Stepping-St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3451" y="3554451"/>
            <a:ext cx="2160548" cy="2160548"/>
          </a:xfrm>
          <a:prstGeom prst="rect">
            <a:avLst/>
          </a:prstGeom>
        </p:spPr>
      </p:pic>
    </p:spTree>
    <p:extLst>
      <p:ext uri="{BB962C8B-B14F-4D97-AF65-F5344CB8AC3E}">
        <p14:creationId xmlns:p14="http://schemas.microsoft.com/office/powerpoint/2010/main" val="3858433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Why do it ?</a:t>
            </a:r>
            <a:br>
              <a:rPr lang="en-GB" dirty="0" smtClean="0"/>
            </a:br>
            <a:r>
              <a:rPr lang="en-GB" dirty="0" smtClean="0"/>
              <a:t>Because Hattie’s research says..</a:t>
            </a:r>
            <a:endParaRPr lang="en-GB" dirty="0"/>
          </a:p>
        </p:txBody>
      </p:sp>
      <p:sp>
        <p:nvSpPr>
          <p:cNvPr id="4" name="Content Placeholder 3"/>
          <p:cNvSpPr>
            <a:spLocks noGrp="1"/>
          </p:cNvSpPr>
          <p:nvPr>
            <p:ph idx="1"/>
          </p:nvPr>
        </p:nvSpPr>
        <p:spPr/>
        <p:txBody>
          <a:bodyPr/>
          <a:lstStyle/>
          <a:p>
            <a:pPr marL="45714" indent="0">
              <a:buNone/>
            </a:pPr>
            <a:r>
              <a:rPr lang="en-GB" dirty="0" smtClean="0"/>
              <a:t>“Dispositions to learning </a:t>
            </a:r>
            <a:r>
              <a:rPr lang="en-GB" b="1" dirty="0" smtClean="0"/>
              <a:t>should be key performance indicators of the outcomes of schooling</a:t>
            </a:r>
            <a:r>
              <a:rPr lang="en-GB" dirty="0" smtClean="0"/>
              <a:t>. Many teachers believe that, if achievement is enhanced, there is a ripple effect to these dispositions. However, such a belief is not defensible. </a:t>
            </a:r>
            <a:r>
              <a:rPr lang="en-GB" b="1" dirty="0" smtClean="0"/>
              <a:t>Such dispositions need planned interventions</a:t>
            </a:r>
            <a:r>
              <a:rPr lang="en-GB" dirty="0" smtClean="0"/>
              <a:t>.”</a:t>
            </a:r>
            <a:endParaRPr lang="en-GB" dirty="0"/>
          </a:p>
        </p:txBody>
      </p:sp>
      <p:sp>
        <p:nvSpPr>
          <p:cNvPr id="5" name="Footer Placeholder 4"/>
          <p:cNvSpPr>
            <a:spLocks noGrp="1"/>
          </p:cNvSpPr>
          <p:nvPr>
            <p:ph type="ftr" sz="quarter" idx="11"/>
          </p:nvPr>
        </p:nvSpPr>
        <p:spPr/>
        <p:txBody>
          <a:bodyPr/>
          <a:lstStyle/>
          <a:p>
            <a:r>
              <a:rPr lang="en-GB" dirty="0" smtClean="0"/>
              <a:t>Copyright TLO Limited 2016</a:t>
            </a:r>
            <a:endParaRPr lang="en-GB" dirty="0"/>
          </a:p>
        </p:txBody>
      </p:sp>
      <p:sp>
        <p:nvSpPr>
          <p:cNvPr id="6" name="Slide Number Placeholder 5"/>
          <p:cNvSpPr>
            <a:spLocks noGrp="1"/>
          </p:cNvSpPr>
          <p:nvPr>
            <p:ph type="sldNum" sz="quarter" idx="12"/>
          </p:nvPr>
        </p:nvSpPr>
        <p:spPr/>
        <p:txBody>
          <a:bodyPr/>
          <a:lstStyle/>
          <a:p>
            <a:fld id="{616727B6-EDA1-8D45-A79A-C175BB14405A}" type="slidenum">
              <a:rPr lang="en-GB" smtClean="0"/>
              <a:t>30</a:t>
            </a:fld>
            <a:endParaRPr lang="en-GB" dirty="0"/>
          </a:p>
        </p:txBody>
      </p:sp>
    </p:spTree>
    <p:extLst>
      <p:ext uri="{BB962C8B-B14F-4D97-AF65-F5344CB8AC3E}">
        <p14:creationId xmlns:p14="http://schemas.microsoft.com/office/powerpoint/2010/main" val="1663785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title"/>
          </p:nvPr>
        </p:nvSpPr>
        <p:spPr/>
        <p:txBody>
          <a:bodyPr/>
          <a:lstStyle/>
          <a:p>
            <a:pPr lvl="0"/>
            <a:r>
              <a:rPr lang="en-GB" dirty="0" smtClean="0"/>
              <a:t>And because </a:t>
            </a:r>
            <a:r>
              <a:rPr lang="en-GB" dirty="0" smtClean="0"/>
              <a:t>it is the key to </a:t>
            </a:r>
            <a:br>
              <a:rPr lang="en-GB" dirty="0" smtClean="0"/>
            </a:br>
            <a:r>
              <a:rPr lang="en-GB" dirty="0" smtClean="0"/>
              <a:t>raising standards</a:t>
            </a:r>
            <a:endParaRPr lang="en-GB" dirty="0"/>
          </a:p>
        </p:txBody>
      </p:sp>
      <p:sp>
        <p:nvSpPr>
          <p:cNvPr id="4" name="Content Placeholder 3"/>
          <p:cNvSpPr>
            <a:spLocks noGrp="1"/>
          </p:cNvSpPr>
          <p:nvPr>
            <p:ph idx="1"/>
          </p:nvPr>
        </p:nvSpPr>
        <p:spPr>
          <a:xfrm>
            <a:off x="381000" y="2042160"/>
            <a:ext cx="3675917" cy="3672840"/>
          </a:xfrm>
        </p:spPr>
        <p:txBody>
          <a:bodyPr>
            <a:normAutofit fontScale="92500" lnSpcReduction="20000"/>
          </a:bodyPr>
          <a:lstStyle/>
          <a:p>
            <a:pPr marL="45714" indent="0">
              <a:buNone/>
            </a:pPr>
            <a:r>
              <a:rPr lang="en-US" dirty="0" smtClean="0">
                <a:sym typeface="Calibri"/>
              </a:rPr>
              <a:t>Research by the EEF shows that developing ‘Meta </a:t>
            </a:r>
            <a:r>
              <a:rPr lang="en-US" dirty="0">
                <a:sym typeface="Calibri"/>
              </a:rPr>
              <a:t>C</a:t>
            </a:r>
            <a:r>
              <a:rPr lang="en-US" dirty="0" smtClean="0">
                <a:sym typeface="Calibri"/>
              </a:rPr>
              <a:t>ognition and Self Regulation’ and ‘Quality Feedback’ are the two biggest factors in raising standards (and are lowest in cost terms)</a:t>
            </a:r>
          </a:p>
          <a:p>
            <a:pPr marL="45714" indent="0">
              <a:buNone/>
            </a:pPr>
            <a:r>
              <a:rPr lang="en-US" dirty="0" smtClean="0">
                <a:sym typeface="Calibri"/>
              </a:rPr>
              <a:t> </a:t>
            </a:r>
          </a:p>
          <a:p>
            <a:endParaRPr lang="en-GB" dirty="0"/>
          </a:p>
        </p:txBody>
      </p:sp>
      <p:pic>
        <p:nvPicPr>
          <p:cNvPr id="2" name="Picture 1"/>
          <p:cNvPicPr>
            <a:picLocks noChangeAspect="1"/>
          </p:cNvPicPr>
          <p:nvPr/>
        </p:nvPicPr>
        <p:blipFill>
          <a:blip r:embed="rId3"/>
          <a:stretch>
            <a:fillRect/>
          </a:stretch>
        </p:blipFill>
        <p:spPr>
          <a:xfrm>
            <a:off x="4056922" y="2611753"/>
            <a:ext cx="4731976" cy="1793991"/>
          </a:xfrm>
          <a:prstGeom prst="rect">
            <a:avLst/>
          </a:prstGeom>
        </p:spPr>
      </p:pic>
    </p:spTree>
    <p:extLst>
      <p:ext uri="{BB962C8B-B14F-4D97-AF65-F5344CB8AC3E}">
        <p14:creationId xmlns:p14="http://schemas.microsoft.com/office/powerpoint/2010/main" val="1255552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lstStyle/>
          <a:p>
            <a:endParaRPr lang="en-US" dirty="0"/>
          </a:p>
        </p:txBody>
      </p:sp>
      <p:sp>
        <p:nvSpPr>
          <p:cNvPr id="5" name="Title 4"/>
          <p:cNvSpPr>
            <a:spLocks noGrp="1"/>
          </p:cNvSpPr>
          <p:nvPr>
            <p:ph type="title"/>
          </p:nvPr>
        </p:nvSpPr>
        <p:spPr/>
        <p:txBody>
          <a:bodyPr/>
          <a:lstStyle/>
          <a:p>
            <a:r>
              <a:rPr lang="en-US" sz="2800" dirty="0" smtClean="0"/>
              <a:t/>
            </a:r>
            <a:br>
              <a:rPr lang="en-US" sz="2800" dirty="0" smtClean="0"/>
            </a:br>
            <a:r>
              <a:rPr lang="en-US" sz="2800" dirty="0" smtClean="0"/>
              <a:t>The big picture</a:t>
            </a:r>
            <a:endParaRPr lang="en-US" sz="2800" dirty="0"/>
          </a:p>
        </p:txBody>
      </p:sp>
      <p:sp>
        <p:nvSpPr>
          <p:cNvPr id="6" name="Content Placeholder 5"/>
          <p:cNvSpPr>
            <a:spLocks noGrp="1"/>
          </p:cNvSpPr>
          <p:nvPr>
            <p:ph idx="1"/>
          </p:nvPr>
        </p:nvSpPr>
        <p:spPr/>
        <p:txBody>
          <a:bodyPr/>
          <a:lstStyle/>
          <a:p>
            <a:pPr marL="45714" indent="0">
              <a:buNone/>
            </a:pPr>
            <a:r>
              <a:rPr lang="en-US" sz="4000" dirty="0" smtClean="0"/>
              <a:t>How</a:t>
            </a:r>
            <a:r>
              <a:rPr lang="en-US" dirty="0" smtClean="0"/>
              <a:t> can we </a:t>
            </a:r>
            <a:r>
              <a:rPr lang="en-US" sz="3600" dirty="0" smtClean="0"/>
              <a:t>strategically</a:t>
            </a:r>
            <a:r>
              <a:rPr lang="en-US" dirty="0" smtClean="0"/>
              <a:t> </a:t>
            </a:r>
            <a:r>
              <a:rPr lang="en-US" b="1" dirty="0" smtClean="0"/>
              <a:t>build</a:t>
            </a:r>
            <a:r>
              <a:rPr lang="en-US" dirty="0" smtClean="0"/>
              <a:t> learning powered learners across the school?</a:t>
            </a:r>
            <a:endParaRPr lang="en-US" dirty="0"/>
          </a:p>
        </p:txBody>
      </p:sp>
      <p:sp>
        <p:nvSpPr>
          <p:cNvPr id="2" name="Footer Placeholder 1"/>
          <p:cNvSpPr>
            <a:spLocks noGrp="1"/>
          </p:cNvSpPr>
          <p:nvPr>
            <p:ph type="ftr" sz="quarter" idx="11"/>
          </p:nvPr>
        </p:nvSpPr>
        <p:spPr/>
        <p:txBody>
          <a:bodyPr/>
          <a:lstStyle/>
          <a:p>
            <a:r>
              <a:rPr lang="en-GB" dirty="0" smtClean="0"/>
              <a:t>Copyright TLO Limited 2016</a:t>
            </a:r>
            <a:endParaRPr lang="en-GB" dirty="0"/>
          </a:p>
        </p:txBody>
      </p:sp>
      <p:sp>
        <p:nvSpPr>
          <p:cNvPr id="3" name="Slide Number Placeholder 2"/>
          <p:cNvSpPr>
            <a:spLocks noGrp="1"/>
          </p:cNvSpPr>
          <p:nvPr>
            <p:ph type="sldNum" sz="quarter" idx="12"/>
          </p:nvPr>
        </p:nvSpPr>
        <p:spPr/>
        <p:txBody>
          <a:bodyPr/>
          <a:lstStyle/>
          <a:p>
            <a:fld id="{616727B6-EDA1-8D45-A79A-C175BB14405A}" type="slidenum">
              <a:rPr lang="en-GB" smtClean="0"/>
              <a:t>32</a:t>
            </a:fld>
            <a:endParaRPr lang="en-GB" dirty="0"/>
          </a:p>
        </p:txBody>
      </p:sp>
    </p:spTree>
    <p:extLst>
      <p:ext uri="{BB962C8B-B14F-4D97-AF65-F5344CB8AC3E}">
        <p14:creationId xmlns:p14="http://schemas.microsoft.com/office/powerpoint/2010/main" val="3330339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GB"/>
          </a:p>
        </p:txBody>
      </p:sp>
      <p:sp>
        <p:nvSpPr>
          <p:cNvPr id="3" name="Footer Placeholder 2"/>
          <p:cNvSpPr>
            <a:spLocks noGrp="1"/>
          </p:cNvSpPr>
          <p:nvPr>
            <p:ph type="ftr" sz="quarter" idx="11"/>
          </p:nvPr>
        </p:nvSpPr>
        <p:spPr/>
        <p:txBody>
          <a:bodyPr/>
          <a:lstStyle/>
          <a:p>
            <a:r>
              <a:rPr lang="en-GB" smtClean="0"/>
              <a:t>Copyright TLO Limited 2016</a:t>
            </a:r>
            <a:endParaRPr lang="en-GB" dirty="0"/>
          </a:p>
        </p:txBody>
      </p:sp>
      <p:sp>
        <p:nvSpPr>
          <p:cNvPr id="4" name="Slide Number Placeholder 3"/>
          <p:cNvSpPr>
            <a:spLocks noGrp="1"/>
          </p:cNvSpPr>
          <p:nvPr>
            <p:ph type="sldNum" sz="quarter" idx="12"/>
          </p:nvPr>
        </p:nvSpPr>
        <p:spPr/>
        <p:txBody>
          <a:bodyPr/>
          <a:lstStyle/>
          <a:p>
            <a:fld id="{616727B6-EDA1-8D45-A79A-C175BB14405A}" type="slidenum">
              <a:rPr lang="en-GB" smtClean="0"/>
              <a:t>33</a:t>
            </a:fld>
            <a:endParaRPr lang="en-GB" dirty="0"/>
          </a:p>
        </p:txBody>
      </p:sp>
      <p:sp>
        <p:nvSpPr>
          <p:cNvPr id="5" name="Title 4"/>
          <p:cNvSpPr>
            <a:spLocks noGrp="1"/>
          </p:cNvSpPr>
          <p:nvPr>
            <p:ph type="title"/>
          </p:nvPr>
        </p:nvSpPr>
        <p:spPr/>
        <p:txBody>
          <a:bodyPr/>
          <a:lstStyle/>
          <a:p>
            <a:r>
              <a:rPr lang="en-GB" dirty="0" smtClean="0"/>
              <a:t>The big picture</a:t>
            </a:r>
            <a:endParaRPr lang="en-GB" dirty="0"/>
          </a:p>
        </p:txBody>
      </p:sp>
      <p:pic>
        <p:nvPicPr>
          <p:cNvPr id="1026" name="Picture 2" descr="https://mkx20bvs5a2cy6u43bq2jqtp-wpengine.netdna-ssl.com/wp-content/uploads/2018/11/Core-Model-V13_alternativ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5790" y="154123"/>
            <a:ext cx="5795010" cy="5419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7153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p:txBody>
          <a:bodyPr>
            <a:normAutofit/>
          </a:bodyPr>
          <a:lstStyle/>
          <a:p>
            <a:r>
              <a:rPr lang="en-US" sz="1800" dirty="0" smtClean="0"/>
              <a:t>Learning in a learning school</a:t>
            </a:r>
            <a:endParaRPr lang="en-US" sz="1800" dirty="0"/>
          </a:p>
        </p:txBody>
      </p:sp>
      <p:sp>
        <p:nvSpPr>
          <p:cNvPr id="4" name="Slide Number Placeholder 3"/>
          <p:cNvSpPr>
            <a:spLocks noGrp="1"/>
          </p:cNvSpPr>
          <p:nvPr>
            <p:ph type="sldNum" sz="quarter" idx="12"/>
          </p:nvPr>
        </p:nvSpPr>
        <p:spPr/>
        <p:txBody>
          <a:bodyPr/>
          <a:lstStyle/>
          <a:p>
            <a:pPr>
              <a:defRPr/>
            </a:pPr>
            <a:fld id="{A2EA1CD7-4113-984D-A80E-FF6D4A9C2EF1}" type="slidenum">
              <a:rPr lang="en-US" smtClean="0">
                <a:solidFill>
                  <a:srgbClr val="000000"/>
                </a:solidFill>
                <a:latin typeface="Arial"/>
              </a:rPr>
              <a:pPr>
                <a:defRPr/>
              </a:pPr>
              <a:t>34</a:t>
            </a:fld>
            <a:endParaRPr lang="en-US" dirty="0">
              <a:solidFill>
                <a:srgbClr val="000000"/>
              </a:solidFill>
              <a:latin typeface="Arial"/>
            </a:endParaRPr>
          </a:p>
        </p:txBody>
      </p:sp>
      <p:sp>
        <p:nvSpPr>
          <p:cNvPr id="5" name="Title 4"/>
          <p:cNvSpPr>
            <a:spLocks noGrp="1"/>
          </p:cNvSpPr>
          <p:nvPr>
            <p:ph type="title"/>
          </p:nvPr>
        </p:nvSpPr>
        <p:spPr/>
        <p:txBody>
          <a:bodyPr/>
          <a:lstStyle/>
          <a:p>
            <a:r>
              <a:rPr lang="en-US" dirty="0" smtClean="0"/>
              <a:t>Where are we now?</a:t>
            </a:r>
            <a:endParaRPr lang="en-US" dirty="0"/>
          </a:p>
        </p:txBody>
      </p:sp>
      <p:pic>
        <p:nvPicPr>
          <p:cNvPr id="2" name="Picture 1" descr="Core-Model-V9--blan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00" y="0"/>
            <a:ext cx="6000000" cy="5715000"/>
          </a:xfrm>
          <a:prstGeom prst="rect">
            <a:avLst/>
          </a:prstGeom>
        </p:spPr>
      </p:pic>
      <p:pic>
        <p:nvPicPr>
          <p:cNvPr id="3" name="Picture 2" descr="Core-Model-V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3199637"/>
            <a:ext cx="2133600" cy="1845565"/>
          </a:xfrm>
          <a:prstGeom prst="rect">
            <a:avLst/>
          </a:prstGeom>
        </p:spPr>
      </p:pic>
    </p:spTree>
    <p:extLst>
      <p:ext uri="{BB962C8B-B14F-4D97-AF65-F5344CB8AC3E}">
        <p14:creationId xmlns:p14="http://schemas.microsoft.com/office/powerpoint/2010/main" val="3650799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enSans-BLP">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OpenSans-BLP.thmx</Template>
  <TotalTime>32779</TotalTime>
  <Words>3207</Words>
  <Application>Microsoft Office PowerPoint</Application>
  <PresentationFormat>On-screen Show (16:10)</PresentationFormat>
  <Paragraphs>490</Paragraphs>
  <Slides>34</Slides>
  <Notes>23</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34</vt:i4>
      </vt:variant>
    </vt:vector>
  </HeadingPairs>
  <TitlesOfParts>
    <vt:vector size="51" baseType="lpstr">
      <vt:lpstr>MS PGothic</vt:lpstr>
      <vt:lpstr>MS PGothic</vt:lpstr>
      <vt:lpstr>Arial</vt:lpstr>
      <vt:lpstr>Arial Bold</vt:lpstr>
      <vt:lpstr>Aril</vt:lpstr>
      <vt:lpstr>Calibri</vt:lpstr>
      <vt:lpstr>Futura</vt:lpstr>
      <vt:lpstr>Gill Sans</vt:lpstr>
      <vt:lpstr>Helvetica Condensed</vt:lpstr>
      <vt:lpstr>Lucida Grande</vt:lpstr>
      <vt:lpstr>Open Sans</vt:lpstr>
      <vt:lpstr>Trebuchet MS</vt:lpstr>
      <vt:lpstr>Wingdings</vt:lpstr>
      <vt:lpstr>Wingdings 2</vt:lpstr>
      <vt:lpstr>ヒラギノ角ゴ ProN W3</vt:lpstr>
      <vt:lpstr>OpenSans-BLP</vt:lpstr>
      <vt:lpstr>Office Theme</vt:lpstr>
      <vt:lpstr>Introducing Learning Power to Leadership Teams </vt:lpstr>
      <vt:lpstr>Your contribution  </vt:lpstr>
      <vt:lpstr>How do we want our students to be as learners ? </vt:lpstr>
      <vt:lpstr>How do we want our students to be as learners ? </vt:lpstr>
      <vt:lpstr>How do we want our students to be as learners ? </vt:lpstr>
      <vt:lpstr>How do we want our students to be as learners ? </vt:lpstr>
      <vt:lpstr>PowerPoint Presentation</vt:lpstr>
      <vt:lpstr>PowerPoint Presentation</vt:lpstr>
      <vt:lpstr>Classroom cultures</vt:lpstr>
      <vt:lpstr>The teaching framework to make it work</vt:lpstr>
      <vt:lpstr>Building Learning Power   Making Learning Visible</vt:lpstr>
      <vt:lpstr>How do we learn?</vt:lpstr>
      <vt:lpstr>What do we do when we learn ?</vt:lpstr>
      <vt:lpstr>What do we do when we learn ?</vt:lpstr>
      <vt:lpstr>Reflection</vt:lpstr>
      <vt:lpstr>PowerPoint Presentation</vt:lpstr>
      <vt:lpstr>BLP is about helping students to understand how they learn.</vt:lpstr>
      <vt:lpstr>The Learning Power Framework</vt:lpstr>
      <vt:lpstr>The  BIG one</vt:lpstr>
      <vt:lpstr>The one we concentrate on… </vt:lpstr>
      <vt:lpstr>The one we think just happens…</vt:lpstr>
      <vt:lpstr>The one we tend to forget about altogether…</vt:lpstr>
      <vt:lpstr>Learning powered learners are different</vt:lpstr>
      <vt:lpstr> In the classroom</vt:lpstr>
      <vt:lpstr>The learning power journey for secondary schools</vt:lpstr>
      <vt:lpstr>Blended learning programmes</vt:lpstr>
      <vt:lpstr>The learning process</vt:lpstr>
      <vt:lpstr>Nutshells Phase 1: Introducing Key Learning Behaviours</vt:lpstr>
      <vt:lpstr>Nutshells Phase 2: Introducing Other Learning Behaviours</vt:lpstr>
      <vt:lpstr>Why do it ? Because Hattie’s research says..</vt:lpstr>
      <vt:lpstr>And because it is the key to  raising standards</vt:lpstr>
      <vt:lpstr> The big picture</vt:lpstr>
      <vt:lpstr>The big picture</vt:lpstr>
      <vt:lpstr>Where are we now?</vt:lpstr>
    </vt:vector>
  </TitlesOfParts>
  <Company>TLO Limited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Davies</dc:creator>
  <cp:lastModifiedBy>Steve Watson TLO</cp:lastModifiedBy>
  <cp:revision>797</cp:revision>
  <cp:lastPrinted>2016-05-24T04:05:22Z</cp:lastPrinted>
  <dcterms:created xsi:type="dcterms:W3CDTF">2015-08-18T16:18:41Z</dcterms:created>
  <dcterms:modified xsi:type="dcterms:W3CDTF">2020-02-10T04:52:03Z</dcterms:modified>
</cp:coreProperties>
</file>