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264" r:id="rId3"/>
    <p:sldId id="268" r:id="rId4"/>
    <p:sldId id="269" r:id="rId5"/>
    <p:sldId id="27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5996" autoAdjust="0"/>
  </p:normalViewPr>
  <p:slideViewPr>
    <p:cSldViewPr snapToGrid="0">
      <p:cViewPr varScale="1">
        <p:scale>
          <a:sx n="64" d="100"/>
          <a:sy n="64" d="100"/>
        </p:scale>
        <p:origin x="97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C21B3-F0A1-4978-B920-48D759316A3D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F6AC0-A4E9-4C04-B43F-FF8A934834A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927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376c9751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chemeClr val="dk1"/>
                </a:solidFill>
              </a:rPr>
              <a:t>Rough cut planning.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1800" dirty="0">
                <a:solidFill>
                  <a:schemeClr val="dk1"/>
                </a:solidFill>
              </a:rPr>
              <a:t>At this point, before you have thought hard about the outcomes and flow of the lesson, you are jotting down what the lesson will achieve....roughly what you want s</a:t>
            </a:r>
            <a:r>
              <a:rPr lang="en-GB" sz="1800" dirty="0"/>
              <a:t>tudent</a:t>
            </a:r>
            <a:r>
              <a:rPr lang="en-GB" sz="1800" dirty="0">
                <a:solidFill>
                  <a:schemeClr val="dk1"/>
                </a:solidFill>
              </a:rPr>
              <a:t>s to achieve and the learning behaviours they will need to use.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8" name="Google Shape;238;g4376c9751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7039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549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6400" cy="4114800"/>
          </a:xfr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GB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5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fld id="{93614C30-C29D-4FDC-A5F6-733C768361E7}" type="slidenum">
              <a:rPr lang="en-GB" altLang="en-US" sz="1200">
                <a:solidFill>
                  <a:prstClr val="black"/>
                </a:solidFill>
                <a:latin typeface="Calibri" panose="020F0502020204030204" pitchFamily="34" charset="0"/>
              </a:rPr>
              <a:pPr algn="r" defTabSz="457200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GB" altLang="en-US" sz="12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102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549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6400" cy="4114800"/>
          </a:xfr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GB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5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fld id="{93614C30-C29D-4FDC-A5F6-733C768361E7}" type="slidenum">
              <a:rPr lang="en-GB" altLang="en-US" sz="1200">
                <a:solidFill>
                  <a:prstClr val="black"/>
                </a:solidFill>
                <a:latin typeface="Calibri" panose="020F0502020204030204" pitchFamily="34" charset="0"/>
              </a:rPr>
              <a:pPr algn="r" defTabSz="45720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GB" altLang="en-US" sz="12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102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549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7388" y="4343400"/>
            <a:ext cx="5486400" cy="4114800"/>
          </a:xfr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n-GB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5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fld id="{93614C30-C29D-4FDC-A5F6-733C768361E7}" type="slidenum">
              <a:rPr lang="en-GB" altLang="en-US" sz="1200">
                <a:solidFill>
                  <a:prstClr val="black"/>
                </a:solidFill>
                <a:latin typeface="Calibri" panose="020F0502020204030204" pitchFamily="34" charset="0"/>
              </a:rPr>
              <a:pPr algn="r" defTabSz="457200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 altLang="en-US" sz="12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10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7412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0520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0868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02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466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416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7664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080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3740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738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9BACC-C921-4784-BF61-0E6F77D91838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9916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E8009-5A4D-4CD8-9519-D38CC076128D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03ECF-9398-417A-A7F0-8BA8867171E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86267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46A44-BF85-4989-9514-32713B9F797F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876C9D-E5C6-4851-8623-8A05517EA3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71550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8BC0E-7B89-4334-944D-E90C54DD79B3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2F0115-5C3C-45A7-B9A4-42F149358CD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69152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EDB1B-6132-41E7-8AD2-CCBC4A85116C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DF0AD-B353-44EF-BC26-8253D571ADD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8880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0883A-64F9-4CB1-B203-BF129E900622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0ED7EB-AAC2-40D5-A22C-9CBA7AEB987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1450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4FBC9-38B1-49A2-8EB5-09E8E1CC3ECF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443DF-BEE5-4EC1-87DC-5D1E8F91914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940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107F6-9D42-4073-9E63-6D1792645D8F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BBC82-3C8D-414A-8F06-57D427D8ABE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7343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3"/>
            <a:ext cx="681566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34261-2D83-4824-ADA3-821327888B69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1EC2E9-D7F5-4DCF-B260-A60DC9FAC9D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65044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B3887-4A16-4BFA-93B5-3EE048B8AFAE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8C9DE-D8E6-4F8F-829C-AC69119AE7E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9452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D287D-9CCE-438A-A4A1-F6A577D8C289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7434CB-4776-48D1-BC5D-90AE2354043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9715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542B1-B2E8-469D-A086-3A631FD9D569}" type="datetime1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E5487E-63D7-4EBC-BC8E-00F4AB424FF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4520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9BACC-C921-4784-BF61-0E6F77D91838}" type="datetimeFigureOut">
              <a:rPr lang="en-GB" smtClean="0"/>
              <a:t>08/09/2020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C2292-269A-4105-88E1-6C58FD2A4E5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092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BAAC1B6F-EB8D-4E30-8D88-E8BC384E3873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08/09/2020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Copyright TLO Limited 2013 | FCD2-Pri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3553B216-967C-4444-9F38-419B082AB4B1}" type="slidenum">
              <a:rPr lang="en-US" altLang="en-US" smtClean="0"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/>
          </a:p>
        </p:txBody>
      </p:sp>
      <p:pic>
        <p:nvPicPr>
          <p:cNvPr id="1031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6" y="6356350"/>
            <a:ext cx="51777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9985" y="6351588"/>
            <a:ext cx="59201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87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90"/>
          </a:solidFill>
          <a:latin typeface="Arial"/>
          <a:ea typeface="+mj-ea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7"/>
          <p:cNvSpPr/>
          <p:nvPr/>
        </p:nvSpPr>
        <p:spPr>
          <a:xfrm>
            <a:off x="1892300" y="992187"/>
            <a:ext cx="8309100" cy="4970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7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en-GB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Lesson Overview: Subject/phase – KS2/3</a:t>
            </a: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dirty="0"/>
          </a:p>
        </p:txBody>
      </p:sp>
      <p:sp>
        <p:nvSpPr>
          <p:cNvPr id="242" name="Google Shape;242;p37"/>
          <p:cNvSpPr txBox="1">
            <a:spLocks noGrp="1"/>
          </p:cNvSpPr>
          <p:nvPr>
            <p:ph type="body" idx="1"/>
          </p:nvPr>
        </p:nvSpPr>
        <p:spPr>
          <a:xfrm>
            <a:off x="1981200" y="1432251"/>
            <a:ext cx="41085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457200" lvl="1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GB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Content</a:t>
            </a:r>
            <a:endParaRPr dirty="0"/>
          </a:p>
          <a:p>
            <a:pPr marL="457200" lvl="1" indent="0">
              <a:lnSpc>
                <a:spcPct val="100000"/>
              </a:lnSpc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r>
              <a:rPr lang="en-GB" sz="2200" dirty="0" smtClean="0"/>
              <a:t>To use the Think / Puzzle / Explore visible thinking routine to better understand learner misconceptions, to identify the questions they would like to resolve and to plan how these questions might be resolved.</a:t>
            </a:r>
            <a:endParaRPr sz="2200" dirty="0"/>
          </a:p>
          <a:p>
            <a:pPr marL="0" lvl="1" indent="0">
              <a:lnSpc>
                <a:spcPct val="100000"/>
              </a:lnSpc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r>
              <a:rPr lang="en-GB" dirty="0"/>
              <a:t>Using VTRs</a:t>
            </a:r>
            <a:endParaRPr dirty="0"/>
          </a:p>
          <a:p>
            <a:pPr marL="457200" lvl="1" indent="0">
              <a:lnSpc>
                <a:spcPct val="100000"/>
              </a:lnSpc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r>
              <a:rPr lang="en-GB" sz="1800" dirty="0" smtClean="0"/>
              <a:t>Think / Puzzle / </a:t>
            </a:r>
            <a:r>
              <a:rPr lang="en-GB" sz="1800" dirty="0" smtClean="0"/>
              <a:t>Explore</a:t>
            </a:r>
          </a:p>
          <a:p>
            <a:pPr marL="457200" lvl="1" indent="0">
              <a:lnSpc>
                <a:spcPct val="100000"/>
              </a:lnSpc>
              <a:spcBef>
                <a:spcPts val="560"/>
              </a:spcBef>
              <a:buClr>
                <a:schemeClr val="dk1"/>
              </a:buClr>
              <a:buSzPts val="2800"/>
              <a:buNone/>
            </a:pPr>
            <a:r>
              <a:rPr lang="en-GB" sz="1800" dirty="0" smtClean="0"/>
              <a:t>Think / Pair / Share</a:t>
            </a:r>
            <a:endParaRPr sz="1800" dirty="0"/>
          </a:p>
        </p:txBody>
      </p:sp>
      <p:sp>
        <p:nvSpPr>
          <p:cNvPr id="243" name="Google Shape;243;p37"/>
          <p:cNvSpPr txBox="1"/>
          <p:nvPr/>
        </p:nvSpPr>
        <p:spPr>
          <a:xfrm>
            <a:off x="6102350" y="1394929"/>
            <a:ext cx="41085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buClr>
                <a:schemeClr val="dk1"/>
              </a:buClr>
              <a:buSzPts val="2800"/>
            </a:pPr>
            <a:r>
              <a:rPr lang="en-GB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Learning behaviours </a:t>
            </a:r>
            <a:r>
              <a:rPr lang="en-GB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–Identifying learning goals in relation to resolving their own puzzles/questions.</a:t>
            </a:r>
          </a:p>
          <a:p>
            <a:pPr lvl="1">
              <a:buClr>
                <a:schemeClr val="dk1"/>
              </a:buClr>
              <a:buSzPts val="2800"/>
            </a:pP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GB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lang="en-GB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particular:</a:t>
            </a:r>
            <a:endParaRPr sz="2400" dirty="0"/>
          </a:p>
          <a:p>
            <a:pPr lvl="1" indent="-133350">
              <a:spcBef>
                <a:spcPts val="480"/>
              </a:spcBef>
              <a:buClr>
                <a:srgbClr val="FF0000"/>
              </a:buClr>
              <a:buSzPts val="2100"/>
              <a:buFont typeface="Arial"/>
              <a:buChar char="–"/>
            </a:pPr>
            <a:r>
              <a:rPr lang="en-GB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Recalling what they think they know about a particular topic</a:t>
            </a:r>
          </a:p>
          <a:p>
            <a:pPr lvl="1" indent="-133350">
              <a:spcBef>
                <a:spcPts val="480"/>
              </a:spcBef>
              <a:buClr>
                <a:srgbClr val="FF0000"/>
              </a:buClr>
              <a:buSzPts val="2100"/>
              <a:buFont typeface="Arial"/>
              <a:buChar char="–"/>
            </a:pPr>
            <a:r>
              <a:rPr lang="en-GB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Identifying a puzzle they particularly want to explore/resolve</a:t>
            </a:r>
          </a:p>
          <a:p>
            <a:pPr lvl="1" indent="-133350">
              <a:spcBef>
                <a:spcPts val="480"/>
              </a:spcBef>
              <a:buClr>
                <a:srgbClr val="FF0000"/>
              </a:buClr>
              <a:buSzPts val="2100"/>
              <a:buFont typeface="Arial"/>
              <a:buChar char="–"/>
            </a:pPr>
            <a:r>
              <a:rPr lang="en-GB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Creating an achievable plan</a:t>
            </a:r>
            <a:r>
              <a:rPr lang="en-GB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with others </a:t>
            </a:r>
          </a:p>
          <a:p>
            <a:pPr lvl="1" indent="-133350">
              <a:spcBef>
                <a:spcPts val="480"/>
              </a:spcBef>
              <a:buClr>
                <a:srgbClr val="FF0000"/>
              </a:buClr>
              <a:buSzPts val="2100"/>
              <a:buFont typeface="Arial"/>
              <a:buChar char="–"/>
            </a:pPr>
            <a:r>
              <a:rPr lang="en-GB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Considering </a:t>
            </a:r>
            <a:r>
              <a:rPr lang="en-GB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how they will tackle the problem and present their outcomes</a:t>
            </a:r>
            <a:endParaRPr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7"/>
          <p:cNvSpPr txBox="1"/>
          <p:nvPr/>
        </p:nvSpPr>
        <p:spPr>
          <a:xfrm>
            <a:off x="1847212" y="5962642"/>
            <a:ext cx="8775600" cy="8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2400"/>
            </a:pPr>
            <a:r>
              <a:rPr lang="en-GB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 is a dual focused introduction….a content objective alongside the learning behaviours the task will  activate in pupils.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783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6437200" y="248187"/>
            <a:ext cx="5590585" cy="3033177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600" b="1">
                <a:solidFill>
                  <a:srgbClr val="000000"/>
                </a:solidFill>
              </a:rPr>
              <a:t>Teacher </a:t>
            </a:r>
            <a:r>
              <a:rPr lang="en-GB" altLang="en-US" sz="1600" b="1" smtClean="0">
                <a:solidFill>
                  <a:srgbClr val="000000"/>
                </a:solidFill>
              </a:rPr>
              <a:t>talk</a:t>
            </a:r>
            <a:endParaRPr lang="en-GB" altLang="en-US" sz="1600" i="1" dirty="0" smtClean="0">
              <a:solidFill>
                <a:srgbClr val="000000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i="1" dirty="0" smtClean="0">
                <a:solidFill>
                  <a:srgbClr val="000000"/>
                </a:solidFill>
              </a:rPr>
              <a:t>All ideas are welcome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i="1" dirty="0" smtClean="0">
                <a:solidFill>
                  <a:srgbClr val="000000"/>
                </a:solidFill>
              </a:rPr>
              <a:t>Tell your friend what you are thinking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i="1" dirty="0" smtClean="0">
                <a:solidFill>
                  <a:srgbClr val="000000"/>
                </a:solidFill>
              </a:rPr>
              <a:t>Remember – no ideas are wrong at this stage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i="1" dirty="0" smtClean="0">
                <a:solidFill>
                  <a:srgbClr val="000000"/>
                </a:solidFill>
              </a:rPr>
              <a:t>Who has an idea they would like to share with us?</a:t>
            </a:r>
            <a:endParaRPr lang="en-GB" altLang="en-US" sz="1600" i="1" dirty="0">
              <a:solidFill>
                <a:srgbClr val="0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2825" y="394180"/>
            <a:ext cx="5357035" cy="286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600" dirty="0">
              <a:solidFill>
                <a:prstClr val="white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2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04051" y="3403600"/>
            <a:ext cx="4965347" cy="26479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600" b="1" dirty="0">
                <a:solidFill>
                  <a:srgbClr val="000000"/>
                </a:solidFill>
              </a:rPr>
              <a:t>Student </a:t>
            </a:r>
            <a:r>
              <a:rPr lang="en-GB" altLang="en-US" sz="1600" b="1" dirty="0" smtClean="0">
                <a:solidFill>
                  <a:srgbClr val="000000"/>
                </a:solidFill>
              </a:rPr>
              <a:t>Action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600" dirty="0">
              <a:solidFill>
                <a:srgbClr val="000000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600" dirty="0">
                <a:solidFill>
                  <a:srgbClr val="000000"/>
                </a:solidFill>
              </a:rPr>
              <a:t>2</a:t>
            </a:r>
            <a:r>
              <a:rPr lang="en-GB" altLang="en-US" sz="1600" dirty="0" smtClean="0">
                <a:solidFill>
                  <a:srgbClr val="000000"/>
                </a:solidFill>
              </a:rPr>
              <a:t> minutes </a:t>
            </a:r>
            <a:r>
              <a:rPr lang="en-GB" altLang="en-US" sz="1600" dirty="0">
                <a:solidFill>
                  <a:srgbClr val="000000"/>
                </a:solidFill>
              </a:rPr>
              <a:t>in pairs to </a:t>
            </a:r>
            <a:r>
              <a:rPr lang="en-GB" altLang="en-US" sz="1600" dirty="0" smtClean="0">
                <a:solidFill>
                  <a:srgbClr val="000000"/>
                </a:solidFill>
              </a:rPr>
              <a:t>recall and share </a:t>
            </a:r>
            <a:r>
              <a:rPr lang="en-GB" altLang="en-US" sz="1600" dirty="0" smtClean="0">
                <a:solidFill>
                  <a:srgbClr val="000000"/>
                </a:solidFill>
              </a:rPr>
              <a:t>prior </a:t>
            </a:r>
            <a:r>
              <a:rPr lang="en-GB" altLang="en-US" sz="1600" dirty="0">
                <a:solidFill>
                  <a:srgbClr val="000000"/>
                </a:solidFill>
              </a:rPr>
              <a:t>knowledge.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600" dirty="0">
                <a:solidFill>
                  <a:srgbClr val="000000"/>
                </a:solidFill>
              </a:rPr>
              <a:t>2</a:t>
            </a:r>
            <a:r>
              <a:rPr lang="en-GB" altLang="en-US" sz="1600" dirty="0" smtClean="0">
                <a:solidFill>
                  <a:srgbClr val="000000"/>
                </a:solidFill>
              </a:rPr>
              <a:t> minutes </a:t>
            </a:r>
            <a:r>
              <a:rPr lang="en-GB" altLang="en-US" sz="1600" dirty="0">
                <a:solidFill>
                  <a:srgbClr val="000000"/>
                </a:solidFill>
              </a:rPr>
              <a:t>to share ideas across the class.</a:t>
            </a:r>
          </a:p>
        </p:txBody>
      </p:sp>
      <p:sp>
        <p:nvSpPr>
          <p:cNvPr id="49157" name="TextBox 10"/>
          <p:cNvSpPr txBox="1">
            <a:spLocks noChangeArrowheads="1"/>
          </p:cNvSpPr>
          <p:nvPr/>
        </p:nvSpPr>
        <p:spPr bwMode="auto">
          <a:xfrm>
            <a:off x="3157539" y="1693864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altLang="en-US" sz="12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9158" name="TextBox 12"/>
          <p:cNvSpPr txBox="1">
            <a:spLocks noChangeArrowheads="1"/>
          </p:cNvSpPr>
          <p:nvPr/>
        </p:nvSpPr>
        <p:spPr bwMode="auto">
          <a:xfrm>
            <a:off x="172464" y="-47042"/>
            <a:ext cx="121351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dirty="0">
                <a:solidFill>
                  <a:prstClr val="black"/>
                </a:solidFill>
                <a:cs typeface="Arial" panose="020B0604020202020204" pitchFamily="34" charset="0"/>
              </a:rPr>
              <a:t> Episode 1  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-What do you think you know about xxx?  </a:t>
            </a:r>
            <a:endParaRPr lang="en-GB" altLang="en-US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9159" name="Rectangle 14"/>
          <p:cNvSpPr>
            <a:spLocks noChangeArrowheads="1"/>
          </p:cNvSpPr>
          <p:nvPr/>
        </p:nvSpPr>
        <p:spPr bwMode="auto">
          <a:xfrm>
            <a:off x="2913787" y="628651"/>
            <a:ext cx="11304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>
                <a:solidFill>
                  <a:srgbClr val="000000"/>
                </a:solidFill>
                <a:cs typeface="Arial" panose="020B0604020202020204" pitchFamily="34" charset="0"/>
              </a:rPr>
              <a:t>Screen image</a:t>
            </a:r>
          </a:p>
        </p:txBody>
      </p:sp>
      <p:pic>
        <p:nvPicPr>
          <p:cNvPr id="49160" name="Picture 21" descr="images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789" y="728664"/>
            <a:ext cx="56356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23" descr="images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1" y="3521076"/>
            <a:ext cx="512763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TextBox 27"/>
          <p:cNvSpPr txBox="1">
            <a:spLocks noChangeArrowheads="1"/>
          </p:cNvSpPr>
          <p:nvPr/>
        </p:nvSpPr>
        <p:spPr bwMode="auto">
          <a:xfrm>
            <a:off x="-1166813" y="4838701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altLang="en-US" sz="12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6791" y="6273224"/>
            <a:ext cx="10446881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600" dirty="0">
                <a:solidFill>
                  <a:srgbClr val="000000"/>
                </a:solidFill>
              </a:rPr>
              <a:t> Process encourages students to </a:t>
            </a:r>
            <a:r>
              <a:rPr lang="en-GB" altLang="en-US" sz="1600" dirty="0" smtClean="0">
                <a:solidFill>
                  <a:srgbClr val="000000"/>
                </a:solidFill>
              </a:rPr>
              <a:t>reflect on what they already think they know about the topic in hand and share their ideas, initially in pairs, and subsequently with the whole class.</a:t>
            </a:r>
            <a:endParaRPr lang="en-GB" altLang="en-US" sz="16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75810" y="3416222"/>
            <a:ext cx="5459214" cy="277385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b="1" dirty="0">
                <a:solidFill>
                  <a:srgbClr val="000000"/>
                </a:solidFill>
              </a:rPr>
              <a:t>Teacher </a:t>
            </a:r>
            <a:r>
              <a:rPr lang="en-GB" altLang="en-US" sz="1800" b="1" dirty="0" smtClean="0">
                <a:solidFill>
                  <a:srgbClr val="000000"/>
                </a:solidFill>
              </a:rPr>
              <a:t>Action</a:t>
            </a:r>
            <a:endParaRPr lang="en-GB" altLang="en-US" sz="1800" dirty="0"/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/>
              <a:t>Put students in pairs.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/>
              <a:t>Pose key question.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/>
              <a:t>Be prepared to use aspects from teacher talk to nudge thinking where necessary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/>
              <a:t>Gather and share </a:t>
            </a:r>
            <a:r>
              <a:rPr lang="en-GB" altLang="en-US" sz="1800" dirty="0" smtClean="0"/>
              <a:t>initial ideas, even if not correct.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 smtClean="0"/>
              <a:t>This episode could be structured around the visible thinking routine Think/Pair/Share..</a:t>
            </a:r>
            <a:endParaRPr lang="en-GB" altLang="en-US" sz="1800" dirty="0"/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600" dirty="0"/>
          </a:p>
        </p:txBody>
      </p:sp>
      <p:pic>
        <p:nvPicPr>
          <p:cNvPr id="49165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3300"/>
            <a:ext cx="8667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41151" y="1443765"/>
            <a:ext cx="5026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dirty="0" smtClean="0"/>
              <a:t>What do you think you already know about this topic?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9267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/>
      <p:bldP spid="8" grpId="0" animBg="1"/>
      <p:bldP spid="3" grpId="0" animBg="1" autoUpdateAnimBg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6437200" y="248187"/>
            <a:ext cx="5590585" cy="3033177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800" b="1" dirty="0" smtClean="0">
              <a:solidFill>
                <a:srgbClr val="000000"/>
              </a:solidFill>
            </a:endParaRPr>
          </a:p>
          <a:p>
            <a:pPr marL="0" indent="0"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b="1" dirty="0" smtClean="0">
                <a:solidFill>
                  <a:srgbClr val="000000"/>
                </a:solidFill>
              </a:rPr>
              <a:t>Teacher talk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800" dirty="0" smtClean="0">
                <a:solidFill>
                  <a:srgbClr val="000000"/>
                </a:solidFill>
              </a:rPr>
              <a:t>What is it that you do not understand?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800" dirty="0" smtClean="0">
                <a:solidFill>
                  <a:srgbClr val="000000"/>
                </a:solidFill>
              </a:rPr>
              <a:t>What would you like to know about this topic?</a:t>
            </a:r>
            <a:r>
              <a:rPr lang="en-GB" altLang="en-US" sz="1800" dirty="0" smtClean="0">
                <a:solidFill>
                  <a:srgbClr val="000000"/>
                </a:solidFill>
              </a:rPr>
              <a:t>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800" dirty="0" smtClean="0">
                <a:solidFill>
                  <a:srgbClr val="000000"/>
                </a:solidFill>
              </a:rPr>
              <a:t>Can we all agree the puzzles we want to explore?</a:t>
            </a:r>
            <a:endParaRPr lang="en-GB" altLang="en-US" sz="1800" dirty="0">
              <a:solidFill>
                <a:srgbClr val="000000"/>
              </a:solidFill>
            </a:endParaRPr>
          </a:p>
          <a:p>
            <a:pPr marL="0" indent="0"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800" b="1" dirty="0">
              <a:solidFill>
                <a:srgbClr val="0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2825" y="394180"/>
            <a:ext cx="5357035" cy="286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600" dirty="0">
              <a:solidFill>
                <a:prstClr val="white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2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04051" y="3403600"/>
            <a:ext cx="4965347" cy="26479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b="1" dirty="0">
                <a:solidFill>
                  <a:srgbClr val="000000"/>
                </a:solidFill>
              </a:rPr>
              <a:t>Student </a:t>
            </a:r>
            <a:r>
              <a:rPr lang="en-GB" altLang="en-US" sz="1800" b="1" dirty="0" smtClean="0">
                <a:solidFill>
                  <a:srgbClr val="000000"/>
                </a:solidFill>
              </a:rPr>
              <a:t>Action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800" dirty="0">
              <a:solidFill>
                <a:srgbClr val="000000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srgbClr val="000000"/>
                </a:solidFill>
              </a:rPr>
              <a:t>Individuals 1 minute to </a:t>
            </a:r>
            <a:r>
              <a:rPr lang="en-GB" altLang="en-US" sz="1800" dirty="0" smtClean="0">
                <a:solidFill>
                  <a:srgbClr val="000000"/>
                </a:solidFill>
              </a:rPr>
              <a:t>consider the puzzles and questions the individual has.</a:t>
            </a:r>
            <a:endParaRPr lang="en-GB" altLang="en-US" sz="1800" dirty="0">
              <a:solidFill>
                <a:srgbClr val="000000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srgbClr val="000000"/>
                </a:solidFill>
              </a:rPr>
              <a:t>1 </a:t>
            </a:r>
            <a:r>
              <a:rPr lang="en-GB" altLang="en-US" sz="1800" dirty="0" smtClean="0">
                <a:solidFill>
                  <a:srgbClr val="000000"/>
                </a:solidFill>
              </a:rPr>
              <a:t>minute to </a:t>
            </a:r>
            <a:r>
              <a:rPr lang="en-GB" altLang="en-US" sz="1800" dirty="0">
                <a:solidFill>
                  <a:srgbClr val="000000"/>
                </a:solidFill>
              </a:rPr>
              <a:t>share with a partner.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srgbClr val="000000"/>
                </a:solidFill>
              </a:rPr>
              <a:t>1 minute </a:t>
            </a:r>
            <a:r>
              <a:rPr lang="en-GB" altLang="en-US" sz="1800" dirty="0" smtClean="0">
                <a:solidFill>
                  <a:srgbClr val="000000"/>
                </a:solidFill>
              </a:rPr>
              <a:t>for pairs to </a:t>
            </a:r>
            <a:r>
              <a:rPr lang="en-GB" altLang="en-US" sz="1800" dirty="0">
                <a:solidFill>
                  <a:srgbClr val="000000"/>
                </a:solidFill>
              </a:rPr>
              <a:t>share significant </a:t>
            </a:r>
            <a:r>
              <a:rPr lang="en-GB" altLang="en-US" sz="1800" dirty="0" smtClean="0">
                <a:solidFill>
                  <a:srgbClr val="000000"/>
                </a:solidFill>
              </a:rPr>
              <a:t>‘</a:t>
            </a:r>
            <a:r>
              <a:rPr lang="en-GB" altLang="en-US" sz="1800" dirty="0" smtClean="0">
                <a:solidFill>
                  <a:srgbClr val="000000"/>
                </a:solidFill>
              </a:rPr>
              <a:t>Puzzles</a:t>
            </a:r>
            <a:r>
              <a:rPr lang="en-GB" altLang="en-US" sz="1800" dirty="0" smtClean="0">
                <a:solidFill>
                  <a:srgbClr val="000000"/>
                </a:solidFill>
              </a:rPr>
              <a:t>’ </a:t>
            </a:r>
            <a:r>
              <a:rPr lang="en-GB" altLang="en-US" sz="1800" dirty="0">
                <a:solidFill>
                  <a:srgbClr val="000000"/>
                </a:solidFill>
              </a:rPr>
              <a:t>with whole class. </a:t>
            </a:r>
          </a:p>
        </p:txBody>
      </p:sp>
      <p:sp>
        <p:nvSpPr>
          <p:cNvPr id="49157" name="TextBox 10"/>
          <p:cNvSpPr txBox="1">
            <a:spLocks noChangeArrowheads="1"/>
          </p:cNvSpPr>
          <p:nvPr/>
        </p:nvSpPr>
        <p:spPr bwMode="auto">
          <a:xfrm>
            <a:off x="3157539" y="1693864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altLang="en-US" sz="12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9158" name="TextBox 12"/>
          <p:cNvSpPr txBox="1">
            <a:spLocks noChangeArrowheads="1"/>
          </p:cNvSpPr>
          <p:nvPr/>
        </p:nvSpPr>
        <p:spPr bwMode="auto">
          <a:xfrm>
            <a:off x="454678" y="-47040"/>
            <a:ext cx="117373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2000" dirty="0"/>
              <a:t>Episode 2 - What </a:t>
            </a:r>
            <a:r>
              <a:rPr lang="en-GB" sz="2000" dirty="0" smtClean="0"/>
              <a:t>puzzles and questions do you have about this topic?</a:t>
            </a:r>
            <a:endParaRPr lang="en-GB" sz="2000" dirty="0"/>
          </a:p>
        </p:txBody>
      </p:sp>
      <p:sp>
        <p:nvSpPr>
          <p:cNvPr id="49159" name="Rectangle 14"/>
          <p:cNvSpPr>
            <a:spLocks noChangeArrowheads="1"/>
          </p:cNvSpPr>
          <p:nvPr/>
        </p:nvSpPr>
        <p:spPr bwMode="auto">
          <a:xfrm>
            <a:off x="2913787" y="628651"/>
            <a:ext cx="11304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 dirty="0">
                <a:solidFill>
                  <a:srgbClr val="000000"/>
                </a:solidFill>
                <a:cs typeface="Arial" panose="020B0604020202020204" pitchFamily="34" charset="0"/>
              </a:rPr>
              <a:t>Screen image</a:t>
            </a:r>
          </a:p>
        </p:txBody>
      </p:sp>
      <p:pic>
        <p:nvPicPr>
          <p:cNvPr id="49160" name="Picture 21" descr="images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789" y="728664"/>
            <a:ext cx="56356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23" descr="images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1" y="3521076"/>
            <a:ext cx="512763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TextBox 27"/>
          <p:cNvSpPr txBox="1">
            <a:spLocks noChangeArrowheads="1"/>
          </p:cNvSpPr>
          <p:nvPr/>
        </p:nvSpPr>
        <p:spPr bwMode="auto">
          <a:xfrm>
            <a:off x="-1166813" y="4838701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altLang="en-US" sz="12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6775" y="6273224"/>
            <a:ext cx="10675651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>
                <a:solidFill>
                  <a:srgbClr val="000000"/>
                </a:solidFill>
              </a:rPr>
              <a:t> Process encourages students to </a:t>
            </a:r>
            <a:r>
              <a:rPr lang="en-GB" altLang="en-US" sz="1800" dirty="0" smtClean="0">
                <a:solidFill>
                  <a:srgbClr val="000000"/>
                </a:solidFill>
              </a:rPr>
              <a:t>reflect on what they do not yet know, to share these uncertainties </a:t>
            </a:r>
            <a:r>
              <a:rPr lang="en-GB" altLang="en-US" sz="1800" dirty="0" smtClean="0">
                <a:solidFill>
                  <a:srgbClr val="000000"/>
                </a:solidFill>
              </a:rPr>
              <a:t>initially with a partner and subsequently with the whole class, and agree which puzzles to take forward.</a:t>
            </a:r>
            <a:endParaRPr lang="en-GB" altLang="en-US" sz="18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75810" y="3416222"/>
            <a:ext cx="5459214" cy="277385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b="1" dirty="0">
                <a:solidFill>
                  <a:srgbClr val="000000"/>
                </a:solidFill>
              </a:rPr>
              <a:t>Teacher </a:t>
            </a:r>
            <a:r>
              <a:rPr lang="en-GB" altLang="en-US" sz="1800" b="1" dirty="0" smtClean="0">
                <a:solidFill>
                  <a:srgbClr val="000000"/>
                </a:solidFill>
              </a:rPr>
              <a:t>Action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800" dirty="0"/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/>
              <a:t>Use Think/Pair/Share to structure the Episode</a:t>
            </a:r>
            <a:r>
              <a:rPr lang="en-GB" altLang="en-US" sz="1800" dirty="0" smtClean="0"/>
              <a:t>.</a:t>
            </a:r>
            <a:endParaRPr lang="en-GB" altLang="en-US" sz="1800" dirty="0"/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/>
              <a:t>Lead discussion to collect and share significant </a:t>
            </a:r>
            <a:r>
              <a:rPr lang="en-GB" altLang="en-US" sz="1800" dirty="0" smtClean="0"/>
              <a:t>puzzles and questions</a:t>
            </a:r>
            <a:r>
              <a:rPr lang="en-GB" altLang="en-US" sz="1800" dirty="0" smtClean="0"/>
              <a:t> </a:t>
            </a:r>
            <a:r>
              <a:rPr lang="en-GB" altLang="en-US" sz="1800" dirty="0"/>
              <a:t>with whole class</a:t>
            </a:r>
            <a:r>
              <a:rPr lang="en-GB" altLang="en-US" sz="1800" dirty="0" smtClean="0"/>
              <a:t>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 smtClean="0"/>
              <a:t>Gain agreement on which ‘puzzles’ are going to be considered in the ‘Explore’ section.</a:t>
            </a:r>
            <a:endParaRPr lang="en-GB" altLang="en-US" sz="1800" dirty="0"/>
          </a:p>
        </p:txBody>
      </p:sp>
      <p:pic>
        <p:nvPicPr>
          <p:cNvPr id="49165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3300"/>
            <a:ext cx="8667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49228" y="1370302"/>
            <a:ext cx="33174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What </a:t>
            </a:r>
            <a:r>
              <a:rPr lang="en-GB" dirty="0"/>
              <a:t>puzzles and questions do you have about this topic?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9267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/>
      <p:bldP spid="8" grpId="0" animBg="1"/>
      <p:bldP spid="3" grpId="0" animBg="1" autoUpdateAnimBg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6437200" y="248187"/>
            <a:ext cx="5590585" cy="3033177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800" i="1" dirty="0">
              <a:solidFill>
                <a:srgbClr val="0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2825" y="394180"/>
            <a:ext cx="5357035" cy="286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600" dirty="0">
              <a:solidFill>
                <a:prstClr val="white"/>
              </a:solidFill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en-US" sz="12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04051" y="3403600"/>
            <a:ext cx="4965347" cy="26479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b="1" dirty="0">
                <a:solidFill>
                  <a:srgbClr val="000000"/>
                </a:solidFill>
              </a:rPr>
              <a:t>Student </a:t>
            </a:r>
            <a:r>
              <a:rPr lang="en-GB" altLang="en-US" sz="1800" b="1" dirty="0" smtClean="0">
                <a:solidFill>
                  <a:srgbClr val="000000"/>
                </a:solidFill>
              </a:rPr>
              <a:t>Action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GB" altLang="en-US" sz="1800" dirty="0">
              <a:solidFill>
                <a:srgbClr val="000000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 smtClean="0">
                <a:solidFill>
                  <a:srgbClr val="000000"/>
                </a:solidFill>
              </a:rPr>
              <a:t>Individually, s</a:t>
            </a:r>
            <a:r>
              <a:rPr lang="en-GB" altLang="en-US" sz="1800" dirty="0" smtClean="0">
                <a:solidFill>
                  <a:srgbClr val="000000"/>
                </a:solidFill>
              </a:rPr>
              <a:t>tudents choose a puzzle they would like to explore.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 smtClean="0">
                <a:solidFill>
                  <a:srgbClr val="000000"/>
                </a:solidFill>
              </a:rPr>
              <a:t>Students move to their new learning groups.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 smtClean="0">
                <a:solidFill>
                  <a:srgbClr val="000000"/>
                </a:solidFill>
              </a:rPr>
              <a:t>In groups, 10 </a:t>
            </a:r>
            <a:r>
              <a:rPr lang="en-GB" altLang="en-US" sz="1800" dirty="0">
                <a:solidFill>
                  <a:srgbClr val="000000"/>
                </a:solidFill>
              </a:rPr>
              <a:t>minutes </a:t>
            </a:r>
            <a:r>
              <a:rPr lang="en-GB" altLang="en-US" sz="1800" dirty="0" smtClean="0">
                <a:solidFill>
                  <a:srgbClr val="000000"/>
                </a:solidFill>
              </a:rPr>
              <a:t>to consider what needs to be done and how it might be achieved.</a:t>
            </a:r>
            <a:endParaRPr lang="en-GB" altLang="en-US" sz="1800" dirty="0">
              <a:solidFill>
                <a:srgbClr val="000000"/>
              </a:solidFill>
            </a:endParaRPr>
          </a:p>
        </p:txBody>
      </p:sp>
      <p:sp>
        <p:nvSpPr>
          <p:cNvPr id="49157" name="TextBox 10"/>
          <p:cNvSpPr txBox="1">
            <a:spLocks noChangeArrowheads="1"/>
          </p:cNvSpPr>
          <p:nvPr/>
        </p:nvSpPr>
        <p:spPr bwMode="auto">
          <a:xfrm>
            <a:off x="3157539" y="1693864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altLang="en-US" sz="12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9158" name="TextBox 12"/>
          <p:cNvSpPr txBox="1">
            <a:spLocks noChangeArrowheads="1"/>
          </p:cNvSpPr>
          <p:nvPr/>
        </p:nvSpPr>
        <p:spPr bwMode="auto">
          <a:xfrm>
            <a:off x="219500" y="0"/>
            <a:ext cx="119725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2000" dirty="0">
                <a:solidFill>
                  <a:prstClr val="black"/>
                </a:solidFill>
                <a:cs typeface="Arial" panose="020B0604020202020204" pitchFamily="34" charset="0"/>
              </a:rPr>
              <a:t> Episode 3 </a:t>
            </a:r>
            <a:r>
              <a:rPr lang="en-GB" alt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– How might you explore this topic? </a:t>
            </a:r>
            <a:endParaRPr lang="en-GB" altLang="en-US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9159" name="Rectangle 14"/>
          <p:cNvSpPr>
            <a:spLocks noChangeArrowheads="1"/>
          </p:cNvSpPr>
          <p:nvPr/>
        </p:nvSpPr>
        <p:spPr bwMode="auto">
          <a:xfrm>
            <a:off x="2913787" y="628651"/>
            <a:ext cx="11304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altLang="en-US" sz="1200">
                <a:solidFill>
                  <a:srgbClr val="000000"/>
                </a:solidFill>
                <a:cs typeface="Arial" panose="020B0604020202020204" pitchFamily="34" charset="0"/>
              </a:rPr>
              <a:t>Screen image</a:t>
            </a:r>
          </a:p>
        </p:txBody>
      </p:sp>
      <p:pic>
        <p:nvPicPr>
          <p:cNvPr id="49160" name="Picture 21" descr="images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789" y="728664"/>
            <a:ext cx="56356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23" descr="images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1" y="3521076"/>
            <a:ext cx="512763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2" name="TextBox 27"/>
          <p:cNvSpPr txBox="1">
            <a:spLocks noChangeArrowheads="1"/>
          </p:cNvSpPr>
          <p:nvPr/>
        </p:nvSpPr>
        <p:spPr bwMode="auto">
          <a:xfrm>
            <a:off x="-1166813" y="4838701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altLang="en-US" sz="12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6791" y="6273224"/>
            <a:ext cx="10446881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600" dirty="0">
                <a:solidFill>
                  <a:srgbClr val="000000"/>
                </a:solidFill>
              </a:rPr>
              <a:t>Process encourages students </a:t>
            </a:r>
            <a:r>
              <a:rPr lang="en-GB" altLang="en-US" sz="1600" dirty="0" smtClean="0">
                <a:solidFill>
                  <a:srgbClr val="000000"/>
                </a:solidFill>
              </a:rPr>
              <a:t>to visualise what they seeking to achieve and to create achievable plans to realise their goals.</a:t>
            </a:r>
            <a:endParaRPr lang="en-GB" altLang="en-US" sz="16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75810" y="3416222"/>
            <a:ext cx="5459214" cy="277385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b="1" dirty="0">
                <a:solidFill>
                  <a:srgbClr val="000000"/>
                </a:solidFill>
              </a:rPr>
              <a:t>Teacher </a:t>
            </a:r>
            <a:r>
              <a:rPr lang="en-GB" altLang="en-US" sz="1800" b="1" dirty="0" smtClean="0">
                <a:solidFill>
                  <a:srgbClr val="000000"/>
                </a:solidFill>
              </a:rPr>
              <a:t>Action</a:t>
            </a:r>
            <a:endParaRPr lang="en-GB" altLang="en-US" sz="1800" dirty="0"/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 smtClean="0"/>
              <a:t>Organise </a:t>
            </a:r>
            <a:r>
              <a:rPr lang="en-GB" altLang="en-US" sz="1800" dirty="0"/>
              <a:t>students </a:t>
            </a:r>
            <a:r>
              <a:rPr lang="en-GB" altLang="en-US" sz="1800" dirty="0" smtClean="0"/>
              <a:t>into groups that will explore a puzzle in which they are interested. (This may require a bit of negotiation)</a:t>
            </a:r>
            <a:endParaRPr lang="en-GB" altLang="en-US" sz="1800" dirty="0"/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/>
              <a:t>Pose the </a:t>
            </a:r>
            <a:r>
              <a:rPr lang="en-GB" altLang="en-US" sz="1800" dirty="0" smtClean="0"/>
              <a:t>‘</a:t>
            </a:r>
            <a:r>
              <a:rPr lang="en-GB" altLang="en-US" sz="1800" dirty="0" smtClean="0"/>
              <a:t>Explore</a:t>
            </a:r>
            <a:r>
              <a:rPr lang="en-GB" altLang="en-US" sz="1800" dirty="0" smtClean="0"/>
              <a:t>’ </a:t>
            </a:r>
            <a:r>
              <a:rPr lang="en-GB" altLang="en-US" sz="1800" dirty="0"/>
              <a:t>question</a:t>
            </a:r>
            <a:r>
              <a:rPr lang="en-GB" altLang="en-US" sz="1800" dirty="0" smtClean="0"/>
              <a:t>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 smtClean="0"/>
              <a:t>Explain that they will need to share their ‘answer’ with rest of class.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800" dirty="0" smtClean="0"/>
              <a:t>Encourage groups to begin to plan what they need to do and hope to achieve, how they will do it, and who will do what..</a:t>
            </a:r>
            <a:endParaRPr lang="en-GB" altLang="en-US" sz="1800" dirty="0" smtClean="0"/>
          </a:p>
        </p:txBody>
      </p:sp>
      <p:pic>
        <p:nvPicPr>
          <p:cNvPr id="49165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3300"/>
            <a:ext cx="8667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38663" y="1171027"/>
            <a:ext cx="3072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dirty="0" smtClean="0">
                <a:solidFill>
                  <a:prstClr val="black"/>
                </a:solidFill>
                <a:cs typeface="Arial" panose="020B0604020202020204" pitchFamily="34" charset="0"/>
              </a:rPr>
              <a:t>How </a:t>
            </a:r>
            <a:r>
              <a:rPr lang="en-GB" altLang="en-US" dirty="0">
                <a:solidFill>
                  <a:prstClr val="black"/>
                </a:solidFill>
                <a:cs typeface="Arial" panose="020B0604020202020204" pitchFamily="34" charset="0"/>
              </a:rPr>
              <a:t>might you explore this topic?</a:t>
            </a:r>
            <a:endParaRPr lang="en-GB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80613" y="558154"/>
            <a:ext cx="56928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b="1" dirty="0">
                <a:solidFill>
                  <a:srgbClr val="000000"/>
                </a:solidFill>
              </a:rPr>
              <a:t>Teacher talk</a:t>
            </a:r>
          </a:p>
          <a:p>
            <a:pPr marL="285750" indent="-285750" algn="ctr" defTabSz="4572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GB" altLang="en-US" i="1" dirty="0">
                <a:solidFill>
                  <a:srgbClr val="000000"/>
                </a:solidFill>
              </a:rPr>
              <a:t> What do you still </a:t>
            </a:r>
            <a:r>
              <a:rPr lang="en-GB" altLang="en-US" i="1" dirty="0" smtClean="0">
                <a:solidFill>
                  <a:srgbClr val="000000"/>
                </a:solidFill>
              </a:rPr>
              <a:t>need</a:t>
            </a:r>
            <a:r>
              <a:rPr lang="en-GB" altLang="en-US" i="1" dirty="0" smtClean="0">
                <a:solidFill>
                  <a:srgbClr val="000000"/>
                </a:solidFill>
              </a:rPr>
              <a:t> </a:t>
            </a:r>
            <a:r>
              <a:rPr lang="en-GB" altLang="en-US" i="1" dirty="0">
                <a:solidFill>
                  <a:srgbClr val="000000"/>
                </a:solidFill>
              </a:rPr>
              <a:t>to know / find out about</a:t>
            </a:r>
            <a:r>
              <a:rPr lang="en-GB" altLang="en-US" i="1" dirty="0" smtClean="0">
                <a:solidFill>
                  <a:srgbClr val="000000"/>
                </a:solidFill>
              </a:rPr>
              <a:t>?</a:t>
            </a:r>
            <a:endParaRPr lang="en-GB" altLang="en-US" i="1" dirty="0">
              <a:solidFill>
                <a:srgbClr val="000000"/>
              </a:solidFill>
            </a:endParaRPr>
          </a:p>
          <a:p>
            <a:pPr marL="285750" indent="-285750" algn="ctr" defTabSz="4572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GB" altLang="en-US" i="1" dirty="0">
                <a:solidFill>
                  <a:srgbClr val="000000"/>
                </a:solidFill>
              </a:rPr>
              <a:t>What is the </a:t>
            </a:r>
            <a:r>
              <a:rPr lang="en-GB" altLang="en-US" i="1" dirty="0" smtClean="0">
                <a:solidFill>
                  <a:srgbClr val="000000"/>
                </a:solidFill>
              </a:rPr>
              <a:t>first</a:t>
            </a:r>
            <a:r>
              <a:rPr lang="en-GB" altLang="en-US" i="1" dirty="0" smtClean="0">
                <a:solidFill>
                  <a:srgbClr val="000000"/>
                </a:solidFill>
              </a:rPr>
              <a:t> </a:t>
            </a:r>
            <a:r>
              <a:rPr lang="en-GB" altLang="en-US" i="1" dirty="0">
                <a:solidFill>
                  <a:srgbClr val="000000"/>
                </a:solidFill>
              </a:rPr>
              <a:t>thing you need to </a:t>
            </a:r>
            <a:r>
              <a:rPr lang="en-GB" altLang="en-US" i="1" dirty="0" smtClean="0">
                <a:solidFill>
                  <a:srgbClr val="000000"/>
                </a:solidFill>
              </a:rPr>
              <a:t>do?</a:t>
            </a:r>
            <a:endParaRPr lang="en-GB" altLang="en-US" i="1" dirty="0">
              <a:solidFill>
                <a:srgbClr val="000000"/>
              </a:solidFill>
            </a:endParaRPr>
          </a:p>
          <a:p>
            <a:pPr marL="285750" indent="-285750" algn="ctr" defTabSz="4572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GB" altLang="en-US" i="1" dirty="0">
                <a:solidFill>
                  <a:srgbClr val="000000"/>
                </a:solidFill>
              </a:rPr>
              <a:t>What would make all the difference to your understanding?</a:t>
            </a:r>
          </a:p>
          <a:p>
            <a:pPr marL="285750" indent="-285750" algn="ctr" defTabSz="4572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GB" altLang="en-US" i="1" dirty="0" smtClean="0">
                <a:solidFill>
                  <a:srgbClr val="000000"/>
                </a:solidFill>
              </a:rPr>
              <a:t>What will it look like when you have finished?</a:t>
            </a:r>
            <a:endParaRPr lang="en-GB" altLang="en-US" i="1" dirty="0">
              <a:solidFill>
                <a:srgbClr val="000000"/>
              </a:solidFill>
            </a:endParaRPr>
          </a:p>
          <a:p>
            <a:pPr marL="285750" indent="-285750" algn="ctr" defTabSz="4572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GB" altLang="en-US" i="1" dirty="0">
                <a:solidFill>
                  <a:srgbClr val="000000"/>
                </a:solidFill>
              </a:rPr>
              <a:t>How might you find that out</a:t>
            </a:r>
            <a:r>
              <a:rPr lang="en-GB" altLang="en-US" i="1" dirty="0" smtClean="0">
                <a:solidFill>
                  <a:srgbClr val="000000"/>
                </a:solidFill>
              </a:rPr>
              <a:t>?</a:t>
            </a:r>
          </a:p>
          <a:p>
            <a:pPr marL="285750" indent="-285750" algn="ctr" defTabSz="4572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GB" altLang="en-US" i="1" dirty="0" smtClean="0">
                <a:solidFill>
                  <a:srgbClr val="000000"/>
                </a:solidFill>
              </a:rPr>
              <a:t>Who will do what?</a:t>
            </a:r>
            <a:r>
              <a:rPr lang="en-GB" altLang="en-US" i="1" dirty="0" smtClean="0">
                <a:solidFill>
                  <a:srgbClr val="000000"/>
                </a:solidFill>
              </a:rPr>
              <a:t> </a:t>
            </a:r>
            <a:endParaRPr lang="en-GB" altLang="en-US" i="1" dirty="0">
              <a:solidFill>
                <a:srgbClr val="00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267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/>
      <p:bldP spid="8" grpId="0" animBg="1"/>
      <p:bldP spid="3" grpId="0" animBg="1" autoUpdateAnimBg="0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</TotalTime>
  <Words>733</Words>
  <Application>Microsoft Office PowerPoint</Application>
  <PresentationFormat>Widescreen</PresentationFormat>
  <Paragraphs>77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1_Office Theme</vt:lpstr>
      <vt:lpstr>Lesson Overview: Subject/phase – KS2/3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Watson TLO</dc:creator>
  <cp:lastModifiedBy>Steve Watson TLO</cp:lastModifiedBy>
  <cp:revision>76</cp:revision>
  <dcterms:created xsi:type="dcterms:W3CDTF">2018-09-30T09:40:51Z</dcterms:created>
  <dcterms:modified xsi:type="dcterms:W3CDTF">2020-09-08T06:12:05Z</dcterms:modified>
</cp:coreProperties>
</file>