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5" r:id="rId1"/>
  </p:sldMasterIdLst>
  <p:notesMasterIdLst>
    <p:notesMasterId r:id="rId10"/>
  </p:notesMasterIdLst>
  <p:sldIdLst>
    <p:sldId id="256" r:id="rId2"/>
    <p:sldId id="259" r:id="rId3"/>
    <p:sldId id="258" r:id="rId4"/>
    <p:sldId id="260" r:id="rId5"/>
    <p:sldId id="261" r:id="rId6"/>
    <p:sldId id="262" r:id="rId7"/>
    <p:sldId id="263" r:id="rId8"/>
    <p:sldId id="264" r:id="rId9"/>
  </p:sldIdLst>
  <p:sldSz cx="9144000" cy="5715000" type="screen16x10"/>
  <p:notesSz cx="9928225" cy="6797675"/>
  <p:embeddedFontLst>
    <p:embeddedFont>
      <p:font typeface="Open Sans" panose="020B0604020202020204" charset="0"/>
      <p:regular r:id="rId11"/>
      <p:bold r:id="rId12"/>
      <p:italic r:id="rId13"/>
      <p:boldItalic r:id="rId14"/>
    </p:embeddedFont>
    <p:embeddedFont>
      <p:font typeface="Candara" panose="020E0502030303020204" pitchFamily="34" charset="0"/>
      <p:regular r:id="rId15"/>
      <p:bold r:id="rId16"/>
      <p:italic r:id="rId17"/>
      <p:boldItalic r:id="rId18"/>
    </p:embeddedFon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55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996" y="60"/>
      </p:cViewPr>
      <p:guideLst>
        <p:guide orient="horz" pos="155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302231" cy="339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623697" y="0"/>
            <a:ext cx="4302231" cy="339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924175" y="509588"/>
            <a:ext cx="4079875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456612"/>
            <a:ext cx="4302231" cy="339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623697" y="6456612"/>
            <a:ext cx="4302231" cy="339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6598483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:notes"/>
          <p:cNvSpPr txBox="1">
            <a:spLocks noGrp="1"/>
          </p:cNvSpPr>
          <p:nvPr>
            <p:ph type="body" idx="1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Key message(s) on this slide: </a:t>
            </a:r>
            <a:r>
              <a:rPr lang="en-GB" sz="1200" b="0" i="0" u="none" strike="noStrike" cap="none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rPr>
              <a:t>​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200" b="0" i="0" u="none" strike="noStrike" cap="none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rPr>
              <a:t>​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200" b="0" i="0" u="none" strike="noStrike" cap="none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rPr>
              <a:t>​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Detail:</a:t>
            </a:r>
            <a:r>
              <a:rPr lang="en-GB" sz="1200" b="0" i="0" u="none" strike="noStrike" cap="none">
                <a:solidFill>
                  <a:srgbClr val="444444"/>
                </a:solidFill>
                <a:latin typeface="Calibri"/>
                <a:ea typeface="Calibri"/>
                <a:cs typeface="Calibri"/>
                <a:sym typeface="Calibri"/>
              </a:rPr>
              <a:t>​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509588"/>
            <a:ext cx="4079875" cy="25495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14065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bg>
      <p:bgPr>
        <a:gradFill>
          <a:gsLst>
            <a:gs pos="0">
              <a:schemeClr val="lt1"/>
            </a:gs>
            <a:gs pos="58000">
              <a:srgbClr val="E7F1F9"/>
            </a:gs>
            <a:gs pos="100000">
              <a:srgbClr val="9FE8E8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7010403" y="1710800"/>
            <a:ext cx="19590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3366FF"/>
              </a:buClr>
              <a:buSzPts val="1900"/>
              <a:buFont typeface="Calibri"/>
              <a:buNone/>
              <a:defRPr sz="1900" b="0" i="0" u="none" strike="noStrike" cap="none">
                <a:solidFill>
                  <a:srgbClr val="3366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BF974D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ctr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928B70"/>
              </a:buClr>
              <a:buSzPts val="1400"/>
              <a:buFont typeface="Noto Sans Symbols"/>
              <a:buNone/>
              <a:defRPr sz="14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87706B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ctr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6F777D"/>
              </a:buClr>
              <a:buSzPts val="1100"/>
              <a:buFont typeface="Noto Sans Symbols"/>
              <a:buNone/>
              <a:defRPr sz="1100" b="0" i="0" u="none" strike="noStrike" cap="none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R="0" lvl="6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R="0" lvl="7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R="0" lvl="8" algn="ctr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Noto Sans Symbols"/>
              <a:buNone/>
              <a:defRPr sz="1200" b="0" i="0" u="none" strike="noStrike" cap="none">
                <a:solidFill>
                  <a:srgbClr val="888888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title"/>
          </p:nvPr>
        </p:nvSpPr>
        <p:spPr>
          <a:xfrm>
            <a:off x="457200" y="1710800"/>
            <a:ext cx="63246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4200"/>
              <a:buFont typeface="Calibri"/>
              <a:buNone/>
              <a:defRPr sz="4200" b="0" i="0" u="none" strike="noStrike" cap="none">
                <a:solidFill>
                  <a:srgbClr val="00009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6661100" y="5297488"/>
            <a:ext cx="2133600" cy="3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text frame with picture 1">
  <p:cSld name="1_Content with Caption_1">
    <p:bg>
      <p:bgPr>
        <a:gradFill>
          <a:gsLst>
            <a:gs pos="0">
              <a:schemeClr val="lt1"/>
            </a:gs>
            <a:gs pos="58000">
              <a:srgbClr val="E7F1F9"/>
            </a:gs>
            <a:gs pos="100000">
              <a:srgbClr val="9FE8E8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 txBox="1">
            <a:spLocks noGrp="1"/>
          </p:cNvSpPr>
          <p:nvPr>
            <p:ph type="title"/>
          </p:nvPr>
        </p:nvSpPr>
        <p:spPr>
          <a:xfrm>
            <a:off x="370900" y="0"/>
            <a:ext cx="8405700" cy="11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3200"/>
              <a:buFont typeface="Open Sans"/>
              <a:buNone/>
              <a:defRPr sz="3200" b="0" i="0" u="none" strike="noStrike" cap="none">
                <a:solidFill>
                  <a:srgbClr val="00009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body" idx="1"/>
          </p:nvPr>
        </p:nvSpPr>
        <p:spPr>
          <a:xfrm>
            <a:off x="373691" y="1183709"/>
            <a:ext cx="4184100" cy="40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3366FF"/>
              </a:buClr>
              <a:buSzPts val="2400"/>
              <a:buFont typeface="Noto Sans Symbols"/>
              <a:buChar char="●"/>
              <a:defRPr sz="2400" b="0" i="0" u="none" strike="noStrike" cap="none">
                <a:solidFill>
                  <a:srgbClr val="3366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○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■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8450" algn="l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○"/>
              <a:defRPr sz="1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■"/>
              <a:defRPr sz="1200" b="0" i="0" u="none" strike="noStrike" cap="non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  <a:defRPr sz="1200" b="0" i="0" u="none" strike="noStrike" cap="non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■"/>
              <a:defRPr sz="1200" b="0" i="0" u="none" strike="noStrike" cap="non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body" idx="2"/>
          </p:nvPr>
        </p:nvSpPr>
        <p:spPr>
          <a:xfrm>
            <a:off x="4583628" y="1183709"/>
            <a:ext cx="4184100" cy="402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3366FF"/>
              </a:buClr>
              <a:buSzPts val="2400"/>
              <a:buFont typeface="Noto Sans Symbols"/>
              <a:buChar char="●"/>
              <a:defRPr sz="2400" b="0" i="0" u="none" strike="noStrike" cap="none">
                <a:solidFill>
                  <a:srgbClr val="3366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○"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■"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  <a:defRPr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8450" algn="l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○"/>
              <a:defRPr sz="1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■"/>
              <a:defRPr sz="1200" b="0" i="0" u="none" strike="noStrike" cap="non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3200400" marR="0" lvl="6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  <a:defRPr sz="1200" b="0" i="0" u="none" strike="noStrike" cap="non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3657600" marR="0" lvl="7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4114800" marR="0" lvl="8" indent="-3048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■"/>
              <a:defRPr sz="1200" b="0" i="0" u="none" strike="noStrike" cap="non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ldNum" idx="12"/>
          </p:nvPr>
        </p:nvSpPr>
        <p:spPr>
          <a:xfrm>
            <a:off x="2564325" y="5445155"/>
            <a:ext cx="2133600" cy="3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58000">
              <a:srgbClr val="E7F1F9"/>
            </a:gs>
            <a:gs pos="100000">
              <a:srgbClr val="9FE8E8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381000" y="296540"/>
            <a:ext cx="8381400" cy="8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3200"/>
              <a:buFont typeface="Open Sans"/>
              <a:buNone/>
              <a:defRPr sz="3200" b="0" i="0" u="none" strike="noStrike" cap="none">
                <a:solidFill>
                  <a:srgbClr val="00009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381004" y="1432559"/>
            <a:ext cx="8407800" cy="36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3366FF"/>
              </a:buClr>
              <a:buSzPts val="2400"/>
              <a:buFont typeface="Noto Sans Symbols"/>
              <a:buChar char="●"/>
              <a:defRPr sz="2400" b="0" i="0" u="none" strike="noStrike" cap="none">
                <a:solidFill>
                  <a:srgbClr val="3366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○"/>
              <a:defRPr sz="20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■"/>
              <a:defRPr sz="14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  <a:defRPr sz="12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22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○"/>
              <a:defRPr sz="11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■"/>
              <a:defRPr sz="1200" b="0" i="0" u="none" strike="noStrike" cap="non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●"/>
              <a:defRPr sz="1200" b="0" i="0" u="none" strike="noStrike" cap="non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○"/>
              <a:defRPr sz="1200" b="0" i="0" u="none" strike="noStrike" cap="non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■"/>
              <a:defRPr sz="1200" b="0" i="0" u="none" strike="noStrike" cap="non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sldNum" idx="12"/>
          </p:nvPr>
        </p:nvSpPr>
        <p:spPr>
          <a:xfrm>
            <a:off x="2564325" y="5445155"/>
            <a:ext cx="2133600" cy="3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" name="Google Shape;1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21688" y="4921244"/>
            <a:ext cx="714375" cy="71437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1"/>
          <p:cNvSpPr txBox="1"/>
          <p:nvPr/>
        </p:nvSpPr>
        <p:spPr>
          <a:xfrm>
            <a:off x="0" y="5478667"/>
            <a:ext cx="2133600" cy="2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200" b="0" i="0" u="none" strike="noStrike" cap="none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Copyright TLO Limited 2018</a:t>
            </a:r>
            <a:endParaRPr sz="1200" b="0" i="0" u="none" strike="noStrike" cap="none">
              <a:solidFill>
                <a:srgbClr val="00009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30">
          <p15:clr>
            <a:srgbClr val="F06B4A"/>
          </p15:clr>
        </p15:guide>
        <p15:guide id="2" pos="4205">
          <p15:clr>
            <a:srgbClr val="F06B4A"/>
          </p15:clr>
        </p15:guide>
        <p15:guide id="3" pos="5530">
          <p15:clr>
            <a:srgbClr val="F06B4A"/>
          </p15:clr>
        </p15:guide>
        <p15:guide id="4" pos="2880">
          <p15:clr>
            <a:srgbClr val="F06B4A"/>
          </p15:clr>
        </p15:guide>
        <p15:guide id="5" orient="horz" pos="819">
          <p15:clr>
            <a:srgbClr val="F06B4A"/>
          </p15:clr>
        </p15:guide>
        <p15:guide id="6" orient="horz" pos="2000">
          <p15:clr>
            <a:srgbClr val="F06B4A"/>
          </p15:clr>
        </p15:guide>
        <p15:guide id="7" orient="horz" pos="3707">
          <p15:clr>
            <a:srgbClr val="F06B4A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58000">
              <a:srgbClr val="E7F1F9"/>
            </a:gs>
            <a:gs pos="100000">
              <a:srgbClr val="9FE8E8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>
            <a:spLocks noGrp="1"/>
          </p:cNvSpPr>
          <p:nvPr>
            <p:ph type="title"/>
          </p:nvPr>
        </p:nvSpPr>
        <p:spPr>
          <a:xfrm>
            <a:off x="457200" y="1710800"/>
            <a:ext cx="63246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4200"/>
              <a:buFont typeface="Calibri"/>
              <a:buNone/>
            </a:pPr>
            <a:r>
              <a:rPr lang="en-GB" dirty="0" smtClean="0">
                <a:solidFill>
                  <a:srgbClr val="163B96"/>
                </a:solidFill>
              </a:rPr>
              <a:t>To what extent are our learners engaged, motivated and ready </a:t>
            </a:r>
            <a:br>
              <a:rPr lang="en-GB" dirty="0" smtClean="0">
                <a:solidFill>
                  <a:srgbClr val="163B96"/>
                </a:solidFill>
              </a:rPr>
            </a:br>
            <a:r>
              <a:rPr lang="en-GB" dirty="0" smtClean="0">
                <a:solidFill>
                  <a:srgbClr val="163B96"/>
                </a:solidFill>
              </a:rPr>
              <a:t>to learn?</a:t>
            </a:r>
            <a:endParaRPr sz="4200" b="0" i="0" u="none" strike="noStrike" cap="none" dirty="0">
              <a:solidFill>
                <a:srgbClr val="163B9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9"/>
          <p:cNvSpPr txBox="1">
            <a:spLocks noGrp="1"/>
          </p:cNvSpPr>
          <p:nvPr>
            <p:ph type="subTitle" idx="1"/>
          </p:nvPr>
        </p:nvSpPr>
        <p:spPr>
          <a:xfrm>
            <a:off x="7010403" y="1710800"/>
            <a:ext cx="19590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0" indent="-381000" algn="l" rtl="0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>
                <a:srgbClr val="3366FF"/>
              </a:buClr>
              <a:buSzPts val="1900"/>
              <a:buFont typeface="Calibri"/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10 aspects of learner engagement . . . . 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4430"/>
            <a:ext cx="4651987" cy="396621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0841" y="1183709"/>
            <a:ext cx="4184100" cy="4026600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9131" y="1166405"/>
            <a:ext cx="4754880" cy="3994239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514826" y="1160849"/>
            <a:ext cx="4115741" cy="4026600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2591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Table based discussion . .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7064" y="0"/>
            <a:ext cx="3690431" cy="5715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3691" y="1012259"/>
            <a:ext cx="4474268" cy="4026600"/>
          </a:xfrm>
        </p:spPr>
        <p:txBody>
          <a:bodyPr/>
          <a:lstStyle/>
          <a:p>
            <a:r>
              <a:rPr lang="en-GB" dirty="0" smtClean="0"/>
              <a:t>How engaged are the majority of your learners?</a:t>
            </a:r>
          </a:p>
          <a:p>
            <a:r>
              <a:rPr lang="en-GB" dirty="0" smtClean="0"/>
              <a:t>[For the moment, forget about the ‘outliers’, the exceptional ones. Focus on the majority.]</a:t>
            </a:r>
          </a:p>
          <a:p>
            <a:r>
              <a:rPr lang="en-GB" dirty="0" smtClean="0"/>
              <a:t>For each of the 10 descriptors, agree and circle the number that best describes the majority of your learners.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763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Table based discussion . .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7064" y="0"/>
            <a:ext cx="3690431" cy="5715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3691" y="1012259"/>
            <a:ext cx="4184100" cy="4026600"/>
          </a:xfrm>
        </p:spPr>
        <p:txBody>
          <a:bodyPr/>
          <a:lstStyle/>
          <a:p>
            <a:r>
              <a:rPr lang="en-GB" dirty="0" smtClean="0"/>
              <a:t>Be on the lookout for any interesting similarities or differences between year groups / subjects.</a:t>
            </a:r>
          </a:p>
          <a:p>
            <a:r>
              <a:rPr lang="en-GB" dirty="0" smtClean="0"/>
              <a:t>On which of these 10 aspects are learners closest to the left?</a:t>
            </a:r>
          </a:p>
          <a:p>
            <a:r>
              <a:rPr lang="en-GB" dirty="0" smtClean="0"/>
              <a:t>Closest to the right?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514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On a fresh sheet . .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7064" y="0"/>
            <a:ext cx="3690431" cy="5715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3691" y="1012259"/>
            <a:ext cx="4483140" cy="4026600"/>
          </a:xfrm>
        </p:spPr>
        <p:txBody>
          <a:bodyPr/>
          <a:lstStyle/>
          <a:p>
            <a:r>
              <a:rPr lang="en-GB" dirty="0" smtClean="0"/>
              <a:t>Turn your focus to your higher attaining learners – what score would best describe them?</a:t>
            </a:r>
            <a:endParaRPr lang="en-GB" dirty="0"/>
          </a:p>
          <a:p>
            <a:r>
              <a:rPr lang="en-GB" dirty="0" smtClean="0"/>
              <a:t>On a third sheet, repeat for your lower attaining learners – what score would best describe them?</a:t>
            </a:r>
          </a:p>
          <a:p>
            <a:r>
              <a:rPr lang="en-GB" dirty="0" smtClean="0"/>
              <a:t>Can you discern any links between levels of engagement and attainment?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121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Distil your discussions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3691" y="1012259"/>
            <a:ext cx="4184100" cy="4026600"/>
          </a:xfrm>
        </p:spPr>
        <p:txBody>
          <a:bodyPr/>
          <a:lstStyle/>
          <a:p>
            <a:r>
              <a:rPr lang="en-GB" dirty="0" smtClean="0"/>
              <a:t>What have you learned about your students in terms of their levels of engagement? </a:t>
            </a:r>
          </a:p>
          <a:p>
            <a:r>
              <a:rPr lang="en-GB" dirty="0" smtClean="0"/>
              <a:t>What questions do you have about this?</a:t>
            </a:r>
          </a:p>
          <a:p>
            <a:r>
              <a:rPr lang="en-GB" dirty="0" smtClean="0"/>
              <a:t>What do you think we should do about this?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7064" y="0"/>
            <a:ext cx="3690431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09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1989" y="727818"/>
            <a:ext cx="3521680" cy="3959433"/>
          </a:xfrm>
        </p:spPr>
        <p:txBody>
          <a:bodyPr/>
          <a:lstStyle/>
          <a:p>
            <a:pPr algn="l"/>
            <a:r>
              <a:rPr lang="en-GB" sz="3600" dirty="0" smtClean="0"/>
              <a:t>Introducing the online module </a:t>
            </a:r>
            <a:r>
              <a:rPr lang="en-GB" sz="3600" dirty="0" err="1" smtClean="0"/>
              <a:t>‘Re</a:t>
            </a:r>
            <a:r>
              <a:rPr lang="en-GB" sz="3600" dirty="0" smtClean="0"/>
              <a:t>-energising your learners’ resilience’</a:t>
            </a:r>
            <a:endParaRPr lang="en-GB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614" y="720089"/>
            <a:ext cx="4631055" cy="396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048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1989" y="727818"/>
            <a:ext cx="3521680" cy="3959433"/>
          </a:xfrm>
        </p:spPr>
        <p:txBody>
          <a:bodyPr/>
          <a:lstStyle/>
          <a:p>
            <a:pPr algn="l"/>
            <a:r>
              <a:rPr lang="en-GB" sz="2800" dirty="0" smtClean="0"/>
              <a:t>4 key aspects </a:t>
            </a:r>
            <a:r>
              <a:rPr lang="en-GB" sz="2800" dirty="0"/>
              <a:t>of understanding </a:t>
            </a:r>
            <a:r>
              <a:rPr lang="en-GB" sz="2800" dirty="0" smtClean="0"/>
              <a:t>resilience:</a:t>
            </a:r>
            <a:br>
              <a:rPr lang="en-GB" sz="2800" dirty="0" smtClean="0"/>
            </a:br>
            <a:r>
              <a:rPr lang="en-GB" sz="2800" dirty="0" smtClean="0"/>
              <a:t>unsticking learning; managing distractions;</a:t>
            </a:r>
            <a:br>
              <a:rPr lang="en-GB" sz="2800" dirty="0" smtClean="0"/>
            </a:br>
            <a:r>
              <a:rPr lang="en-GB" sz="2800" dirty="0" smtClean="0"/>
              <a:t>rising </a:t>
            </a:r>
            <a:r>
              <a:rPr lang="en-GB" sz="2800" dirty="0"/>
              <a:t>to the </a:t>
            </a:r>
            <a:r>
              <a:rPr lang="en-GB" sz="2800" dirty="0" smtClean="0"/>
              <a:t>challenge;</a:t>
            </a:r>
            <a:br>
              <a:rPr lang="en-GB" sz="2800" dirty="0" smtClean="0"/>
            </a:br>
            <a:r>
              <a:rPr lang="en-GB" sz="2800" dirty="0" smtClean="0"/>
              <a:t>achieving goals.</a:t>
            </a: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614" y="720089"/>
            <a:ext cx="4631055" cy="396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137759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 BLP theme_2018-GSlides">
  <a:themeElements>
    <a:clrScheme name="Grid">
      <a:dk1>
        <a:srgbClr val="000000"/>
      </a:dk1>
      <a:lt1>
        <a:srgbClr val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229</Words>
  <Application>Microsoft Office PowerPoint</Application>
  <PresentationFormat>On-screen Show (16:10)</PresentationFormat>
  <Paragraphs>24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Open Sans</vt:lpstr>
      <vt:lpstr>Noto Sans Symbols</vt:lpstr>
      <vt:lpstr>Candara</vt:lpstr>
      <vt:lpstr>Arial</vt:lpstr>
      <vt:lpstr>Calibri</vt:lpstr>
      <vt:lpstr>Master BLP theme_2018-GSlides</vt:lpstr>
      <vt:lpstr>To what extent are our learners engaged, motivated and ready  to learn?</vt:lpstr>
      <vt:lpstr>10 aspects of learner engagement . . . . </vt:lpstr>
      <vt:lpstr>Table based discussion . .</vt:lpstr>
      <vt:lpstr>Table based discussion . .</vt:lpstr>
      <vt:lpstr>On a fresh sheet . .</vt:lpstr>
      <vt:lpstr>Distil your discussions</vt:lpstr>
      <vt:lpstr>Introducing the online module ‘Re-energising your learners’ resilience’</vt:lpstr>
      <vt:lpstr>4 key aspects of understanding resilience: unsticking learning; managing distractions; rising to the challenge; achieving goals.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Building learner engagement, motivation, and independence</dc:title>
  <dc:creator>Steve Watson TLO</dc:creator>
  <cp:lastModifiedBy>Steve Watson TLO</cp:lastModifiedBy>
  <cp:revision>10</cp:revision>
  <dcterms:modified xsi:type="dcterms:W3CDTF">2020-10-05T05:10:00Z</dcterms:modified>
</cp:coreProperties>
</file>