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11"/>
  </p:notesMasterIdLst>
  <p:sldIdLst>
    <p:sldId id="256" r:id="rId2"/>
    <p:sldId id="257" r:id="rId3"/>
    <p:sldId id="262" r:id="rId4"/>
    <p:sldId id="270" r:id="rId5"/>
    <p:sldId id="265" r:id="rId6"/>
    <p:sldId id="266" r:id="rId7"/>
    <p:sldId id="267" r:id="rId8"/>
    <p:sldId id="268" r:id="rId9"/>
    <p:sldId id="269" r:id="rId10"/>
  </p:sldIdLst>
  <p:sldSz cx="9144000" cy="5143500" type="screen16x9"/>
  <p:notesSz cx="6858000" cy="9144000"/>
  <p:embeddedFontLst>
    <p:embeddedFont>
      <p:font typeface="Open Sans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dara" panose="020E05020303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CF7A0B4-8A3A-41CA-990E-3DC2CC33FBEF}">
  <a:tblStyle styleId="{4CF7A0B4-8A3A-41CA-990E-3DC2CC33FB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298" autoAdjust="0"/>
  </p:normalViewPr>
  <p:slideViewPr>
    <p:cSldViewPr snapToGrid="0">
      <p:cViewPr varScale="1">
        <p:scale>
          <a:sx n="56" d="100"/>
          <a:sy n="56" d="100"/>
        </p:scale>
        <p:origin x="172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78845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70096fb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70096fb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9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smtClean="0"/>
              <a:t>This brief </a:t>
            </a:r>
            <a:r>
              <a:rPr lang="en-GB" sz="1900" dirty="0" err="1" smtClean="0"/>
              <a:t>ppt</a:t>
            </a:r>
            <a:r>
              <a:rPr lang="en-GB" sz="1900" dirty="0" smtClean="0"/>
              <a:t> explains the contents of Unit 3 and shows how Unit 3 links with and follows </a:t>
            </a:r>
            <a:r>
              <a:rPr lang="en-GB" sz="1900" smtClean="0"/>
              <a:t>on from Unit </a:t>
            </a:r>
            <a:r>
              <a:rPr lang="en-GB" sz="1900" dirty="0" smtClean="0"/>
              <a:t>2</a:t>
            </a:r>
            <a:endParaRPr sz="1900" dirty="0"/>
          </a:p>
        </p:txBody>
      </p:sp>
    </p:spTree>
    <p:extLst>
      <p:ext uri="{BB962C8B-B14F-4D97-AF65-F5344CB8AC3E}">
        <p14:creationId xmlns:p14="http://schemas.microsoft.com/office/powerpoint/2010/main" val="3725963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e98cc108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e98cc108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123877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381f2034_0_3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ge9381f2034_0_3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2nd model of Building Learning Power...The Teachers’ Palette</a:t>
            </a:r>
            <a:endParaRPr sz="14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lang="en" sz="14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framework outlines 4 aspects of classroom culture.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sz="1400" b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 had a focus on 3 of these: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sz="1400" b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#1 – Relating – how we: devolve responsibility to learners;</a:t>
            </a:r>
            <a:r>
              <a:rPr lang="en" sz="14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coach more and tell less; model ourselves as learners.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sz="1400" b="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#2 – Talking – how we: develop a language for learning; talk about the learning process; offer feedback about learning behaviours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sz="1400" b="0" baseline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1400" b="0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#3 – Celebrating – how we: display the learning process in action; re-define failure / mistakes / effort; celebrate the growth of learning behaviours.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sz="1400" b="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en" sz="1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r>
              <a:rPr lang="en" sz="1800" b="1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2 was about readying our classroom culture for learning, making</a:t>
            </a:r>
            <a:r>
              <a:rPr lang="en" sz="1800" b="1" i="1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classrooms places where positive learning behaviours can grow and flourish.</a:t>
            </a: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sz="1800" b="1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en-GB" sz="1600" b="1" i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All of those things we have been exploring, the positive changes we have been making, the ideas that seem to be working best and can be applied across</a:t>
            </a:r>
            <a:r>
              <a:rPr lang="en-GB" sz="1600" b="1" i="1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the school, should continue  - these are the foundations for Unit 3.</a:t>
            </a:r>
            <a:endParaRPr sz="1600" b="1" i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rgbClr val="44444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>
              <a:solidFill>
                <a:srgbClr val="444444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e9381f2034_0_36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0834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381f2034_0_36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0" name="Google Shape;170;ge9381f2034_0_36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dirty="0" smtClean="0">
                <a:latin typeface="Calibri"/>
                <a:ea typeface="Calibri"/>
                <a:cs typeface="Calibri"/>
                <a:sym typeface="Calibri"/>
              </a:rPr>
              <a:t>Unit 3 has a focus on the 4</a:t>
            </a:r>
            <a:r>
              <a:rPr lang="en-GB" sz="2700" baseline="30000" dirty="0" smtClean="0"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GB" sz="2700" dirty="0" smtClean="0">
                <a:latin typeface="Calibri"/>
                <a:ea typeface="Calibri"/>
                <a:cs typeface="Calibri"/>
                <a:sym typeface="Calibri"/>
              </a:rPr>
              <a:t> aspect of classroom culture – how teachers create schemes of work, construct lessons</a:t>
            </a: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GB" sz="2700" dirty="0" smtClean="0">
                <a:latin typeface="Calibri"/>
                <a:ea typeface="Calibri"/>
                <a:cs typeface="Calibri"/>
                <a:sym typeface="Calibri"/>
              </a:rPr>
              <a:t>design activities</a:t>
            </a: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 that build positive learning habits.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7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It has a focus on how teachers: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7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plan to weave learning behaviours and curriculum content together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incorporate routines for thinking and learning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design activities that promote perseverance, curiosity, collaboration, monitoring   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build in opportunities for reflection on learning</a:t>
            </a:r>
          </a:p>
          <a:p>
            <a:pPr marL="457200" lvl="0" indent="-457200" algn="l" rtl="0">
              <a:spcBef>
                <a:spcPts val="0"/>
              </a:spcBef>
              <a:spcAft>
                <a:spcPts val="0"/>
              </a:spcAft>
            </a:pPr>
            <a:endParaRPr lang="en-GB" sz="27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Like Unit 2, there are 4 sections . 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7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Sections 3a, 3b and 3c explore issues around planning lessons with learning in mind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700" baseline="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700" baseline="0" dirty="0" smtClean="0">
                <a:latin typeface="Calibri"/>
                <a:ea typeface="Calibri"/>
                <a:cs typeface="Calibri"/>
                <a:sym typeface="Calibri"/>
              </a:rPr>
              <a:t>Section 3d is a treasure trove of teaching ideas that can be built in to lesson planning. </a:t>
            </a:r>
            <a:endParaRPr sz="27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e9381f2034_0_36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9937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Considers 5</a:t>
            </a:r>
            <a:r>
              <a:rPr lang="en-GB" baseline="0" dirty="0" smtClean="0"/>
              <a:t> ‘levels’ of planning:</a:t>
            </a:r>
          </a:p>
          <a:p>
            <a:pPr marL="158750" indent="0">
              <a:buNone/>
            </a:pPr>
            <a:endParaRPr lang="en-GB" baseline="0" dirty="0" smtClean="0"/>
          </a:p>
          <a:p>
            <a:pPr marL="457200" indent="-298450"/>
            <a:r>
              <a:rPr lang="en-GB" baseline="0" dirty="0" smtClean="0"/>
              <a:t>Content only planning – little more than a list of what will be covered and when</a:t>
            </a:r>
          </a:p>
          <a:p>
            <a:pPr marL="457200" indent="-298450"/>
            <a:endParaRPr lang="en-GB" baseline="0" dirty="0" smtClean="0"/>
          </a:p>
          <a:p>
            <a:pPr marL="457200" indent="-298450"/>
            <a:r>
              <a:rPr lang="en-GB" baseline="0" dirty="0" smtClean="0"/>
              <a:t>Content plus delivery methods – what will be covered, when and how</a:t>
            </a:r>
          </a:p>
          <a:p>
            <a:pPr marL="457200" indent="-298450"/>
            <a:endParaRPr lang="en-GB" baseline="0" dirty="0" smtClean="0"/>
          </a:p>
          <a:p>
            <a:pPr marL="457200" indent="-298450"/>
            <a:r>
              <a:rPr lang="en-GB" baseline="0" dirty="0" smtClean="0"/>
              <a:t>Content, delivery and learning behaviours – a step change, identifying and planning for the </a:t>
            </a:r>
            <a:r>
              <a:rPr lang="en-GB" b="1" baseline="0" dirty="0" smtClean="0"/>
              <a:t>broad brush learning behaviours</a:t>
            </a:r>
            <a:r>
              <a:rPr lang="en-GB" baseline="0" dirty="0" smtClean="0"/>
              <a:t> necessary to access the curriculum content</a:t>
            </a:r>
          </a:p>
          <a:p>
            <a:pPr marL="457200" indent="-298450"/>
            <a:endParaRPr lang="en-GB" baseline="0" dirty="0" smtClean="0"/>
          </a:p>
          <a:p>
            <a:pPr marL="457200" indent="-298450"/>
            <a:r>
              <a:rPr lang="en-GB" baseline="0" dirty="0" smtClean="0"/>
              <a:t>Content, delivery, learning and activities – a recognition that the planned activities also activate learning behaviours in addition to the ones necessary for content acquisition</a:t>
            </a:r>
          </a:p>
          <a:p>
            <a:pPr marL="457200" indent="-298450"/>
            <a:endParaRPr lang="en-GB" baseline="0" dirty="0" smtClean="0"/>
          </a:p>
          <a:p>
            <a:pPr marL="457200" indent="-298450"/>
            <a:r>
              <a:rPr lang="en-GB" baseline="0" dirty="0" smtClean="0"/>
              <a:t> Content, delivery, learning and activities – building </a:t>
            </a:r>
            <a:r>
              <a:rPr lang="en-GB" b="1" baseline="0" dirty="0" smtClean="0"/>
              <a:t>fine grain learning behaviours</a:t>
            </a:r>
            <a:r>
              <a:rPr lang="en-GB" baseline="0" dirty="0" smtClean="0"/>
              <a:t> drawn from progression trajectories into curriculum planning </a:t>
            </a:r>
          </a:p>
          <a:p>
            <a:endParaRPr lang="en-GB" baseline="0" dirty="0" smtClean="0"/>
          </a:p>
          <a:p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Section 3a may lead to long-term changes in how we plan learning</a:t>
            </a:r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284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Builds on Section 3a</a:t>
            </a:r>
          </a:p>
          <a:p>
            <a:endParaRPr lang="en-GB" dirty="0" smtClean="0"/>
          </a:p>
          <a:p>
            <a:r>
              <a:rPr lang="en-GB" dirty="0" smtClean="0"/>
              <a:t>Explores linking content, learning behaviours and tasks/activities</a:t>
            </a:r>
          </a:p>
          <a:p>
            <a:endParaRPr lang="en-GB" dirty="0" smtClean="0"/>
          </a:p>
          <a:p>
            <a:r>
              <a:rPr lang="en-GB" dirty="0" smtClean="0"/>
              <a:t>Considers</a:t>
            </a:r>
            <a:r>
              <a:rPr lang="en-GB" baseline="0" dirty="0" smtClean="0"/>
              <a:t> the issues around building learning behaviours into medium term planning and individual lesson planning.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680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smtClean="0"/>
              <a:t>It identifies 5 activity design categories and offers examples of each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Challenges us to consider the types of activities that we currently build</a:t>
            </a:r>
            <a:r>
              <a:rPr lang="en-GB" baseline="0" dirty="0" smtClean="0"/>
              <a:t> into lessons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033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GB" dirty="0" smtClean="0"/>
              <a:t>Is a treasure trove of teaching ideas to</a:t>
            </a:r>
            <a:r>
              <a:rPr lang="en-GB" baseline="0" dirty="0" smtClean="0"/>
              <a:t> explore and build into lessons </a:t>
            </a:r>
            <a:r>
              <a:rPr lang="en-GB" dirty="0" smtClean="0"/>
              <a:t>. . </a:t>
            </a:r>
          </a:p>
          <a:p>
            <a:pPr marL="158750" indent="0">
              <a:buNone/>
            </a:pPr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For each of the 4 foundation learning behaviours, you have . . </a:t>
            </a:r>
          </a:p>
          <a:p>
            <a:pPr marL="158750" indent="0">
              <a:buNone/>
            </a:pPr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Click #1 - 6 or so Visible Thinking Routines</a:t>
            </a:r>
          </a:p>
          <a:p>
            <a:pPr marL="158750" indent="0">
              <a:buNone/>
            </a:pPr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Click #2 – 10 activities to build into lessons</a:t>
            </a:r>
          </a:p>
          <a:p>
            <a:pPr marL="158750" indent="0">
              <a:buNone/>
            </a:pPr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Click #3 – 10 ways of Monitoring the learning behaviours</a:t>
            </a:r>
          </a:p>
          <a:p>
            <a:pPr marL="158750" indent="0">
              <a:buNone/>
            </a:pPr>
            <a:endParaRPr lang="en-GB" dirty="0" smtClean="0"/>
          </a:p>
          <a:p>
            <a:pPr marL="158750" indent="0">
              <a:buNone/>
            </a:pPr>
            <a:r>
              <a:rPr lang="en-GB" dirty="0" smtClean="0"/>
              <a:t>Click #4 – a fully</a:t>
            </a:r>
            <a:r>
              <a:rPr lang="en-GB" baseline="0" dirty="0" smtClean="0"/>
              <a:t> planned lesson for each learning behaviour to illustrate how you might design lessons with learning in mind.</a:t>
            </a:r>
            <a:endParaRPr lang="en-GB" dirty="0" smtClean="0"/>
          </a:p>
          <a:p>
            <a:pPr marL="15875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8688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304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place">
  <p:cSld name="replac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381822" y="1120588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2000"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2"/>
          </p:nvPr>
        </p:nvSpPr>
        <p:spPr>
          <a:xfrm>
            <a:off x="6838961" y="1105852"/>
            <a:ext cx="19263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2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replace">
  <p:cSld name="14_replace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>
            <a:spLocks noGrp="1"/>
          </p:cNvSpPr>
          <p:nvPr>
            <p:ph type="body" idx="1"/>
          </p:nvPr>
        </p:nvSpPr>
        <p:spPr>
          <a:xfrm>
            <a:off x="381821" y="1120587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81021" y="1289302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text frame with picture 1">
  <p:cSld name="1_Content with Caption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70900" y="0"/>
            <a:ext cx="8405700" cy="1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73691" y="1065338"/>
            <a:ext cx="41841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2"/>
          </p:nvPr>
        </p:nvSpPr>
        <p:spPr>
          <a:xfrm>
            <a:off x="4583628" y="1065338"/>
            <a:ext cx="4184100" cy="36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3124200" y="4767739"/>
            <a:ext cx="2895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body" idx="1"/>
          </p:nvPr>
        </p:nvSpPr>
        <p:spPr>
          <a:xfrm>
            <a:off x="7010400" y="1597914"/>
            <a:ext cx="1981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sz="1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1200"/>
            </a:lvl2pPr>
            <a:lvl3pPr marL="1371600" lvl="2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000"/>
            </a:lvl3pPr>
            <a:lvl4pPr marL="1828800" lvl="3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4pPr>
            <a:lvl5pPr marL="2286000" lvl="4" indent="-22860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None/>
              <a:defRPr sz="900"/>
            </a:lvl5pPr>
            <a:lvl6pPr marL="2743200" lvl="5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6pPr>
            <a:lvl7pPr marL="3200400" lvl="6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7pPr>
            <a:lvl8pPr marL="3657600" lvl="7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8pPr>
            <a:lvl9pPr marL="4114800" lvl="8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900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title"/>
          </p:nvPr>
        </p:nvSpPr>
        <p:spPr>
          <a:xfrm>
            <a:off x="7010400" y="113157"/>
            <a:ext cx="19812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900"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464465" y="318408"/>
            <a:ext cx="6302700" cy="43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Char char="●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0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 sz="18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 sz="14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2000"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ftr" idx="11"/>
          </p:nvPr>
        </p:nvSpPr>
        <p:spPr>
          <a:xfrm>
            <a:off x="3124200" y="4767739"/>
            <a:ext cx="2895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">
  <p:cSld name="3_Content with Caption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1"/>
          </p:nvPr>
        </p:nvSpPr>
        <p:spPr>
          <a:xfrm>
            <a:off x="0" y="-17187"/>
            <a:ext cx="7010400" cy="51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  <a:defRPr sz="3200"/>
            </a:lvl1pPr>
            <a:lvl2pPr marL="91440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○"/>
              <a:defRPr sz="2800"/>
            </a:lvl2pPr>
            <a:lvl3pPr marL="137160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Char char="■"/>
              <a:defRPr sz="2400"/>
            </a:lvl3pPr>
            <a:lvl4pPr marL="182880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4pPr>
            <a:lvl5pPr marL="228600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SzPts val="1100"/>
              <a:buChar char="○"/>
              <a:defRPr sz="2000"/>
            </a:lvl5pPr>
            <a:lvl6pPr marL="274320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2000"/>
            </a:lvl7pPr>
            <a:lvl8pPr marL="365760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2000"/>
            </a:lvl8pPr>
            <a:lvl9pPr marL="411480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" name="Google Shape;23;p3"/>
          <p:cNvSpPr>
            <a:spLocks noGrp="1"/>
          </p:cNvSpPr>
          <p:nvPr>
            <p:ph type="pic" idx="2"/>
          </p:nvPr>
        </p:nvSpPr>
        <p:spPr>
          <a:xfrm>
            <a:off x="7010400" y="0"/>
            <a:ext cx="21336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None/>
              <a:defRPr sz="3200" b="0" i="0" u="none" strike="noStrike" cap="none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None/>
              <a:defRPr sz="28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R="0" lvl="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None/>
              <a:defRPr sz="2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R="0" lvl="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R="0" lvl="4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R="0" lvl="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R="0" lvl="8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7010400" y="228602"/>
            <a:ext cx="2133600" cy="12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1800" b="1">
                <a:solidFill>
                  <a:srgbClr val="163B9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" name="Google Shape;27;p3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457200" y="1289304"/>
            <a:ext cx="40386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66951"/>
              </a:buClr>
              <a:buSzPts val="2800"/>
              <a:buFont typeface="Noto Sans Symbols"/>
              <a:buChar char="◼"/>
              <a:defRPr sz="2800"/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974D"/>
              </a:buClr>
              <a:buSzPts val="2400"/>
              <a:buFont typeface="Noto Sans Symbols"/>
              <a:buChar char="▪"/>
              <a:defRPr sz="2400"/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8B70"/>
              </a:buClr>
              <a:buSzPts val="2000"/>
              <a:buFont typeface="Noto Sans Symbols"/>
              <a:buChar char="▪"/>
              <a:defRPr sz="2000"/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7706B"/>
              </a:buClr>
              <a:buSzPts val="1800"/>
              <a:buFont typeface="Noto Sans Symbols"/>
              <a:buChar char="▪"/>
              <a:defRPr sz="1800"/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F777D"/>
              </a:buClr>
              <a:buSzPts val="1800"/>
              <a:buFont typeface="Noto Sans Symbols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4648200" y="1289304"/>
            <a:ext cx="40386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66951"/>
              </a:buClr>
              <a:buSzPts val="2800"/>
              <a:buFont typeface="Noto Sans Symbols"/>
              <a:buChar char="◼"/>
              <a:defRPr sz="2800"/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BF974D"/>
              </a:buClr>
              <a:buSzPts val="2400"/>
              <a:buFont typeface="Noto Sans Symbols"/>
              <a:buChar char="▪"/>
              <a:defRPr sz="2400"/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28B70"/>
              </a:buClr>
              <a:buSzPts val="2000"/>
              <a:buFont typeface="Noto Sans Symbols"/>
              <a:buChar char="▪"/>
              <a:defRPr sz="2000"/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7706B"/>
              </a:buClr>
              <a:buSzPts val="1800"/>
              <a:buFont typeface="Noto Sans Symbols"/>
              <a:buChar char="▪"/>
              <a:defRPr sz="1800"/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6F777D"/>
              </a:buClr>
              <a:buSzPts val="1800"/>
              <a:buFont typeface="Noto Sans Symbols"/>
              <a:buChar char="▪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81000" y="267176"/>
            <a:ext cx="8382000" cy="78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234362" y="4766310"/>
            <a:ext cx="5826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ndara"/>
              <a:buNone/>
              <a:defRPr sz="1100" b="0" i="0" u="none">
                <a:solidFill>
                  <a:schemeClr val="dk2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2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81000" rtl="0">
              <a:spcBef>
                <a:spcPts val="56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55600" rtl="0">
              <a:spcBef>
                <a:spcPts val="4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17500" rtl="0">
              <a:spcBef>
                <a:spcPts val="28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298450" rtl="0">
              <a:spcBef>
                <a:spcPts val="22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28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22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17500" rtl="0">
              <a:spcBef>
                <a:spcPts val="56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4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28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22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24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24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24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replace">
  <p:cSld name="5_replac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81821" y="1120587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marL="457200" lvl="0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371600" lvl="2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■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286000" lvl="4" indent="-4064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800"/>
              <a:buChar char="○"/>
              <a:defRPr sz="28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381021" y="1289302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81021" y="1289302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457200" lvl="0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t with Caption 1">
  <p:cSld name="3_Content with Caption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body" idx="1"/>
          </p:nvPr>
        </p:nvSpPr>
        <p:spPr>
          <a:xfrm>
            <a:off x="7010400" y="1597913"/>
            <a:ext cx="1981200" cy="21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  <a:defRPr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7010400" y="113156"/>
            <a:ext cx="1981200" cy="14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900"/>
              <a:buFont typeface="Arial"/>
              <a:buNone/>
              <a:defRPr sz="1900"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sldNum" idx="12"/>
          </p:nvPr>
        </p:nvSpPr>
        <p:spPr>
          <a:xfrm>
            <a:off x="8536116" y="4769638"/>
            <a:ext cx="258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200"/>
              <a:buFont typeface="Calibri"/>
              <a:buNone/>
              <a:defRPr sz="12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BBE0E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3200"/>
              <a:buFont typeface="Open Sans"/>
              <a:buNone/>
              <a:defRPr sz="3200" b="0" i="0" u="none" strike="noStrike" cap="none">
                <a:solidFill>
                  <a:srgbClr val="00009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81004" y="1289303"/>
            <a:ext cx="8407800" cy="33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366FF"/>
              </a:buClr>
              <a:buSzPts val="2400"/>
              <a:buFont typeface="Noto Sans Symbols"/>
              <a:buChar char="●"/>
              <a:defRPr sz="2400" b="0" i="0" u="none" strike="noStrike" cap="none">
                <a:solidFill>
                  <a:srgbClr val="3366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○"/>
              <a:defRPr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Noto Sans Symbols"/>
              <a:buChar char="■"/>
              <a:defRPr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22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○"/>
              <a:defRPr sz="11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●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○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Noto Sans Symbols"/>
              <a:buChar char="■"/>
              <a:defRPr sz="12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4572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" name="Google Shape;10;p1" descr="BLP_building-learning-power-logo_100x100.png"/>
          <p:cNvPicPr preferRelativeResize="0"/>
          <p:nvPr/>
        </p:nvPicPr>
        <p:blipFill rotWithShape="1">
          <a:blip r:embed="rId15">
            <a:alphaModFix/>
          </a:blip>
          <a:srcRect b="26040"/>
          <a:stretch/>
        </p:blipFill>
        <p:spPr>
          <a:xfrm>
            <a:off x="381000" y="4782432"/>
            <a:ext cx="417286" cy="2777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381000" y="4767739"/>
            <a:ext cx="2895600" cy="2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90"/>
                </a:solidFill>
                <a:latin typeface="Calibri"/>
                <a:ea typeface="Calibri"/>
                <a:cs typeface="Calibri"/>
                <a:sym typeface="Calibri"/>
              </a:rPr>
              <a:t>Building Learning Power</a:t>
            </a:r>
            <a:endParaRPr sz="1200" b="0" i="0" u="none" strike="noStrike" cap="none">
              <a:solidFill>
                <a:srgbClr val="00009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8" r:id="rId4"/>
    <p:sldLayoutId id="2147483659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30">
          <p15:clr>
            <a:srgbClr val="F06B4A"/>
          </p15:clr>
        </p15:guide>
        <p15:guide id="2" pos="4205">
          <p15:clr>
            <a:srgbClr val="F06B4A"/>
          </p15:clr>
        </p15:guide>
        <p15:guide id="3" pos="5530">
          <p15:clr>
            <a:srgbClr val="F06B4A"/>
          </p15:clr>
        </p15:guide>
        <p15:guide id="4" pos="2880">
          <p15:clr>
            <a:srgbClr val="F06B4A"/>
          </p15:clr>
        </p15:guide>
        <p15:guide id="5" orient="horz" pos="663">
          <p15:clr>
            <a:srgbClr val="F06B4A"/>
          </p15:clr>
        </p15:guide>
        <p15:guide id="6" orient="horz" pos="1620">
          <p15:clr>
            <a:srgbClr val="F06B4A"/>
          </p15:clr>
        </p15:guide>
        <p15:guide id="7" orient="horz" pos="3002">
          <p15:clr>
            <a:srgbClr val="F06B4A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2/04/The-heart-of-lesson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3/04/activity-overview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ildinglearningpower.com/wp-content/uploads/2023/04/3d-navigation-pic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 txBox="1">
            <a:spLocks noGrp="1"/>
          </p:cNvSpPr>
          <p:nvPr>
            <p:ph type="title"/>
          </p:nvPr>
        </p:nvSpPr>
        <p:spPr>
          <a:xfrm>
            <a:off x="311700" y="312225"/>
            <a:ext cx="8520600" cy="124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Introducing </a:t>
            </a:r>
            <a:r>
              <a:rPr lang="en" dirty="0" smtClean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Unit 3 - Constructing Learning</a:t>
            </a:r>
            <a: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FF"/>
              </a:solidFill>
            </a:endParaRPr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1"/>
          </p:nvPr>
        </p:nvSpPr>
        <p:spPr>
          <a:xfrm>
            <a:off x="258275" y="766525"/>
            <a:ext cx="85206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FF"/>
                </a:solidFill>
              </a:rPr>
              <a:t> </a:t>
            </a: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2200">
              <a:solidFill>
                <a:srgbClr val="0000FF"/>
              </a:solidFill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5"/>
          <p:cNvSpPr txBox="1"/>
          <p:nvPr/>
        </p:nvSpPr>
        <p:spPr>
          <a:xfrm>
            <a:off x="3124200" y="4769644"/>
            <a:ext cx="2895600" cy="2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675" tIns="45675" rIns="45675" bIns="456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</a:pPr>
            <a:r>
              <a:rPr lang="en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Copyright TLO Limited 20</a:t>
            </a:r>
            <a:r>
              <a:rPr lang="en" sz="1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endParaRPr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7475" y="1053000"/>
            <a:ext cx="5191675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What we are trying to achieve in this session</a:t>
            </a:r>
            <a:endParaRPr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Outcomes</a:t>
            </a:r>
            <a:endParaRPr sz="2400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endParaRPr lang="en" sz="1800" strike="sngStrike" dirty="0" smtClean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 sz="18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understand the contents of Unit 3 and how it links with Unit 2.</a:t>
            </a:r>
          </a:p>
          <a:p>
            <a:pPr marL="457200" lvl="0" indent="-34290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Char char="●"/>
            </a:pPr>
            <a:r>
              <a:rPr lang="en" sz="18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understand the anticipated timings for tackling Unit 3 and when the Team Meetings are scheduled.</a:t>
            </a:r>
          </a:p>
          <a:p>
            <a:pPr marL="114300" lvl="0" indent="0" algn="l" rtl="0"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endParaRPr lang="en" sz="1800" strike="sngStrik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endParaRPr sz="17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2"/>
          </p:nvPr>
        </p:nvSpPr>
        <p:spPr>
          <a:xfrm>
            <a:off x="4311600" y="1135222"/>
            <a:ext cx="4520700" cy="3416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5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Learning behaviours you will need to contribute!</a:t>
            </a:r>
            <a:endParaRPr sz="20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56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lang="en" sz="2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Making Links</a:t>
            </a:r>
            <a:endParaRPr sz="20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Arial"/>
              <a:buChar char="○"/>
            </a:pPr>
            <a:r>
              <a:rPr lang="en" sz="17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To your current </a:t>
            </a:r>
            <a:r>
              <a:rPr lang="en" sz="17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planning practices</a:t>
            </a:r>
            <a:endParaRPr sz="17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2000"/>
              <a:buFont typeface="Arial"/>
              <a:buChar char="●"/>
            </a:pPr>
            <a:r>
              <a:rPr lang="en" sz="2000" dirty="0">
                <a:solidFill>
                  <a:srgbClr val="FF99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endParaRPr sz="2000" dirty="0">
              <a:solidFill>
                <a:srgbClr val="FF99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○"/>
            </a:pPr>
            <a:r>
              <a:rPr lang="en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On what happens now</a:t>
            </a:r>
            <a:endParaRPr sz="16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●"/>
            </a:pPr>
            <a:r>
              <a:rPr lang="en" sz="2000" dirty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Imagine</a:t>
            </a:r>
            <a:endParaRPr sz="20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600"/>
              <a:buFont typeface="Arial"/>
              <a:buChar char="○"/>
            </a:pPr>
            <a:r>
              <a:rPr lang="en" sz="1600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How </a:t>
            </a:r>
            <a:r>
              <a:rPr lang="en" sz="16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planning for learning might affect curriculum planning</a:t>
            </a:r>
            <a:endParaRPr sz="16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2000"/>
              <a:buFont typeface="Arial"/>
              <a:buChar char="●"/>
            </a:pPr>
            <a:r>
              <a:rPr lang="en" sz="2000" dirty="0" smtClean="0">
                <a:solidFill>
                  <a:srgbClr val="FF6600"/>
                </a:solidFill>
                <a:latin typeface="Arial"/>
                <a:ea typeface="Arial"/>
                <a:cs typeface="Arial"/>
                <a:sym typeface="Arial"/>
              </a:rPr>
              <a:t>Capitalise</a:t>
            </a:r>
            <a:endParaRPr sz="2000" dirty="0">
              <a:solidFill>
                <a:srgbClr val="FF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700"/>
              <a:buFont typeface="Arial"/>
              <a:buChar char="○"/>
            </a:pPr>
            <a:r>
              <a:rPr lang="en" sz="1700" dirty="0" smtClean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Prepare to capitalise on the resources / activities available</a:t>
            </a:r>
            <a:endParaRPr sz="1700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 dirty="0" smtClean="0"/>
              <a:t>Unit 2 had a focus on 3 aspects of classroom culture</a:t>
            </a:r>
            <a:endParaRPr dirty="0"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81822" y="1120588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6838950" y="1105850"/>
            <a:ext cx="2133600" cy="30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rgbClr val="FF6600"/>
                </a:solidFill>
              </a:rPr>
              <a:t>BLP’s second model: the teachers’ palette.</a:t>
            </a:r>
            <a:endParaRPr sz="2100">
              <a:solidFill>
                <a:srgbClr val="FF660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40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r>
              <a:rPr lang="en" sz="1600"/>
              <a:t>Based on research by Chris Watkins</a:t>
            </a:r>
            <a:endParaRPr sz="160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rgbClr val="FF0000"/>
              </a:solidFill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835181" y="3105509"/>
            <a:ext cx="1097138" cy="20379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832304" y="963280"/>
            <a:ext cx="1097138" cy="20379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12"/>
          <p:cNvSpPr/>
          <p:nvPr/>
        </p:nvSpPr>
        <p:spPr>
          <a:xfrm>
            <a:off x="5473315" y="3329796"/>
            <a:ext cx="1097138" cy="18108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1"/>
          <p:cNvSpPr txBox="1">
            <a:spLocks noGrp="1"/>
          </p:cNvSpPr>
          <p:nvPr>
            <p:ph type="title"/>
          </p:nvPr>
        </p:nvSpPr>
        <p:spPr>
          <a:xfrm>
            <a:off x="381000" y="266886"/>
            <a:ext cx="8381400" cy="7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" sz="2800" dirty="0" smtClean="0"/>
              <a:t>Unit 3 considers the 4</a:t>
            </a:r>
            <a:r>
              <a:rPr lang="en" sz="2800" baseline="30000" dirty="0" smtClean="0"/>
              <a:t>th</a:t>
            </a:r>
            <a:r>
              <a:rPr lang="en" sz="2800" dirty="0" smtClean="0"/>
              <a:t> aspect – how we construct lessons with learning in mind</a:t>
            </a:r>
            <a:endParaRPr dirty="0"/>
          </a:p>
        </p:txBody>
      </p:sp>
      <p:sp>
        <p:nvSpPr>
          <p:cNvPr id="174" name="Google Shape;174;p31"/>
          <p:cNvSpPr txBox="1">
            <a:spLocks noGrp="1"/>
          </p:cNvSpPr>
          <p:nvPr>
            <p:ph type="sldNum" idx="12"/>
          </p:nvPr>
        </p:nvSpPr>
        <p:spPr>
          <a:xfrm>
            <a:off x="6661100" y="4767739"/>
            <a:ext cx="2133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81822" y="1120588"/>
            <a:ext cx="6385500" cy="35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76" name="Google Shape;176;p31"/>
          <p:cNvSpPr txBox="1">
            <a:spLocks noGrp="1"/>
          </p:cNvSpPr>
          <p:nvPr>
            <p:ph type="body" idx="2"/>
          </p:nvPr>
        </p:nvSpPr>
        <p:spPr>
          <a:xfrm>
            <a:off x="6838950" y="1105850"/>
            <a:ext cx="2133600" cy="303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r>
              <a:rPr lang="en" sz="2100">
                <a:solidFill>
                  <a:srgbClr val="FF6600"/>
                </a:solidFill>
              </a:rPr>
              <a:t>BLP’s second model: the teachers’ palette.</a:t>
            </a:r>
            <a:endParaRPr sz="2100">
              <a:solidFill>
                <a:srgbClr val="FF6600"/>
              </a:solidFill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40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r>
              <a:rPr lang="en" sz="1600"/>
              <a:t>Based on research by Chris Watkins</a:t>
            </a:r>
            <a:endParaRPr sz="1600"/>
          </a:p>
          <a:p>
            <a:pPr marL="45720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None/>
            </a:pPr>
            <a:endParaRPr sz="1600">
              <a:solidFill>
                <a:srgbClr val="FF0000"/>
              </a:solidFill>
            </a:endParaRPr>
          </a:p>
        </p:txBody>
      </p:sp>
      <p:pic>
        <p:nvPicPr>
          <p:cNvPr id="177" name="Google Shape;17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0675" y="999975"/>
            <a:ext cx="5860426" cy="414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ounded Rectangle 12"/>
          <p:cNvSpPr/>
          <p:nvPr/>
        </p:nvSpPr>
        <p:spPr>
          <a:xfrm>
            <a:off x="5473315" y="966158"/>
            <a:ext cx="1097138" cy="196609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Section 3a - </a:t>
            </a:r>
            <a:r>
              <a:rPr lang="en-GB" sz="2800" dirty="0"/>
              <a:t>Absorbing learning habits into the whole </a:t>
            </a:r>
            <a:r>
              <a:rPr lang="en-GB" sz="2800" dirty="0" smtClean="0"/>
              <a:t>curriculum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2711296" cy="3416400"/>
          </a:xfrm>
        </p:spPr>
        <p:txBody>
          <a:bodyPr/>
          <a:lstStyle/>
          <a:p>
            <a:pPr marL="139700" indent="0">
              <a:buNone/>
            </a:pPr>
            <a:r>
              <a:rPr lang="en-GB" sz="1600" dirty="0" smtClean="0"/>
              <a:t>Explores a progression trajectory for integrating learning behaviours into curriculum planning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562179" y="4782965"/>
            <a:ext cx="2323964" cy="176745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050" name="Picture 2" descr="https://www.buildinglearningpower.com/wp-content/uploads/2021/06/Constructing-learning-based-systems-that-sti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96" y="1155940"/>
            <a:ext cx="5879762" cy="3674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747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GB" dirty="0" smtClean="0"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Section 3b - </a:t>
            </a:r>
            <a:r>
              <a:rPr lang="en-GB" sz="2800" dirty="0">
                <a:solidFill>
                  <a:srgbClr val="9499C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Absorbing learning habits into units of work and </a:t>
            </a:r>
            <a:r>
              <a:rPr lang="en-GB" sz="2800" dirty="0" smtClean="0">
                <a:solidFill>
                  <a:srgbClr val="9499CA"/>
                </a:solidFill>
                <a:latin typeface="Open Sans" panose="020B0604020202020204" charset="0"/>
                <a:ea typeface="Open Sans" panose="020B0604020202020204" charset="0"/>
                <a:cs typeface="Open Sans" panose="020B0604020202020204" charset="0"/>
              </a:rPr>
              <a:t>lessons</a:t>
            </a:r>
            <a:endParaRPr lang="en-GB" dirty="0">
              <a:latin typeface="Open Sans" panose="020B0604020202020204" charset="0"/>
              <a:ea typeface="Open Sans" panose="020B0604020202020204" charset="0"/>
              <a:cs typeface="Open Sans" panose="020B060402020202020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759968" cy="3416400"/>
          </a:xfrm>
        </p:spPr>
        <p:txBody>
          <a:bodyPr/>
          <a:lstStyle/>
          <a:p>
            <a:pPr marL="139700" indent="0">
              <a:buNone/>
            </a:pPr>
            <a:r>
              <a:rPr lang="en-GB" sz="1600" dirty="0" smtClean="0"/>
              <a:t>Explores how teachers build learning behaviours into:</a:t>
            </a:r>
          </a:p>
          <a:p>
            <a:r>
              <a:rPr lang="en-GB" sz="1600" dirty="0" smtClean="0"/>
              <a:t>Units of work</a:t>
            </a:r>
          </a:p>
          <a:p>
            <a:r>
              <a:rPr lang="en-GB" sz="1600" dirty="0" smtClean="0"/>
              <a:t>Individual lessons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https://www.buildinglearningpower.com/wp-content/uploads/2022/04/The-heart-of-lesson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217" y="1338153"/>
            <a:ext cx="4330457" cy="2985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25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600302"/>
            <a:ext cx="8520600" cy="572700"/>
          </a:xfrm>
        </p:spPr>
        <p:txBody>
          <a:bodyPr/>
          <a:lstStyle/>
          <a:p>
            <a:r>
              <a:rPr lang="en-GB" dirty="0" smtClean="0"/>
              <a:t>Section 3c - </a:t>
            </a:r>
            <a:r>
              <a:rPr lang="en-GB" sz="2800" dirty="0"/>
              <a:t>Absorbing learning-rich activities into lessons</a:t>
            </a:r>
            <a:r>
              <a:rPr lang="en-GB" b="1" dirty="0"/>
              <a:t/>
            </a:r>
            <a:br>
              <a:rPr lang="en-GB" b="1" dirty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3225128" cy="3416400"/>
          </a:xfrm>
        </p:spPr>
        <p:txBody>
          <a:bodyPr/>
          <a:lstStyle/>
          <a:p>
            <a:pPr marL="139700" indent="0">
              <a:buNone/>
            </a:pPr>
            <a:r>
              <a:rPr lang="en-GB" sz="1600" dirty="0" smtClean="0"/>
              <a:t>Explores different types of activities and how they activate positive learning behaviours.</a:t>
            </a:r>
            <a:endParaRPr lang="en-GB" sz="1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573533" y="4948095"/>
            <a:ext cx="2724591" cy="2025936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 descr="https://www.buildinglearningpower.com/wp-content/uploads/2023/04/activity-overview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828" y="1190533"/>
            <a:ext cx="6228571" cy="3503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8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255242"/>
            <a:ext cx="8520600" cy="572700"/>
          </a:xfrm>
        </p:spPr>
        <p:txBody>
          <a:bodyPr/>
          <a:lstStyle/>
          <a:p>
            <a:r>
              <a:rPr lang="en-GB" dirty="0"/>
              <a:t>Section 3d - Absorbing the foundational four learning behaviours into lessons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6306190" y="3260518"/>
            <a:ext cx="5683375" cy="518355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6146" name="Picture 2" descr="https://www.buildinglearningpower.com/wp-content/uploads/2023/04/3d-navigation-pic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787" y="1000472"/>
            <a:ext cx="7887080" cy="412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 flipH="1" flipV="1">
            <a:off x="2192257" y="2001326"/>
            <a:ext cx="6123606" cy="5003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 flipH="1" flipV="1">
            <a:off x="2189380" y="2654056"/>
            <a:ext cx="6123606" cy="69645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2206633" y="3533952"/>
            <a:ext cx="6123606" cy="50033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 flipH="1" flipV="1">
            <a:off x="2206633" y="4189563"/>
            <a:ext cx="6123606" cy="66252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0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Anticipated Timings . .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699" y="1152475"/>
            <a:ext cx="4829643" cy="3416400"/>
          </a:xfrm>
        </p:spPr>
        <p:txBody>
          <a:bodyPr/>
          <a:lstStyle/>
          <a:p>
            <a:r>
              <a:rPr lang="en-GB" sz="1600" dirty="0" smtClean="0"/>
              <a:t>Expect to spend around three months on Unit 3</a:t>
            </a:r>
          </a:p>
          <a:p>
            <a:r>
              <a:rPr lang="en-GB" sz="1600" dirty="0" smtClean="0"/>
              <a:t>During the first month you will explore sections 3a, 3b and 3c, and have a team meeting at the end of the month to explore the issues raised</a:t>
            </a:r>
          </a:p>
          <a:p>
            <a:r>
              <a:rPr lang="en-GB" sz="1600" dirty="0" smtClean="0"/>
              <a:t>During months two and three, you will be working on section 3d – identifying teaching ideas that you can weave into your own lessons</a:t>
            </a:r>
          </a:p>
          <a:p>
            <a:r>
              <a:rPr lang="en-GB" sz="1600" dirty="0" smtClean="0"/>
              <a:t>And there will be a second team meeting between months 2 and 3</a:t>
            </a:r>
            <a:endParaRPr lang="en-GB" sz="1600" dirty="0"/>
          </a:p>
        </p:txBody>
      </p:sp>
      <p:pic>
        <p:nvPicPr>
          <p:cNvPr id="7170" name="Picture 2" descr="Close Up A Calendar Page Stock Photo, Picture And Royalty Free Image. Image  15993765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958" y="1690777"/>
            <a:ext cx="3129484" cy="2235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BLP theme_2019">
  <a:themeElements>
    <a:clrScheme name="Grid">
      <a:dk1>
        <a:srgbClr val="000000"/>
      </a:dk1>
      <a:lt1>
        <a:srgbClr val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887</Words>
  <Application>Microsoft Office PowerPoint</Application>
  <PresentationFormat>On-screen Show (16:9)</PresentationFormat>
  <Paragraphs>111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Open Sans</vt:lpstr>
      <vt:lpstr>Arial</vt:lpstr>
      <vt:lpstr>Noto Sans Symbols</vt:lpstr>
      <vt:lpstr>Calibri</vt:lpstr>
      <vt:lpstr>Candara</vt:lpstr>
      <vt:lpstr>Master BLP theme_2019</vt:lpstr>
      <vt:lpstr> Introducing Unit 3 - Constructing Learning  </vt:lpstr>
      <vt:lpstr>What we are trying to achieve in this session</vt:lpstr>
      <vt:lpstr>Unit 2 had a focus on 3 aspects of classroom culture</vt:lpstr>
      <vt:lpstr>Unit 3 considers the 4th aspect – how we construct lessons with learning in mind</vt:lpstr>
      <vt:lpstr>Section 3a - Absorbing learning habits into the whole curriculum</vt:lpstr>
      <vt:lpstr>Section 3b - Absorbing learning habits into units of work and lessons</vt:lpstr>
      <vt:lpstr>Section 3c - Absorbing learning-rich activities into lessons </vt:lpstr>
      <vt:lpstr>Section 3d - Absorbing the foundational four learning behaviours into lessons</vt:lpstr>
      <vt:lpstr>Anticipated Timings . .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Teachers’ Palette</dc:title>
  <dc:creator>Steve Watson TLO</dc:creator>
  <cp:lastModifiedBy>Steve Watson TLO</cp:lastModifiedBy>
  <cp:revision>36</cp:revision>
  <dcterms:modified xsi:type="dcterms:W3CDTF">2023-09-06T10:08:12Z</dcterms:modified>
</cp:coreProperties>
</file>