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72" r:id="rId8"/>
    <p:sldId id="273" r:id="rId9"/>
    <p:sldId id="274" r:id="rId10"/>
    <p:sldId id="27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F7A0B4-8A3A-41CA-990E-3DC2CC33FBEF}">
  <a:tblStyle styleId="{4CF7A0B4-8A3A-41CA-990E-3DC2CC33F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98" autoAdjust="0"/>
  </p:normalViewPr>
  <p:slideViewPr>
    <p:cSldViewPr snapToGrid="0">
      <p:cViewPr varScale="1">
        <p:scale>
          <a:sx n="56" d="100"/>
          <a:sy n="56" d="100"/>
        </p:scale>
        <p:origin x="172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8845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70096f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70096f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9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smtClean="0"/>
              <a:t>This brief ppt explains the contents of Unit 4 and shows how it</a:t>
            </a:r>
            <a:r>
              <a:rPr lang="en-GB" sz="1900" baseline="0" dirty="0" smtClean="0"/>
              <a:t> links with previous units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72596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Initiate a discussion to explore how teachers wish to proceed</a:t>
            </a:r>
          </a:p>
          <a:p>
            <a:r>
              <a:rPr lang="en-GB" dirty="0" smtClean="0"/>
              <a:t>Intend to close the discussion having agreed a course of action that all are happy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8cc108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8cc108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This</a:t>
            </a:r>
            <a:r>
              <a:rPr lang="en" sz="1200" baseline="0" dirty="0" smtClean="0"/>
              <a:t> very short presentation is designed to help </a:t>
            </a:r>
            <a:r>
              <a:rPr lang="en" sz="1200" baseline="0" dirty="0" smtClean="0"/>
              <a:t>teachers </a:t>
            </a:r>
            <a:r>
              <a:rPr lang="en" sz="1200" baseline="0" dirty="0" smtClean="0"/>
              <a:t>to understand the contents of Unit 4 and to consider which new behaviours they might introduce to their students.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3877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Unit</a:t>
            </a:r>
            <a:r>
              <a:rPr lang="en-GB" baseline="0" dirty="0" smtClean="0"/>
              <a:t> 1 summary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Click #1 – Unit 1 looked at the 2 key models of Learning Power – the Supple Learning Mind and the Teachers’ Palette (The warp and Weft of learning)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classroom culture is introduced here, the main focus in Unit 1 was on the Supple Learning Mind, how the 12 learning behaviours grow, and . . 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Click #2 – creating Learning Profiles for our students.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88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Unit 2 Summary</a:t>
            </a:r>
          </a:p>
          <a:p>
            <a:endParaRPr lang="en-GB" dirty="0" smtClean="0"/>
          </a:p>
          <a:p>
            <a:r>
              <a:rPr lang="en-GB" dirty="0" smtClean="0"/>
              <a:t>Click #1 – Unit 2 explored 3 aspects of classroom culture (Relating,</a:t>
            </a:r>
            <a:r>
              <a:rPr lang="en-GB" baseline="0" dirty="0" smtClean="0"/>
              <a:t> Talking and Celebrating) . . 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Click #2 – through the lens of the 4 foundational learning behaviours (Perseverance, Questioning, Collaborating, Revising)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3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Unit 3 summary</a:t>
            </a:r>
          </a:p>
          <a:p>
            <a:endParaRPr lang="en-GB" dirty="0" smtClean="0"/>
          </a:p>
          <a:p>
            <a:r>
              <a:rPr lang="en-GB" dirty="0" smtClean="0"/>
              <a:t>Click #1 – explored the 4</a:t>
            </a:r>
            <a:r>
              <a:rPr lang="en-GB" baseline="30000" dirty="0" smtClean="0"/>
              <a:t>th</a:t>
            </a:r>
            <a:r>
              <a:rPr lang="en-GB" dirty="0" smtClean="0"/>
              <a:t> aspect of classroom culture, how we construct lessons with learning in mind</a:t>
            </a:r>
          </a:p>
          <a:p>
            <a:r>
              <a:rPr lang="en-GB" dirty="0" smtClean="0"/>
              <a:t>Click #2 – again through the lens of the 4 key behaviours.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last 6 months or so have had a dual focus on Classroom Culture through the lens of the big 4 behaviours.</a:t>
            </a:r>
          </a:p>
          <a:p>
            <a:endParaRPr lang="en-GB" baseline="0" dirty="0" smtClean="0"/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7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Unit</a:t>
            </a:r>
            <a:r>
              <a:rPr lang="en-GB" baseline="0" dirty="0" smtClean="0"/>
              <a:t> 4 offers an introduction to the 8 learning behaviours that were considered in Learning Profiles, but have taken a back seat to the big 4 over the past few months.</a:t>
            </a:r>
          </a:p>
          <a:p>
            <a:r>
              <a:rPr lang="en-GB" baseline="0" dirty="0" smtClean="0"/>
              <a:t>Each of the 8 sections are ‘Toes in the Water’ sections – brief introductions to each of the 8, sufficient to get you going, but insufficient to dive in deeply (the deep dive is what Phase 2 is all about).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Consider just one of the 8 – in this case, Noticing . . 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Next slide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61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#1 – each starts</a:t>
            </a:r>
            <a:r>
              <a:rPr lang="en-GB" baseline="0" dirty="0" smtClean="0"/>
              <a:t> with a brief description / reminder of the behaviour</a:t>
            </a:r>
          </a:p>
          <a:p>
            <a:r>
              <a:rPr lang="en-GB" baseline="0" dirty="0" smtClean="0"/>
              <a:t>Click #2 – offers hints about the types of classroom cultures that nurture the behaviour</a:t>
            </a:r>
          </a:p>
          <a:p>
            <a:r>
              <a:rPr lang="en-GB" baseline="0" dirty="0" smtClean="0"/>
              <a:t>There are . . .</a:t>
            </a:r>
          </a:p>
          <a:p>
            <a:r>
              <a:rPr lang="en-GB" baseline="0" dirty="0" smtClean="0"/>
              <a:t>Click #3 – Ideas to make students aware of the behaviour (some for younger students, some for older)</a:t>
            </a:r>
          </a:p>
          <a:p>
            <a:r>
              <a:rPr lang="en-GB" baseline="0" dirty="0" smtClean="0"/>
              <a:t>Click #4 – Ways to talk about the behaviour</a:t>
            </a:r>
          </a:p>
          <a:p>
            <a:r>
              <a:rPr lang="en-GB" baseline="0" dirty="0" smtClean="0"/>
              <a:t>Click #5 – lesson starter ideas</a:t>
            </a:r>
          </a:p>
          <a:p>
            <a:r>
              <a:rPr lang="en-GB" baseline="0" dirty="0" smtClean="0"/>
              <a:t>Click #6 – a visible thinking routine</a:t>
            </a:r>
          </a:p>
          <a:p>
            <a:r>
              <a:rPr lang="en-GB" baseline="0" dirty="0" smtClean="0"/>
              <a:t>Click #7 – an activity to develop Noticing</a:t>
            </a:r>
          </a:p>
          <a:p>
            <a:r>
              <a:rPr lang="en-GB" baseline="0" dirty="0" smtClean="0"/>
              <a:t>Click #8 – ways of reflecting on Noticing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75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through the LHS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8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the possibilities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0" y="-17187"/>
            <a:ext cx="7010400" cy="5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sz="32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8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 sz="240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 sz="2000"/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2000"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7010400" y="0"/>
            <a:ext cx="213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010400" y="228602"/>
            <a:ext cx="21336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00" b="1">
                <a:solidFill>
                  <a:srgbClr val="163B9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7" name="Google Shape;27;p3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ext frame with picture 1">
  <p:cSld name="1_Content with Ca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70900" y="0"/>
            <a:ext cx="84057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73691" y="1065338"/>
            <a:ext cx="41841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4583628" y="1065338"/>
            <a:ext cx="41841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124200" y="4767739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7010400" y="1597914"/>
            <a:ext cx="1981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7010400" y="113157"/>
            <a:ext cx="19812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464465" y="318408"/>
            <a:ext cx="6302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2000"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124200" y="4767739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386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66951"/>
              </a:buClr>
              <a:buSzPts val="2800"/>
              <a:buFont typeface="Noto Sans Symbols"/>
              <a:buChar char="◼"/>
              <a:defRPr sz="2800"/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974D"/>
              </a:buClr>
              <a:buSzPts val="2400"/>
              <a:buFont typeface="Noto Sans Symbols"/>
              <a:buChar char="▪"/>
              <a:defRPr sz="2400"/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8B70"/>
              </a:buClr>
              <a:buSzPts val="2000"/>
              <a:buFont typeface="Noto Sans Symbols"/>
              <a:buChar char="▪"/>
              <a:defRPr sz="2000"/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7706B"/>
              </a:buClr>
              <a:buSzPts val="1800"/>
              <a:buFont typeface="Noto Sans Symbols"/>
              <a:buChar char="▪"/>
              <a:defRPr sz="1800"/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777D"/>
              </a:buClr>
              <a:buSzPts val="1800"/>
              <a:buFont typeface="Noto Sans Symbols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89304"/>
            <a:ext cx="40386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66951"/>
              </a:buClr>
              <a:buSzPts val="2800"/>
              <a:buFont typeface="Noto Sans Symbols"/>
              <a:buChar char="◼"/>
              <a:defRPr sz="2800"/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974D"/>
              </a:buClr>
              <a:buSzPts val="2400"/>
              <a:buFont typeface="Noto Sans Symbols"/>
              <a:buChar char="▪"/>
              <a:defRPr sz="2400"/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8B70"/>
              </a:buClr>
              <a:buSzPts val="2000"/>
              <a:buFont typeface="Noto Sans Symbols"/>
              <a:buChar char="▪"/>
              <a:defRPr sz="2000"/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7706B"/>
              </a:buClr>
              <a:buSzPts val="1800"/>
              <a:buFont typeface="Noto Sans Symbols"/>
              <a:buChar char="▪"/>
              <a:defRPr sz="1800"/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777D"/>
              </a:buClr>
              <a:buSzPts val="1800"/>
              <a:buFont typeface="Noto Sans Symbols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81000" y="267176"/>
            <a:ext cx="8382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234362" y="4766310"/>
            <a:ext cx="582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17500" rtl="0">
              <a:spcBef>
                <a:spcPts val="28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 rtl="0">
              <a:spcBef>
                <a:spcPts val="22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8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2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8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2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replace">
  <p:cSld name="5_replac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81821" y="1120587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 1">
  <p:cSld name="3_Content with Caption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7010400" y="1597913"/>
            <a:ext cx="1981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7010400" y="113156"/>
            <a:ext cx="19812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900"/>
              <a:buFont typeface="Arial"/>
              <a:buNone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replace">
  <p:cSld name="14_replac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81821" y="1120587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BE0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004" y="1289303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○"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Google Shape;10;p1" descr="BLP_building-learning-power-logo_100x100.png"/>
          <p:cNvPicPr preferRelativeResize="0"/>
          <p:nvPr/>
        </p:nvPicPr>
        <p:blipFill rotWithShape="1">
          <a:blip r:embed="rId14">
            <a:alphaModFix/>
          </a:blip>
          <a:srcRect b="26040"/>
          <a:stretch/>
        </p:blipFill>
        <p:spPr>
          <a:xfrm>
            <a:off x="381000" y="4782432"/>
            <a:ext cx="417286" cy="27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381000" y="4767739"/>
            <a:ext cx="2895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Building Learning Power</a:t>
            </a:r>
            <a:endParaRPr sz="12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59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30">
          <p15:clr>
            <a:srgbClr val="F06B4A"/>
          </p15:clr>
        </p15:guide>
        <p15:guide id="2" pos="4205">
          <p15:clr>
            <a:srgbClr val="F06B4A"/>
          </p15:clr>
        </p15:guide>
        <p15:guide id="3" pos="5530">
          <p15:clr>
            <a:srgbClr val="F06B4A"/>
          </p15:clr>
        </p15:guide>
        <p15:guide id="4" pos="2880">
          <p15:clr>
            <a:srgbClr val="F06B4A"/>
          </p15:clr>
        </p15:guide>
        <p15:guide id="5" orient="horz" pos="663">
          <p15:clr>
            <a:srgbClr val="F06B4A"/>
          </p15:clr>
        </p15:guide>
        <p15:guide id="6" orient="horz" pos="1620">
          <p15:clr>
            <a:srgbClr val="F06B4A"/>
          </p15:clr>
        </p15:guide>
        <p15:guide id="7" orient="horz" pos="3002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8/Supple-circles-final-8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hyperlink" Target="https://www.buildinglearningpower.com/wp-content/uploads/2020/05/supple-junio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hyperlink" Target="https://www.buildinglearningpower.com/wp-content/uploads/2020/05/supple-junio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8/Supple-circles-final-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8/Supple-circles-final-8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8/Supple-circles-final-8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311700" y="312225"/>
            <a:ext cx="8520600" cy="12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Introducing </a:t>
            </a:r>
            <a:r>
              <a:rPr lang="en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Unit 4 – Broadening the Range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258275" y="76652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 </a:t>
            </a:r>
            <a:endParaRPr sz="22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5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dirty="0"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75" y="1053000"/>
            <a:ext cx="51916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start?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20700" cy="3416400"/>
          </a:xfrm>
        </p:spPr>
        <p:txBody>
          <a:bodyPr/>
          <a:lstStyle/>
          <a:p>
            <a:pPr marL="139700" indent="0">
              <a:buNone/>
            </a:pPr>
            <a:r>
              <a:rPr lang="en-GB" sz="3200" dirty="0" smtClean="0"/>
              <a:t>Table discussion</a:t>
            </a:r>
          </a:p>
          <a:p>
            <a:pPr marL="139700" indent="0">
              <a:buNone/>
            </a:pPr>
            <a:endParaRPr lang="en-GB" sz="3200" dirty="0"/>
          </a:p>
          <a:p>
            <a:pPr marL="139700" indent="0">
              <a:buNone/>
            </a:pPr>
            <a:r>
              <a:rPr lang="en-GB" sz="3200" dirty="0" smtClean="0"/>
              <a:t>How do we want to tackle Unit 4?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www.buildinglearningpower.com/wp-content/uploads/2023/08/Supple-circles-final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2" y="1397478"/>
            <a:ext cx="4184767" cy="29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we are trying to achieve in this session</a:t>
            </a: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endParaRPr lang="en" sz="1800" strike="sngStrike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understand the contents of Unit 4 and how it links with previous units.</a:t>
            </a: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consider the order in which teachers might tackle the content of Unit 4.</a:t>
            </a: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understand the anticipated timings for the Unit.</a:t>
            </a:r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endParaRPr lang="en" sz="1800" strike="sngStrik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2"/>
          </p:nvPr>
        </p:nvSpPr>
        <p:spPr>
          <a:xfrm>
            <a:off x="4311600" y="1135222"/>
            <a:ext cx="45207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Learning behaviours you will need to contribute!</a:t>
            </a:r>
            <a:endParaRPr sz="20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lang="en" sz="2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Making Links</a:t>
            </a:r>
            <a:endParaRPr sz="2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Arial"/>
              <a:buChar char="○"/>
            </a:pPr>
            <a:r>
              <a:rPr lang="en" sz="17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your </a:t>
            </a:r>
            <a:r>
              <a:rPr lang="en" sz="17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students’ learning behaviours</a:t>
            </a: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lang="en" sz="2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endParaRPr sz="2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○"/>
            </a:pPr>
            <a:r>
              <a:rPr lang="en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 what happens </a:t>
            </a:r>
            <a:r>
              <a:rPr lang="en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now and what we have been doing</a:t>
            </a:r>
            <a:endParaRPr sz="1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●"/>
            </a:pPr>
            <a:r>
              <a:rPr lang="en" sz="200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sz="20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○"/>
            </a:pPr>
            <a:r>
              <a:rPr lang="en-GB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 order you intend to tackle the materials</a:t>
            </a: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Unit 1 . . . 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www.buildinglearningpower.com/wp-content/uploads/2022/03/BLP-_-model-_build-up_2022_v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6" y="734180"/>
            <a:ext cx="6021242" cy="42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uildinglearningpower.com/wp-content/uploads/2021/11/Slide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95" y="716448"/>
            <a:ext cx="6314234" cy="43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Unit 2 . . . 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www.buildinglearningpower.com/wp-content/uploads/2023/04/Palette-red-circles-R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9" y="1046217"/>
            <a:ext cx="7673208" cy="37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buildinglearningpower.com/wp-content/uploads/2020/05/supple-jun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" y="849606"/>
            <a:ext cx="7073659" cy="4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Unit 3 . . .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www.buildinglearningpower.com/wp-content/uploads/2019/01/palette-circle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6" y="789574"/>
            <a:ext cx="7539482" cy="42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uildinglearningpower.com/wp-content/uploads/2020/05/supple-jun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" y="849606"/>
            <a:ext cx="7073659" cy="4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Unit 4 . . . 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www.buildinglearningpower.com/wp-content/uploads/2023/08/Supple-circles-final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07" y="1063231"/>
            <a:ext cx="5507764" cy="39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919162"/>
            <a:ext cx="7934325" cy="3305175"/>
          </a:xfrm>
          <a:prstGeom prst="rect">
            <a:avLst/>
          </a:prstGeom>
        </p:spPr>
      </p:pic>
      <p:pic>
        <p:nvPicPr>
          <p:cNvPr id="5" name="Picture 2" descr="https://www.buildinglearningpower.com/wp-content/uploads/2022/05/classroom-Culture-Notic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27" y="302015"/>
            <a:ext cx="5986732" cy="44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672681"/>
            <a:ext cx="8810625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706018"/>
            <a:ext cx="8448675" cy="380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8765"/>
            <a:ext cx="8686800" cy="380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700087"/>
            <a:ext cx="8677275" cy="374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701256"/>
            <a:ext cx="7553325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42937"/>
            <a:ext cx="86582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There is no intention that you tackle all 8 of these behaviours over the next 2 months – if you manage to explore a couple of them, that would be great.</a:t>
            </a:r>
          </a:p>
          <a:p>
            <a:r>
              <a:rPr lang="en-GB" sz="1600" dirty="0" smtClean="0"/>
              <a:t>The aim is to begin to ‘Broaden the Range’ of behaviours in your classroom in advance of moving on to a deeper exploration of these behaviours in Phase 2 of the programme. </a:t>
            </a:r>
          </a:p>
          <a:p>
            <a:r>
              <a:rPr lang="en-GB" sz="1600" dirty="0" smtClean="0"/>
              <a:t>So – how do we decide which of the 8 to focus on . . . . 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www.buildinglearningpower.com/wp-content/uploads/2023/08/Supple-circles-final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2" y="1397478"/>
            <a:ext cx="4184767" cy="29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start?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20700" cy="3416400"/>
          </a:xfrm>
        </p:spPr>
        <p:txBody>
          <a:bodyPr/>
          <a:lstStyle/>
          <a:p>
            <a:r>
              <a:rPr lang="en-GB" sz="1600" dirty="0" smtClean="0"/>
              <a:t>There are a number of possibilities . .  </a:t>
            </a:r>
          </a:p>
          <a:p>
            <a:r>
              <a:rPr lang="en-GB" sz="1600" dirty="0" smtClean="0"/>
              <a:t>Look back at your students’ learning profiles and decide</a:t>
            </a:r>
          </a:p>
          <a:p>
            <a:r>
              <a:rPr lang="en-GB" sz="1600" dirty="0" smtClean="0"/>
              <a:t>Focus on behaviours that interest you / fit well with your upcoming curriculum content</a:t>
            </a:r>
          </a:p>
          <a:p>
            <a:r>
              <a:rPr lang="en-GB" sz="1600" dirty="0" smtClean="0"/>
              <a:t>Share them out so that all of them get explored in at least one classroom</a:t>
            </a:r>
          </a:p>
          <a:p>
            <a:r>
              <a:rPr lang="en-GB" sz="1600" dirty="0" smtClean="0"/>
              <a:t>Decide together and all focus on the same 2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www.buildinglearningpower.com/wp-content/uploads/2023/08/Supple-circles-final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2" y="1397478"/>
            <a:ext cx="4184767" cy="29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LP theme_2019">
  <a:themeElements>
    <a:clrScheme name="Grid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754</Words>
  <Application>Microsoft Office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Open Sans</vt:lpstr>
      <vt:lpstr>Candara</vt:lpstr>
      <vt:lpstr>Master BLP theme_2019</vt:lpstr>
      <vt:lpstr> Introducing Unit 4 – Broadening the Range  </vt:lpstr>
      <vt:lpstr>What we are trying to achieve in this session</vt:lpstr>
      <vt:lpstr>In Unit 1 . . . .</vt:lpstr>
      <vt:lpstr>In Unit 2 . . . .</vt:lpstr>
      <vt:lpstr>In Unit 3 . . . </vt:lpstr>
      <vt:lpstr>In Unit 4 . . . .</vt:lpstr>
      <vt:lpstr>PowerPoint Presentation</vt:lpstr>
      <vt:lpstr>What do we do?</vt:lpstr>
      <vt:lpstr>Where do we start?</vt:lpstr>
      <vt:lpstr>Where do we start?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Teachers’ Palette</dc:title>
  <dc:creator>Steve Watson TLO</dc:creator>
  <cp:lastModifiedBy>Steve Watson TLO</cp:lastModifiedBy>
  <cp:revision>53</cp:revision>
  <dcterms:modified xsi:type="dcterms:W3CDTF">2023-09-05T07:18:02Z</dcterms:modified>
</cp:coreProperties>
</file>