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5" r:id="rId1"/>
  </p:sldMasterIdLst>
  <p:notesMasterIdLst>
    <p:notesMasterId r:id="rId8"/>
  </p:notesMasterIdLst>
  <p:sldIdLst>
    <p:sldId id="256" r:id="rId2"/>
    <p:sldId id="259" r:id="rId3"/>
    <p:sldId id="258" r:id="rId4"/>
    <p:sldId id="260" r:id="rId5"/>
    <p:sldId id="261" r:id="rId6"/>
    <p:sldId id="262" r:id="rId7"/>
  </p:sldIdLst>
  <p:sldSz cx="9144000" cy="5715000" type="screen16x10"/>
  <p:notesSz cx="9928225" cy="6797675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Open Sans" panose="020B0604020202020204" charset="0"/>
      <p:regular r:id="rId13"/>
      <p:bold r:id="rId14"/>
      <p:italic r:id="rId15"/>
      <p:boldItalic r:id="rId16"/>
    </p:embeddedFont>
    <p:embeddedFont>
      <p:font typeface="Candara" panose="020E0502030303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5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709" autoAdjust="0"/>
  </p:normalViewPr>
  <p:slideViewPr>
    <p:cSldViewPr snapToGrid="0">
      <p:cViewPr varScale="1">
        <p:scale>
          <a:sx n="54" d="100"/>
          <a:sy n="54" d="100"/>
        </p:scale>
        <p:origin x="1782" y="60"/>
      </p:cViewPr>
      <p:guideLst>
        <p:guide orient="horz" pos="155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697" y="0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4175" y="509588"/>
            <a:ext cx="4079875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6612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59848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Key message(s) on this slide: </a:t>
            </a: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Detail:</a:t>
            </a: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509588"/>
            <a:ext cx="4079875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4065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010403" y="1710800"/>
            <a:ext cx="1959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3366FF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F974D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7706B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6F777D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457200" y="1710800"/>
            <a:ext cx="63246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4200"/>
              <a:buFont typeface="Calibri"/>
              <a:buNone/>
              <a:defRPr sz="4200" b="0" i="0" u="none" strike="noStrike" cap="none">
                <a:solidFill>
                  <a:srgbClr val="00009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661100" y="5297488"/>
            <a:ext cx="21336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text frame with picture 1">
  <p:cSld name="1_Content with Caption_1"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370900" y="0"/>
            <a:ext cx="84057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3200"/>
              <a:buFont typeface="Open Sans"/>
              <a:buNone/>
              <a:defRPr sz="3200" b="0" i="0" u="none" strike="noStrike" cap="none">
                <a:solidFill>
                  <a:srgbClr val="00009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373691" y="1183709"/>
            <a:ext cx="4184100" cy="4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366FF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○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○"/>
              <a:def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4583628" y="1183709"/>
            <a:ext cx="4184100" cy="4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366FF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○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○"/>
              <a:def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2564325" y="5445155"/>
            <a:ext cx="21336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81000" y="296540"/>
            <a:ext cx="8381400" cy="8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3200"/>
              <a:buFont typeface="Open Sans"/>
              <a:buNone/>
              <a:defRPr sz="3200" b="0" i="0" u="none" strike="noStrike" cap="none">
                <a:solidFill>
                  <a:srgbClr val="00009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81004" y="1432559"/>
            <a:ext cx="8407800" cy="3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366FF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rgbClr val="3366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○"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○"/>
              <a:defRPr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2564325" y="5445155"/>
            <a:ext cx="21336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21688" y="4921244"/>
            <a:ext cx="71437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"/>
          <p:cNvSpPr txBox="1"/>
          <p:nvPr/>
        </p:nvSpPr>
        <p:spPr>
          <a:xfrm>
            <a:off x="0" y="5478667"/>
            <a:ext cx="2133600" cy="2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Copyright TLO Limited 2018</a:t>
            </a:r>
            <a:endParaRPr sz="1200" b="0" i="0" u="none" strike="noStrike" cap="none">
              <a:solidFill>
                <a:srgbClr val="00009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0">
          <p15:clr>
            <a:srgbClr val="F06B4A"/>
          </p15:clr>
        </p15:guide>
        <p15:guide id="2" pos="4205">
          <p15:clr>
            <a:srgbClr val="F06B4A"/>
          </p15:clr>
        </p15:guide>
        <p15:guide id="3" pos="5530">
          <p15:clr>
            <a:srgbClr val="F06B4A"/>
          </p15:clr>
        </p15:guide>
        <p15:guide id="4" pos="2880">
          <p15:clr>
            <a:srgbClr val="F06B4A"/>
          </p15:clr>
        </p15:guide>
        <p15:guide id="5" orient="horz" pos="819">
          <p15:clr>
            <a:srgbClr val="F06B4A"/>
          </p15:clr>
        </p15:guide>
        <p15:guide id="6" orient="horz" pos="2000">
          <p15:clr>
            <a:srgbClr val="F06B4A"/>
          </p15:clr>
        </p15:guide>
        <p15:guide id="7" orient="horz" pos="3707">
          <p15:clr>
            <a:srgbClr val="F06B4A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1281952" y="1710800"/>
            <a:ext cx="5208494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4200"/>
              <a:buFont typeface="Calibri"/>
              <a:buNone/>
            </a:pPr>
            <a:r>
              <a:rPr lang="en-GB" dirty="0" smtClean="0">
                <a:solidFill>
                  <a:srgbClr val="163B96"/>
                </a:solidFill>
              </a:rPr>
              <a:t>To what extent are our students skilled learners?</a:t>
            </a:r>
            <a:endParaRPr sz="4200" b="0" i="0" u="none" strike="noStrike" cap="none" dirty="0">
              <a:solidFill>
                <a:srgbClr val="163B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7010403" y="1710800"/>
            <a:ext cx="1959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3366FF"/>
              </a:buClr>
              <a:buSzPts val="1900"/>
              <a:buFont typeface="Calibri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12 </a:t>
            </a:r>
            <a:r>
              <a:rPr lang="en-GB" dirty="0" smtClean="0"/>
              <a:t>aspects of </a:t>
            </a:r>
            <a:r>
              <a:rPr lang="en-GB" dirty="0" smtClean="0"/>
              <a:t>learning skills </a:t>
            </a:r>
            <a:r>
              <a:rPr lang="en-GB" dirty="0" smtClean="0"/>
              <a:t>. . . .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841" y="1183709"/>
            <a:ext cx="4184100" cy="40266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14826" y="1160849"/>
            <a:ext cx="4115741" cy="40266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223" y="1125757"/>
            <a:ext cx="4182366" cy="41334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5" y="1113582"/>
            <a:ext cx="4163512" cy="416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9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based discussion . 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474268" cy="4026600"/>
          </a:xfrm>
        </p:spPr>
        <p:txBody>
          <a:bodyPr/>
          <a:lstStyle/>
          <a:p>
            <a:r>
              <a:rPr lang="en-GB" dirty="0" smtClean="0"/>
              <a:t>How skilled are the majority of your learners?</a:t>
            </a:r>
          </a:p>
          <a:p>
            <a:r>
              <a:rPr lang="en-GB" dirty="0" smtClean="0"/>
              <a:t>[For the moment, forget about the ‘outliers’, the exceptional ones. Focus on the majority.]</a:t>
            </a:r>
          </a:p>
          <a:p>
            <a:r>
              <a:rPr lang="en-GB" dirty="0" smtClean="0"/>
              <a:t>For each of the 12 descriptors, agree and circle the number that best describes the majority of your learners.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00" y="0"/>
            <a:ext cx="335868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3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based discussion . 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184100" cy="4026600"/>
          </a:xfrm>
        </p:spPr>
        <p:txBody>
          <a:bodyPr/>
          <a:lstStyle/>
          <a:p>
            <a:r>
              <a:rPr lang="en-GB" dirty="0" smtClean="0"/>
              <a:t>Be on the lookout for any interesting similarities or differences between year groups / subjects.</a:t>
            </a:r>
          </a:p>
          <a:p>
            <a:r>
              <a:rPr lang="en-GB" dirty="0" smtClean="0"/>
              <a:t>On which of these 12 aspects are learners closest to the left?</a:t>
            </a:r>
          </a:p>
          <a:p>
            <a:r>
              <a:rPr lang="en-GB" dirty="0" smtClean="0"/>
              <a:t>Closest to the right?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00" y="0"/>
            <a:ext cx="335868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4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a fresh sheet . 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483140" cy="4026600"/>
          </a:xfrm>
        </p:spPr>
        <p:txBody>
          <a:bodyPr/>
          <a:lstStyle/>
          <a:p>
            <a:r>
              <a:rPr lang="en-GB" dirty="0" smtClean="0"/>
              <a:t>Turn your focus to your higher attaining learners – what score would best describe them?</a:t>
            </a:r>
            <a:endParaRPr lang="en-GB" dirty="0"/>
          </a:p>
          <a:p>
            <a:r>
              <a:rPr lang="en-GB" dirty="0" smtClean="0"/>
              <a:t>On a third sheet, repeat for your lower attaining learners – what score would best describe them?</a:t>
            </a:r>
          </a:p>
          <a:p>
            <a:r>
              <a:rPr lang="en-GB" dirty="0" smtClean="0"/>
              <a:t>Can you discern any links between levels of learning skill and attainment?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00" y="0"/>
            <a:ext cx="335868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1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Distil your discussions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184100" cy="4026600"/>
          </a:xfrm>
        </p:spPr>
        <p:txBody>
          <a:bodyPr/>
          <a:lstStyle/>
          <a:p>
            <a:r>
              <a:rPr lang="en-GB" dirty="0" smtClean="0"/>
              <a:t>What have you learned about your students in terms of their learning behaviours? </a:t>
            </a:r>
          </a:p>
          <a:p>
            <a:r>
              <a:rPr lang="en-GB" dirty="0" smtClean="0"/>
              <a:t>What questions do you have about this?</a:t>
            </a:r>
          </a:p>
          <a:p>
            <a:r>
              <a:rPr lang="en-GB" dirty="0" smtClean="0"/>
              <a:t>What do you think we should do about this?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395" y="0"/>
            <a:ext cx="348227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9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BLP theme_2018-GSlides">
  <a:themeElements>
    <a:clrScheme name="Grid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209</Words>
  <Application>Microsoft Office PowerPoint</Application>
  <PresentationFormat>On-screen Show (16:10)</PresentationFormat>
  <Paragraphs>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Open Sans</vt:lpstr>
      <vt:lpstr>Candara</vt:lpstr>
      <vt:lpstr>Arial</vt:lpstr>
      <vt:lpstr>Noto Sans Symbols</vt:lpstr>
      <vt:lpstr>Master BLP theme_2018-GSlides</vt:lpstr>
      <vt:lpstr>To what extent are our students skilled learners?</vt:lpstr>
      <vt:lpstr>12 aspects of learning skills . . . . </vt:lpstr>
      <vt:lpstr>Table based discussion . .</vt:lpstr>
      <vt:lpstr>Table based discussion . .</vt:lpstr>
      <vt:lpstr>On a fresh sheet . .</vt:lpstr>
      <vt:lpstr>Distil your discussions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learner engagement, motivation, and independence</dc:title>
  <dc:creator>Steve Watson TLO</dc:creator>
  <cp:lastModifiedBy>Steve Watson TLO</cp:lastModifiedBy>
  <cp:revision>13</cp:revision>
  <dcterms:modified xsi:type="dcterms:W3CDTF">2023-07-20T03:19:53Z</dcterms:modified>
</cp:coreProperties>
</file>