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4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21B3-F0A1-4978-B920-48D759316A3D}" type="datetimeFigureOut">
              <a:rPr lang="en-GB" smtClean="0"/>
              <a:t>21/10/2018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F6AC0-A4E9-4C04-B43F-FF8A934834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92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376c9751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Rough cut planning.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</a:rPr>
              <a:t>At this point, before you have thought hard about the outcomes and flow of the lesson, you are jotting down what the lesson will achieve....roughly what you want s</a:t>
            </a:r>
            <a:r>
              <a:rPr lang="en-GB" sz="1800"/>
              <a:t>tudent</a:t>
            </a:r>
            <a:r>
              <a:rPr lang="en-GB" sz="1800">
                <a:solidFill>
                  <a:schemeClr val="dk1"/>
                </a:solidFill>
              </a:rPr>
              <a:t>s to achieve and the learning behaviours they will need to use.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g4376c9751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01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sz="12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10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2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921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2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994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sz="12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651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The ‘process encourages’ banner is critical – it is where the teacher identifies the precise learning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Behaviours needed for success in this particular learning episode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altLang="en-US" smtClean="0">
                <a:latin typeface="Arial" panose="020B0604020202020204" pitchFamily="34" charset="0"/>
                <a:cs typeface="Arial" panose="020B0604020202020204" pitchFamily="34" charset="0"/>
              </a:rPr>
              <a:t>Once completed, it is possible to decide how the teacher will commentate so as to nudge, prompt support those behaviours (the teacher talk cloud)</a:t>
            </a: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z="120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409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E8009-5A4D-4CD8-9519-D38CC076128D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03ECF-9398-417A-A7F0-8BA8867171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26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D287D-9CCE-438A-A4A1-F6A577D8C28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434CB-4776-48D1-BC5D-90AE235404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71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42B1-B2E8-469D-A086-3A631FD9D5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5487E-63D7-4EBC-BC8E-00F4AB424F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20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46A44-BF85-4989-9514-32713B9F797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76C9D-E5C6-4851-8623-8A05517EA3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55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8BC0E-7B89-4334-944D-E90C54DD79B3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F0115-5C3C-45A7-B9A4-42F149358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15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EDB1B-6132-41E7-8AD2-CCBC4A85116C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DF0AD-B353-44EF-BC26-8253D571AD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88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883A-64F9-4CB1-B203-BF129E900622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ED7EB-AAC2-40D5-A22C-9CBA7AEB98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45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4FBC9-38B1-49A2-8EB5-09E8E1CC3EC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43DF-BEE5-4EC1-87DC-5D1E8F9191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107F6-9D42-4073-9E63-6D1792645D8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BBC82-3C8D-414A-8F06-57D427D8A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34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34261-2D83-4824-ADA3-821327888B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EC2E9-D7F5-4DCF-B260-A60DC9FAC9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50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3887-4A16-4BFA-93B5-3EE048B8AFAE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8C9DE-D8E6-4F8F-829C-AC69119AE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4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BAAC1B6F-EB8D-4E30-8D88-E8BC384E387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21/10/2018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553B216-967C-4444-9F38-419B082AB4B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46" y="6356350"/>
            <a:ext cx="51777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9985" y="6351588"/>
            <a:ext cx="592015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87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0090"/>
          </a:solidFill>
          <a:latin typeface="Arial"/>
          <a:ea typeface="+mj-ea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7"/>
          <p:cNvSpPr/>
          <p:nvPr/>
        </p:nvSpPr>
        <p:spPr>
          <a:xfrm>
            <a:off x="1892300" y="992187"/>
            <a:ext cx="8309100" cy="4970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00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7"/>
          <p:cNvSpPr txBox="1"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Lesson Overview: Subject/phase – KS2/3</a:t>
            </a:r>
            <a: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242" name="Google Shape;242;p37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endParaRPr dirty="0"/>
          </a:p>
          <a:p>
            <a:pPr marL="45720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activate all of the senses to stimulate the imagination in advance of a creative writing activity</a:t>
            </a:r>
            <a:endParaRPr sz="2200" dirty="0"/>
          </a:p>
          <a:p>
            <a:pPr marL="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2400" dirty="0"/>
              <a:t>Using VTRs</a:t>
            </a:r>
            <a:endParaRPr sz="2400" dirty="0"/>
          </a:p>
          <a:p>
            <a:pPr marL="45720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1800" dirty="0"/>
              <a:t>What’s happening here? What makes you say that? </a:t>
            </a:r>
            <a:endParaRPr lang="en-GB" sz="1800" dirty="0" smtClean="0"/>
          </a:p>
          <a:p>
            <a:pPr marL="45720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1800" dirty="0" smtClean="0"/>
              <a:t>What else might explain . . </a:t>
            </a:r>
            <a:endParaRPr sz="1800" dirty="0"/>
          </a:p>
          <a:p>
            <a:pPr marL="457200" lvl="1" indent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sz="1800" dirty="0"/>
              <a:t>I used to think. Now I think.</a:t>
            </a:r>
            <a:endParaRPr sz="1800" dirty="0"/>
          </a:p>
        </p:txBody>
      </p:sp>
      <p:sp>
        <p:nvSpPr>
          <p:cNvPr id="243" name="Google Shape;243;p37"/>
          <p:cNvSpPr txBox="1"/>
          <p:nvPr/>
        </p:nvSpPr>
        <p:spPr>
          <a:xfrm>
            <a:off x="6102350" y="1600200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1">
              <a:buClr>
                <a:schemeClr val="dk1"/>
              </a:buClr>
              <a:buSzPts val="2800"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behaviours </a:t>
            </a:r>
            <a:r>
              <a:rPr lang="en-GB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–Imagining using all of the senses </a:t>
            </a:r>
            <a:r>
              <a:rPr lang="en-GB" sz="24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en-GB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patient noticing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 in particular:</a:t>
            </a:r>
            <a:endParaRPr sz="2400" dirty="0"/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sz="21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Speculating on </a:t>
            </a:r>
            <a:r>
              <a:rPr lang="en-GB" sz="21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possibilities;</a:t>
            </a:r>
            <a:endParaRPr sz="21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1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Engaging the visual imagination;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1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Engaging the aural imagination;</a:t>
            </a:r>
            <a:endParaRPr lang="en-GB" sz="24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1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Visualising from another perspective;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Calibri"/>
              <a:buChar char="–"/>
            </a:pPr>
            <a:r>
              <a:rPr lang="en-GB" sz="21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Creating an imaginary storyline</a:t>
            </a:r>
          </a:p>
        </p:txBody>
      </p:sp>
      <p:sp>
        <p:nvSpPr>
          <p:cNvPr id="244" name="Google Shape;244;p37"/>
          <p:cNvSpPr txBox="1"/>
          <p:nvPr/>
        </p:nvSpPr>
        <p:spPr>
          <a:xfrm>
            <a:off x="1847212" y="5962642"/>
            <a:ext cx="87756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GB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 is a dual focused introduction….a content objective alongside the learning behaviours the task will  activate in pupils.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95367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I want you to be nosey – what do you notice?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What did your partner notice?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Whose partner noticed something really interesting?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Who is already making up a story about what is happening here?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Good guy or bad guy?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Going towards something, or away from something?</a:t>
            </a:r>
            <a:r>
              <a:rPr lang="en-GB" altLang="en-US" sz="1050" i="1" dirty="0" smtClean="0">
                <a:solidFill>
                  <a:prstClr val="white"/>
                </a:solidFill>
              </a:rPr>
              <a:t> </a:t>
            </a:r>
            <a:endParaRPr lang="en-GB" altLang="en-US" sz="105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6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20 secs to study the image as an individual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1 minute to exchange  what has been noticed with a partner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2 minutes sharing what has been noticed with the whole class..</a:t>
            </a:r>
            <a:endParaRPr lang="en-GB" altLang="en-US" sz="1100" dirty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026532" y="19050"/>
            <a:ext cx="65707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Episode 1 - What do you notice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307777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200" dirty="0">
                <a:solidFill>
                  <a:srgbClr val="FFFFFF"/>
                </a:solidFill>
              </a:rPr>
              <a:t>students </a:t>
            </a:r>
            <a:r>
              <a:rPr lang="en-GB" altLang="en-US" sz="1200" dirty="0" smtClean="0">
                <a:solidFill>
                  <a:srgbClr val="FFFFFF"/>
                </a:solidFill>
              </a:rPr>
              <a:t>to be patient in noticing detail, to share their thoughts with a partner, and to listen to what others have noticed</a:t>
            </a:r>
            <a:r>
              <a:rPr lang="en-GB" altLang="en-US" sz="1050" dirty="0" smtClean="0">
                <a:solidFill>
                  <a:srgbClr val="FFFFFF"/>
                </a:solidFill>
              </a:rPr>
              <a:t>.</a:t>
            </a:r>
            <a:endParaRPr lang="en-GB" altLang="en-US" sz="105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Invite students to look at the image in silence, to notice something about it and to tell their neighbour what they have noticed.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Collect interesting things that have been noticed.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Ask who is already beginning to build a story around the image.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Use ‘what makes you say that?’ to encourage explanation.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Use ‘what else might explain that?’ to open up other possibilities.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0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2" y="568835"/>
            <a:ext cx="2031667" cy="27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41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Who can see any colours?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What can you see in colour?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Does anyone see xxx in a different colour?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Give me a bit more on that . . . .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Is it a dark red ? . . .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100" i="1" dirty="0" smtClean="0">
                <a:solidFill>
                  <a:prstClr val="white"/>
                </a:solidFill>
              </a:rPr>
              <a:t>How would you describe the colour?</a:t>
            </a:r>
            <a:r>
              <a:rPr lang="en-GB" altLang="en-US" sz="1050" i="1" dirty="0" smtClean="0">
                <a:solidFill>
                  <a:prstClr val="white"/>
                </a:solidFill>
              </a:rPr>
              <a:t>. </a:t>
            </a:r>
            <a:endParaRPr lang="en-GB" altLang="en-US" sz="105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6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000000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20 secs to study the image ‘in colour’.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5 minutes to discuss as a whole class who can see colours, what they can see in colour, and what the colours are.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000" dirty="0" smtClean="0">
                <a:solidFill>
                  <a:srgbClr val="FFFFFF"/>
                </a:solidFill>
              </a:rPr>
              <a:t>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000" dirty="0" smtClean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2781840" y="19050"/>
            <a:ext cx="65320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Episode 2 - Turn up the colours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369332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800" dirty="0">
                <a:solidFill>
                  <a:prstClr val="black"/>
                </a:solidFill>
              </a:rPr>
              <a:t> </a:t>
            </a:r>
            <a:r>
              <a:rPr lang="en-GB" altLang="en-US" sz="1200" dirty="0">
                <a:solidFill>
                  <a:srgbClr val="FFFFFF"/>
                </a:solidFill>
              </a:rPr>
              <a:t>students </a:t>
            </a:r>
            <a:r>
              <a:rPr lang="en-GB" altLang="en-US" sz="1200" dirty="0" smtClean="0">
                <a:solidFill>
                  <a:srgbClr val="FFFFFF"/>
                </a:solidFill>
              </a:rPr>
              <a:t>to engage their (visual) imaginations and to describe what they can ‘see’</a:t>
            </a:r>
            <a:endParaRPr lang="en-GB" altLang="en-US" sz="105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Invite students to look at the image in silence, to </a:t>
            </a:r>
            <a:r>
              <a:rPr lang="en-GB" altLang="en-US" sz="1100" dirty="0" smtClean="0">
                <a:solidFill>
                  <a:srgbClr val="FFFFFF"/>
                </a:solidFill>
              </a:rPr>
              <a:t>‘turn up the colours’ and see the image in colour.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Ask ‘who can see any colours?’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Explore which things can be seen in colour.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2" y="568835"/>
            <a:ext cx="2031667" cy="27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98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</a:rPr>
              <a:t>Teacher talk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i="1" dirty="0" smtClean="0">
                <a:solidFill>
                  <a:schemeClr val="bg1"/>
                </a:solidFill>
              </a:rPr>
              <a:t>Who can hear sounds but could not see colours 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i="1" dirty="0" smtClean="0">
                <a:solidFill>
                  <a:schemeClr val="bg1"/>
                </a:solidFill>
              </a:rPr>
              <a:t>How long is the sound 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i="1" dirty="0" smtClean="0">
                <a:solidFill>
                  <a:schemeClr val="bg1"/>
                </a:solidFill>
              </a:rPr>
              <a:t>Was it broken </a:t>
            </a:r>
            <a:r>
              <a:rPr lang="en-GB" sz="1100" i="1" dirty="0">
                <a:solidFill>
                  <a:schemeClr val="bg1"/>
                </a:solidFill>
              </a:rPr>
              <a:t>or continuous? </a:t>
            </a:r>
            <a:endParaRPr lang="en-GB" sz="1100" i="1" dirty="0" smtClean="0">
              <a:solidFill>
                <a:schemeClr val="bg1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i="1" dirty="0" smtClean="0">
                <a:solidFill>
                  <a:schemeClr val="bg1"/>
                </a:solidFill>
              </a:rPr>
              <a:t>Volume</a:t>
            </a:r>
            <a:r>
              <a:rPr lang="en-GB" sz="1100" i="1" dirty="0">
                <a:solidFill>
                  <a:schemeClr val="bg1"/>
                </a:solidFill>
              </a:rPr>
              <a:t>? Pitch? </a:t>
            </a:r>
            <a:endParaRPr lang="en-GB" sz="1100" i="1" dirty="0" smtClean="0">
              <a:solidFill>
                <a:schemeClr val="bg1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i="1" dirty="0" smtClean="0">
                <a:solidFill>
                  <a:schemeClr val="bg1"/>
                </a:solidFill>
              </a:rPr>
              <a:t>What </a:t>
            </a:r>
            <a:r>
              <a:rPr lang="en-GB" sz="1100" i="1" dirty="0">
                <a:solidFill>
                  <a:schemeClr val="bg1"/>
                </a:solidFill>
              </a:rPr>
              <a:t>can you compare it to?</a:t>
            </a:r>
            <a:endParaRPr lang="en-GB" altLang="en-US" sz="1100" i="1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6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000000"/>
                </a:solidFill>
              </a:rPr>
              <a:t>Student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  <a:latin typeface="Arial"/>
                <a:cs typeface="+mn-cs"/>
              </a:rPr>
              <a:t>20 </a:t>
            </a:r>
            <a:r>
              <a:rPr lang="en-GB" altLang="en-US" sz="1100" dirty="0">
                <a:solidFill>
                  <a:srgbClr val="FFFFFF"/>
                </a:solidFill>
                <a:latin typeface="Arial"/>
                <a:cs typeface="+mn-cs"/>
              </a:rPr>
              <a:t>secs to </a:t>
            </a:r>
            <a:r>
              <a:rPr lang="en-GB" altLang="en-US" sz="1100" dirty="0" smtClean="0">
                <a:solidFill>
                  <a:srgbClr val="FFFFFF"/>
                </a:solidFill>
                <a:latin typeface="Arial"/>
                <a:cs typeface="+mn-cs"/>
              </a:rPr>
              <a:t>‘listen’ to the image.</a:t>
            </a:r>
            <a:endParaRPr lang="en-GB" altLang="en-US" sz="1100" dirty="0">
              <a:solidFill>
                <a:srgbClr val="FFFFFF"/>
              </a:solidFill>
              <a:latin typeface="Arial"/>
              <a:cs typeface="+mn-cs"/>
            </a:endParaRPr>
          </a:p>
          <a:p>
            <a:pPr lvl="0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  <a:latin typeface="Arial"/>
                <a:cs typeface="+mn-cs"/>
              </a:rPr>
              <a:t>5 minutes to discuss as a whole class who </a:t>
            </a:r>
            <a:r>
              <a:rPr lang="en-GB" altLang="en-US" sz="1100" dirty="0" smtClean="0">
                <a:solidFill>
                  <a:srgbClr val="FFFFFF"/>
                </a:solidFill>
                <a:latin typeface="Arial"/>
                <a:cs typeface="+mn-cs"/>
              </a:rPr>
              <a:t>can hear sounds, and to describe what </a:t>
            </a:r>
            <a:r>
              <a:rPr lang="en-GB" altLang="en-US" sz="1100" dirty="0">
                <a:solidFill>
                  <a:srgbClr val="FFFFFF"/>
                </a:solidFill>
                <a:latin typeface="Arial"/>
                <a:cs typeface="+mn-cs"/>
              </a:rPr>
              <a:t>they can </a:t>
            </a:r>
            <a:r>
              <a:rPr lang="en-GB" altLang="en-US" sz="1100" dirty="0" smtClean="0">
                <a:solidFill>
                  <a:srgbClr val="FFFFFF"/>
                </a:solidFill>
                <a:latin typeface="Arial"/>
                <a:cs typeface="+mn-cs"/>
              </a:rPr>
              <a:t>hear</a:t>
            </a:r>
            <a:r>
              <a:rPr lang="en-GB" altLang="en-US" sz="1100" dirty="0">
                <a:solidFill>
                  <a:srgbClr val="FFFFFF"/>
                </a:solidFill>
                <a:latin typeface="Arial"/>
                <a:cs typeface="+mn-cs"/>
              </a:rPr>
              <a:t>.</a:t>
            </a:r>
            <a:r>
              <a:rPr lang="en-GB" altLang="en-US" sz="1100" dirty="0" smtClean="0">
                <a:solidFill>
                  <a:srgbClr val="FFFFFF"/>
                </a:solidFill>
                <a:latin typeface="Arial"/>
                <a:cs typeface="+mn-cs"/>
              </a:rPr>
              <a:t> </a:t>
            </a:r>
            <a:endParaRPr lang="en-GB" altLang="en-US" sz="1100" dirty="0">
              <a:solidFill>
                <a:srgbClr val="FFFFFF"/>
              </a:solidFill>
              <a:latin typeface="Arial"/>
              <a:cs typeface="+mn-cs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2749842" y="19050"/>
            <a:ext cx="65383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Episode 3 - Turn up the sounds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369332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800" dirty="0">
                <a:solidFill>
                  <a:prstClr val="black"/>
                </a:solidFill>
              </a:rPr>
              <a:t> </a:t>
            </a:r>
            <a:r>
              <a:rPr lang="en-GB" altLang="en-US" sz="1200" dirty="0" smtClean="0">
                <a:solidFill>
                  <a:srgbClr val="FFFFFF"/>
                </a:solidFill>
              </a:rPr>
              <a:t>students </a:t>
            </a:r>
            <a:r>
              <a:rPr lang="en-GB" altLang="en-US" sz="1200" dirty="0">
                <a:solidFill>
                  <a:srgbClr val="FFFFFF"/>
                </a:solidFill>
              </a:rPr>
              <a:t>to engage their </a:t>
            </a:r>
            <a:r>
              <a:rPr lang="en-GB" altLang="en-US" sz="1200" dirty="0" smtClean="0">
                <a:solidFill>
                  <a:srgbClr val="FFFFFF"/>
                </a:solidFill>
              </a:rPr>
              <a:t>(aural) </a:t>
            </a:r>
            <a:r>
              <a:rPr lang="en-GB" altLang="en-US" sz="1200" dirty="0">
                <a:solidFill>
                  <a:srgbClr val="FFFFFF"/>
                </a:solidFill>
              </a:rPr>
              <a:t>imaginations and to describe what they </a:t>
            </a:r>
            <a:r>
              <a:rPr lang="en-GB" altLang="en-US" sz="1200" dirty="0" smtClean="0">
                <a:solidFill>
                  <a:srgbClr val="FFFFFF"/>
                </a:solidFill>
              </a:rPr>
              <a:t>can ‘hear’.</a:t>
            </a:r>
            <a:endParaRPr lang="en-GB" altLang="en-US" sz="105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Invite </a:t>
            </a:r>
            <a:r>
              <a:rPr lang="en-GB" altLang="en-US" sz="1100" dirty="0">
                <a:solidFill>
                  <a:srgbClr val="FFFFFF"/>
                </a:solidFill>
              </a:rPr>
              <a:t>students to look at the image in silence, to ‘turn up the </a:t>
            </a:r>
            <a:r>
              <a:rPr lang="en-GB" altLang="en-US" sz="1100" dirty="0" smtClean="0">
                <a:solidFill>
                  <a:srgbClr val="FFFFFF"/>
                </a:solidFill>
              </a:rPr>
              <a:t>sounds’ </a:t>
            </a:r>
            <a:r>
              <a:rPr lang="en-GB" altLang="en-US" sz="1100" dirty="0">
                <a:solidFill>
                  <a:srgbClr val="FFFFFF"/>
                </a:solidFill>
              </a:rPr>
              <a:t>and </a:t>
            </a:r>
            <a:r>
              <a:rPr lang="en-GB" altLang="en-US" sz="1100" dirty="0" smtClean="0">
                <a:solidFill>
                  <a:srgbClr val="FFFFFF"/>
                </a:solidFill>
              </a:rPr>
              <a:t>listen to the image.</a:t>
            </a:r>
            <a:endParaRPr lang="en-GB" altLang="en-US" sz="11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Ask ‘who can </a:t>
            </a:r>
            <a:r>
              <a:rPr lang="en-GB" altLang="en-US" sz="1100" dirty="0" smtClean="0">
                <a:solidFill>
                  <a:srgbClr val="FFFFFF"/>
                </a:solidFill>
              </a:rPr>
              <a:t>hear anything?’</a:t>
            </a:r>
            <a:endParaRPr lang="en-GB" altLang="en-US" sz="11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Explore </a:t>
            </a:r>
            <a:r>
              <a:rPr lang="en-GB" altLang="en-US" sz="1100" dirty="0" smtClean="0">
                <a:solidFill>
                  <a:srgbClr val="FFFFFF"/>
                </a:solidFill>
              </a:rPr>
              <a:t>what can be heard.</a:t>
            </a:r>
            <a:endParaRPr lang="en-GB" altLang="en-US" sz="11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0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2" y="568835"/>
            <a:ext cx="2031667" cy="27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08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900" dirty="0">
                <a:solidFill>
                  <a:srgbClr val="000000"/>
                </a:solidFill>
              </a:rPr>
              <a:t>Teacher ta</a:t>
            </a:r>
            <a:r>
              <a:rPr lang="en-GB" altLang="en-US" sz="1100" dirty="0">
                <a:solidFill>
                  <a:srgbClr val="000000"/>
                </a:solidFill>
              </a:rPr>
              <a:t>lk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</a:rPr>
              <a:t>Who would like to tell us where they chose to stand?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</a:rPr>
              <a:t> Where </a:t>
            </a:r>
            <a:r>
              <a:rPr lang="en-GB" sz="1100" dirty="0">
                <a:solidFill>
                  <a:schemeClr val="bg1"/>
                </a:solidFill>
              </a:rPr>
              <a:t>did you stand? 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dirty="0">
                <a:solidFill>
                  <a:schemeClr val="bg1"/>
                </a:solidFill>
              </a:rPr>
              <a:t>Did anyone else stand there?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</a:rPr>
              <a:t>Why </a:t>
            </a:r>
            <a:r>
              <a:rPr lang="en-GB" sz="1100" dirty="0">
                <a:solidFill>
                  <a:schemeClr val="bg1"/>
                </a:solidFill>
              </a:rPr>
              <a:t>there?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What can you </a:t>
            </a:r>
            <a:r>
              <a:rPr lang="en-GB" sz="1100" dirty="0" smtClean="0">
                <a:solidFill>
                  <a:schemeClr val="bg1"/>
                </a:solidFill>
              </a:rPr>
              <a:t>see/ hear/ smell</a:t>
            </a:r>
            <a:r>
              <a:rPr lang="en-GB" sz="1100" dirty="0">
                <a:solidFill>
                  <a:schemeClr val="bg1"/>
                </a:solidFill>
              </a:rPr>
              <a:t>?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How do you feel</a:t>
            </a:r>
            <a:r>
              <a:rPr lang="en-GB" sz="1100" dirty="0" smtClean="0">
                <a:solidFill>
                  <a:schemeClr val="bg1"/>
                </a:solidFill>
              </a:rPr>
              <a:t>?</a:t>
            </a:r>
          </a:p>
          <a:p>
            <a:pPr algn="ctr"/>
            <a:r>
              <a:rPr lang="en-GB" sz="1100" dirty="0" smtClean="0">
                <a:solidFill>
                  <a:schemeClr val="bg1"/>
                </a:solidFill>
              </a:rPr>
              <a:t>What is the colour of / sound of / smell of. . . . </a:t>
            </a:r>
            <a:endParaRPr lang="en-GB" sz="1100" dirty="0">
              <a:solidFill>
                <a:schemeClr val="bg1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05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6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3</a:t>
            </a:r>
            <a:r>
              <a:rPr lang="en-GB" altLang="en-US" sz="1100" dirty="0" smtClean="0">
                <a:solidFill>
                  <a:srgbClr val="FFFFFF"/>
                </a:solidFill>
              </a:rPr>
              <a:t>0 secs to study the image as an individual.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Class discussion about where they chose to stand, why, what they could see, hear and smell, and how they feel.</a:t>
            </a: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2364304" y="19050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    Episode 4 - Jump into the picture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307777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200" dirty="0">
                <a:solidFill>
                  <a:srgbClr val="FFFFFF"/>
                </a:solidFill>
              </a:rPr>
              <a:t>students </a:t>
            </a:r>
            <a:r>
              <a:rPr lang="en-GB" altLang="en-US" sz="1200" dirty="0" smtClean="0">
                <a:solidFill>
                  <a:srgbClr val="FFFFFF"/>
                </a:solidFill>
              </a:rPr>
              <a:t>to imagine themselves in a different situation and to describe their emotions as they do so.</a:t>
            </a:r>
            <a:r>
              <a:rPr lang="en-GB" altLang="en-US" sz="1050" dirty="0" smtClean="0">
                <a:solidFill>
                  <a:srgbClr val="FFFFFF"/>
                </a:solidFill>
              </a:rPr>
              <a:t>.</a:t>
            </a:r>
            <a:endParaRPr lang="en-GB" altLang="en-US" sz="105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  <a:endParaRPr lang="en-GB" altLang="en-US" sz="28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Invite </a:t>
            </a:r>
            <a:r>
              <a:rPr lang="en-GB" altLang="en-US" sz="1100" dirty="0">
                <a:solidFill>
                  <a:srgbClr val="FFFFFF"/>
                </a:solidFill>
              </a:rPr>
              <a:t>students to look at the image in </a:t>
            </a:r>
            <a:r>
              <a:rPr lang="en-GB" altLang="en-US" sz="1100" dirty="0" smtClean="0">
                <a:solidFill>
                  <a:srgbClr val="FFFFFF"/>
                </a:solidFill>
              </a:rPr>
              <a:t>silence while they ‘jump into the image and stand somewhere’.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As they look in silence, ask quietly at 5 second intervals: ‘what can you see?’; ‘what can you hear?’; ‘What can you smell?’; ’ How do you feel?’ </a:t>
            </a:r>
            <a:endParaRPr lang="en-GB" altLang="en-US" sz="1100" dirty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Ask ‘who </a:t>
            </a:r>
            <a:r>
              <a:rPr lang="en-GB" altLang="en-US" sz="1100" dirty="0" smtClean="0">
                <a:solidFill>
                  <a:srgbClr val="FFFFFF"/>
                </a:solidFill>
              </a:rPr>
              <a:t>would like to tell us where they chose to stand?’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Explore where they stood, why there, how they are feeling.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0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2" y="538614"/>
            <a:ext cx="2031667" cy="27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0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900" dirty="0">
                <a:solidFill>
                  <a:srgbClr val="000000"/>
                </a:solidFill>
              </a:rPr>
              <a:t>Teacher </a:t>
            </a:r>
            <a:r>
              <a:rPr lang="en-GB" altLang="en-US" sz="900" dirty="0" smtClean="0">
                <a:solidFill>
                  <a:srgbClr val="000000"/>
                </a:solidFill>
              </a:rPr>
              <a:t>talk</a:t>
            </a:r>
            <a:endParaRPr lang="en-GB" sz="1100" dirty="0"/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Is he a goodie or a baddie ?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Is he </a:t>
            </a:r>
            <a:r>
              <a:rPr lang="en-GB" sz="1100" dirty="0" smtClean="0">
                <a:solidFill>
                  <a:schemeClr val="bg1"/>
                </a:solidFill>
              </a:rPr>
              <a:t>walking </a:t>
            </a:r>
            <a:r>
              <a:rPr lang="en-GB" sz="1100" dirty="0">
                <a:solidFill>
                  <a:schemeClr val="bg1"/>
                </a:solidFill>
              </a:rPr>
              <a:t>towards something, or away from something.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What has he got in his left hand ?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Why the look over the shoulder ?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</a:rPr>
              <a:t>What's on the paper on the wall of the building to the left </a:t>
            </a:r>
            <a:r>
              <a:rPr lang="en-GB" sz="1100" dirty="0" smtClean="0">
                <a:solidFill>
                  <a:schemeClr val="bg1"/>
                </a:solidFill>
              </a:rPr>
              <a:t>?</a:t>
            </a:r>
          </a:p>
          <a:p>
            <a:pPr algn="ctr"/>
            <a:endParaRPr lang="en-GB" sz="1100" dirty="0">
              <a:solidFill>
                <a:schemeClr val="bg1"/>
              </a:solidFill>
            </a:endParaRPr>
          </a:p>
          <a:p>
            <a:pPr algn="ctr"/>
            <a:r>
              <a:rPr lang="en-GB" sz="1100" dirty="0" smtClean="0">
                <a:solidFill>
                  <a:schemeClr val="bg1"/>
                </a:solidFill>
              </a:rPr>
              <a:t>Who has heard an interesting story?</a:t>
            </a:r>
            <a:endParaRPr lang="en-GB" sz="1100" dirty="0">
              <a:solidFill>
                <a:schemeClr val="bg1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05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604838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600" dirty="0">
              <a:solidFill>
                <a:prstClr val="white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1 minute silence to build an interesting, credible story line.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1 minute to exchange their story with a partner.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FFFFFF"/>
                </a:solidFill>
              </a:rPr>
              <a:t>5</a:t>
            </a:r>
            <a:r>
              <a:rPr lang="en-GB" altLang="en-US" sz="1100" dirty="0" smtClean="0">
                <a:solidFill>
                  <a:srgbClr val="FFFFFF"/>
                </a:solidFill>
              </a:rPr>
              <a:t> minutes sharing ‘stories’ with the whole class.</a:t>
            </a:r>
            <a:endParaRPr lang="en-GB" altLang="en-US" sz="1100" dirty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2660520" y="31929"/>
            <a:ext cx="6524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Episode 5 - What is going on here ?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492443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prstClr val="white"/>
                </a:solidFill>
              </a:rPr>
              <a:t>Process encourages</a:t>
            </a: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200" dirty="0">
                <a:solidFill>
                  <a:srgbClr val="FFFFFF"/>
                </a:solidFill>
              </a:rPr>
              <a:t>students </a:t>
            </a:r>
            <a:r>
              <a:rPr lang="en-GB" altLang="en-US" sz="1200" dirty="0" smtClean="0">
                <a:solidFill>
                  <a:srgbClr val="FFFFFF"/>
                </a:solidFill>
              </a:rPr>
              <a:t>to distil their thoughts and to describe a plausible story line for what is happening in the image, drawing on their own imaginations and the imaginations of others.</a:t>
            </a:r>
            <a:endParaRPr lang="en-GB" alt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71701" y="338455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1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Invite students to look for one minute at the image.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What is going on here ? What is the / your story ?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Nudge their thoughts with the teacher talk as they think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1 minute to tell their story to their neighbour.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 smtClean="0">
                <a:solidFill>
                  <a:srgbClr val="FFFFFF"/>
                </a:solidFill>
              </a:rPr>
              <a:t>Finally conduct another whole class discussion – who has heard a really interesting explanation for what is going on here?.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762" y="568835"/>
            <a:ext cx="2031667" cy="27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09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1333</Words>
  <Application>Microsoft Office PowerPoint</Application>
  <PresentationFormat>Widescreen</PresentationFormat>
  <Paragraphs>141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Lesson Overview: Subject/phase – KS2/3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Watson TLO</dc:creator>
  <cp:lastModifiedBy>Steve Watson TLO</cp:lastModifiedBy>
  <cp:revision>30</cp:revision>
  <dcterms:created xsi:type="dcterms:W3CDTF">2018-09-30T09:40:51Z</dcterms:created>
  <dcterms:modified xsi:type="dcterms:W3CDTF">2018-10-21T03:34:20Z</dcterms:modified>
</cp:coreProperties>
</file>