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6" r:id="rId3"/>
    <p:sldId id="267" r:id="rId4"/>
    <p:sldId id="268" r:id="rId5"/>
    <p:sldId id="269" r:id="rId6"/>
    <p:sldId id="270" r:id="rId7"/>
    <p:sldId id="274" r:id="rId8"/>
    <p:sldId id="275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03" autoAdjust="0"/>
  </p:normalViewPr>
  <p:slideViewPr>
    <p:cSldViewPr snapToGrid="0" snapToObjects="1"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47CB4-1DE4-144D-8036-670EC4375572}" type="datetimeFigureOut">
              <a:rPr lang="en-US" smtClean="0"/>
              <a:t>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B3F4-2D33-0141-A3B8-DED1CB4B6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3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376c9751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</a:rPr>
              <a:t>Rough cut planning.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</a:rPr>
              <a:t>At this point, before you have thought hard about the outcomes and flow of the lesson, you are jotting down what the lesson will achieve....roughly what you want s</a:t>
            </a:r>
            <a:r>
              <a:rPr lang="en-GB" sz="1800" dirty="0"/>
              <a:t>tudent</a:t>
            </a:r>
            <a:r>
              <a:rPr lang="en-GB" sz="1800" dirty="0">
                <a:solidFill>
                  <a:schemeClr val="dk1"/>
                </a:solidFill>
              </a:rPr>
              <a:t>s to achieve and the learning behaviours they will need to use.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eaLnBrk="1" hangingPunct="1"/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Aim: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 To stretch students’ planning and revising skills beyond the levels used in the Induction units.</a:t>
            </a:r>
          </a:p>
          <a:p>
            <a:pPr eaLnBrk="1" hangingPunct="1">
              <a:spcAft>
                <a:spcPct val="0"/>
              </a:spcAft>
            </a:pPr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Resources: </a:t>
            </a:r>
          </a:p>
          <a:p>
            <a:pPr lvl="2" eaLnBrk="1" hangingPunct="1">
              <a:spcAft>
                <a:spcPct val="0"/>
              </a:spcAft>
              <a:buFontTx/>
              <a:buChar char="•"/>
            </a:pPr>
            <a:r>
              <a:rPr lang="en-GB" dirty="0" smtClean="0">
                <a:latin typeface="Arial" charset="0"/>
                <a:ea typeface="ＭＳ Ｐゴシック" charset="0"/>
              </a:rPr>
              <a:t>  Telescope Planning cards (one set per 4 students)</a:t>
            </a:r>
          </a:p>
          <a:p>
            <a:pPr lvl="2" eaLnBrk="1" hangingPunct="1">
              <a:spcAft>
                <a:spcPct val="0"/>
              </a:spcAft>
              <a:buFontTx/>
              <a:buChar char="•"/>
            </a:pPr>
            <a:r>
              <a:rPr lang="en-GB" dirty="0" smtClean="0">
                <a:latin typeface="Arial" charset="0"/>
                <a:ea typeface="ＭＳ Ｐゴシック" charset="0"/>
              </a:rPr>
              <a:t>  Planning Format (one per 4 students)</a:t>
            </a:r>
          </a:p>
          <a:p>
            <a:pPr lvl="2" eaLnBrk="1" hangingPunct="1">
              <a:buFontTx/>
              <a:buChar char="•"/>
            </a:pPr>
            <a:r>
              <a:rPr lang="en-GB" dirty="0" smtClean="0">
                <a:latin typeface="Arial" charset="0"/>
                <a:ea typeface="ＭＳ Ｐゴシック" charset="0"/>
              </a:rPr>
              <a:t>  </a:t>
            </a:r>
            <a:r>
              <a:rPr lang="en-GB" dirty="0" err="1" smtClean="0">
                <a:latin typeface="Arial" charset="0"/>
                <a:ea typeface="ＭＳ Ｐゴシック" charset="0"/>
              </a:rPr>
              <a:t>Faulkes</a:t>
            </a:r>
            <a:r>
              <a:rPr lang="en-GB" dirty="0" smtClean="0"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latin typeface="Arial" charset="0"/>
                <a:ea typeface="ＭＳ Ｐゴシック" charset="0"/>
              </a:rPr>
              <a:t>Skymaps</a:t>
            </a:r>
            <a:r>
              <a:rPr lang="en-GB" dirty="0" smtClean="0">
                <a:latin typeface="Arial" charset="0"/>
                <a:ea typeface="ＭＳ Ｐゴシック" charset="0"/>
              </a:rPr>
              <a:t> (one set per 4 students)</a:t>
            </a:r>
          </a:p>
          <a:p>
            <a:pPr eaLnBrk="1" hangingPunct="1"/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Time: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 For the whole unit, 85 minutes.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This unit will help students exercise their planning skills and learn to cope with fresh challenges that make them change or revise what they set out to do at first.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g4376c9751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703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5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93614C30-C29D-4FDC-A5F6-733C768361E7}" type="slidenum">
              <a:rPr lang="en-GB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0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5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 Episode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2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to remind students about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what it means to be a strategic/reflective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learner i.e. manage their own learning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Lead a discussion on 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Why is being strategic/reflective important?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endParaRPr lang="en-GB" altLang="ja-JP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GB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Points to look for or expect, and perhaps nudge towards (but don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 rush it!), include:</a:t>
            </a:r>
          </a:p>
          <a:p>
            <a:pPr lvl="1" eaLnBrk="1" hangingPunct="1">
              <a:buFontTx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  It helps learners distil what they know already, </a:t>
            </a:r>
          </a:p>
          <a:p>
            <a:pPr lvl="1" eaLnBrk="1" hangingPunct="1">
              <a:buFontTx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  It causes them to pose questions about what they don</a:t>
            </a:r>
            <a:r>
              <a:rPr lang="ja-JP" alt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dirty="0" smtClean="0">
                <a:latin typeface="Arial" charset="0"/>
                <a:ea typeface="ＭＳ Ｐゴシック" charset="0"/>
              </a:rPr>
              <a:t>t know or understand and to come up with an outline plan of what they need to do next. </a:t>
            </a:r>
          </a:p>
          <a:p>
            <a:pPr lvl="1" eaLnBrk="1" hangingPunct="1">
              <a:buFontTx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  Reflective learners think ahead of action, and therefore save themselves a lot of wasted time and frustration in the future. </a:t>
            </a:r>
          </a:p>
          <a:p>
            <a:pPr lvl="1" eaLnBrk="1" hangingPunct="1">
              <a:buFontTx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  The best plans are flexible — that means they are open to review and revision as learning progresses.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93614C30-C29D-4FDC-A5F6-733C768361E7}" type="slidenum">
              <a:rPr lang="en-GB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0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5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900" dirty="0" smtClean="0">
                <a:latin typeface="Arial" charset="0"/>
                <a:ea typeface="ＭＳ Ｐゴシック" charset="0"/>
                <a:cs typeface="ＭＳ Ｐゴシック" charset="0"/>
              </a:rPr>
              <a:t>Use Episode</a:t>
            </a:r>
            <a:r>
              <a:rPr lang="en-US" sz="900" baseline="0" dirty="0" smtClean="0">
                <a:latin typeface="Arial" charset="0"/>
                <a:ea typeface="ＭＳ Ｐゴシック" charset="0"/>
                <a:cs typeface="ＭＳ Ｐゴシック" charset="0"/>
              </a:rPr>
              <a:t> 3</a:t>
            </a:r>
            <a:r>
              <a:rPr lang="en-US" sz="900" dirty="0" smtClean="0">
                <a:latin typeface="Arial" charset="0"/>
                <a:ea typeface="ＭＳ Ｐゴシック" charset="0"/>
                <a:cs typeface="ＭＳ Ｐゴシック" charset="0"/>
              </a:rPr>
              <a:t> to introduce the warm-up activity.</a:t>
            </a:r>
          </a:p>
          <a:p>
            <a:pPr eaLnBrk="1" hangingPunct="1"/>
            <a:r>
              <a:rPr lang="en-US" sz="900" b="1" dirty="0" smtClean="0">
                <a:latin typeface="Arial" charset="0"/>
                <a:ea typeface="ＭＳ Ｐゴシック" charset="0"/>
                <a:cs typeface="ＭＳ Ｐゴシック" charset="0"/>
              </a:rPr>
              <a:t>Resources: </a:t>
            </a:r>
            <a:r>
              <a:rPr lang="en-US" sz="900" dirty="0" smtClean="0">
                <a:latin typeface="Arial" charset="0"/>
                <a:ea typeface="ＭＳ Ｐゴシック" charset="0"/>
                <a:cs typeface="ＭＳ Ｐゴシック" charset="0"/>
              </a:rPr>
              <a:t> Post-its</a:t>
            </a:r>
          </a:p>
          <a:p>
            <a:pPr eaLnBrk="1" hangingPunct="1"/>
            <a:r>
              <a:rPr lang="en-US" sz="900" b="1" dirty="0" smtClean="0">
                <a:latin typeface="Arial" charset="0"/>
                <a:ea typeface="ＭＳ Ｐゴシック" charset="0"/>
                <a:cs typeface="ＭＳ Ｐゴシック" charset="0"/>
              </a:rPr>
              <a:t>Time:</a:t>
            </a:r>
            <a:r>
              <a:rPr lang="en-US" sz="900" dirty="0" smtClean="0">
                <a:latin typeface="Arial" charset="0"/>
                <a:ea typeface="ＭＳ Ｐゴシック" charset="0"/>
                <a:cs typeface="ＭＳ Ｐゴシック" charset="0"/>
              </a:rPr>
              <a:t> For </a:t>
            </a:r>
            <a:r>
              <a:rPr lang="ja-JP" altLang="en-US" sz="900" dirty="0" smtClean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900" dirty="0" smtClean="0">
                <a:latin typeface="Arial" charset="0"/>
                <a:ea typeface="ＭＳ Ｐゴシック" charset="0"/>
                <a:cs typeface="ＭＳ Ｐゴシック" charset="0"/>
              </a:rPr>
              <a:t>Mirror</a:t>
            </a:r>
            <a:r>
              <a:rPr lang="ja-JP" altLang="en-US" sz="900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900" dirty="0" smtClean="0">
                <a:latin typeface="Arial" charset="0"/>
                <a:ea typeface="ＭＳ Ｐゴシック" charset="0"/>
                <a:cs typeface="ＭＳ Ｐゴシック" charset="0"/>
              </a:rPr>
              <a:t> warm-up, 10 minutes.</a:t>
            </a:r>
          </a:p>
          <a:p>
            <a:pPr eaLnBrk="1" hangingPunct="1"/>
            <a:r>
              <a:rPr lang="en-US" sz="900" dirty="0" smtClean="0">
                <a:latin typeface="Arial" charset="0"/>
                <a:ea typeface="ＭＳ Ｐゴシック" charset="0"/>
                <a:cs typeface="ＭＳ Ｐゴシック" charset="0"/>
              </a:rPr>
              <a:t>This warm-up makes students aware of what it is to be reflective and the importance of planning before starting to do something complicated.</a:t>
            </a:r>
          </a:p>
          <a:p>
            <a:pPr eaLnBrk="1" hangingPunct="1">
              <a:spcAft>
                <a:spcPct val="0"/>
              </a:spcAft>
            </a:pPr>
            <a:r>
              <a:rPr lang="en-GB" sz="900" b="1" dirty="0" smtClean="0">
                <a:latin typeface="Arial" charset="0"/>
                <a:ea typeface="ＭＳ Ｐゴシック" charset="0"/>
                <a:cs typeface="ＭＳ Ｐゴシック" charset="0"/>
              </a:rPr>
              <a:t>Activity 1 (</a:t>
            </a:r>
            <a:r>
              <a:rPr lang="en-GB" sz="900" dirty="0" smtClean="0">
                <a:latin typeface="Arial" charset="0"/>
                <a:ea typeface="ＭＳ Ｐゴシック" charset="0"/>
                <a:cs typeface="ＭＳ Ｐゴシック" charset="0"/>
              </a:rPr>
              <a:t>in pairs)</a:t>
            </a:r>
          </a:p>
          <a:p>
            <a:pPr lvl="1" eaLnBrk="1" hangingPunct="1">
              <a:spcAft>
                <a:spcPct val="0"/>
              </a:spcAft>
            </a:pPr>
            <a:r>
              <a:rPr lang="en-US" sz="900" dirty="0" smtClean="0">
                <a:latin typeface="Arial" charset="0"/>
                <a:ea typeface="ＭＳ Ｐゴシック" charset="0"/>
              </a:rPr>
              <a:t>Stand a meter apart facing your partner</a:t>
            </a:r>
          </a:p>
          <a:p>
            <a:pPr lvl="1" eaLnBrk="1" hangingPunct="1">
              <a:spcAft>
                <a:spcPct val="0"/>
              </a:spcAft>
            </a:pPr>
            <a:r>
              <a:rPr lang="en-US" sz="900" dirty="0" smtClean="0">
                <a:latin typeface="Arial" charset="0"/>
                <a:ea typeface="ＭＳ Ｐゴシック" charset="0"/>
              </a:rPr>
              <a:t>Decide who is </a:t>
            </a:r>
            <a:r>
              <a:rPr lang="ja-JP" altLang="en-US" sz="900" dirty="0" smtClean="0">
                <a:latin typeface="Arial" charset="0"/>
                <a:ea typeface="ＭＳ Ｐゴシック" charset="0"/>
              </a:rPr>
              <a:t>‘</a:t>
            </a:r>
            <a:r>
              <a:rPr lang="en-US" sz="900" dirty="0" smtClean="0">
                <a:latin typeface="Arial" charset="0"/>
                <a:ea typeface="ＭＳ Ｐゴシック" charset="0"/>
              </a:rPr>
              <a:t>A</a:t>
            </a:r>
            <a:r>
              <a:rPr lang="ja-JP" altLang="en-US" sz="900" dirty="0" smtClean="0">
                <a:latin typeface="Arial" charset="0"/>
                <a:ea typeface="ＭＳ Ｐゴシック" charset="0"/>
              </a:rPr>
              <a:t>’</a:t>
            </a:r>
            <a:r>
              <a:rPr lang="en-US" sz="900" dirty="0" smtClean="0">
                <a:latin typeface="Arial" charset="0"/>
                <a:ea typeface="ＭＳ Ｐゴシック" charset="0"/>
              </a:rPr>
              <a:t> and who is </a:t>
            </a:r>
            <a:r>
              <a:rPr lang="ja-JP" altLang="en-US" sz="900" dirty="0" smtClean="0">
                <a:latin typeface="Arial" charset="0"/>
                <a:ea typeface="ＭＳ Ｐゴシック" charset="0"/>
              </a:rPr>
              <a:t>‘</a:t>
            </a:r>
            <a:r>
              <a:rPr lang="en-US" sz="900" dirty="0" smtClean="0">
                <a:latin typeface="Arial" charset="0"/>
                <a:ea typeface="ＭＳ Ｐゴシック" charset="0"/>
              </a:rPr>
              <a:t>B</a:t>
            </a:r>
            <a:r>
              <a:rPr lang="ja-JP" altLang="en-US" sz="900" dirty="0" smtClean="0">
                <a:latin typeface="Arial" charset="0"/>
                <a:ea typeface="ＭＳ Ｐゴシック" charset="0"/>
              </a:rPr>
              <a:t>’</a:t>
            </a:r>
            <a:endParaRPr lang="en-US" sz="900" dirty="0" smtClean="0">
              <a:latin typeface="Arial" charset="0"/>
              <a:ea typeface="ＭＳ Ｐゴシック" charset="0"/>
            </a:endParaRPr>
          </a:p>
          <a:p>
            <a:pPr lvl="1" eaLnBrk="1" hangingPunct="1">
              <a:spcAft>
                <a:spcPct val="0"/>
              </a:spcAft>
            </a:pPr>
            <a:r>
              <a:rPr lang="en-US" sz="900" dirty="0" smtClean="0">
                <a:latin typeface="Arial" charset="0"/>
                <a:ea typeface="ＭＳ Ｐゴシック" charset="0"/>
              </a:rPr>
              <a:t>A mimes </a:t>
            </a:r>
            <a:r>
              <a:rPr lang="ja-JP" altLang="en-US" sz="900" dirty="0" smtClean="0">
                <a:latin typeface="Arial" charset="0"/>
                <a:ea typeface="ＭＳ Ｐゴシック" charset="0"/>
              </a:rPr>
              <a:t>‘</a:t>
            </a:r>
            <a:r>
              <a:rPr lang="en-US" sz="900" dirty="0" smtClean="0">
                <a:latin typeface="Arial" charset="0"/>
                <a:ea typeface="ＭＳ Ｐゴシック" charset="0"/>
              </a:rPr>
              <a:t>cleaning my teeth</a:t>
            </a:r>
            <a:r>
              <a:rPr lang="ja-JP" altLang="en-US" sz="900" dirty="0" smtClean="0">
                <a:latin typeface="Arial" charset="0"/>
                <a:ea typeface="ＭＳ Ｐゴシック" charset="0"/>
              </a:rPr>
              <a:t>’</a:t>
            </a:r>
            <a:r>
              <a:rPr lang="en-US" sz="900" dirty="0" smtClean="0">
                <a:latin typeface="Arial" charset="0"/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sz="900" dirty="0" smtClean="0">
                <a:latin typeface="Arial" charset="0"/>
                <a:ea typeface="ＭＳ Ｐゴシック" charset="0"/>
              </a:rPr>
              <a:t>B mirrors what A does exactly</a:t>
            </a:r>
          </a:p>
          <a:p>
            <a:pPr eaLnBrk="1" hangingPunct="1">
              <a:spcAft>
                <a:spcPct val="0"/>
              </a:spcAft>
            </a:pPr>
            <a:r>
              <a:rPr lang="en-GB" sz="900" b="1" dirty="0" smtClean="0">
                <a:latin typeface="Arial" charset="0"/>
                <a:ea typeface="ＭＳ Ｐゴシック" charset="0"/>
                <a:cs typeface="ＭＳ Ｐゴシック" charset="0"/>
              </a:rPr>
              <a:t>Activity 2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900" dirty="0" smtClean="0">
                <a:latin typeface="Arial" charset="0"/>
                <a:ea typeface="ＭＳ Ｐゴシック" charset="0"/>
              </a:rPr>
              <a:t>Change places – B ‘mimes’, A mirrors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900" dirty="0" smtClean="0">
                <a:latin typeface="Arial" charset="0"/>
                <a:ea typeface="ＭＳ Ｐゴシック" charset="0"/>
              </a:rPr>
              <a:t>To make a pre-cooked meal for an astronaut.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900" dirty="0" smtClean="0">
                <a:latin typeface="Arial" charset="0"/>
                <a:ea typeface="ＭＳ Ｐゴシック" charset="0"/>
              </a:rPr>
              <a:t>Make a plan first – What would you do first, second, third?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900" dirty="0" smtClean="0">
                <a:latin typeface="Arial" charset="0"/>
                <a:ea typeface="ＭＳ Ｐゴシック" charset="0"/>
              </a:rPr>
              <a:t>		– What would you need to be aware of?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900" dirty="0" smtClean="0">
                <a:latin typeface="Arial" charset="0"/>
                <a:ea typeface="ＭＳ Ｐゴシック" charset="0"/>
              </a:rPr>
              <a:t>		– What might get in the way or hamper progress? Etc.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900" dirty="0" smtClean="0">
                <a:latin typeface="Arial" charset="0"/>
                <a:ea typeface="ＭＳ Ｐゴシック" charset="0"/>
              </a:rPr>
              <a:t>Put the stages of the plan onto Post-its.</a:t>
            </a:r>
          </a:p>
          <a:p>
            <a:pPr lvl="1" eaLnBrk="1" hangingPunct="1"/>
            <a:r>
              <a:rPr lang="en-GB" sz="900" dirty="0" smtClean="0">
                <a:latin typeface="Arial" charset="0"/>
                <a:ea typeface="ＭＳ Ｐゴシック" charset="0"/>
              </a:rPr>
              <a:t>Put the plan into action (demonstrate making the pre-cooked meal).</a:t>
            </a:r>
          </a:p>
          <a:p>
            <a:pPr eaLnBrk="1" hangingPunct="1">
              <a:spcAft>
                <a:spcPct val="0"/>
              </a:spcAft>
            </a:pPr>
            <a:r>
              <a:rPr lang="en-GB" sz="900" b="1" dirty="0" smtClean="0">
                <a:latin typeface="Arial" charset="0"/>
                <a:ea typeface="ＭＳ Ｐゴシック" charset="0"/>
                <a:cs typeface="ＭＳ Ｐゴシック" charset="0"/>
              </a:rPr>
              <a:t>Review in pairs</a:t>
            </a:r>
            <a:r>
              <a:rPr lang="en-GB" sz="900" dirty="0" smtClean="0">
                <a:latin typeface="Arial" charset="0"/>
                <a:ea typeface="ＭＳ Ｐゴシック" charset="0"/>
                <a:cs typeface="ＭＳ Ｐゴシック" charset="0"/>
              </a:rPr>
              <a:t> to discuss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900" dirty="0" smtClean="0">
                <a:latin typeface="Arial" charset="0"/>
                <a:ea typeface="ＭＳ Ｐゴシック" charset="0"/>
              </a:rPr>
              <a:t>What worked, and why, about the plan?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900" dirty="0" smtClean="0">
                <a:latin typeface="Arial" charset="0"/>
                <a:ea typeface="ＭＳ Ｐゴシック" charset="0"/>
              </a:rPr>
              <a:t>Would you do things in the same order again?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900" dirty="0" smtClean="0">
                <a:latin typeface="Arial" charset="0"/>
                <a:ea typeface="ＭＳ Ｐゴシック" charset="0"/>
              </a:rPr>
              <a:t>Amend the order of the Post-its if relevant.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93614C30-C29D-4FDC-A5F6-733C768361E7}" type="slidenum">
              <a:rPr lang="en-GB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0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5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 Episode 4 to discuss what effective planners do. What are the seven habits of an effective planner?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Don’t reveal the list at first.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28600" indent="-228600" eaLnBrk="1" hangingPunct="1"/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Invite students to brainstorm what is involved in planning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Offer the seven habits of effective planners. Compare students’ ideas with this list:</a:t>
            </a:r>
          </a:p>
          <a:p>
            <a:pPr marL="228600" indent="-228600" eaLnBrk="1" hangingPunct="1">
              <a:buFontTx/>
              <a:buAutoNum type="arabicPlain"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Understand the problem or challenge.</a:t>
            </a:r>
          </a:p>
          <a:p>
            <a:pPr marL="228600" indent="-228600" eaLnBrk="1" hangingPunct="1">
              <a:buFontTx/>
              <a:buAutoNum type="arabicPlain"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Decide what you want to achieve.</a:t>
            </a:r>
          </a:p>
          <a:p>
            <a:pPr marL="228600" indent="-228600" eaLnBrk="1" hangingPunct="1">
              <a:buFontTx/>
              <a:buAutoNum type="arabicPlain"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Decide your success criteria (how you know you have been successful).</a:t>
            </a:r>
          </a:p>
          <a:p>
            <a:pPr marL="228600" indent="-228600" eaLnBrk="1" hangingPunct="1">
              <a:buFontTx/>
              <a:buAutoNum type="arabicPlain"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Think about what you will need to do.</a:t>
            </a:r>
          </a:p>
          <a:p>
            <a:pPr marL="228600" indent="-228600" eaLnBrk="1" hangingPunct="1">
              <a:buFontTx/>
              <a:buAutoNum type="arabicPlain"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Think about the obstacles that you might meet.</a:t>
            </a:r>
          </a:p>
          <a:p>
            <a:pPr marL="228600" indent="-228600" eaLnBrk="1" hangingPunct="1">
              <a:buFontTx/>
              <a:buAutoNum type="arabicPlain"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Decide what resources you will need.</a:t>
            </a:r>
          </a:p>
          <a:p>
            <a:pPr marL="228600" indent="-228600" eaLnBrk="1" hangingPunct="1">
              <a:buFontTx/>
              <a:buAutoNum type="arabicPlain"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Decide how long it will take and when you will check you are on the right lines.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93614C30-C29D-4FDC-A5F6-733C768361E7}" type="slidenum">
              <a:rPr lang="en-GB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0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5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 Episode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5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to introduce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and undertake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the planning exercise.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Groups of four.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spcAft>
                <a:spcPct val="0"/>
              </a:spcAft>
            </a:pPr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Resources: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 	Telescope planning cards (one set per 4 students)</a:t>
            </a:r>
          </a:p>
          <a:p>
            <a:pPr marL="1143000" lvl="2" indent="-228600" eaLnBrk="1" hangingPunct="1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charset="0"/>
              </a:rPr>
              <a:t>Planning formats (one per group)</a:t>
            </a:r>
          </a:p>
          <a:p>
            <a:pPr marL="1143000" lvl="2" indent="-228600" eaLnBrk="1" hangingPunct="1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charset="0"/>
              </a:rPr>
              <a:t>Sky maps (three per group)</a:t>
            </a:r>
          </a:p>
          <a:p>
            <a:pPr marL="1143000" lvl="2" indent="-228600" eaLnBrk="1" hangingPunct="1"/>
            <a:r>
              <a:rPr lang="en-GB" dirty="0" smtClean="0">
                <a:latin typeface="Arial" charset="0"/>
                <a:ea typeface="ＭＳ Ｐゴシック" charset="0"/>
              </a:rPr>
              <a:t>      (The planning cards are divided into information cards, resource cards, decision cards.)</a:t>
            </a:r>
          </a:p>
          <a:p>
            <a:pPr marL="228600" indent="-228600"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Time: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For Planning activity, 30 minutes.</a:t>
            </a:r>
          </a:p>
          <a:p>
            <a:pPr marL="228600" indent="-228600" eaLnBrk="1" hangingPunct="1"/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Task: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  To plan to use a telescope.</a:t>
            </a:r>
          </a:p>
          <a:p>
            <a:pPr marL="228600" indent="-228600" eaLnBrk="1" hangingPunct="1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	Give each group a set of Planning cards and ask them to distribute them equally amongst tem. Tell students there are information cards, resource cards and decision cards.</a:t>
            </a:r>
          </a:p>
          <a:p>
            <a:pPr marL="228600" indent="-228600" eaLnBrk="1" hangingPunct="1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	Group to discuss the cards and what they appear to be telling them. They will need to make several deductions about what they need to do.</a:t>
            </a:r>
          </a:p>
          <a:p>
            <a:pPr marL="228600" indent="-228600" eaLnBrk="1" hangingPunct="1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	Give out the planning sheet.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	The group has now to arrange the relevant cards (not all) on the planning sheet (the sheet reflects the seven habits of effective planning).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NB </a:t>
            </a:r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The task is not to know how to use a telescope but to plan what they need to do and find out in order to use it.</a:t>
            </a:r>
          </a:p>
          <a:p>
            <a:pPr marL="228600" indent="-228600" eaLnBrk="1" hangingPunct="1"/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	Gallery the plans and look at similarities and differences.</a:t>
            </a:r>
            <a:endParaRPr lang="en-US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93614C30-C29D-4FDC-A5F6-733C768361E7}" type="slidenum">
              <a:rPr lang="en-GB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0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5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 Episode 6 to introduce/reinforce the idea that reflective people are adaptable and flexible, changing their plans as new ideas or information emerges.</a:t>
            </a: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Time: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For 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Revising your point of view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10 minutes.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Show image 1 and invite pairs to work out what it might be. Ask them to draw the whole object of which this is a part 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Show image 2 of the same object and ask them to think and draw again. Indicate how they are revising their point of view and changing their mind.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Show the final image of the complete object.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Other examples like this can be found at: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  http://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www.theimage.com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closeup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/15.htm#top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93614C30-C29D-4FDC-A5F6-733C768361E7}" type="slidenum">
              <a:rPr lang="en-GB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02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5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 Episode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7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to relate revising to their own plans.</a:t>
            </a: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Time: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For 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best laid plans…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5 minutes.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Ask students to look at their plan for 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 Search of a Planet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List things that might make them need to change their plans … it pays to think ahead in case you need to revise your plans according to the circumstances at the time.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For example, cloudy night, poor visibility, a comet or asteroid appears and distracts attention, the astronomer has gone on holiday for a week, the telescope is undergoing maintenance, they have calculated the time incorrectly.</a:t>
            </a:r>
          </a:p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Ask how these possible distractions or obstacles would cause them to change their plan.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93614C30-C29D-4FDC-A5F6-733C768361E7}" type="slidenum">
              <a:rPr lang="en-GB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0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5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 Episode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8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to reflect on the session and what they have found out about themselves as planners and revisers.</a:t>
            </a: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Time: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For formative reflection, 8 minutes.</a:t>
            </a:r>
          </a:p>
          <a:p>
            <a:pPr eaLnBrk="1" hangingPunct="1"/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Explore the following using </a:t>
            </a:r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Think, Pair, Share</a:t>
            </a:r>
          </a:p>
          <a:p>
            <a:pPr lvl="1" eaLnBrk="1" hangingPunct="1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charset="0"/>
              </a:rPr>
              <a:t>What have you found out about planning?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1" eaLnBrk="1" hangingPunct="1"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What was easy about planning?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What makes you say that?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What is tricky about planning?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Would you say you were a planner? (At school, at home, with friends.)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What makes you say that?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Is planning important?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What have you fund out about revising?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Would you say you are a reviser?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Why is revising a good learning habit?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Where do you need to use these learning habits?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charset="0"/>
              </a:rPr>
              <a:t>What do you need to get better at?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93614C30-C29D-4FDC-A5F6-733C768361E7}" type="slidenum">
              <a:rPr lang="en-GB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0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5AF6-77D3-9D4F-861C-213B1B4A7847}" type="datetimeFigureOut">
              <a:rPr lang="en-US" smtClean="0"/>
              <a:t>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F98-138C-7941-983B-86B6B0C01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5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5AF6-77D3-9D4F-861C-213B1B4A7847}" type="datetimeFigureOut">
              <a:rPr lang="en-US" smtClean="0"/>
              <a:t>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F98-138C-7941-983B-86B6B0C01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0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5AF6-77D3-9D4F-861C-213B1B4A7847}" type="datetimeFigureOut">
              <a:rPr lang="en-US" smtClean="0"/>
              <a:t>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F98-138C-7941-983B-86B6B0C01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8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5AF6-77D3-9D4F-861C-213B1B4A7847}" type="datetimeFigureOut">
              <a:rPr lang="en-US" smtClean="0"/>
              <a:t>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F98-138C-7941-983B-86B6B0C01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1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5AF6-77D3-9D4F-861C-213B1B4A7847}" type="datetimeFigureOut">
              <a:rPr lang="en-US" smtClean="0"/>
              <a:t>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F98-138C-7941-983B-86B6B0C01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37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5AF6-77D3-9D4F-861C-213B1B4A7847}" type="datetimeFigureOut">
              <a:rPr lang="en-US" smtClean="0"/>
              <a:t>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F98-138C-7941-983B-86B6B0C01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4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5AF6-77D3-9D4F-861C-213B1B4A7847}" type="datetimeFigureOut">
              <a:rPr lang="en-US" smtClean="0"/>
              <a:t>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F98-138C-7941-983B-86B6B0C01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70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5AF6-77D3-9D4F-861C-213B1B4A7847}" type="datetimeFigureOut">
              <a:rPr lang="en-US" smtClean="0"/>
              <a:t>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F98-138C-7941-983B-86B6B0C01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4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5AF6-77D3-9D4F-861C-213B1B4A7847}" type="datetimeFigureOut">
              <a:rPr lang="en-US" smtClean="0"/>
              <a:t>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F98-138C-7941-983B-86B6B0C01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6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5AF6-77D3-9D4F-861C-213B1B4A7847}" type="datetimeFigureOut">
              <a:rPr lang="en-US" smtClean="0"/>
              <a:t>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F98-138C-7941-983B-86B6B0C01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5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5AF6-77D3-9D4F-861C-213B1B4A7847}" type="datetimeFigureOut">
              <a:rPr lang="en-US" smtClean="0"/>
              <a:t>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F98-138C-7941-983B-86B6B0C01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90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D5AF6-77D3-9D4F-861C-213B1B4A7847}" type="datetimeFigureOut">
              <a:rPr lang="en-US" smtClean="0"/>
              <a:t>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AF98-138C-7941-983B-86B6B0C01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/>
          <p:nvPr/>
        </p:nvSpPr>
        <p:spPr>
          <a:xfrm>
            <a:off x="1419225" y="992187"/>
            <a:ext cx="6231825" cy="4970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1485900" y="274637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GB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Overview: Subject/phase – KS2/3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242" name="Google Shape;242;p37"/>
          <p:cNvSpPr txBox="1">
            <a:spLocks noGrp="1"/>
          </p:cNvSpPr>
          <p:nvPr>
            <p:ph type="body" idx="1"/>
          </p:nvPr>
        </p:nvSpPr>
        <p:spPr>
          <a:xfrm>
            <a:off x="1485900" y="1432251"/>
            <a:ext cx="3081375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dirty="0"/>
          </a:p>
          <a:p>
            <a:pPr marL="45720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GB" sz="2200" dirty="0" smtClean="0"/>
              <a:t>To be able to construct a plan for using a telescope </a:t>
            </a:r>
            <a:endParaRPr sz="2200" dirty="0"/>
          </a:p>
          <a:p>
            <a:pPr marL="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GB" dirty="0"/>
              <a:t>Using VTRs</a:t>
            </a:r>
            <a:endParaRPr dirty="0"/>
          </a:p>
          <a:p>
            <a:pPr marL="45720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GB" sz="1200" dirty="0" smtClean="0"/>
              <a:t>Think Puzzle Explore</a:t>
            </a:r>
          </a:p>
          <a:p>
            <a:pPr marL="45720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GB" sz="1200" dirty="0" smtClean="0"/>
              <a:t>Think Pair Share</a:t>
            </a:r>
          </a:p>
          <a:p>
            <a:pPr marL="45720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GB" sz="1400" dirty="0" smtClean="0"/>
              <a:t>Resources</a:t>
            </a:r>
          </a:p>
          <a:p>
            <a:pPr marL="45720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n-GB" sz="1200" dirty="0"/>
          </a:p>
          <a:p>
            <a:pPr marL="45720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n-GB" sz="1200" dirty="0" smtClean="0"/>
          </a:p>
          <a:p>
            <a:pPr marL="45720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lang="en-GB" sz="1200" dirty="0"/>
          </a:p>
          <a:p>
            <a:pPr marL="45720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sz="1800" dirty="0"/>
          </a:p>
        </p:txBody>
      </p:sp>
      <p:sp>
        <p:nvSpPr>
          <p:cNvPr id="243" name="Google Shape;243;p37"/>
          <p:cNvSpPr txBox="1"/>
          <p:nvPr/>
        </p:nvSpPr>
        <p:spPr>
          <a:xfrm>
            <a:off x="4433459" y="1326689"/>
            <a:ext cx="3081375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800"/>
            </a:pP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behaviours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 </a:t>
            </a:r>
            <a:r>
              <a:rPr lang="en-GB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lesson engages the following learning behaviours:</a:t>
            </a:r>
          </a:p>
          <a:p>
            <a:pPr marL="800100" lvl="1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oticing</a:t>
            </a:r>
          </a:p>
          <a:p>
            <a:pPr marL="800100" lvl="1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reasoning</a:t>
            </a:r>
          </a:p>
          <a:p>
            <a:pPr marL="800100" lvl="1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collaborating</a:t>
            </a:r>
          </a:p>
          <a:p>
            <a:pPr marL="800100" lvl="1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</a:p>
          <a:p>
            <a:pPr marL="800100" lvl="1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revising </a:t>
            </a:r>
          </a:p>
        </p:txBody>
      </p:sp>
      <p:sp>
        <p:nvSpPr>
          <p:cNvPr id="244" name="Google Shape;244;p37"/>
          <p:cNvSpPr txBox="1"/>
          <p:nvPr/>
        </p:nvSpPr>
        <p:spPr>
          <a:xfrm>
            <a:off x="1385409" y="5962642"/>
            <a:ext cx="65817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dual focused introduction….a content objective alongside the learning behaviours the task will </a:t>
            </a:r>
            <a:r>
              <a:rPr lang="en-GB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activate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pupils.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385409" y="4232794"/>
            <a:ext cx="28987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Aft>
                <a:spcPct val="0"/>
              </a:spcAft>
              <a:buFontTx/>
              <a:buChar char="•"/>
            </a:pPr>
            <a:r>
              <a:rPr lang="en-GB" sz="1400" dirty="0">
                <a:latin typeface="Arial" charset="0"/>
                <a:ea typeface="ＭＳ Ｐゴシック" charset="0"/>
              </a:rPr>
              <a:t>Telescope Planning cards (one set per 4 students)</a:t>
            </a:r>
          </a:p>
          <a:p>
            <a:pPr lvl="2">
              <a:spcAft>
                <a:spcPct val="0"/>
              </a:spcAft>
              <a:buFontTx/>
              <a:buChar char="•"/>
            </a:pPr>
            <a:r>
              <a:rPr lang="en-GB" sz="1400" dirty="0">
                <a:latin typeface="Arial" charset="0"/>
                <a:ea typeface="ＭＳ Ｐゴシック" charset="0"/>
              </a:rPr>
              <a:t>  Planning Format (one per 4 students)</a:t>
            </a:r>
          </a:p>
          <a:p>
            <a:pPr lvl="2">
              <a:buFontTx/>
              <a:buChar char="•"/>
            </a:pPr>
            <a:r>
              <a:rPr lang="en-GB" sz="1400" dirty="0">
                <a:latin typeface="Arial" charset="0"/>
                <a:ea typeface="ＭＳ Ｐゴシック" charset="0"/>
              </a:rPr>
              <a:t>  </a:t>
            </a:r>
            <a:r>
              <a:rPr lang="en-GB" sz="1400" dirty="0" err="1">
                <a:latin typeface="Arial" charset="0"/>
                <a:ea typeface="ＭＳ Ｐゴシック" charset="0"/>
              </a:rPr>
              <a:t>Faulkes</a:t>
            </a:r>
            <a:r>
              <a:rPr lang="en-GB" sz="1400" dirty="0">
                <a:latin typeface="Arial" charset="0"/>
                <a:ea typeface="ＭＳ Ｐゴシック" charset="0"/>
              </a:rPr>
              <a:t> </a:t>
            </a:r>
            <a:r>
              <a:rPr lang="en-GB" sz="1400" dirty="0" err="1">
                <a:latin typeface="Arial" charset="0"/>
                <a:ea typeface="ＭＳ Ｐゴシック" charset="0"/>
              </a:rPr>
              <a:t>Skymaps</a:t>
            </a:r>
            <a:r>
              <a:rPr lang="en-GB" sz="1400" dirty="0">
                <a:latin typeface="Arial" charset="0"/>
                <a:ea typeface="ＭＳ Ｐゴシック" charset="0"/>
              </a:rPr>
              <a:t> (one set per 4 students)</a:t>
            </a:r>
          </a:p>
        </p:txBody>
      </p:sp>
    </p:spTree>
    <p:extLst>
      <p:ext uri="{BB962C8B-B14F-4D97-AF65-F5344CB8AC3E}">
        <p14:creationId xmlns:p14="http://schemas.microsoft.com/office/powerpoint/2010/main" val="4438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827900" y="248188"/>
            <a:ext cx="4192939" cy="303317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b="1" dirty="0">
                <a:solidFill>
                  <a:srgbClr val="000000"/>
                </a:solidFill>
              </a:rPr>
              <a:t>Teacher talk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>
                <a:solidFill>
                  <a:srgbClr val="000000"/>
                </a:solidFill>
              </a:rPr>
              <a:t> </a:t>
            </a:r>
            <a:r>
              <a:rPr lang="en-GB" altLang="en-US" sz="1600" i="1" dirty="0" smtClean="0">
                <a:solidFill>
                  <a:srgbClr val="000000"/>
                </a:solidFill>
              </a:rPr>
              <a:t>We’ll remind ourselves about the meaning of reflection and planning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We’ll then learn how to make a plan for using a telescope.</a:t>
            </a:r>
            <a:endParaRPr lang="en-GB" altLang="en-US" sz="1600" i="1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2119" y="394180"/>
            <a:ext cx="4017776" cy="28633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3039" y="3403600"/>
            <a:ext cx="3724010" cy="2786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b="1" dirty="0">
                <a:solidFill>
                  <a:srgbClr val="000000"/>
                </a:solidFill>
              </a:rPr>
              <a:t>Student </a:t>
            </a:r>
            <a:r>
              <a:rPr lang="en-GB" altLang="en-US" b="1" dirty="0" smtClean="0">
                <a:solidFill>
                  <a:srgbClr val="000000"/>
                </a:solidFill>
              </a:rPr>
              <a:t>Action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600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Listen for rationale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Become aware of learning behaviours to be used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2368155" y="1693864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534296" y="19050"/>
            <a:ext cx="6663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 dirty="0"/>
              <a:t>Episode </a:t>
            </a:r>
            <a:r>
              <a:rPr lang="en-GB" sz="2000" b="1" dirty="0" smtClean="0"/>
              <a:t>1 An outline plan for the lesson</a:t>
            </a:r>
            <a:endParaRPr lang="en-GB" sz="2000" b="1" dirty="0"/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1725690" y="328555"/>
            <a:ext cx="1767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Screen image</a:t>
            </a:r>
          </a:p>
        </p:txBody>
      </p:sp>
      <p:pic>
        <p:nvPicPr>
          <p:cNvPr id="49160" name="Picture 21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42" y="728665"/>
            <a:ext cx="42267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3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1" y="3521077"/>
            <a:ext cx="38457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27"/>
          <p:cNvSpPr txBox="1">
            <a:spLocks noChangeArrowheads="1"/>
          </p:cNvSpPr>
          <p:nvPr/>
        </p:nvSpPr>
        <p:spPr bwMode="auto">
          <a:xfrm>
            <a:off x="-875109" y="4838702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933" y="6273224"/>
            <a:ext cx="8706115" cy="584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Provoking and supporting the use of listening for purpose and making links with learning behaviours to be </a:t>
            </a:r>
            <a:r>
              <a:rPr lang="en-GB" altLang="en-US" sz="1600" dirty="0" smtClean="0">
                <a:solidFill>
                  <a:srgbClr val="000000"/>
                </a:solidFill>
              </a:rPr>
              <a:t>used.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857" y="3416223"/>
            <a:ext cx="4094411" cy="27738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b="1" dirty="0">
                <a:solidFill>
                  <a:srgbClr val="000000"/>
                </a:solidFill>
              </a:rPr>
              <a:t>Teacher </a:t>
            </a:r>
            <a:r>
              <a:rPr lang="en-GB" altLang="en-US" b="1" dirty="0" smtClean="0">
                <a:solidFill>
                  <a:srgbClr val="000000"/>
                </a:solidFill>
              </a:rPr>
              <a:t>Action</a:t>
            </a:r>
            <a:endParaRPr lang="en-GB" altLang="en-US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Introduce the running order of the lesson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Say a little about each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Encourage questions</a:t>
            </a:r>
            <a:endParaRPr lang="en-GB" altLang="en-US" sz="1600" dirty="0"/>
          </a:p>
        </p:txBody>
      </p:sp>
      <p:pic>
        <p:nvPicPr>
          <p:cNvPr id="4916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23301"/>
            <a:ext cx="650081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lide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54" y="696916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8" grpId="0" animBg="1"/>
      <p:bldP spid="3" grpId="0" animBg="1" autoUpdateAnimBg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827900" y="248188"/>
            <a:ext cx="4192939" cy="303317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Teacher talk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>
                <a:solidFill>
                  <a:srgbClr val="000000"/>
                </a:solidFill>
              </a:rPr>
              <a:t> </a:t>
            </a:r>
            <a:r>
              <a:rPr lang="en-GB" altLang="en-US" sz="1600" i="1" dirty="0" smtClean="0">
                <a:solidFill>
                  <a:srgbClr val="000000"/>
                </a:solidFill>
              </a:rPr>
              <a:t>Why is being a self managing learner important?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 What do these statements mean?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What makes you say that?</a:t>
            </a:r>
            <a:endParaRPr lang="en-GB" altLang="en-US" sz="1600" i="1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2119" y="394180"/>
            <a:ext cx="4017776" cy="28633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600" dirty="0">
              <a:solidFill>
                <a:prstClr val="white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3039" y="3403600"/>
            <a:ext cx="3724010" cy="2786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Student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Action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600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Each student with a whiteboard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Offer a short (no more than 5word) answer to each item shown.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Offer reasons re the importance of managing their own learning.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1436822" y="1316040"/>
            <a:ext cx="251580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Reflective learners: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Persevere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Think about how they are learning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Ask questions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Plan work flexibly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Stops and assesses progress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Makes changes along the way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Understands how others feel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534296" y="19050"/>
            <a:ext cx="6663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 dirty="0"/>
              <a:t>Episode </a:t>
            </a:r>
            <a:r>
              <a:rPr lang="en-GB" sz="2000" b="1" dirty="0" smtClean="0"/>
              <a:t>2  features of managing their own learning</a:t>
            </a:r>
            <a:endParaRPr lang="en-GB" sz="2000" b="1" dirty="0"/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2042182" y="402985"/>
            <a:ext cx="1134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Screen image</a:t>
            </a:r>
          </a:p>
        </p:txBody>
      </p:sp>
      <p:pic>
        <p:nvPicPr>
          <p:cNvPr id="49160" name="Picture 21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42" y="728665"/>
            <a:ext cx="42267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3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1" y="3521077"/>
            <a:ext cx="38457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27"/>
          <p:cNvSpPr txBox="1">
            <a:spLocks noChangeArrowheads="1"/>
          </p:cNvSpPr>
          <p:nvPr/>
        </p:nvSpPr>
        <p:spPr bwMode="auto">
          <a:xfrm>
            <a:off x="-875109" y="4838702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857" y="6239305"/>
            <a:ext cx="7835161" cy="584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Provokes and supports the use of reasoning and link making to understand self regulation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857" y="3416223"/>
            <a:ext cx="4094411" cy="27738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Teacher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Action</a:t>
            </a:r>
            <a:endParaRPr lang="en-GB" altLang="en-US" sz="1600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Time 5 </a:t>
            </a:r>
            <a:r>
              <a:rPr lang="en-GB" altLang="en-US" sz="1600" dirty="0" err="1" smtClean="0"/>
              <a:t>mins</a:t>
            </a:r>
            <a:endParaRPr lang="en-GB" altLang="en-US" sz="1600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Reveal the titles on the screen one by one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For each, ask students to record on mini whiteboards </a:t>
            </a:r>
            <a:r>
              <a:rPr lang="en-GB" altLang="en-US" sz="1600" b="1" dirty="0" smtClean="0"/>
              <a:t>what the statements mean.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Lead </a:t>
            </a:r>
            <a:r>
              <a:rPr lang="en-GB" altLang="en-US" sz="1600" dirty="0"/>
              <a:t>a discussion about being a manager of their own learning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600" b="1" dirty="0"/>
          </a:p>
        </p:txBody>
      </p:sp>
      <p:pic>
        <p:nvPicPr>
          <p:cNvPr id="4916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23301"/>
            <a:ext cx="650081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shot 2019-01-07 at 16.51.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62" y="728665"/>
            <a:ext cx="337894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8" grpId="0" animBg="1"/>
      <p:bldP spid="3" grpId="0" animBg="1" autoUpdateAnimBg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827900" y="248188"/>
            <a:ext cx="4192939" cy="303317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Teacher talk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>
                <a:solidFill>
                  <a:srgbClr val="000000"/>
                </a:solidFill>
              </a:rPr>
              <a:t> </a:t>
            </a:r>
            <a:r>
              <a:rPr lang="en-GB" altLang="en-US" sz="1600" b="1" i="1" dirty="0" smtClean="0">
                <a:solidFill>
                  <a:srgbClr val="000000"/>
                </a:solidFill>
              </a:rPr>
              <a:t>Review what works</a:t>
            </a:r>
            <a:r>
              <a:rPr lang="en-GB" altLang="en-US" sz="1600" i="1" dirty="0" smtClean="0">
                <a:solidFill>
                  <a:srgbClr val="000000"/>
                </a:solidFill>
              </a:rPr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What worked and why in your plan?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Would you do things in this order again?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smtClean="0">
                <a:solidFill>
                  <a:srgbClr val="000000"/>
                </a:solidFill>
              </a:rPr>
              <a:t>Amend </a:t>
            </a:r>
            <a:r>
              <a:rPr lang="en-GB" altLang="en-US" sz="1600" i="1" smtClean="0">
                <a:solidFill>
                  <a:srgbClr val="000000"/>
                </a:solidFill>
              </a:rPr>
              <a:t>your </a:t>
            </a:r>
            <a:r>
              <a:rPr lang="en-GB" altLang="en-US" sz="1600" i="1" smtClean="0">
                <a:solidFill>
                  <a:srgbClr val="000000"/>
                </a:solidFill>
              </a:rPr>
              <a:t>Post </a:t>
            </a:r>
            <a:r>
              <a:rPr lang="en-GB" altLang="en-US" sz="1600" i="1" smtClean="0">
                <a:solidFill>
                  <a:srgbClr val="000000"/>
                </a:solidFill>
              </a:rPr>
              <a:t>its </a:t>
            </a:r>
            <a:r>
              <a:rPr lang="en-GB" altLang="en-US" sz="1600" i="1" dirty="0">
                <a:solidFill>
                  <a:srgbClr val="000000"/>
                </a:solidFill>
              </a:rPr>
              <a:t>o</a:t>
            </a:r>
            <a:r>
              <a:rPr lang="en-GB" altLang="en-US" sz="1600" i="1" smtClean="0">
                <a:solidFill>
                  <a:srgbClr val="000000"/>
                </a:solidFill>
              </a:rPr>
              <a:t>rder</a:t>
            </a:r>
            <a:r>
              <a:rPr lang="en-GB" altLang="en-US" sz="1600" i="1" dirty="0" smtClean="0">
                <a:solidFill>
                  <a:srgbClr val="000000"/>
                </a:solidFill>
              </a:rPr>
              <a:t>.</a:t>
            </a:r>
            <a:endParaRPr lang="en-GB" altLang="en-US" sz="1600" i="1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2119" y="394180"/>
            <a:ext cx="4017776" cy="28633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None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3039" y="3403600"/>
            <a:ext cx="3724010" cy="2786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Student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Action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600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Pairs. A mimes B mirrors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Reverse for 2</a:t>
            </a:r>
            <a:r>
              <a:rPr lang="en-GB" altLang="en-US" sz="1600" baseline="30000" dirty="0" smtClean="0">
                <a:solidFill>
                  <a:srgbClr val="000000"/>
                </a:solidFill>
              </a:rPr>
              <a:t>nd</a:t>
            </a:r>
            <a:r>
              <a:rPr lang="en-GB" altLang="en-US" sz="1600" dirty="0" smtClean="0">
                <a:solidFill>
                  <a:srgbClr val="000000"/>
                </a:solidFill>
              </a:rPr>
              <a:t> task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Put stages of plan onto Post its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Pairs review their plan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2368155" y="1693864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534296" y="19050"/>
            <a:ext cx="6663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 dirty="0"/>
              <a:t>Episode </a:t>
            </a:r>
            <a:r>
              <a:rPr lang="en-GB" sz="2000" b="1" dirty="0" smtClean="0"/>
              <a:t>3  Warm up activity...mirroring </a:t>
            </a:r>
            <a:endParaRPr lang="en-GB" sz="2000" b="1" dirty="0"/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2042182" y="367001"/>
            <a:ext cx="1134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cs typeface="Arial" panose="020B0604020202020204" pitchFamily="34" charset="0"/>
              </a:rPr>
              <a:t>Screen image</a:t>
            </a:r>
          </a:p>
        </p:txBody>
      </p:sp>
      <p:pic>
        <p:nvPicPr>
          <p:cNvPr id="49160" name="Picture 21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42" y="728665"/>
            <a:ext cx="42267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3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1" y="3521077"/>
            <a:ext cx="38457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27"/>
          <p:cNvSpPr txBox="1">
            <a:spLocks noChangeArrowheads="1"/>
          </p:cNvSpPr>
          <p:nvPr/>
        </p:nvSpPr>
        <p:spPr bwMode="auto">
          <a:xfrm>
            <a:off x="-875109" y="4838702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857" y="6442501"/>
            <a:ext cx="78351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Provokes the use of imitation, planning and imagination.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857" y="3416223"/>
            <a:ext cx="4094411" cy="27738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Teacher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Action</a:t>
            </a:r>
            <a:endParaRPr lang="en-GB" altLang="en-US" sz="1600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Time 10 </a:t>
            </a:r>
            <a:r>
              <a:rPr lang="en-GB" altLang="en-US" sz="1600" dirty="0" err="1" smtClean="0"/>
              <a:t>mins</a:t>
            </a:r>
            <a:endParaRPr lang="en-GB" altLang="en-US" sz="1600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Set up pairs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dirty="0" smtClean="0"/>
              <a:t>Task 1 Teeth cleaning mirroring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Discuss and change places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dirty="0" smtClean="0"/>
              <a:t>Task 2...to make a pre-cooked meal for an astronaut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dirty="0" smtClean="0"/>
              <a:t>Give pupils Post its to plan the order of actions needed.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Review in pairs</a:t>
            </a:r>
            <a:endParaRPr lang="en-GB" altLang="en-US" sz="1600" dirty="0"/>
          </a:p>
        </p:txBody>
      </p:sp>
      <p:pic>
        <p:nvPicPr>
          <p:cNvPr id="4916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23301"/>
            <a:ext cx="650081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lide1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8" y="709526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8" grpId="0" animBg="1"/>
      <p:bldP spid="3" grpId="0" animBg="1" autoUpdateAnimBg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827900" y="248188"/>
            <a:ext cx="4192939" cy="303317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Teacher talk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>
                <a:solidFill>
                  <a:srgbClr val="000000"/>
                </a:solidFill>
              </a:rPr>
              <a:t> </a:t>
            </a:r>
            <a:r>
              <a:rPr lang="en-GB" altLang="en-US" sz="1600" i="1" dirty="0" smtClean="0">
                <a:solidFill>
                  <a:srgbClr val="000000"/>
                </a:solidFill>
              </a:rPr>
              <a:t>What </a:t>
            </a:r>
            <a:r>
              <a:rPr lang="en-GB" altLang="en-US" sz="1600" i="1" dirty="0" smtClean="0">
                <a:solidFill>
                  <a:srgbClr val="000000"/>
                </a:solidFill>
              </a:rPr>
              <a:t>is involved </a:t>
            </a:r>
            <a:r>
              <a:rPr lang="en-GB" altLang="en-US" sz="1600" i="1" dirty="0" smtClean="0">
                <a:solidFill>
                  <a:srgbClr val="000000"/>
                </a:solidFill>
              </a:rPr>
              <a:t>with making a plan?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What might you need to think about first?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Is there one best order?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 </a:t>
            </a:r>
            <a:endParaRPr lang="en-GB" altLang="en-US" sz="1600" i="1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2119" y="394180"/>
            <a:ext cx="4017776" cy="28633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3039" y="3403600"/>
            <a:ext cx="3724010" cy="2786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Student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Action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600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Offering suggestions for the brainstorm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Pairs ordering the list to make sense for planning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600" b="1" dirty="0">
              <a:solidFill>
                <a:srgbClr val="000000"/>
              </a:solidFill>
            </a:endParaRPr>
          </a:p>
        </p:txBody>
      </p:sp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2368155" y="1693864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534296" y="19050"/>
            <a:ext cx="6663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 dirty="0"/>
              <a:t>Episode </a:t>
            </a:r>
            <a:r>
              <a:rPr lang="en-GB" sz="2000" b="1" dirty="0" smtClean="0"/>
              <a:t>4  Seven reminders about effective planning</a:t>
            </a:r>
            <a:endParaRPr lang="en-GB" sz="2000" b="1" dirty="0"/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2042182" y="394180"/>
            <a:ext cx="1134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Screen image</a:t>
            </a:r>
          </a:p>
        </p:txBody>
      </p:sp>
      <p:pic>
        <p:nvPicPr>
          <p:cNvPr id="49160" name="Picture 21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42" y="728665"/>
            <a:ext cx="42267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3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1" y="3521077"/>
            <a:ext cx="38457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27"/>
          <p:cNvSpPr txBox="1">
            <a:spLocks noChangeArrowheads="1"/>
          </p:cNvSpPr>
          <p:nvPr/>
        </p:nvSpPr>
        <p:spPr bwMode="auto">
          <a:xfrm>
            <a:off x="-875109" y="4838702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857" y="6442501"/>
            <a:ext cx="78351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Provoking and supporting the use of reasoning and link </a:t>
            </a:r>
            <a:r>
              <a:rPr lang="en-GB" altLang="en-US" sz="1600" dirty="0" smtClean="0">
                <a:solidFill>
                  <a:srgbClr val="000000"/>
                </a:solidFill>
              </a:rPr>
              <a:t>making to </a:t>
            </a:r>
            <a:r>
              <a:rPr lang="en-GB" altLang="en-US" sz="1600" dirty="0" smtClean="0">
                <a:solidFill>
                  <a:srgbClr val="000000"/>
                </a:solidFill>
              </a:rPr>
              <a:t>previous activity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857" y="3416223"/>
            <a:ext cx="4094411" cy="27738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Teacher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Action</a:t>
            </a:r>
            <a:endParaRPr lang="en-GB" altLang="en-US" sz="1600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Time 10 </a:t>
            </a:r>
            <a:r>
              <a:rPr lang="en-GB" altLang="en-US" sz="1600" dirty="0" err="1" smtClean="0"/>
              <a:t>mins</a:t>
            </a:r>
            <a:endParaRPr lang="en-GB" altLang="en-US" sz="1600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Brainstorm question...what is involved with planning?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Record a list of suggestions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Compare with those you now reveal on the whiteboard.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/>
              <a:t>Pairs to order the lists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600" dirty="0"/>
          </a:p>
        </p:txBody>
      </p:sp>
      <p:pic>
        <p:nvPicPr>
          <p:cNvPr id="4916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23301"/>
            <a:ext cx="650081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7" y="671179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8" grpId="0" animBg="1"/>
      <p:bldP spid="3" grpId="0" animBg="1" autoUpdateAnimBg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827900" y="248188"/>
            <a:ext cx="4192939" cy="303317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Teacher talk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>
                <a:solidFill>
                  <a:srgbClr val="000000"/>
                </a:solidFill>
              </a:rPr>
              <a:t> What </a:t>
            </a:r>
            <a:r>
              <a:rPr lang="en-GB" altLang="en-US" sz="1600" i="1" dirty="0" smtClean="0">
                <a:solidFill>
                  <a:srgbClr val="000000"/>
                </a:solidFill>
              </a:rPr>
              <a:t>do the cards appear to be telling you?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What can you deduce from this?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Where might this go on the planning sheet?</a:t>
            </a:r>
            <a:endParaRPr lang="en-GB" altLang="en-US" sz="1600" i="1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2119" y="394180"/>
            <a:ext cx="4017776" cy="28633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3039" y="3403600"/>
            <a:ext cx="3724010" cy="2786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Student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Action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600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Groups of 4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Discuss cards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Sort cards onto the planning sheets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Check for accuracy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Discuss similarities and differences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2368155" y="1693864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534296" y="19050"/>
            <a:ext cx="6663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 dirty="0"/>
              <a:t>Episode </a:t>
            </a:r>
            <a:r>
              <a:rPr lang="en-GB" sz="2000" b="1" dirty="0" smtClean="0"/>
              <a:t>5 In search of a planet activity</a:t>
            </a:r>
            <a:endParaRPr lang="en-GB" sz="2000" b="1" dirty="0"/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2042182" y="419160"/>
            <a:ext cx="1134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Screen image</a:t>
            </a:r>
          </a:p>
        </p:txBody>
      </p:sp>
      <p:pic>
        <p:nvPicPr>
          <p:cNvPr id="49160" name="Picture 21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42" y="728665"/>
            <a:ext cx="42267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3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1" y="3521077"/>
            <a:ext cx="38457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27"/>
          <p:cNvSpPr txBox="1">
            <a:spLocks noChangeArrowheads="1"/>
          </p:cNvSpPr>
          <p:nvPr/>
        </p:nvSpPr>
        <p:spPr bwMode="auto">
          <a:xfrm>
            <a:off x="-875109" y="4838702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857" y="6442501"/>
            <a:ext cx="78351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Provoking a planning </a:t>
            </a:r>
            <a:r>
              <a:rPr lang="en-GB" altLang="en-US" sz="1600" dirty="0" err="1" smtClean="0">
                <a:solidFill>
                  <a:srgbClr val="000000"/>
                </a:solidFill>
              </a:rPr>
              <a:t>mindset</a:t>
            </a:r>
            <a:r>
              <a:rPr lang="en-GB" altLang="en-US" sz="1600" dirty="0" smtClean="0">
                <a:solidFill>
                  <a:srgbClr val="000000"/>
                </a:solidFill>
              </a:rPr>
              <a:t> using reasoning and linking to previous learning.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857" y="3416223"/>
            <a:ext cx="4094411" cy="27738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Teacher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Action</a:t>
            </a:r>
            <a:endParaRPr lang="en-GB" altLang="en-US" sz="1600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/>
              <a:t>Time 30 </a:t>
            </a:r>
            <a:r>
              <a:rPr lang="en-GB" altLang="en-US" sz="1600" dirty="0" err="1"/>
              <a:t>mins</a:t>
            </a:r>
            <a:endParaRPr lang="en-GB" altLang="en-US" sz="1600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Distribute resources to groups of 4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Resources: Planning cards, formats, Sky maps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Distribute planning cards equally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Explain difference in cards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Groups to discuss cards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TASK To plan a search for Mars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Gallery plans, look for similarities and differences</a:t>
            </a:r>
            <a:endParaRPr lang="en-GB" altLang="en-US" sz="1600" dirty="0"/>
          </a:p>
        </p:txBody>
      </p:sp>
      <p:pic>
        <p:nvPicPr>
          <p:cNvPr id="4916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23301"/>
            <a:ext cx="650081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3" y="696689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8" grpId="0" animBg="1"/>
      <p:bldP spid="3" grpId="0" animBg="1" autoUpdateAnimBg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827900" y="248188"/>
            <a:ext cx="4192939" cy="303317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Teacher talk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>
                <a:solidFill>
                  <a:srgbClr val="000000"/>
                </a:solidFill>
              </a:rPr>
              <a:t> What </a:t>
            </a:r>
            <a:r>
              <a:rPr lang="en-GB" altLang="en-US" sz="1600" i="1" dirty="0" smtClean="0">
                <a:solidFill>
                  <a:srgbClr val="000000"/>
                </a:solidFill>
              </a:rPr>
              <a:t>does the image suggest?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What can you see?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What might you imagine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How is your image changing. Why have you changed your mind about that?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How have you changed your drawing?</a:t>
            </a:r>
            <a:endParaRPr lang="en-GB" altLang="en-US" sz="1600" i="1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2119" y="394180"/>
            <a:ext cx="4017776" cy="28633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600" dirty="0" smtClean="0">
              <a:solidFill>
                <a:prstClr val="white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3039" y="3403600"/>
            <a:ext cx="3724010" cy="2786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Student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Action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600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Pairs discuss what object might be and draw it.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Similarly with image 2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Become aware of how their drawing is changing as more of the original is revealed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2368155" y="1693864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534296" y="19050"/>
            <a:ext cx="6663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 dirty="0"/>
              <a:t>Episode </a:t>
            </a:r>
            <a:r>
              <a:rPr lang="en-GB" sz="2000" b="1" dirty="0" smtClean="0"/>
              <a:t>6 </a:t>
            </a:r>
            <a:r>
              <a:rPr lang="en-GB" sz="2000" b="1" dirty="0"/>
              <a:t> </a:t>
            </a:r>
            <a:r>
              <a:rPr lang="en-GB" sz="2000" b="1" dirty="0" smtClean="0"/>
              <a:t>Being adaptable </a:t>
            </a:r>
            <a:endParaRPr lang="en-GB" sz="2000" b="1" dirty="0"/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2042182" y="385772"/>
            <a:ext cx="1134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Screen image</a:t>
            </a:r>
          </a:p>
        </p:txBody>
      </p:sp>
      <p:pic>
        <p:nvPicPr>
          <p:cNvPr id="49160" name="Picture 21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42" y="728665"/>
            <a:ext cx="42267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3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1" y="3521077"/>
            <a:ext cx="38457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27"/>
          <p:cNvSpPr txBox="1">
            <a:spLocks noChangeArrowheads="1"/>
          </p:cNvSpPr>
          <p:nvPr/>
        </p:nvSpPr>
        <p:spPr bwMode="auto">
          <a:xfrm>
            <a:off x="-875109" y="4838702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857" y="6442501"/>
            <a:ext cx="78351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Provoking the use of noticing, revising and reflective behaviours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857" y="3416223"/>
            <a:ext cx="4094411" cy="27738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Teacher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Action</a:t>
            </a:r>
            <a:endParaRPr lang="en-GB" altLang="en-US" sz="1600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Time 10 </a:t>
            </a:r>
            <a:r>
              <a:rPr lang="en-GB" altLang="en-US" sz="1600" dirty="0" err="1" smtClean="0"/>
              <a:t>mins</a:t>
            </a:r>
            <a:endParaRPr lang="en-GB" altLang="en-US" sz="1600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Show image 1. Invite pairs to work out what it might be and draw the object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Show image 2 of same object and ask them to think and draw again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Show final image of complete object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Discuss how their minds are changing and how they </a:t>
            </a:r>
            <a:r>
              <a:rPr lang="en-GB" altLang="en-US" sz="1600" dirty="0"/>
              <a:t>a</a:t>
            </a:r>
            <a:r>
              <a:rPr lang="en-GB" altLang="en-US" sz="1600" dirty="0" smtClean="0"/>
              <a:t>re revising their ideas</a:t>
            </a:r>
            <a:endParaRPr lang="en-GB" altLang="en-US" sz="1600" dirty="0"/>
          </a:p>
        </p:txBody>
      </p:sp>
      <p:pic>
        <p:nvPicPr>
          <p:cNvPr id="4916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23301"/>
            <a:ext cx="650081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4" y="662771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9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8" grpId="0" animBg="1"/>
      <p:bldP spid="3" grpId="0" animBg="1" autoUpdateAnimBg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827900" y="248188"/>
            <a:ext cx="4192939" cy="303317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Teacher talk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>
                <a:solidFill>
                  <a:srgbClr val="000000"/>
                </a:solidFill>
              </a:rPr>
              <a:t> </a:t>
            </a:r>
            <a:r>
              <a:rPr lang="en-GB" altLang="en-US" sz="1600" i="1" dirty="0" smtClean="0">
                <a:solidFill>
                  <a:srgbClr val="000000"/>
                </a:solidFill>
              </a:rPr>
              <a:t>What if...it’s a cloudy night? an asteroid appears? The telescope is undergoing maintenance?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Have you calculated the time correctly?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600" i="1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2119" y="394180"/>
            <a:ext cx="4017776" cy="28633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3039" y="3403600"/>
            <a:ext cx="3724010" cy="2786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Student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Action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600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Make lists of what might cause them to change their plans.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Make amends to the plan for the most probable suggestions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2368155" y="1693864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534296" y="19050"/>
            <a:ext cx="6663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 dirty="0"/>
              <a:t>Episode </a:t>
            </a:r>
            <a:r>
              <a:rPr lang="en-GB" sz="2000" b="1" dirty="0" smtClean="0"/>
              <a:t>7. Revising your plans</a:t>
            </a:r>
            <a:endParaRPr lang="en-GB" sz="2000" b="1" dirty="0"/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2042182" y="434733"/>
            <a:ext cx="1134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Screen image</a:t>
            </a:r>
          </a:p>
        </p:txBody>
      </p:sp>
      <p:pic>
        <p:nvPicPr>
          <p:cNvPr id="49160" name="Picture 21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42" y="728665"/>
            <a:ext cx="42267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3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1" y="3521077"/>
            <a:ext cx="38457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27"/>
          <p:cNvSpPr txBox="1">
            <a:spLocks noChangeArrowheads="1"/>
          </p:cNvSpPr>
          <p:nvPr/>
        </p:nvSpPr>
        <p:spPr bwMode="auto">
          <a:xfrm>
            <a:off x="-875109" y="4838702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857" y="6442501"/>
            <a:ext cx="78351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Provokes the use of reflecting and revising behaviours.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857" y="3416223"/>
            <a:ext cx="4094411" cy="27738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Teacher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Action</a:t>
            </a:r>
            <a:endParaRPr lang="en-GB" altLang="en-US" sz="1600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Time 5 </a:t>
            </a:r>
            <a:r>
              <a:rPr lang="en-GB" altLang="en-US" sz="1600" dirty="0" err="1" smtClean="0"/>
              <a:t>mins</a:t>
            </a:r>
            <a:endParaRPr lang="en-GB" altLang="en-US" sz="1600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Require pupils to re-look at their plans ‘In search of a planet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Invite them to think of things that may cause a need to change their plans</a:t>
            </a:r>
            <a:endParaRPr lang="en-GB" altLang="en-US" sz="1600" dirty="0"/>
          </a:p>
        </p:txBody>
      </p:sp>
      <p:pic>
        <p:nvPicPr>
          <p:cNvPr id="4916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23301"/>
            <a:ext cx="650081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0" y="69533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8" grpId="0" animBg="1"/>
      <p:bldP spid="3" grpId="0" animBg="1" autoUpdateAnimBg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827900" y="248188"/>
            <a:ext cx="4192939" cy="303317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Teacher talk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>
                <a:solidFill>
                  <a:srgbClr val="000000"/>
                </a:solidFill>
              </a:rPr>
              <a:t> What </a:t>
            </a:r>
            <a:r>
              <a:rPr lang="en-GB" altLang="en-US" sz="1600" i="1" dirty="0" smtClean="0">
                <a:solidFill>
                  <a:srgbClr val="000000"/>
                </a:solidFill>
              </a:rPr>
              <a:t>have you found out about planning?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What was easy about planning?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What makes you say that?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Why is revising important?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i="1" dirty="0" smtClean="0">
                <a:solidFill>
                  <a:srgbClr val="000000"/>
                </a:solidFill>
              </a:rPr>
              <a:t>What might stop us revising?</a:t>
            </a:r>
            <a:endParaRPr lang="en-GB" altLang="en-US" sz="1600" i="1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2119" y="394180"/>
            <a:ext cx="4017776" cy="28633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3039" y="3403600"/>
            <a:ext cx="3724010" cy="2786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Student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Action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600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Pairs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Consider first question alone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share and discuss each other’s answer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Share with larger group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Agree a consensus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2368155" y="1693864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534296" y="19050"/>
            <a:ext cx="6663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 dirty="0"/>
              <a:t>Episode </a:t>
            </a:r>
            <a:r>
              <a:rPr lang="en-GB" sz="2000" b="1" dirty="0" smtClean="0"/>
              <a:t>8 Reflecting on planning</a:t>
            </a:r>
            <a:endParaRPr lang="en-GB" sz="2000" b="1" dirty="0"/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2042182" y="368361"/>
            <a:ext cx="1134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Screen image</a:t>
            </a:r>
          </a:p>
        </p:txBody>
      </p:sp>
      <p:pic>
        <p:nvPicPr>
          <p:cNvPr id="49160" name="Picture 21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42" y="728665"/>
            <a:ext cx="42267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3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1" y="3521077"/>
            <a:ext cx="38457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27"/>
          <p:cNvSpPr txBox="1">
            <a:spLocks noChangeArrowheads="1"/>
          </p:cNvSpPr>
          <p:nvPr/>
        </p:nvSpPr>
        <p:spPr bwMode="auto">
          <a:xfrm>
            <a:off x="-875109" y="4838702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857" y="6442501"/>
            <a:ext cx="783516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dirty="0" smtClean="0">
                <a:solidFill>
                  <a:srgbClr val="000000"/>
                </a:solidFill>
              </a:rPr>
              <a:t>Provokes and supports the use of reflective and evaluative behaviours.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857" y="3416223"/>
            <a:ext cx="4094411" cy="27738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Teacher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Action</a:t>
            </a:r>
            <a:endParaRPr lang="en-GB" altLang="en-US" sz="1600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Time 8 </a:t>
            </a:r>
            <a:r>
              <a:rPr lang="en-GB" altLang="en-US" sz="1600" dirty="0" err="1" smtClean="0"/>
              <a:t>mins</a:t>
            </a:r>
            <a:endParaRPr lang="en-GB" altLang="en-US" sz="1600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Use VTR Think Pair Share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Pose three or 4 key questions re planning and revising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Note down key things </a:t>
            </a:r>
            <a:r>
              <a:rPr lang="en-GB" altLang="en-US" sz="1600" dirty="0"/>
              <a:t>e</a:t>
            </a:r>
            <a:r>
              <a:rPr lang="en-GB" altLang="en-US" sz="1600" dirty="0" smtClean="0"/>
              <a:t>merging from groups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 smtClean="0"/>
              <a:t>Assist agreement of consensus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600" dirty="0"/>
          </a:p>
        </p:txBody>
      </p:sp>
      <p:pic>
        <p:nvPicPr>
          <p:cNvPr id="4916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23301"/>
            <a:ext cx="650081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7" y="64536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8" grpId="0" animBg="1"/>
      <p:bldP spid="3" grpId="0" animBg="1" autoUpdateAnimBg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1922</Words>
  <Application>Microsoft Office PowerPoint</Application>
  <PresentationFormat>On-screen Show (4:3)</PresentationFormat>
  <Paragraphs>282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Calibri</vt:lpstr>
      <vt:lpstr>Office Theme</vt:lpstr>
      <vt:lpstr>Lesson Overview: Subject/phase – KS2/3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TLO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Overview: Subject/phase – KS2/3</dc:title>
  <dc:creator>Brian Davies</dc:creator>
  <cp:lastModifiedBy>Steve Watson TLO</cp:lastModifiedBy>
  <cp:revision>75</cp:revision>
  <dcterms:created xsi:type="dcterms:W3CDTF">2018-12-18T14:23:44Z</dcterms:created>
  <dcterms:modified xsi:type="dcterms:W3CDTF">2019-01-12T04:44:30Z</dcterms:modified>
</cp:coreProperties>
</file>