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7"/>
  </p:notesMasterIdLst>
  <p:sldIdLst>
    <p:sldId id="264" r:id="rId3"/>
    <p:sldId id="257" r:id="rId4"/>
    <p:sldId id="265" r:id="rId5"/>
    <p:sldId id="26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255" autoAdjust="0"/>
  </p:normalViewPr>
  <p:slideViewPr>
    <p:cSldViewPr snapToGrid="0">
      <p:cViewPr varScale="1">
        <p:scale>
          <a:sx n="70" d="100"/>
          <a:sy n="70" d="100"/>
        </p:scale>
        <p:origin x="73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2C21B3-F0A1-4978-B920-48D759316A3D}" type="datetimeFigureOut">
              <a:rPr lang="en-GB" smtClean="0"/>
              <a:t>10/12/2018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6F6AC0-A4E9-4C04-B43F-FF8A934834A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5927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4376c97512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GB" sz="1800" dirty="0">
                <a:solidFill>
                  <a:schemeClr val="dk1"/>
                </a:solidFill>
              </a:rPr>
              <a:t>Rough cut planning.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GB" sz="1800" dirty="0">
                <a:solidFill>
                  <a:schemeClr val="dk1"/>
                </a:solidFill>
              </a:rPr>
              <a:t>At this point, before you have thought hard about the outcomes and flow of the lesson, you are jotting down what the lesson will achieve....roughly what you want s</a:t>
            </a:r>
            <a:r>
              <a:rPr lang="en-GB" sz="1800" dirty="0"/>
              <a:t>tudent</a:t>
            </a:r>
            <a:r>
              <a:rPr lang="en-GB" sz="1800" dirty="0">
                <a:solidFill>
                  <a:schemeClr val="dk1"/>
                </a:solidFill>
              </a:rPr>
              <a:t>s to achieve and the learning behaviours they will need to use.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38" name="Google Shape;238;g4376c97512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70390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5491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7388" y="4343400"/>
            <a:ext cx="5486400" cy="4114800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See the notes online</a:t>
            </a:r>
            <a:r>
              <a:rPr lang="en-GB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relating to these 3 Episodes for detail on how you might conduct the conversations.</a:t>
            </a:r>
            <a:endParaRPr lang="en-GB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50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defTabSz="457200" fontAlgn="base">
              <a:spcBef>
                <a:spcPct val="0"/>
              </a:spcBef>
              <a:spcAft>
                <a:spcPct val="0"/>
              </a:spcAft>
            </a:pPr>
            <a:fld id="{93614C30-C29D-4FDC-A5F6-733C768361E7}" type="slidenum">
              <a:rPr lang="en-GB" altLang="en-US" sz="1200">
                <a:solidFill>
                  <a:prstClr val="black"/>
                </a:solidFill>
                <a:latin typeface="Calibri" panose="020F0502020204030204" pitchFamily="34" charset="0"/>
              </a:rPr>
              <a:pPr algn="r" defTabSz="457200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GB" altLang="en-US" sz="12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5491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7388" y="4343400"/>
            <a:ext cx="5486400" cy="4114800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See the notes online</a:t>
            </a:r>
            <a:r>
              <a:rPr lang="en-GB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relating to these 3 Episodes for detail on how you might conduct the conversations.</a:t>
            </a:r>
            <a:endParaRPr lang="en-GB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50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defTabSz="457200" fontAlgn="base">
              <a:spcBef>
                <a:spcPct val="0"/>
              </a:spcBef>
              <a:spcAft>
                <a:spcPct val="0"/>
              </a:spcAft>
            </a:pPr>
            <a:fld id="{93614C30-C29D-4FDC-A5F6-733C768361E7}" type="slidenum">
              <a:rPr lang="en-GB" altLang="en-US" sz="1200">
                <a:solidFill>
                  <a:prstClr val="black"/>
                </a:solidFill>
                <a:latin typeface="Calibri" panose="020F0502020204030204" pitchFamily="34" charset="0"/>
              </a:rPr>
              <a:pPr algn="r" defTabSz="457200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GB" altLang="en-US" sz="12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60124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5491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7388" y="4343400"/>
            <a:ext cx="5486400" cy="4114800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See the notes online</a:t>
            </a:r>
            <a:r>
              <a:rPr lang="en-GB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relating to these 3 Episodes for detail on how you might conduct the conversations.</a:t>
            </a:r>
            <a:endParaRPr lang="en-GB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50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defTabSz="457200" fontAlgn="base">
              <a:spcBef>
                <a:spcPct val="0"/>
              </a:spcBef>
              <a:spcAft>
                <a:spcPct val="0"/>
              </a:spcAft>
            </a:pPr>
            <a:fld id="{93614C30-C29D-4FDC-A5F6-733C768361E7}" type="slidenum">
              <a:rPr lang="en-GB" altLang="en-US" sz="1200">
                <a:solidFill>
                  <a:prstClr val="black"/>
                </a:solidFill>
                <a:latin typeface="Calibri" panose="020F0502020204030204" pitchFamily="34" charset="0"/>
              </a:rPr>
              <a:pPr algn="r" defTabSz="457200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GB" altLang="en-US" sz="12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32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BACC-C921-4784-BF61-0E6F77D91838}" type="datetimeFigureOut">
              <a:rPr lang="en-GB" smtClean="0"/>
              <a:t>10/12/2018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2292-269A-4105-88E1-6C58FD2A4E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7412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BACC-C921-4784-BF61-0E6F77D91838}" type="datetimeFigureOut">
              <a:rPr lang="en-GB" smtClean="0"/>
              <a:t>10/12/2018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2292-269A-4105-88E1-6C58FD2A4E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7386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BACC-C921-4784-BF61-0E6F77D91838}" type="datetimeFigureOut">
              <a:rPr lang="en-GB" smtClean="0"/>
              <a:t>10/12/2018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2292-269A-4105-88E1-6C58FD2A4E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99165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E8009-5A4D-4CD8-9519-D38CC076128D}" type="datetime1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10/12/2018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Copyright TLO Limited 2013 | FCD2-Pri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803ECF-9398-417A-A7F0-8BA8867171E6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862677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046A44-BF85-4989-9514-32713B9F797F}" type="datetime1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10/12/2018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Copyright TLO Limited 2013 | FCD2-Pri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876C9D-E5C6-4851-8623-8A05517EA357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715501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5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8BC0E-7B89-4334-944D-E90C54DD79B3}" type="datetime1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10/12/2018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Copyright TLO Limited 2013 | FCD2-Pri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2F0115-5C3C-45A7-B9A4-42F149358CD5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691526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EDB1B-6132-41E7-8AD2-CCBC4A85116C}" type="datetime1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10/12/2018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Copyright TLO Limited 2013 | FCD2-Pri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ADF0AD-B353-44EF-BC26-8253D571ADD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988808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535113"/>
            <a:ext cx="5386917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5386917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5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5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0883A-64F9-4CB1-B203-BF129E900622}" type="datetime1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10/12/2018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Copyright TLO Limited 2013 | FCD2-Pri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0ED7EB-AAC2-40D5-A22C-9CBA7AEB987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514502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64FBC9-38B1-49A2-8EB5-09E8E1CC3ECF}" type="datetime1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10/12/2018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Copyright TLO Limited 2013 | FCD2-Pri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6443DF-BEE5-4EC1-87DC-5D1E8F919142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3940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F107F6-9D42-4073-9E63-6D1792645D8F}" type="datetime1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10/12/2018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Copyright TLO Limited 2013 | FCD2-Pri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BBBC82-3C8D-414A-8F06-57D427D8ABE8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873437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5" y="273053"/>
            <a:ext cx="681566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34261-2D83-4824-ADA3-821327888B69}" type="datetime1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10/12/2018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Copyright TLO Limited 2013 | FCD2-Pri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1EC2E9-D7F5-4DCF-B260-A60DC9FAC9DA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96504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BACC-C921-4784-BF61-0E6F77D91838}" type="datetimeFigureOut">
              <a:rPr lang="en-GB" smtClean="0"/>
              <a:t>10/12/2018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2292-269A-4105-88E1-6C58FD2A4E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05201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B3887-4A16-4BFA-93B5-3EE048B8AFAE}" type="datetime1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10/12/2018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Copyright TLO Limited 2013 | FCD2-Pri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98C9DE-D8E6-4F8F-829C-AC69119AE7E7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89452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BD287D-9CCE-438A-A4A1-F6A577D8C289}" type="datetime1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10/12/2018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Copyright TLO Limited 2013 | FCD2-Pri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7434CB-4776-48D1-BC5D-90AE23540435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497155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542B1-B2E8-469D-A086-3A631FD9D569}" type="datetime1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10/12/2018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Copyright TLO Limited 2013 | FCD2-Pri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E5487E-63D7-4EBC-BC8E-00F4AB424FF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45207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BACC-C921-4784-BF61-0E6F77D91838}" type="datetimeFigureOut">
              <a:rPr lang="en-GB" smtClean="0"/>
              <a:t>10/12/2018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2292-269A-4105-88E1-6C58FD2A4E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0868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BACC-C921-4784-BF61-0E6F77D91838}" type="datetimeFigureOut">
              <a:rPr lang="en-GB" smtClean="0"/>
              <a:t>10/12/2018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2292-269A-4105-88E1-6C58FD2A4E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5022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BACC-C921-4784-BF61-0E6F77D91838}" type="datetimeFigureOut">
              <a:rPr lang="en-GB" smtClean="0"/>
              <a:t>10/12/2018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2292-269A-4105-88E1-6C58FD2A4E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4663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BACC-C921-4784-BF61-0E6F77D91838}" type="datetimeFigureOut">
              <a:rPr lang="en-GB" smtClean="0"/>
              <a:t>10/12/2018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2292-269A-4105-88E1-6C58FD2A4E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4161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BACC-C921-4784-BF61-0E6F77D91838}" type="datetimeFigureOut">
              <a:rPr lang="en-GB" smtClean="0"/>
              <a:t>10/12/2018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2292-269A-4105-88E1-6C58FD2A4E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7664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BACC-C921-4784-BF61-0E6F77D91838}" type="datetimeFigureOut">
              <a:rPr lang="en-GB" smtClean="0"/>
              <a:t>10/12/2018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2292-269A-4105-88E1-6C58FD2A4E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2080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BACC-C921-4784-BF61-0E6F77D91838}" type="datetimeFigureOut">
              <a:rPr lang="en-GB" smtClean="0"/>
              <a:t>10/12/2018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2292-269A-4105-88E1-6C58FD2A4E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3740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9BACC-C921-4784-BF61-0E6F77D91838}" type="datetimeFigureOut">
              <a:rPr lang="en-GB" smtClean="0"/>
              <a:t>10/12/2018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C2292-269A-4105-88E1-6C58FD2A4E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928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  <a:endParaRPr lang="en-US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  <a:endParaRPr lang="en-US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fld id="{BAAC1B6F-EB8D-4E30-8D88-E8BC384E3873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457200">
                <a:defRPr/>
              </a:pPr>
              <a:t>10/12/2018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Copyright TLO Limited 2013 | FCD2-Pri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3553B216-967C-4444-9F38-419B082AB4B1}" type="slidenum">
              <a:rPr lang="en-US" altLang="en-US" smtClean="0"/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dirty="0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046" y="6356350"/>
            <a:ext cx="51777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4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99985" y="6351588"/>
            <a:ext cx="592015" cy="38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9873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000090"/>
          </a:solidFill>
          <a:latin typeface="Arial"/>
          <a:ea typeface="+mj-ea"/>
          <a:cs typeface="Arial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000090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000090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000090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000090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3600">
          <a:solidFill>
            <a:srgbClr val="000090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3600">
          <a:solidFill>
            <a:srgbClr val="000090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3600">
          <a:solidFill>
            <a:srgbClr val="000090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3600">
          <a:solidFill>
            <a:srgbClr val="000090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37"/>
          <p:cNvSpPr/>
          <p:nvPr/>
        </p:nvSpPr>
        <p:spPr>
          <a:xfrm>
            <a:off x="1892300" y="992187"/>
            <a:ext cx="8309100" cy="4970400"/>
          </a:xfrm>
          <a:prstGeom prst="roundRect">
            <a:avLst>
              <a:gd name="adj" fmla="val 16667"/>
            </a:avLst>
          </a:prstGeom>
          <a:noFill/>
          <a:ln w="9525" cap="flat" cmpd="sng">
            <a:solidFill>
              <a:srgbClr val="0000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37"/>
          <p:cNvSpPr txBox="1">
            <a:spLocks noGrp="1"/>
          </p:cNvSpPr>
          <p:nvPr>
            <p:ph type="title"/>
          </p:nvPr>
        </p:nvSpPr>
        <p:spPr>
          <a:xfrm>
            <a:off x="1981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3200"/>
            </a:pPr>
            <a:r>
              <a:rPr lang="en-GB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Lesson Overview: Subject/phase – KS2/3</a:t>
            </a:r>
            <a:r>
              <a:rPr lang="en-GB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GB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dirty="0"/>
          </a:p>
        </p:txBody>
      </p:sp>
      <p:sp>
        <p:nvSpPr>
          <p:cNvPr id="242" name="Google Shape;242;p37"/>
          <p:cNvSpPr txBox="1">
            <a:spLocks noGrp="1"/>
          </p:cNvSpPr>
          <p:nvPr>
            <p:ph type="body" idx="1"/>
          </p:nvPr>
        </p:nvSpPr>
        <p:spPr>
          <a:xfrm>
            <a:off x="1981200" y="1432251"/>
            <a:ext cx="41085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457200" lvl="1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2800"/>
              <a:buNone/>
            </a:pPr>
            <a:r>
              <a:rPr lang="en-GB" sz="2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Content</a:t>
            </a:r>
            <a:endParaRPr dirty="0"/>
          </a:p>
          <a:p>
            <a:pPr marL="457200" lvl="1" indent="0">
              <a:lnSpc>
                <a:spcPct val="100000"/>
              </a:lnSpc>
              <a:spcBef>
                <a:spcPts val="560"/>
              </a:spcBef>
              <a:buClr>
                <a:schemeClr val="dk1"/>
              </a:buClr>
              <a:buSzPts val="2800"/>
              <a:buNone/>
            </a:pPr>
            <a:r>
              <a:rPr lang="en-GB" sz="2200" dirty="0" smtClean="0"/>
              <a:t>To use the Connect / Extend Challenge visible thinking routine to better understand what has been learned and identify future learning needs.</a:t>
            </a:r>
            <a:endParaRPr sz="2200" dirty="0"/>
          </a:p>
          <a:p>
            <a:pPr marL="0" lvl="1" indent="0">
              <a:lnSpc>
                <a:spcPct val="100000"/>
              </a:lnSpc>
              <a:spcBef>
                <a:spcPts val="560"/>
              </a:spcBef>
              <a:buClr>
                <a:schemeClr val="dk1"/>
              </a:buClr>
              <a:buSzPts val="2800"/>
              <a:buNone/>
            </a:pPr>
            <a:r>
              <a:rPr lang="en-GB" dirty="0"/>
              <a:t>Using VTRs</a:t>
            </a:r>
            <a:endParaRPr dirty="0"/>
          </a:p>
          <a:p>
            <a:pPr marL="457200" lvl="1" indent="0">
              <a:lnSpc>
                <a:spcPct val="100000"/>
              </a:lnSpc>
              <a:spcBef>
                <a:spcPts val="560"/>
              </a:spcBef>
              <a:buClr>
                <a:schemeClr val="dk1"/>
              </a:buClr>
              <a:buSzPts val="2800"/>
              <a:buNone/>
            </a:pPr>
            <a:r>
              <a:rPr lang="en-GB" sz="1800" dirty="0" smtClean="0"/>
              <a:t>Connect / Extend / Challenge</a:t>
            </a:r>
          </a:p>
          <a:p>
            <a:pPr marL="457200" lvl="1" indent="0">
              <a:lnSpc>
                <a:spcPct val="100000"/>
              </a:lnSpc>
              <a:spcBef>
                <a:spcPts val="560"/>
              </a:spcBef>
              <a:buClr>
                <a:schemeClr val="dk1"/>
              </a:buClr>
              <a:buSzPts val="2800"/>
              <a:buNone/>
            </a:pPr>
            <a:r>
              <a:rPr lang="en-GB" sz="1800" dirty="0" smtClean="0"/>
              <a:t>I used to Think, but now I Think</a:t>
            </a:r>
          </a:p>
          <a:p>
            <a:pPr marL="457200" lvl="1" indent="0">
              <a:lnSpc>
                <a:spcPct val="100000"/>
              </a:lnSpc>
              <a:spcBef>
                <a:spcPts val="560"/>
              </a:spcBef>
              <a:buClr>
                <a:schemeClr val="dk1"/>
              </a:buClr>
              <a:buSzPts val="2800"/>
              <a:buNone/>
            </a:pPr>
            <a:r>
              <a:rPr lang="en-GB" sz="1800" dirty="0" smtClean="0"/>
              <a:t>Headlines</a:t>
            </a:r>
          </a:p>
          <a:p>
            <a:pPr marL="457200" lvl="1" indent="0">
              <a:lnSpc>
                <a:spcPct val="100000"/>
              </a:lnSpc>
              <a:spcBef>
                <a:spcPts val="560"/>
              </a:spcBef>
              <a:buClr>
                <a:schemeClr val="dk1"/>
              </a:buClr>
              <a:buSzPts val="2800"/>
              <a:buNone/>
            </a:pPr>
            <a:r>
              <a:rPr lang="en-GB" sz="1800" dirty="0" smtClean="0"/>
              <a:t>Think/Pair/Share</a:t>
            </a:r>
            <a:endParaRPr sz="1800" dirty="0"/>
          </a:p>
        </p:txBody>
      </p:sp>
      <p:sp>
        <p:nvSpPr>
          <p:cNvPr id="243" name="Google Shape;243;p37"/>
          <p:cNvSpPr txBox="1"/>
          <p:nvPr/>
        </p:nvSpPr>
        <p:spPr>
          <a:xfrm>
            <a:off x="6102350" y="1394929"/>
            <a:ext cx="41085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1">
              <a:buClr>
                <a:schemeClr val="dk1"/>
              </a:buClr>
              <a:buSzPts val="2800"/>
            </a:pPr>
            <a:r>
              <a:rPr lang="en-GB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Learning behaviours </a:t>
            </a: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 </a:t>
            </a:r>
            <a:r>
              <a:rPr lang="en-GB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Making Links as a springboard into </a:t>
            </a:r>
            <a:r>
              <a:rPr lang="en-GB" sz="24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Revising, Distilling </a:t>
            </a:r>
            <a:r>
              <a:rPr lang="en-GB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 Questioning</a:t>
            </a:r>
            <a:r>
              <a:rPr lang="en-GB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 in particular:</a:t>
            </a:r>
            <a:endParaRPr sz="2400" dirty="0"/>
          </a:p>
          <a:p>
            <a:pPr lvl="1" indent="-133350">
              <a:spcBef>
                <a:spcPts val="480"/>
              </a:spcBef>
              <a:buClr>
                <a:srgbClr val="FF0000"/>
              </a:buClr>
              <a:buSzPts val="2100"/>
              <a:buFont typeface="Arial"/>
              <a:buChar char="–"/>
            </a:pPr>
            <a:r>
              <a:rPr lang="en-GB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Connecting and aligning new to prior learning</a:t>
            </a:r>
          </a:p>
          <a:p>
            <a:pPr lvl="1" indent="-133350">
              <a:spcBef>
                <a:spcPts val="480"/>
              </a:spcBef>
              <a:buClr>
                <a:srgbClr val="FF0000"/>
              </a:buClr>
              <a:buSzPts val="2100"/>
              <a:buFont typeface="Arial"/>
              <a:buChar char="–"/>
            </a:pPr>
            <a:r>
              <a:rPr lang="en-GB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Distilling the important aspects of the new learning</a:t>
            </a:r>
          </a:p>
          <a:p>
            <a:pPr lvl="1" indent="-133350">
              <a:spcBef>
                <a:spcPts val="480"/>
              </a:spcBef>
              <a:buClr>
                <a:srgbClr val="FF0000"/>
              </a:buClr>
              <a:buSzPts val="2100"/>
              <a:buFont typeface="Arial"/>
              <a:buChar char="–"/>
            </a:pPr>
            <a:r>
              <a:rPr lang="en-GB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Revising previously held views</a:t>
            </a:r>
          </a:p>
          <a:p>
            <a:pPr lvl="1" indent="-133350">
              <a:spcBef>
                <a:spcPts val="480"/>
              </a:spcBef>
              <a:buClr>
                <a:srgbClr val="FF0000"/>
              </a:buClr>
              <a:buSzPts val="2100"/>
              <a:buFont typeface="Arial"/>
              <a:buChar char="–"/>
            </a:pPr>
            <a:r>
              <a:rPr lang="en-GB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Considering what still needs to be learnt</a:t>
            </a:r>
          </a:p>
          <a:p>
            <a:pPr lvl="1" indent="-133350">
              <a:spcBef>
                <a:spcPts val="480"/>
              </a:spcBef>
              <a:buClr>
                <a:srgbClr val="FF0000"/>
              </a:buClr>
              <a:buSzPts val="2100"/>
              <a:buFont typeface="Arial"/>
              <a:buChar char="–"/>
            </a:pPr>
            <a:r>
              <a:rPr lang="en-GB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Framing questions for future enquiry</a:t>
            </a:r>
            <a:endParaRPr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37"/>
          <p:cNvSpPr txBox="1"/>
          <p:nvPr/>
        </p:nvSpPr>
        <p:spPr>
          <a:xfrm>
            <a:off x="1847212" y="5962642"/>
            <a:ext cx="8775600" cy="83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chemeClr val="dk1"/>
              </a:buClr>
              <a:buSzPts val="2400"/>
            </a:pPr>
            <a:r>
              <a:rPr lang="en-GB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Here is a dual focused introduction….a content objective alongside the learning behaviours the task will  activate in pupils.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5783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6238876" y="412751"/>
            <a:ext cx="4562475" cy="2868613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200" dirty="0">
                <a:solidFill>
                  <a:srgbClr val="000000"/>
                </a:solidFill>
              </a:rPr>
              <a:t>Teacher talk</a:t>
            </a:r>
            <a:endParaRPr lang="en-GB" altLang="en-US" sz="1800" dirty="0">
              <a:solidFill>
                <a:srgbClr val="000000"/>
              </a:solidFill>
            </a:endParaRP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i="1" dirty="0">
                <a:solidFill>
                  <a:prstClr val="white"/>
                </a:solidFill>
              </a:rPr>
              <a:t> </a:t>
            </a:r>
            <a:r>
              <a:rPr lang="en-GB" altLang="en-US" sz="1400" i="1" dirty="0" smtClean="0">
                <a:solidFill>
                  <a:prstClr val="white"/>
                </a:solidFill>
              </a:rPr>
              <a:t>What does it remind you of?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i="1" dirty="0" smtClean="0">
                <a:solidFill>
                  <a:prstClr val="white"/>
                </a:solidFill>
              </a:rPr>
              <a:t>Have you come across this before?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i="1" dirty="0">
                <a:solidFill>
                  <a:prstClr val="white"/>
                </a:solidFill>
              </a:rPr>
              <a:t>Have you ever done anything like this before</a:t>
            </a:r>
            <a:r>
              <a:rPr lang="en-GB" altLang="en-US" sz="1400" i="1" dirty="0" smtClean="0">
                <a:solidFill>
                  <a:prstClr val="white"/>
                </a:solidFill>
              </a:rPr>
              <a:t>?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i="1" dirty="0">
                <a:solidFill>
                  <a:prstClr val="white"/>
                </a:solidFill>
              </a:rPr>
              <a:t>It's a bit like xxx isn't it</a:t>
            </a:r>
            <a:r>
              <a:rPr lang="en-GB" altLang="en-US" sz="1400" i="1" dirty="0" smtClean="0">
                <a:solidFill>
                  <a:prstClr val="white"/>
                </a:solidFill>
              </a:rPr>
              <a:t>?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i="1" dirty="0" smtClean="0">
                <a:solidFill>
                  <a:prstClr val="white"/>
                </a:solidFill>
              </a:rPr>
              <a:t>What </a:t>
            </a:r>
            <a:r>
              <a:rPr lang="en-GB" altLang="en-US" sz="1400" i="1" dirty="0">
                <a:solidFill>
                  <a:prstClr val="white"/>
                </a:solidFill>
              </a:rPr>
              <a:t>is this like that </a:t>
            </a:r>
            <a:r>
              <a:rPr lang="en-GB" altLang="en-US" sz="1400" i="1" dirty="0" smtClean="0">
                <a:solidFill>
                  <a:prstClr val="white"/>
                </a:solidFill>
              </a:rPr>
              <a:t>you already </a:t>
            </a:r>
            <a:r>
              <a:rPr lang="en-GB" altLang="en-US" sz="1400" i="1" dirty="0">
                <a:solidFill>
                  <a:prstClr val="white"/>
                </a:solidFill>
              </a:rPr>
              <a:t>know </a:t>
            </a:r>
            <a:r>
              <a:rPr lang="en-GB" altLang="en-US" sz="1400" i="1" dirty="0" smtClean="0">
                <a:solidFill>
                  <a:prstClr val="white"/>
                </a:solidFill>
              </a:rPr>
              <a:t>about?</a:t>
            </a:r>
            <a:endParaRPr lang="en-GB" altLang="en-US" sz="1400" i="1" dirty="0">
              <a:solidFill>
                <a:prstClr val="white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498600" y="476050"/>
            <a:ext cx="4230688" cy="265271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600" dirty="0">
                <a:solidFill>
                  <a:prstClr val="white"/>
                </a:solidFill>
              </a:rPr>
              <a:t>How are the ideas and information presented CONNECTED to what you already knew?</a:t>
            </a:r>
            <a:endParaRPr lang="en-US" altLang="en-US" sz="12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04051" y="3383970"/>
            <a:ext cx="3298825" cy="26479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>
                <a:solidFill>
                  <a:srgbClr val="000000"/>
                </a:solidFill>
              </a:rPr>
              <a:t>Student Action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200" dirty="0" smtClean="0">
              <a:solidFill>
                <a:srgbClr val="FFFFFF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1 minute in pairs to connect new learning to prior knowledge.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1 minute to share ideas across the class.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200" dirty="0" smtClean="0">
                <a:solidFill>
                  <a:srgbClr val="FFFFFF"/>
                </a:solidFill>
              </a:rPr>
              <a:t>.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200" dirty="0" smtClean="0">
              <a:solidFill>
                <a:srgbClr val="FFFFFF"/>
              </a:solidFill>
            </a:endParaRPr>
          </a:p>
        </p:txBody>
      </p:sp>
      <p:sp>
        <p:nvSpPr>
          <p:cNvPr id="49157" name="TextBox 10"/>
          <p:cNvSpPr txBox="1">
            <a:spLocks noChangeArrowheads="1"/>
          </p:cNvSpPr>
          <p:nvPr/>
        </p:nvSpPr>
        <p:spPr bwMode="auto">
          <a:xfrm>
            <a:off x="3157539" y="1693864"/>
            <a:ext cx="18473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GB" alt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9158" name="TextBox 12"/>
          <p:cNvSpPr txBox="1">
            <a:spLocks noChangeArrowheads="1"/>
          </p:cNvSpPr>
          <p:nvPr/>
        </p:nvSpPr>
        <p:spPr bwMode="auto">
          <a:xfrm>
            <a:off x="34428" y="34489"/>
            <a:ext cx="1206916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>    Episode </a:t>
            </a:r>
            <a:r>
              <a:rPr lang="en-GB" altLang="en-US" sz="2000" dirty="0">
                <a:solidFill>
                  <a:prstClr val="black"/>
                </a:solidFill>
                <a:cs typeface="Arial" panose="020B0604020202020204" pitchFamily="34" charset="0"/>
              </a:rPr>
              <a:t>1  </a:t>
            </a:r>
            <a:r>
              <a:rPr lang="en-GB" alt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>- How </a:t>
            </a:r>
            <a:r>
              <a:rPr lang="en-GB" altLang="en-US" sz="2000" dirty="0">
                <a:solidFill>
                  <a:prstClr val="black"/>
                </a:solidFill>
                <a:cs typeface="Arial" panose="020B0604020202020204" pitchFamily="34" charset="0"/>
              </a:rPr>
              <a:t>are the ideas and information presented CONNECTED to what you already knew</a:t>
            </a:r>
            <a:r>
              <a:rPr lang="en-GB" alt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>?  </a:t>
            </a:r>
            <a:endParaRPr lang="en-GB" altLang="en-US" sz="20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9159" name="Rectangle 14"/>
          <p:cNvSpPr>
            <a:spLocks noChangeArrowheads="1"/>
          </p:cNvSpPr>
          <p:nvPr/>
        </p:nvSpPr>
        <p:spPr bwMode="auto">
          <a:xfrm>
            <a:off x="2913787" y="628651"/>
            <a:ext cx="113043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200" dirty="0">
                <a:solidFill>
                  <a:srgbClr val="000000"/>
                </a:solidFill>
                <a:cs typeface="Arial" panose="020B0604020202020204" pitchFamily="34" charset="0"/>
              </a:rPr>
              <a:t>Screen image</a:t>
            </a:r>
          </a:p>
        </p:txBody>
      </p:sp>
      <p:pic>
        <p:nvPicPr>
          <p:cNvPr id="49160" name="Picture 21" descr="images.jpe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9013" y="728664"/>
            <a:ext cx="563562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1" name="Picture 23" descr="images.jpe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5401" y="3521076"/>
            <a:ext cx="512763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62" name="TextBox 27"/>
          <p:cNvSpPr txBox="1">
            <a:spLocks noChangeArrowheads="1"/>
          </p:cNvSpPr>
          <p:nvPr/>
        </p:nvSpPr>
        <p:spPr bwMode="auto">
          <a:xfrm>
            <a:off x="-1166813" y="4838701"/>
            <a:ext cx="18473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GB" alt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3001" y="6173788"/>
            <a:ext cx="10120313" cy="553998"/>
          </a:xfrm>
          <a:prstGeom prst="rect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</a:gradFill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>
                <a:solidFill>
                  <a:prstClr val="black"/>
                </a:solidFill>
              </a:rPr>
              <a:t> </a:t>
            </a:r>
            <a:r>
              <a:rPr lang="en-GB" altLang="en-US" sz="1600" dirty="0">
                <a:solidFill>
                  <a:prstClr val="white"/>
                </a:solidFill>
              </a:rPr>
              <a:t>Process encourages</a:t>
            </a:r>
            <a:r>
              <a:rPr lang="en-GB" altLang="en-US" sz="1600" dirty="0">
                <a:solidFill>
                  <a:prstClr val="black"/>
                </a:solidFill>
              </a:rPr>
              <a:t> </a:t>
            </a:r>
            <a:r>
              <a:rPr lang="en-GB" altLang="en-US" sz="1400" dirty="0">
                <a:solidFill>
                  <a:srgbClr val="FFFFFF"/>
                </a:solidFill>
              </a:rPr>
              <a:t>students </a:t>
            </a:r>
            <a:r>
              <a:rPr lang="en-GB" altLang="en-US" sz="1400" dirty="0" smtClean="0">
                <a:solidFill>
                  <a:srgbClr val="FFFFFF"/>
                </a:solidFill>
              </a:rPr>
              <a:t>to </a:t>
            </a:r>
            <a:r>
              <a:rPr lang="en-GB" altLang="en-US" sz="1400" dirty="0">
                <a:solidFill>
                  <a:srgbClr val="FFFFFF"/>
                </a:solidFill>
              </a:rPr>
              <a:t>reflect on and connect new learning to previously existing knowledge and </a:t>
            </a:r>
            <a:r>
              <a:rPr lang="en-GB" altLang="en-US" sz="1400" dirty="0" smtClean="0">
                <a:solidFill>
                  <a:srgbClr val="FFFFFF"/>
                </a:solidFill>
              </a:rPr>
              <a:t>understandings.</a:t>
            </a:r>
            <a:r>
              <a:rPr lang="en-GB" altLang="en-US" sz="1200" dirty="0" smtClean="0">
                <a:solidFill>
                  <a:srgbClr val="FFFFFF"/>
                </a:solidFill>
              </a:rPr>
              <a:t>.</a:t>
            </a:r>
            <a:endParaRPr lang="en-GB" altLang="en-US" sz="1200" dirty="0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215915" y="3383970"/>
            <a:ext cx="3298825" cy="26479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>
                <a:solidFill>
                  <a:srgbClr val="000000"/>
                </a:solidFill>
              </a:rPr>
              <a:t>Teacher </a:t>
            </a:r>
            <a:r>
              <a:rPr lang="en-GB" altLang="en-US" sz="1400" dirty="0" smtClean="0">
                <a:solidFill>
                  <a:srgbClr val="000000"/>
                </a:solidFill>
              </a:rPr>
              <a:t>Action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400" dirty="0">
              <a:solidFill>
                <a:srgbClr val="000000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Put students in pairs.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Pose key question.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Be prepared to use aspects from teacher talk to nudge thinking where necessary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Gather and share a few connections.</a:t>
            </a:r>
            <a:endParaRPr lang="en-GB" altLang="en-US" sz="1400" dirty="0" smtClean="0">
              <a:solidFill>
                <a:schemeClr val="bg1"/>
              </a:solidFill>
            </a:endParaRPr>
          </a:p>
        </p:txBody>
      </p:sp>
      <p:pic>
        <p:nvPicPr>
          <p:cNvPr id="49165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301" y="3594101"/>
            <a:ext cx="86677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1356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  <p:bldP spid="5" grpId="0" animBg="1"/>
      <p:bldP spid="8" grpId="0" animBg="1"/>
      <p:bldP spid="3" grpId="0" animBg="1" autoUpdateAnimBg="0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6238876" y="412751"/>
            <a:ext cx="4562475" cy="2868613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200" dirty="0">
                <a:solidFill>
                  <a:srgbClr val="000000"/>
                </a:solidFill>
              </a:rPr>
              <a:t>Teacher talk</a:t>
            </a:r>
            <a:endParaRPr lang="en-GB" altLang="en-US" sz="1800" dirty="0">
              <a:solidFill>
                <a:srgbClr val="000000"/>
              </a:solidFill>
            </a:endParaRP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i="1" dirty="0">
                <a:solidFill>
                  <a:prstClr val="white"/>
                </a:solidFill>
              </a:rPr>
              <a:t>Does that make you think again about . . . </a:t>
            </a:r>
            <a:r>
              <a:rPr lang="en-GB" altLang="en-US" sz="1400" i="1" dirty="0" smtClean="0">
                <a:solidFill>
                  <a:prstClr val="white"/>
                </a:solidFill>
              </a:rPr>
              <a:t>.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i="1" dirty="0" smtClean="0">
                <a:solidFill>
                  <a:prstClr val="white"/>
                </a:solidFill>
              </a:rPr>
              <a:t>So</a:t>
            </a:r>
            <a:r>
              <a:rPr lang="en-GB" altLang="en-US" sz="1400" i="1" dirty="0">
                <a:solidFill>
                  <a:prstClr val="white"/>
                </a:solidFill>
              </a:rPr>
              <a:t>, now you know X how does that change what you knew before</a:t>
            </a:r>
            <a:r>
              <a:rPr lang="en-GB" altLang="en-US" sz="1400" i="1" dirty="0" smtClean="0">
                <a:solidFill>
                  <a:prstClr val="white"/>
                </a:solidFill>
              </a:rPr>
              <a:t>?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i="1" dirty="0" smtClean="0">
                <a:solidFill>
                  <a:prstClr val="white"/>
                </a:solidFill>
              </a:rPr>
              <a:t>You </a:t>
            </a:r>
            <a:r>
              <a:rPr lang="en-GB" altLang="en-US" sz="1400" i="1" dirty="0">
                <a:solidFill>
                  <a:prstClr val="white"/>
                </a:solidFill>
              </a:rPr>
              <a:t>might need to think </a:t>
            </a:r>
            <a:r>
              <a:rPr lang="en-GB" altLang="en-US" sz="1400" i="1" dirty="0" smtClean="0">
                <a:solidFill>
                  <a:prstClr val="white"/>
                </a:solidFill>
              </a:rPr>
              <a:t>again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i="1" dirty="0" smtClean="0">
                <a:solidFill>
                  <a:prstClr val="white"/>
                </a:solidFill>
              </a:rPr>
              <a:t>Are you seeing it differently now? </a:t>
            </a:r>
            <a:endParaRPr lang="en-GB" altLang="en-US" sz="1400" i="1" dirty="0">
              <a:solidFill>
                <a:prstClr val="white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498600" y="476050"/>
            <a:ext cx="4230688" cy="265271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600" dirty="0">
                <a:solidFill>
                  <a:prstClr val="white"/>
                </a:solidFill>
              </a:rPr>
              <a:t>What new ideas did you get that EXTENDED or pushed your thinking in new directions?</a:t>
            </a:r>
            <a:endParaRPr lang="en-US" altLang="en-US" sz="12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04051" y="3403600"/>
            <a:ext cx="3298825" cy="26479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>
                <a:solidFill>
                  <a:srgbClr val="000000"/>
                </a:solidFill>
              </a:rPr>
              <a:t>Student Action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400" dirty="0" smtClean="0">
              <a:solidFill>
                <a:srgbClr val="FFFFFF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Individuals 1 minute to complete ‘I used to think’.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1 minute to share with a partner.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1 minute to share significant ‘Extends’ with whole class. 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200" dirty="0" smtClean="0">
                <a:solidFill>
                  <a:srgbClr val="FFFFFF"/>
                </a:solidFill>
              </a:rPr>
              <a:t>.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200" dirty="0" smtClean="0">
              <a:solidFill>
                <a:srgbClr val="FFFFFF"/>
              </a:solidFill>
            </a:endParaRPr>
          </a:p>
        </p:txBody>
      </p:sp>
      <p:sp>
        <p:nvSpPr>
          <p:cNvPr id="49157" name="TextBox 10"/>
          <p:cNvSpPr txBox="1">
            <a:spLocks noChangeArrowheads="1"/>
          </p:cNvSpPr>
          <p:nvPr/>
        </p:nvSpPr>
        <p:spPr bwMode="auto">
          <a:xfrm>
            <a:off x="3157539" y="1693864"/>
            <a:ext cx="18473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GB" alt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9158" name="TextBox 12"/>
          <p:cNvSpPr txBox="1">
            <a:spLocks noChangeArrowheads="1"/>
          </p:cNvSpPr>
          <p:nvPr/>
        </p:nvSpPr>
        <p:spPr bwMode="auto">
          <a:xfrm>
            <a:off x="34428" y="7193"/>
            <a:ext cx="1206916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2000" dirty="0" smtClean="0"/>
              <a:t>Episode 2 - What </a:t>
            </a:r>
            <a:r>
              <a:rPr lang="en-GB" sz="2000" dirty="0"/>
              <a:t>new ideas did you get that EXTENDED or pushed your thinking in new directions?</a:t>
            </a:r>
          </a:p>
        </p:txBody>
      </p:sp>
      <p:sp>
        <p:nvSpPr>
          <p:cNvPr id="49159" name="Rectangle 14"/>
          <p:cNvSpPr>
            <a:spLocks noChangeArrowheads="1"/>
          </p:cNvSpPr>
          <p:nvPr/>
        </p:nvSpPr>
        <p:spPr bwMode="auto">
          <a:xfrm>
            <a:off x="2913787" y="628651"/>
            <a:ext cx="113043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200" dirty="0">
                <a:solidFill>
                  <a:srgbClr val="000000"/>
                </a:solidFill>
                <a:cs typeface="Arial" panose="020B0604020202020204" pitchFamily="34" charset="0"/>
              </a:rPr>
              <a:t>Screen image</a:t>
            </a:r>
          </a:p>
        </p:txBody>
      </p:sp>
      <p:pic>
        <p:nvPicPr>
          <p:cNvPr id="49160" name="Picture 21" descr="images.jpe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9013" y="728664"/>
            <a:ext cx="563562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1" name="Picture 23" descr="images.jpe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5401" y="3521076"/>
            <a:ext cx="512763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62" name="TextBox 27"/>
          <p:cNvSpPr txBox="1">
            <a:spLocks noChangeArrowheads="1"/>
          </p:cNvSpPr>
          <p:nvPr/>
        </p:nvSpPr>
        <p:spPr bwMode="auto">
          <a:xfrm>
            <a:off x="-1166813" y="4838701"/>
            <a:ext cx="18473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GB" alt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3001" y="6173788"/>
            <a:ext cx="10120313" cy="553998"/>
          </a:xfrm>
          <a:prstGeom prst="rect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</a:gradFill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>
                <a:solidFill>
                  <a:prstClr val="black"/>
                </a:solidFill>
              </a:rPr>
              <a:t> </a:t>
            </a:r>
            <a:r>
              <a:rPr lang="en-GB" altLang="en-US" sz="1600" dirty="0">
                <a:solidFill>
                  <a:prstClr val="white"/>
                </a:solidFill>
              </a:rPr>
              <a:t>Process encourages</a:t>
            </a:r>
            <a:r>
              <a:rPr lang="en-GB" altLang="en-US" sz="1600" dirty="0">
                <a:solidFill>
                  <a:prstClr val="black"/>
                </a:solidFill>
              </a:rPr>
              <a:t> </a:t>
            </a:r>
            <a:r>
              <a:rPr lang="en-GB" altLang="en-US" sz="1400" dirty="0">
                <a:solidFill>
                  <a:srgbClr val="FFFFFF"/>
                </a:solidFill>
              </a:rPr>
              <a:t>students </a:t>
            </a:r>
            <a:r>
              <a:rPr lang="en-GB" altLang="en-US" sz="1400" dirty="0" smtClean="0">
                <a:solidFill>
                  <a:srgbClr val="FFFFFF"/>
                </a:solidFill>
              </a:rPr>
              <a:t>to distil </a:t>
            </a:r>
            <a:r>
              <a:rPr lang="en-GB" altLang="en-US" sz="1400" dirty="0">
                <a:solidFill>
                  <a:srgbClr val="FFFFFF"/>
                </a:solidFill>
              </a:rPr>
              <a:t>their new learning and consider the extent to which new learning forces a re-think of what was previously understood. </a:t>
            </a:r>
            <a:endParaRPr lang="en-GB" altLang="en-US" sz="1200" dirty="0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215915" y="3383970"/>
            <a:ext cx="3298825" cy="26479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>
                <a:solidFill>
                  <a:srgbClr val="000000"/>
                </a:solidFill>
              </a:rPr>
              <a:t>Teacher </a:t>
            </a:r>
            <a:r>
              <a:rPr lang="en-GB" altLang="en-US" sz="1400" dirty="0" smtClean="0">
                <a:solidFill>
                  <a:srgbClr val="000000"/>
                </a:solidFill>
              </a:rPr>
              <a:t>Action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400" dirty="0">
              <a:solidFill>
                <a:srgbClr val="000000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Use Think/Pair/Share to structure the Episode.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Organise VTR ‘I used to think, but now I think’ to capture how learning has been extended.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Lead discussion to collect and share significant shifts in thinking with whole class.</a:t>
            </a:r>
            <a:endParaRPr lang="en-GB" altLang="en-US" sz="1400" dirty="0" smtClean="0">
              <a:solidFill>
                <a:schemeClr val="bg1"/>
              </a:solidFill>
            </a:endParaRPr>
          </a:p>
        </p:txBody>
      </p:sp>
      <p:pic>
        <p:nvPicPr>
          <p:cNvPr id="49165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301" y="3594101"/>
            <a:ext cx="86677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5998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  <p:bldP spid="5" grpId="0" animBg="1"/>
      <p:bldP spid="8" grpId="0" animBg="1"/>
      <p:bldP spid="3" grpId="0" animBg="1" autoUpdateAnimBg="0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6238876" y="412751"/>
            <a:ext cx="4562475" cy="2868613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200" dirty="0">
                <a:solidFill>
                  <a:srgbClr val="000000"/>
                </a:solidFill>
              </a:rPr>
              <a:t>Teacher talk</a:t>
            </a:r>
            <a:endParaRPr lang="en-GB" altLang="en-US" sz="1800" dirty="0">
              <a:solidFill>
                <a:srgbClr val="000000"/>
              </a:solidFill>
            </a:endParaRP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i="1" dirty="0">
                <a:solidFill>
                  <a:prstClr val="white"/>
                </a:solidFill>
              </a:rPr>
              <a:t> </a:t>
            </a:r>
            <a:r>
              <a:rPr lang="en-GB" altLang="en-US" sz="1400" i="1" dirty="0" smtClean="0">
                <a:solidFill>
                  <a:prstClr val="white"/>
                </a:solidFill>
              </a:rPr>
              <a:t>What do you still want to know / find out about?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i="1" dirty="0" smtClean="0">
                <a:solidFill>
                  <a:prstClr val="white"/>
                </a:solidFill>
              </a:rPr>
              <a:t>What’s bugging you?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i="1" dirty="0" smtClean="0">
                <a:solidFill>
                  <a:prstClr val="white"/>
                </a:solidFill>
              </a:rPr>
              <a:t>What is the one thing you need to know/do now?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i="1" dirty="0" smtClean="0">
                <a:solidFill>
                  <a:prstClr val="white"/>
                </a:solidFill>
              </a:rPr>
              <a:t>What would make all the difference to your understanding?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i="1" dirty="0" smtClean="0">
                <a:solidFill>
                  <a:prstClr val="white"/>
                </a:solidFill>
              </a:rPr>
              <a:t>What can’t you do?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400" i="1" dirty="0" smtClean="0">
                <a:solidFill>
                  <a:prstClr val="white"/>
                </a:solidFill>
              </a:rPr>
              <a:t>How might you find that out?</a:t>
            </a:r>
            <a:endParaRPr lang="en-GB" altLang="en-US" sz="1400" i="1" dirty="0">
              <a:solidFill>
                <a:prstClr val="white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498600" y="476050"/>
            <a:ext cx="4230688" cy="265271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600" dirty="0" smtClean="0">
                <a:solidFill>
                  <a:prstClr val="white"/>
                </a:solidFill>
              </a:rPr>
              <a:t>What </a:t>
            </a:r>
            <a:r>
              <a:rPr lang="en-GB" altLang="en-US" sz="1600" dirty="0">
                <a:solidFill>
                  <a:prstClr val="white"/>
                </a:solidFill>
              </a:rPr>
              <a:t>is still CHALLENGING or confusing for you to get your mind around? What questions, wonderings or puzzles do you now have?</a:t>
            </a:r>
            <a:endParaRPr lang="en-US" altLang="en-US" sz="120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04051" y="3403600"/>
            <a:ext cx="3298825" cy="26479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>
                <a:solidFill>
                  <a:srgbClr val="000000"/>
                </a:solidFill>
              </a:rPr>
              <a:t>Student Action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400" dirty="0" smtClean="0">
              <a:solidFill>
                <a:srgbClr val="FFFFFF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In 4’s, 2 minutes to decide on outstanding ‘Challenge(s)’.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1 minute for whole class to discuss, outstanding ‘Challenges’.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200" dirty="0" smtClean="0">
              <a:solidFill>
                <a:srgbClr val="FFFFFF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200" dirty="0" smtClean="0">
              <a:solidFill>
                <a:srgbClr val="FFFFFF"/>
              </a:solidFill>
            </a:endParaRPr>
          </a:p>
        </p:txBody>
      </p:sp>
      <p:sp>
        <p:nvSpPr>
          <p:cNvPr id="49157" name="TextBox 10"/>
          <p:cNvSpPr txBox="1">
            <a:spLocks noChangeArrowheads="1"/>
          </p:cNvSpPr>
          <p:nvPr/>
        </p:nvSpPr>
        <p:spPr bwMode="auto">
          <a:xfrm>
            <a:off x="3157539" y="1693864"/>
            <a:ext cx="18473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GB" alt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9158" name="TextBox 12"/>
          <p:cNvSpPr txBox="1">
            <a:spLocks noChangeArrowheads="1"/>
          </p:cNvSpPr>
          <p:nvPr/>
        </p:nvSpPr>
        <p:spPr bwMode="auto">
          <a:xfrm>
            <a:off x="34428" y="34489"/>
            <a:ext cx="1206916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2000" b="1" dirty="0" smtClean="0"/>
              <a:t>     Episode 3 - What </a:t>
            </a:r>
            <a:r>
              <a:rPr lang="en-GB" sz="2000" b="1" dirty="0"/>
              <a:t>is still CHALLENGING or confusing for you to get your mind around? </a:t>
            </a:r>
          </a:p>
        </p:txBody>
      </p:sp>
      <p:sp>
        <p:nvSpPr>
          <p:cNvPr id="49159" name="Rectangle 14"/>
          <p:cNvSpPr>
            <a:spLocks noChangeArrowheads="1"/>
          </p:cNvSpPr>
          <p:nvPr/>
        </p:nvSpPr>
        <p:spPr bwMode="auto">
          <a:xfrm>
            <a:off x="2913787" y="628651"/>
            <a:ext cx="113043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200" dirty="0">
                <a:solidFill>
                  <a:srgbClr val="000000"/>
                </a:solidFill>
                <a:cs typeface="Arial" panose="020B0604020202020204" pitchFamily="34" charset="0"/>
              </a:rPr>
              <a:t>Screen image</a:t>
            </a:r>
          </a:p>
        </p:txBody>
      </p:sp>
      <p:pic>
        <p:nvPicPr>
          <p:cNvPr id="49160" name="Picture 21" descr="images.jpe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9013" y="728664"/>
            <a:ext cx="563562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1" name="Picture 23" descr="images.jpe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5401" y="3521076"/>
            <a:ext cx="512763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62" name="TextBox 27"/>
          <p:cNvSpPr txBox="1">
            <a:spLocks noChangeArrowheads="1"/>
          </p:cNvSpPr>
          <p:nvPr/>
        </p:nvSpPr>
        <p:spPr bwMode="auto">
          <a:xfrm>
            <a:off x="-1166813" y="4838701"/>
            <a:ext cx="18473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GB" alt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3001" y="6173788"/>
            <a:ext cx="10120313" cy="553998"/>
          </a:xfrm>
          <a:prstGeom prst="rect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</a:gradFill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>
                <a:solidFill>
                  <a:prstClr val="black"/>
                </a:solidFill>
              </a:rPr>
              <a:t> </a:t>
            </a:r>
            <a:r>
              <a:rPr lang="en-GB" altLang="en-US" sz="1600" dirty="0">
                <a:solidFill>
                  <a:prstClr val="white"/>
                </a:solidFill>
              </a:rPr>
              <a:t>Process encourages</a:t>
            </a:r>
            <a:r>
              <a:rPr lang="en-GB" altLang="en-US" sz="1600" dirty="0">
                <a:solidFill>
                  <a:prstClr val="black"/>
                </a:solidFill>
              </a:rPr>
              <a:t> </a:t>
            </a:r>
            <a:r>
              <a:rPr lang="en-GB" altLang="en-US" sz="1400" dirty="0">
                <a:solidFill>
                  <a:srgbClr val="FFFFFF"/>
                </a:solidFill>
              </a:rPr>
              <a:t>students </a:t>
            </a:r>
            <a:r>
              <a:rPr lang="en-GB" altLang="en-US" sz="1400" dirty="0" smtClean="0">
                <a:solidFill>
                  <a:srgbClr val="FFFFFF"/>
                </a:solidFill>
              </a:rPr>
              <a:t>to </a:t>
            </a:r>
            <a:r>
              <a:rPr lang="en-GB" altLang="en-US" sz="1400" dirty="0">
                <a:solidFill>
                  <a:srgbClr val="FFFFFF"/>
                </a:solidFill>
              </a:rPr>
              <a:t>reflect on what is and what is not understood, and to share what they do not understand with others, and to consider what they might do about it. </a:t>
            </a:r>
            <a:endParaRPr lang="en-GB" altLang="en-US" sz="1200" dirty="0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215915" y="3383970"/>
            <a:ext cx="3298825" cy="26479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>
                <a:solidFill>
                  <a:srgbClr val="000000"/>
                </a:solidFill>
              </a:rPr>
              <a:t>Teacher </a:t>
            </a:r>
            <a:r>
              <a:rPr lang="en-GB" altLang="en-US" sz="1400" dirty="0" smtClean="0">
                <a:solidFill>
                  <a:srgbClr val="000000"/>
                </a:solidFill>
              </a:rPr>
              <a:t>Action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400" dirty="0">
              <a:solidFill>
                <a:srgbClr val="000000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Organise students in 4s.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Pose the ‘Challenge’ question.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Lead discussion to collect and record the emerging ‘Challenges’.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1400" dirty="0" smtClean="0">
              <a:solidFill>
                <a:srgbClr val="FFFFFF"/>
              </a:solidFill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 dirty="0" smtClean="0">
                <a:solidFill>
                  <a:srgbClr val="FFFFFF"/>
                </a:solidFill>
              </a:rPr>
              <a:t>[After the Episode – consider whether / how future learning might need to be adapted to ensure that the identified ‘Challenges’ are addressed.]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200" dirty="0" smtClean="0">
                <a:solidFill>
                  <a:srgbClr val="FFFFFF"/>
                </a:solidFill>
              </a:rPr>
              <a:t> .</a:t>
            </a:r>
            <a:endParaRPr lang="en-GB" altLang="en-US" sz="1200" dirty="0" smtClean="0">
              <a:solidFill>
                <a:schemeClr val="bg1"/>
              </a:solidFill>
            </a:endParaRPr>
          </a:p>
        </p:txBody>
      </p:sp>
      <p:pic>
        <p:nvPicPr>
          <p:cNvPr id="49165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301" y="3594101"/>
            <a:ext cx="86677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8742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  <p:bldP spid="5" grpId="0" animBg="1"/>
      <p:bldP spid="8" grpId="0" animBg="1"/>
      <p:bldP spid="3" grpId="0" animBg="1" autoUpdateAnimBg="0"/>
      <p:bldP spid="1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1501</TotalTime>
  <Words>713</Words>
  <Application>Microsoft Office PowerPoint</Application>
  <PresentationFormat>Widescreen</PresentationFormat>
  <Paragraphs>87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1_Office Theme</vt:lpstr>
      <vt:lpstr>Lesson Overview: Subject/phase – KS2/3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Watson TLO</dc:creator>
  <cp:lastModifiedBy>Steve Watson TLO</cp:lastModifiedBy>
  <cp:revision>61</cp:revision>
  <dcterms:created xsi:type="dcterms:W3CDTF">2018-09-30T09:40:51Z</dcterms:created>
  <dcterms:modified xsi:type="dcterms:W3CDTF">2018-12-10T01:54:11Z</dcterms:modified>
</cp:coreProperties>
</file>