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64" r:id="rId3"/>
    <p:sldId id="257" r:id="rId4"/>
    <p:sldId id="265" r:id="rId5"/>
    <p:sldId id="266" r:id="rId6"/>
    <p:sldId id="267" r:id="rId7"/>
    <p:sldId id="268" r:id="rId8"/>
    <p:sldId id="27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C21B3-F0A1-4978-B920-48D759316A3D}" type="datetimeFigureOut">
              <a:rPr lang="en-GB" smtClean="0"/>
              <a:t>06/11/2018</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F6AC0-A4E9-4C04-B43F-FF8A934834AC}" type="slidenum">
              <a:rPr lang="en-GB" smtClean="0"/>
              <a:t>‹#›</a:t>
            </a:fld>
            <a:endParaRPr lang="en-GB" dirty="0"/>
          </a:p>
        </p:txBody>
      </p:sp>
    </p:spTree>
    <p:extLst>
      <p:ext uri="{BB962C8B-B14F-4D97-AF65-F5344CB8AC3E}">
        <p14:creationId xmlns:p14="http://schemas.microsoft.com/office/powerpoint/2010/main" val="90592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4376c97512_0_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Font typeface="Arial"/>
              <a:buNone/>
            </a:pPr>
            <a:r>
              <a:rPr lang="en-GB" sz="1800" dirty="0">
                <a:solidFill>
                  <a:schemeClr val="dk1"/>
                </a:solidFill>
              </a:rPr>
              <a:t>Rough cut planning.</a:t>
            </a:r>
            <a:endParaRPr dirty="0">
              <a:solidFill>
                <a:schemeClr val="dk1"/>
              </a:solidFill>
            </a:endParaRPr>
          </a:p>
          <a:p>
            <a:pPr marL="0" lvl="0" indent="0" algn="l" rtl="0">
              <a:spcBef>
                <a:spcPts val="0"/>
              </a:spcBef>
              <a:spcAft>
                <a:spcPts val="0"/>
              </a:spcAft>
              <a:buClr>
                <a:schemeClr val="dk1"/>
              </a:buClr>
              <a:buSzPts val="1800"/>
              <a:buFont typeface="Arial"/>
              <a:buNone/>
            </a:pPr>
            <a:r>
              <a:rPr lang="en-GB" sz="1800" dirty="0">
                <a:solidFill>
                  <a:schemeClr val="dk1"/>
                </a:solidFill>
              </a:rPr>
              <a:t>At this point, before you have thought hard about the outcomes and flow of the lesson, you are jotting down what the lesson will achieve....roughly what you want s</a:t>
            </a:r>
            <a:r>
              <a:rPr lang="en-GB" sz="1800" dirty="0"/>
              <a:t>tudent</a:t>
            </a:r>
            <a:r>
              <a:rPr lang="en-GB" sz="1800" dirty="0">
                <a:solidFill>
                  <a:schemeClr val="dk1"/>
                </a:solidFill>
              </a:rPr>
              <a:t>s to achieve and the learning behaviours they will need to use.</a:t>
            </a:r>
            <a:endParaRPr dirty="0">
              <a:solidFill>
                <a:schemeClr val="dk1"/>
              </a:solidFill>
            </a:endParaRPr>
          </a:p>
          <a:p>
            <a:pPr marL="0" lvl="0" indent="0" algn="l" rtl="0">
              <a:spcBef>
                <a:spcPts val="0"/>
              </a:spcBef>
              <a:spcAft>
                <a:spcPts val="0"/>
              </a:spcAft>
              <a:buNone/>
            </a:pPr>
            <a:endParaRPr dirty="0"/>
          </a:p>
        </p:txBody>
      </p:sp>
      <p:sp>
        <p:nvSpPr>
          <p:cNvPr id="238" name="Google Shape;238;g4376c9751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703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2</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83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3</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248046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4</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118101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5</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3352368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6</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640008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7</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97405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See the notes online</a:t>
            </a:r>
            <a:r>
              <a:rPr lang="en-GB" altLang="en-US" baseline="0" dirty="0" smtClean="0">
                <a:latin typeface="Arial" panose="020B0604020202020204" pitchFamily="34" charset="0"/>
                <a:cs typeface="Arial" panose="020B0604020202020204" pitchFamily="34" charset="0"/>
              </a:rPr>
              <a:t> relating to these Episodes for detail on how you might conduct the conversations.</a:t>
            </a:r>
            <a:endParaRPr lang="en-GB" altLang="en-US" dirty="0" smtClean="0">
              <a:latin typeface="Arial" panose="020B0604020202020204" pitchFamily="34" charset="0"/>
              <a:cs typeface="Arial" panose="020B0604020202020204" pitchFamily="34" charset="0"/>
            </a:endParaRPr>
          </a:p>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8</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1367994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96741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39738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699916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GB"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24E8009-5A4D-4CD8-9519-D38CC076128D}" type="datetime1">
              <a:rPr lang="en-GB">
                <a:solidFill>
                  <a:prstClr val="black">
                    <a:tint val="75000"/>
                  </a:prstClr>
                </a:solidFill>
              </a:rPr>
              <a:pPr>
                <a:defRPr/>
              </a:pPr>
              <a:t>06/11/2018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AF803ECF-9398-417A-A7F0-8BA8867171E6}" type="slidenum">
              <a:rPr lang="en-US" altLang="en-US"/>
              <a:pPr/>
              <a:t>‹#›</a:t>
            </a:fld>
            <a:endParaRPr lang="en-US" altLang="en-US" dirty="0"/>
          </a:p>
        </p:txBody>
      </p:sp>
    </p:spTree>
    <p:extLst>
      <p:ext uri="{BB962C8B-B14F-4D97-AF65-F5344CB8AC3E}">
        <p14:creationId xmlns:p14="http://schemas.microsoft.com/office/powerpoint/2010/main" val="88626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8046A44-BF85-4989-9514-32713B9F797F}" type="datetime1">
              <a:rPr lang="en-GB">
                <a:solidFill>
                  <a:prstClr val="black">
                    <a:tint val="75000"/>
                  </a:prstClr>
                </a:solidFill>
              </a:rPr>
              <a:pPr>
                <a:defRPr/>
              </a:pPr>
              <a:t>06/11/2018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85876C9D-E5C6-4851-8623-8A05517EA357}" type="slidenum">
              <a:rPr lang="en-US" altLang="en-US"/>
              <a:pPr/>
              <a:t>‹#›</a:t>
            </a:fld>
            <a:endParaRPr lang="en-US" altLang="en-US" dirty="0"/>
          </a:p>
        </p:txBody>
      </p:sp>
    </p:spTree>
    <p:extLst>
      <p:ext uri="{BB962C8B-B14F-4D97-AF65-F5344CB8AC3E}">
        <p14:creationId xmlns:p14="http://schemas.microsoft.com/office/powerpoint/2010/main" val="3071550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CC8BC0E-7B89-4334-944D-E90C54DD79B3}" type="datetime1">
              <a:rPr lang="en-GB">
                <a:solidFill>
                  <a:prstClr val="black">
                    <a:tint val="75000"/>
                  </a:prstClr>
                </a:solidFill>
              </a:rPr>
              <a:pPr>
                <a:defRPr/>
              </a:pPr>
              <a:t>06/11/2018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712F0115-5C3C-45A7-B9A4-42F149358CD5}" type="slidenum">
              <a:rPr lang="en-US" altLang="en-US"/>
              <a:pPr/>
              <a:t>‹#›</a:t>
            </a:fld>
            <a:endParaRPr lang="en-US" altLang="en-US" dirty="0"/>
          </a:p>
        </p:txBody>
      </p:sp>
    </p:spTree>
    <p:extLst>
      <p:ext uri="{BB962C8B-B14F-4D97-AF65-F5344CB8AC3E}">
        <p14:creationId xmlns:p14="http://schemas.microsoft.com/office/powerpoint/2010/main" val="4069152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sz="half" idx="1"/>
          </p:nvPr>
        </p:nvSpPr>
        <p:spPr>
          <a:xfrm>
            <a:off x="609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6197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77EDB1B-6132-41E7-8AD2-CCBC4A85116C}" type="datetime1">
              <a:rPr lang="en-GB">
                <a:solidFill>
                  <a:prstClr val="black">
                    <a:tint val="75000"/>
                  </a:prstClr>
                </a:solidFill>
              </a:rPr>
              <a:pPr>
                <a:defRPr/>
              </a:pPr>
              <a:t>06/11/2018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33ADF0AD-B353-44EF-BC26-8253D571ADDE}" type="slidenum">
              <a:rPr lang="en-US" altLang="en-US"/>
              <a:pPr/>
              <a:t>‹#›</a:t>
            </a:fld>
            <a:endParaRPr lang="en-US" altLang="en-US" dirty="0"/>
          </a:p>
        </p:txBody>
      </p:sp>
    </p:spTree>
    <p:extLst>
      <p:ext uri="{BB962C8B-B14F-4D97-AF65-F5344CB8AC3E}">
        <p14:creationId xmlns:p14="http://schemas.microsoft.com/office/powerpoint/2010/main" val="2598880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09601" y="1535113"/>
            <a:ext cx="5386917"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609601" y="2174875"/>
            <a:ext cx="5386917"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6193368" y="1535113"/>
            <a:ext cx="538903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6193368" y="2174875"/>
            <a:ext cx="5389035"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490883A-64F9-4CB1-B203-BF129E900622}" type="datetime1">
              <a:rPr lang="en-GB">
                <a:solidFill>
                  <a:prstClr val="black">
                    <a:tint val="75000"/>
                  </a:prstClr>
                </a:solidFill>
              </a:rPr>
              <a:pPr>
                <a:defRPr/>
              </a:pPr>
              <a:t>06/11/2018</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9" name="Slide Number Placeholder 5"/>
          <p:cNvSpPr>
            <a:spLocks noGrp="1"/>
          </p:cNvSpPr>
          <p:nvPr>
            <p:ph type="sldNum" sz="quarter" idx="12"/>
          </p:nvPr>
        </p:nvSpPr>
        <p:spPr/>
        <p:txBody>
          <a:bodyPr/>
          <a:lstStyle>
            <a:lvl1pPr>
              <a:defRPr/>
            </a:lvl1pPr>
          </a:lstStyle>
          <a:p>
            <a:fld id="{BD0ED7EB-AAC2-40D5-A22C-9CBA7AEB987C}" type="slidenum">
              <a:rPr lang="en-US" altLang="en-US"/>
              <a:pPr/>
              <a:t>‹#›</a:t>
            </a:fld>
            <a:endParaRPr lang="en-US" altLang="en-US" dirty="0"/>
          </a:p>
        </p:txBody>
      </p:sp>
    </p:spTree>
    <p:extLst>
      <p:ext uri="{BB962C8B-B14F-4D97-AF65-F5344CB8AC3E}">
        <p14:creationId xmlns:p14="http://schemas.microsoft.com/office/powerpoint/2010/main" val="451450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64FBC9-38B1-49A2-8EB5-09E8E1CC3ECF}" type="datetime1">
              <a:rPr lang="en-GB">
                <a:solidFill>
                  <a:prstClr val="black">
                    <a:tint val="75000"/>
                  </a:prstClr>
                </a:solidFill>
              </a:rPr>
              <a:pPr>
                <a:defRPr/>
              </a:pPr>
              <a:t>06/11/2018</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5" name="Slide Number Placeholder 5"/>
          <p:cNvSpPr>
            <a:spLocks noGrp="1"/>
          </p:cNvSpPr>
          <p:nvPr>
            <p:ph type="sldNum" sz="quarter" idx="12"/>
          </p:nvPr>
        </p:nvSpPr>
        <p:spPr/>
        <p:txBody>
          <a:bodyPr/>
          <a:lstStyle>
            <a:lvl1pPr>
              <a:defRPr/>
            </a:lvl1pPr>
          </a:lstStyle>
          <a:p>
            <a:fld id="{BA6443DF-BEE5-4EC1-87DC-5D1E8F919142}" type="slidenum">
              <a:rPr lang="en-US" altLang="en-US"/>
              <a:pPr/>
              <a:t>‹#›</a:t>
            </a:fld>
            <a:endParaRPr lang="en-US" altLang="en-US" dirty="0"/>
          </a:p>
        </p:txBody>
      </p:sp>
    </p:spTree>
    <p:extLst>
      <p:ext uri="{BB962C8B-B14F-4D97-AF65-F5344CB8AC3E}">
        <p14:creationId xmlns:p14="http://schemas.microsoft.com/office/powerpoint/2010/main" val="23394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F107F6-9D42-4073-9E63-6D1792645D8F}" type="datetime1">
              <a:rPr lang="en-GB">
                <a:solidFill>
                  <a:prstClr val="black">
                    <a:tint val="75000"/>
                  </a:prstClr>
                </a:solidFill>
              </a:rPr>
              <a:pPr>
                <a:defRPr/>
              </a:pPr>
              <a:t>06/11/2018</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4" name="Slide Number Placeholder 5"/>
          <p:cNvSpPr>
            <a:spLocks noGrp="1"/>
          </p:cNvSpPr>
          <p:nvPr>
            <p:ph type="sldNum" sz="quarter" idx="12"/>
          </p:nvPr>
        </p:nvSpPr>
        <p:spPr/>
        <p:txBody>
          <a:bodyPr/>
          <a:lstStyle>
            <a:lvl1pPr>
              <a:defRPr/>
            </a:lvl1pPr>
          </a:lstStyle>
          <a:p>
            <a:fld id="{F8BBBC82-3C8D-414A-8F06-57D427D8ABE8}" type="slidenum">
              <a:rPr lang="en-US" altLang="en-US"/>
              <a:pPr/>
              <a:t>‹#›</a:t>
            </a:fld>
            <a:endParaRPr lang="en-US" altLang="en-US" dirty="0"/>
          </a:p>
        </p:txBody>
      </p:sp>
    </p:spTree>
    <p:extLst>
      <p:ext uri="{BB962C8B-B14F-4D97-AF65-F5344CB8AC3E}">
        <p14:creationId xmlns:p14="http://schemas.microsoft.com/office/powerpoint/2010/main" val="1087343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4766735" y="273053"/>
            <a:ext cx="681566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609601"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434261-2D83-4824-ADA3-821327888B69}" type="datetime1">
              <a:rPr lang="en-GB">
                <a:solidFill>
                  <a:prstClr val="black">
                    <a:tint val="75000"/>
                  </a:prstClr>
                </a:solidFill>
              </a:rPr>
              <a:pPr>
                <a:defRPr/>
              </a:pPr>
              <a:t>06/11/2018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691EC2E9-D7F5-4DCF-B260-A60DC9FAC9DA}" type="slidenum">
              <a:rPr lang="en-US" altLang="en-US"/>
              <a:pPr/>
              <a:t>‹#›</a:t>
            </a:fld>
            <a:endParaRPr lang="en-US" altLang="en-US" dirty="0"/>
          </a:p>
        </p:txBody>
      </p:sp>
    </p:spTree>
    <p:extLst>
      <p:ext uri="{BB962C8B-B14F-4D97-AF65-F5344CB8AC3E}">
        <p14:creationId xmlns:p14="http://schemas.microsoft.com/office/powerpoint/2010/main" val="129650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870520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2B3887-4A16-4BFA-93B5-3EE048B8AFAE}" type="datetime1">
              <a:rPr lang="en-GB">
                <a:solidFill>
                  <a:prstClr val="black">
                    <a:tint val="75000"/>
                  </a:prstClr>
                </a:solidFill>
              </a:rPr>
              <a:pPr>
                <a:defRPr/>
              </a:pPr>
              <a:t>06/11/2018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5798C9DE-D8E6-4F8F-829C-AC69119AE7E7}" type="slidenum">
              <a:rPr lang="en-US" altLang="en-US"/>
              <a:pPr/>
              <a:t>‹#›</a:t>
            </a:fld>
            <a:endParaRPr lang="en-US" altLang="en-US" dirty="0"/>
          </a:p>
        </p:txBody>
      </p:sp>
    </p:spTree>
    <p:extLst>
      <p:ext uri="{BB962C8B-B14F-4D97-AF65-F5344CB8AC3E}">
        <p14:creationId xmlns:p14="http://schemas.microsoft.com/office/powerpoint/2010/main" val="298945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BD287D-9CCE-438A-A4A1-F6A577D8C289}" type="datetime1">
              <a:rPr lang="en-GB">
                <a:solidFill>
                  <a:prstClr val="black">
                    <a:tint val="75000"/>
                  </a:prstClr>
                </a:solidFill>
              </a:rPr>
              <a:pPr>
                <a:defRPr/>
              </a:pPr>
              <a:t>06/11/2018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7A7434CB-4776-48D1-BC5D-90AE23540435}" type="slidenum">
              <a:rPr lang="en-US" altLang="en-US"/>
              <a:pPr/>
              <a:t>‹#›</a:t>
            </a:fld>
            <a:endParaRPr lang="en-US" altLang="en-US" dirty="0"/>
          </a:p>
        </p:txBody>
      </p:sp>
    </p:spTree>
    <p:extLst>
      <p:ext uri="{BB962C8B-B14F-4D97-AF65-F5344CB8AC3E}">
        <p14:creationId xmlns:p14="http://schemas.microsoft.com/office/powerpoint/2010/main" val="4149715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5542B1-B2E8-469D-A086-3A631FD9D569}" type="datetime1">
              <a:rPr lang="en-GB">
                <a:solidFill>
                  <a:prstClr val="black">
                    <a:tint val="75000"/>
                  </a:prstClr>
                </a:solidFill>
              </a:rPr>
              <a:pPr>
                <a:defRPr/>
              </a:pPr>
              <a:t>06/11/2018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2FE5487E-63D7-4EBC-BC8E-00F4AB424FF0}" type="slidenum">
              <a:rPr lang="en-US" altLang="en-US"/>
              <a:pPr/>
              <a:t>‹#›</a:t>
            </a:fld>
            <a:endParaRPr lang="en-US" altLang="en-US" dirty="0"/>
          </a:p>
        </p:txBody>
      </p:sp>
    </p:spTree>
    <p:extLst>
      <p:ext uri="{BB962C8B-B14F-4D97-AF65-F5344CB8AC3E}">
        <p14:creationId xmlns:p14="http://schemas.microsoft.com/office/powerpoint/2010/main" val="304520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162086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80502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424466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29416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17766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56208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06/11/2018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613740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9BACC-C921-4784-BF61-0E6F77D91838}" type="datetimeFigureOut">
              <a:rPr lang="en-GB" smtClean="0"/>
              <a:t>06/11/2018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C2292-269A-4105-88E1-6C58FD2A4E55}" type="slidenum">
              <a:rPr lang="en-GB" smtClean="0"/>
              <a:t>‹#›</a:t>
            </a:fld>
            <a:endParaRPr lang="en-GB" dirty="0"/>
          </a:p>
        </p:txBody>
      </p:sp>
    </p:spTree>
    <p:extLst>
      <p:ext uri="{BB962C8B-B14F-4D97-AF65-F5344CB8AC3E}">
        <p14:creationId xmlns:p14="http://schemas.microsoft.com/office/powerpoint/2010/main" val="3600928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US" altLang="en-US" smtClean="0"/>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US" altLang="en-US" smtClean="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defTabSz="457200">
              <a:defRPr/>
            </a:pPr>
            <a:fld id="{BAAC1B6F-EB8D-4E30-8D88-E8BC384E3873}" type="datetime1">
              <a:rPr lang="en-GB" smtClean="0">
                <a:solidFill>
                  <a:prstClr val="black">
                    <a:tint val="75000"/>
                  </a:prstClr>
                </a:solidFill>
              </a:rPr>
              <a:pPr defTabSz="457200">
                <a:defRPr/>
              </a:pPr>
              <a:t>06/11/2018</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defTabSz="457200">
              <a:defRPr/>
            </a:pPr>
            <a:r>
              <a:rPr lang="en-US" dirty="0" smtClean="0">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defTabSz="457200" fontAlgn="base">
              <a:spcBef>
                <a:spcPct val="0"/>
              </a:spcBef>
              <a:spcAft>
                <a:spcPct val="0"/>
              </a:spcAft>
            </a:pPr>
            <a:fld id="{3553B216-967C-4444-9F38-419B082AB4B1}" type="slidenum">
              <a:rPr lang="en-US" altLang="en-US" smtClean="0"/>
              <a:pPr defTabSz="457200" fontAlgn="base">
                <a:spcBef>
                  <a:spcPct val="0"/>
                </a:spcBef>
                <a:spcAft>
                  <a:spcPct val="0"/>
                </a:spcAft>
              </a:pPr>
              <a:t>‹#›</a:t>
            </a:fld>
            <a:endParaRPr lang="en-US" altLang="en-US" dirty="0"/>
          </a:p>
        </p:txBody>
      </p:sp>
      <p:pic>
        <p:nvPicPr>
          <p:cNvPr id="1031"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25046" y="6356350"/>
            <a:ext cx="51777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32" name="Picture 4"/>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599985" y="6351588"/>
            <a:ext cx="592015" cy="385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987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defTabSz="457200" rtl="0" eaLnBrk="0" fontAlgn="base" hangingPunct="0">
        <a:spcBef>
          <a:spcPct val="0"/>
        </a:spcBef>
        <a:spcAft>
          <a:spcPct val="0"/>
        </a:spcAft>
        <a:defRPr sz="3600" kern="1200">
          <a:solidFill>
            <a:srgbClr val="000090"/>
          </a:solidFill>
          <a:latin typeface="Arial"/>
          <a:ea typeface="+mj-ea"/>
          <a:cs typeface="Arial"/>
        </a:defRPr>
      </a:lvl1pPr>
      <a:lvl2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5pPr>
      <a:lvl6pPr marL="4572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6pPr>
      <a:lvl7pPr marL="9144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7pPr>
      <a:lvl8pPr marL="13716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8pPr>
      <a:lvl9pPr marL="18288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7"/>
          <p:cNvSpPr/>
          <p:nvPr/>
        </p:nvSpPr>
        <p:spPr>
          <a:xfrm>
            <a:off x="1892300" y="992187"/>
            <a:ext cx="8309100" cy="49704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endParaRPr sz="2400" dirty="0">
              <a:solidFill>
                <a:schemeClr val="dk1"/>
              </a:solidFill>
              <a:latin typeface="Calibri"/>
              <a:ea typeface="Calibri"/>
              <a:cs typeface="Calibri"/>
              <a:sym typeface="Calibri"/>
            </a:endParaRPr>
          </a:p>
        </p:txBody>
      </p:sp>
      <p:sp>
        <p:nvSpPr>
          <p:cNvPr id="241" name="Google Shape;241;p37"/>
          <p:cNvSpPr txBox="1">
            <a:spLocks noGrp="1"/>
          </p:cNvSpPr>
          <p:nvPr>
            <p:ph type="title"/>
          </p:nvPr>
        </p:nvSpPr>
        <p:spPr>
          <a:xfrm>
            <a:off x="1981200" y="274637"/>
            <a:ext cx="8229600" cy="11430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chemeClr val="dk1"/>
              </a:buClr>
              <a:buSzPts val="3200"/>
            </a:pPr>
            <a:r>
              <a:rPr lang="en-GB" sz="3200" dirty="0">
                <a:solidFill>
                  <a:schemeClr val="dk1"/>
                </a:solidFill>
                <a:latin typeface="Calibri"/>
                <a:ea typeface="Calibri"/>
                <a:cs typeface="Calibri"/>
                <a:sym typeface="Calibri"/>
              </a:rPr>
              <a:t>Lesson Overview: Subject/phase – KS2/3</a:t>
            </a:r>
            <a:r>
              <a:rPr lang="en-GB" dirty="0">
                <a:solidFill>
                  <a:schemeClr val="dk1"/>
                </a:solidFill>
                <a:latin typeface="Calibri"/>
                <a:ea typeface="Calibri"/>
                <a:cs typeface="Calibri"/>
                <a:sym typeface="Calibri"/>
              </a:rPr>
              <a:t/>
            </a:r>
            <a:br>
              <a:rPr lang="en-GB" dirty="0">
                <a:solidFill>
                  <a:schemeClr val="dk1"/>
                </a:solidFill>
                <a:latin typeface="Calibri"/>
                <a:ea typeface="Calibri"/>
                <a:cs typeface="Calibri"/>
                <a:sym typeface="Calibri"/>
              </a:rPr>
            </a:br>
            <a:endParaRPr dirty="0"/>
          </a:p>
        </p:txBody>
      </p:sp>
      <p:sp>
        <p:nvSpPr>
          <p:cNvPr id="242" name="Google Shape;242;p37"/>
          <p:cNvSpPr txBox="1">
            <a:spLocks noGrp="1"/>
          </p:cNvSpPr>
          <p:nvPr>
            <p:ph type="body" idx="1"/>
          </p:nvPr>
        </p:nvSpPr>
        <p:spPr>
          <a:xfrm>
            <a:off x="1981200" y="1432251"/>
            <a:ext cx="4108500" cy="4526100"/>
          </a:xfrm>
          <a:prstGeom prst="rect">
            <a:avLst/>
          </a:prstGeom>
          <a:noFill/>
          <a:ln>
            <a:noFill/>
          </a:ln>
        </p:spPr>
        <p:txBody>
          <a:bodyPr spcFirstLastPara="1" vert="horz" wrap="square" lIns="91425" tIns="45700" rIns="91425" bIns="45700" rtlCol="0" anchor="t" anchorCtr="0">
            <a:noAutofit/>
          </a:bodyPr>
          <a:lstStyle/>
          <a:p>
            <a:pPr marL="457200" lvl="1" indent="0">
              <a:lnSpc>
                <a:spcPct val="100000"/>
              </a:lnSpc>
              <a:spcBef>
                <a:spcPts val="0"/>
              </a:spcBef>
              <a:buClr>
                <a:schemeClr val="dk1"/>
              </a:buClr>
              <a:buSzPts val="2800"/>
              <a:buNone/>
            </a:pPr>
            <a:r>
              <a:rPr lang="en-GB" sz="2800" b="1" dirty="0">
                <a:solidFill>
                  <a:schemeClr val="dk1"/>
                </a:solidFill>
                <a:latin typeface="Calibri"/>
                <a:ea typeface="Calibri"/>
                <a:cs typeface="Calibri"/>
                <a:sym typeface="Calibri"/>
              </a:rPr>
              <a:t>Content</a:t>
            </a:r>
            <a:endParaRPr dirty="0"/>
          </a:p>
          <a:p>
            <a:pPr marL="457200" lvl="1" indent="0">
              <a:lnSpc>
                <a:spcPct val="100000"/>
              </a:lnSpc>
              <a:spcBef>
                <a:spcPts val="560"/>
              </a:spcBef>
              <a:buClr>
                <a:schemeClr val="dk1"/>
              </a:buClr>
              <a:buSzPts val="2800"/>
              <a:buNone/>
            </a:pPr>
            <a:r>
              <a:rPr lang="en-GB" sz="2200" dirty="0" smtClean="0"/>
              <a:t>To employ and then reflect on a wide range of learning behaviours that are used to solve a Mystery Accident.</a:t>
            </a:r>
            <a:endParaRPr sz="2200" dirty="0"/>
          </a:p>
          <a:p>
            <a:pPr marL="0" lvl="1" indent="0">
              <a:lnSpc>
                <a:spcPct val="100000"/>
              </a:lnSpc>
              <a:spcBef>
                <a:spcPts val="560"/>
              </a:spcBef>
              <a:buClr>
                <a:schemeClr val="dk1"/>
              </a:buClr>
              <a:buSzPts val="2800"/>
              <a:buNone/>
            </a:pPr>
            <a:r>
              <a:rPr lang="en-GB" dirty="0"/>
              <a:t>Using VTRs</a:t>
            </a:r>
            <a:endParaRPr dirty="0"/>
          </a:p>
          <a:p>
            <a:pPr marL="457200" lvl="1" indent="0">
              <a:lnSpc>
                <a:spcPct val="100000"/>
              </a:lnSpc>
              <a:spcBef>
                <a:spcPts val="560"/>
              </a:spcBef>
              <a:buClr>
                <a:schemeClr val="dk1"/>
              </a:buClr>
              <a:buSzPts val="2800"/>
              <a:buNone/>
            </a:pPr>
            <a:r>
              <a:rPr lang="en-GB" sz="1200" dirty="0" smtClean="0"/>
              <a:t>Think Puzzle Explore</a:t>
            </a:r>
          </a:p>
          <a:p>
            <a:pPr marL="457200" lvl="1" indent="0">
              <a:lnSpc>
                <a:spcPct val="100000"/>
              </a:lnSpc>
              <a:spcBef>
                <a:spcPts val="560"/>
              </a:spcBef>
              <a:buClr>
                <a:schemeClr val="dk1"/>
              </a:buClr>
              <a:buSzPts val="2800"/>
              <a:buNone/>
            </a:pPr>
            <a:r>
              <a:rPr lang="en-GB" sz="1200" dirty="0" smtClean="0"/>
              <a:t>What’s </a:t>
            </a:r>
            <a:r>
              <a:rPr lang="en-GB" sz="1200" dirty="0"/>
              <a:t>happening here? What makes you say that</a:t>
            </a:r>
            <a:r>
              <a:rPr lang="en-GB" sz="1200" dirty="0" smtClean="0"/>
              <a:t>?</a:t>
            </a:r>
          </a:p>
          <a:p>
            <a:pPr marL="457200" lvl="1" indent="0">
              <a:lnSpc>
                <a:spcPct val="100000"/>
              </a:lnSpc>
              <a:spcBef>
                <a:spcPts val="560"/>
              </a:spcBef>
              <a:buClr>
                <a:schemeClr val="dk1"/>
              </a:buClr>
              <a:buSzPts val="2800"/>
              <a:buNone/>
            </a:pPr>
            <a:r>
              <a:rPr lang="en-GB" sz="1200" dirty="0" smtClean="0"/>
              <a:t>What else might explain . .  </a:t>
            </a:r>
            <a:endParaRPr sz="1200" dirty="0"/>
          </a:p>
          <a:p>
            <a:pPr marL="457200" lvl="1" indent="0">
              <a:lnSpc>
                <a:spcPct val="100000"/>
              </a:lnSpc>
              <a:spcBef>
                <a:spcPts val="560"/>
              </a:spcBef>
              <a:buClr>
                <a:schemeClr val="dk1"/>
              </a:buClr>
              <a:buSzPts val="2800"/>
              <a:buNone/>
            </a:pPr>
            <a:r>
              <a:rPr lang="en-GB" sz="1200" dirty="0"/>
              <a:t>I used to think. Now I think</a:t>
            </a:r>
            <a:r>
              <a:rPr lang="en-GB" sz="1200" dirty="0" smtClean="0"/>
              <a:t>.</a:t>
            </a:r>
          </a:p>
          <a:p>
            <a:pPr marL="457200" lvl="1" indent="0">
              <a:lnSpc>
                <a:spcPct val="100000"/>
              </a:lnSpc>
              <a:spcBef>
                <a:spcPts val="560"/>
              </a:spcBef>
              <a:buClr>
                <a:schemeClr val="dk1"/>
              </a:buClr>
              <a:buSzPts val="2800"/>
              <a:buNone/>
            </a:pPr>
            <a:r>
              <a:rPr lang="en-GB" sz="1200" dirty="0" smtClean="0"/>
              <a:t>Headlines</a:t>
            </a:r>
          </a:p>
          <a:p>
            <a:pPr marL="457200" lvl="1" indent="0">
              <a:lnSpc>
                <a:spcPct val="100000"/>
              </a:lnSpc>
              <a:spcBef>
                <a:spcPts val="560"/>
              </a:spcBef>
              <a:buClr>
                <a:schemeClr val="dk1"/>
              </a:buClr>
              <a:buSzPts val="2800"/>
              <a:buNone/>
            </a:pPr>
            <a:r>
              <a:rPr lang="en-GB" sz="1200" dirty="0" smtClean="0"/>
              <a:t>Think Pair Share</a:t>
            </a:r>
            <a:endParaRPr sz="1200" dirty="0"/>
          </a:p>
        </p:txBody>
      </p:sp>
      <p:sp>
        <p:nvSpPr>
          <p:cNvPr id="243" name="Google Shape;243;p37"/>
          <p:cNvSpPr txBox="1"/>
          <p:nvPr/>
        </p:nvSpPr>
        <p:spPr>
          <a:xfrm>
            <a:off x="5911278" y="1326689"/>
            <a:ext cx="4108500" cy="4526100"/>
          </a:xfrm>
          <a:prstGeom prst="rect">
            <a:avLst/>
          </a:prstGeom>
          <a:noFill/>
          <a:ln>
            <a:noFill/>
          </a:ln>
        </p:spPr>
        <p:txBody>
          <a:bodyPr spcFirstLastPara="1" wrap="square" lIns="91425" tIns="45700" rIns="91425" bIns="45700" anchor="t" anchorCtr="0">
            <a:noAutofit/>
          </a:bodyPr>
          <a:lstStyle/>
          <a:p>
            <a:pPr lvl="1">
              <a:buClr>
                <a:schemeClr val="dk1"/>
              </a:buClr>
              <a:buSzPts val="2800"/>
            </a:pPr>
            <a:r>
              <a:rPr lang="en-GB" sz="2400" b="1" dirty="0">
                <a:solidFill>
                  <a:schemeClr val="dk1"/>
                </a:solidFill>
                <a:latin typeface="Calibri"/>
                <a:ea typeface="Calibri"/>
                <a:cs typeface="Calibri"/>
                <a:sym typeface="Calibri"/>
              </a:rPr>
              <a:t>Learning behaviours </a:t>
            </a:r>
            <a:r>
              <a:rPr lang="en-GB" sz="2400" dirty="0">
                <a:solidFill>
                  <a:schemeClr val="dk1"/>
                </a:solidFill>
                <a:latin typeface="Calibri"/>
                <a:ea typeface="Calibri"/>
                <a:cs typeface="Calibri"/>
                <a:sym typeface="Calibri"/>
              </a:rPr>
              <a:t>– </a:t>
            </a:r>
            <a:r>
              <a:rPr lang="en-GB" sz="2200" dirty="0" smtClean="0">
                <a:solidFill>
                  <a:schemeClr val="dk1"/>
                </a:solidFill>
                <a:latin typeface="Calibri"/>
                <a:ea typeface="Calibri"/>
                <a:cs typeface="Calibri"/>
                <a:sym typeface="Calibri"/>
              </a:rPr>
              <a:t>The lesson intentionally encourages a very wide range of learning behaviours, sometimes by the tasks (</a:t>
            </a:r>
            <a:r>
              <a:rPr lang="en-GB" sz="2200" dirty="0" err="1" smtClean="0">
                <a:solidFill>
                  <a:schemeClr val="dk1"/>
                </a:solidFill>
                <a:latin typeface="Calibri"/>
                <a:ea typeface="Calibri"/>
                <a:cs typeface="Calibri"/>
                <a:sym typeface="Calibri"/>
              </a:rPr>
              <a:t>ie</a:t>
            </a:r>
            <a:r>
              <a:rPr lang="en-GB" sz="2200" dirty="0" smtClean="0">
                <a:solidFill>
                  <a:schemeClr val="dk1"/>
                </a:solidFill>
                <a:latin typeface="Calibri"/>
                <a:ea typeface="Calibri"/>
                <a:cs typeface="Calibri"/>
                <a:sym typeface="Calibri"/>
              </a:rPr>
              <a:t> writing a headline – Distilling) or how the learning is organised (</a:t>
            </a:r>
            <a:r>
              <a:rPr lang="en-GB" sz="2200" dirty="0" err="1" smtClean="0">
                <a:solidFill>
                  <a:schemeClr val="dk1"/>
                </a:solidFill>
                <a:latin typeface="Calibri"/>
                <a:ea typeface="Calibri"/>
                <a:cs typeface="Calibri"/>
                <a:sym typeface="Calibri"/>
              </a:rPr>
              <a:t>ie</a:t>
            </a:r>
            <a:r>
              <a:rPr lang="en-GB" sz="2200" dirty="0" smtClean="0">
                <a:solidFill>
                  <a:schemeClr val="dk1"/>
                </a:solidFill>
                <a:latin typeface="Calibri"/>
                <a:ea typeface="Calibri"/>
                <a:cs typeface="Calibri"/>
                <a:sym typeface="Calibri"/>
              </a:rPr>
              <a:t> pairs to fours – Collaboration).</a:t>
            </a:r>
          </a:p>
        </p:txBody>
      </p:sp>
      <p:sp>
        <p:nvSpPr>
          <p:cNvPr id="244" name="Google Shape;244;p37"/>
          <p:cNvSpPr txBox="1"/>
          <p:nvPr/>
        </p:nvSpPr>
        <p:spPr>
          <a:xfrm>
            <a:off x="1847212" y="5962642"/>
            <a:ext cx="8775600" cy="831900"/>
          </a:xfrm>
          <a:prstGeom prst="rect">
            <a:avLst/>
          </a:prstGeom>
          <a:noFill/>
          <a:ln>
            <a:noFill/>
          </a:ln>
        </p:spPr>
        <p:txBody>
          <a:bodyPr spcFirstLastPara="1" wrap="square" lIns="91425" tIns="45700" rIns="91425" bIns="45700" anchor="t" anchorCtr="0">
            <a:noAutofit/>
          </a:bodyPr>
          <a:lstStyle/>
          <a:p>
            <a:pPr>
              <a:buClr>
                <a:schemeClr val="dk1"/>
              </a:buClr>
              <a:buSzPts val="2400"/>
            </a:pPr>
            <a:r>
              <a:rPr lang="en-GB" dirty="0">
                <a:solidFill>
                  <a:schemeClr val="dk1"/>
                </a:solidFill>
                <a:latin typeface="Calibri"/>
                <a:ea typeface="Calibri"/>
                <a:cs typeface="Calibri"/>
                <a:sym typeface="Calibri"/>
              </a:rPr>
              <a:t>Here is a dual focused introduction….a content objective alongside the learning behaviours the task will </a:t>
            </a:r>
            <a:r>
              <a:rPr lang="en-GB" dirty="0" smtClean="0">
                <a:solidFill>
                  <a:schemeClr val="dk1"/>
                </a:solidFill>
                <a:latin typeface="Calibri"/>
                <a:ea typeface="Calibri"/>
                <a:cs typeface="Calibri"/>
                <a:sym typeface="Calibri"/>
              </a:rPr>
              <a:t>activate </a:t>
            </a:r>
            <a:r>
              <a:rPr lang="en-GB" dirty="0">
                <a:solidFill>
                  <a:schemeClr val="dk1"/>
                </a:solidFill>
                <a:latin typeface="Calibri"/>
                <a:ea typeface="Calibri"/>
                <a:cs typeface="Calibri"/>
                <a:sym typeface="Calibri"/>
              </a:rPr>
              <a:t>in pupils.</a:t>
            </a:r>
            <a:endParaRPr dirty="0"/>
          </a:p>
        </p:txBody>
      </p:sp>
    </p:spTree>
    <p:extLst>
      <p:ext uri="{BB962C8B-B14F-4D97-AF65-F5344CB8AC3E}">
        <p14:creationId xmlns:p14="http://schemas.microsoft.com/office/powerpoint/2010/main" val="3257833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What do you think you already know about this scene?</a:t>
            </a:r>
          </a:p>
          <a:p>
            <a:pPr algn="ctr" defTabSz="457200" fontAlgn="base">
              <a:spcBef>
                <a:spcPct val="0"/>
              </a:spcBef>
              <a:spcAft>
                <a:spcPct val="0"/>
              </a:spcAft>
              <a:defRPr/>
            </a:pPr>
            <a:r>
              <a:rPr lang="en-GB" altLang="en-US" sz="1400" i="1" dirty="0" smtClean="0">
                <a:solidFill>
                  <a:prstClr val="white"/>
                </a:solidFill>
              </a:rPr>
              <a:t>What is puzzling you?</a:t>
            </a:r>
          </a:p>
          <a:p>
            <a:pPr algn="ctr" defTabSz="457200" fontAlgn="base">
              <a:spcBef>
                <a:spcPct val="0"/>
              </a:spcBef>
              <a:spcAft>
                <a:spcPct val="0"/>
              </a:spcAft>
              <a:defRPr/>
            </a:pPr>
            <a:r>
              <a:rPr lang="en-GB" altLang="en-US" sz="1400" i="1" dirty="0" smtClean="0">
                <a:solidFill>
                  <a:prstClr val="white"/>
                </a:solidFill>
              </a:rPr>
              <a:t>How might you tackle this problem? </a:t>
            </a:r>
          </a:p>
          <a:p>
            <a:pPr algn="ctr" defTabSz="457200" fontAlgn="base">
              <a:spcBef>
                <a:spcPct val="0"/>
              </a:spcBef>
              <a:spcAft>
                <a:spcPct val="0"/>
              </a:spcAft>
              <a:defRPr/>
            </a:pPr>
            <a:r>
              <a:rPr lang="en-GB" altLang="en-US" sz="1400" i="1" dirty="0" smtClean="0">
                <a:solidFill>
                  <a:prstClr val="white"/>
                </a:solidFill>
              </a:rPr>
              <a:t>What can you be sure of?</a:t>
            </a:r>
          </a:p>
          <a:p>
            <a:pPr algn="ctr" defTabSz="457200" fontAlgn="base">
              <a:spcBef>
                <a:spcPct val="0"/>
              </a:spcBef>
              <a:spcAft>
                <a:spcPct val="0"/>
              </a:spcAft>
              <a:defRPr/>
            </a:pPr>
            <a:r>
              <a:rPr lang="en-GB" altLang="en-US" sz="1400" i="1" dirty="0" smtClean="0">
                <a:solidFill>
                  <a:prstClr val="white"/>
                </a:solidFill>
              </a:rPr>
              <a:t>What don’t you get?</a:t>
            </a:r>
          </a:p>
          <a:p>
            <a:pPr algn="ctr" defTabSz="457200" fontAlgn="base">
              <a:spcBef>
                <a:spcPct val="0"/>
              </a:spcBef>
              <a:spcAft>
                <a:spcPct val="0"/>
              </a:spcAft>
              <a:defRPr/>
            </a:pPr>
            <a:r>
              <a:rPr lang="en-GB" altLang="en-US" sz="1400" i="1" dirty="0" smtClean="0">
                <a:solidFill>
                  <a:prstClr val="white"/>
                </a:solidFill>
              </a:rPr>
              <a:t>How might you start?</a:t>
            </a:r>
          </a:p>
          <a:p>
            <a:pPr algn="ctr" defTabSz="457200" fontAlgn="base">
              <a:spcBef>
                <a:spcPct val="0"/>
              </a:spcBef>
              <a:spcAft>
                <a:spcPct val="0"/>
              </a:spcAft>
              <a:defRPr/>
            </a:pPr>
            <a:r>
              <a:rPr lang="en-GB" altLang="en-US" sz="1400" i="1" dirty="0" smtClean="0">
                <a:solidFill>
                  <a:prstClr val="white"/>
                </a:solidFill>
              </a:rPr>
              <a:t>What would you do next</a:t>
            </a:r>
            <a:r>
              <a:rPr lang="en-GB" altLang="en-US" sz="1400" i="1" dirty="0" smtClean="0">
                <a:solidFill>
                  <a:prstClr val="white"/>
                </a:solidFill>
              </a:rPr>
              <a:t>?</a:t>
            </a: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Pairs </a:t>
            </a:r>
            <a:r>
              <a:rPr lang="en-GB" altLang="en-US" sz="1200" dirty="0">
                <a:solidFill>
                  <a:srgbClr val="FFFFFF"/>
                </a:solidFill>
              </a:rPr>
              <a:t>1 minute </a:t>
            </a:r>
            <a:r>
              <a:rPr lang="en-GB" altLang="en-US" sz="1200" dirty="0" smtClean="0">
                <a:solidFill>
                  <a:srgbClr val="FFFFFF"/>
                </a:solidFill>
              </a:rPr>
              <a:t>to </a:t>
            </a:r>
            <a:r>
              <a:rPr lang="en-GB" altLang="en-US" sz="1200" dirty="0">
                <a:solidFill>
                  <a:srgbClr val="FFFFFF"/>
                </a:solidFill>
              </a:rPr>
              <a:t>discuss what they know about a snow scene like this.</a:t>
            </a: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r>
              <a:rPr lang="en-GB" altLang="en-US" sz="1200" dirty="0">
                <a:solidFill>
                  <a:srgbClr val="FFFFFF"/>
                </a:solidFill>
              </a:rPr>
              <a:t>Pairs 2 minutes to identify things they do not yet understand.</a:t>
            </a: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r>
              <a:rPr lang="en-GB" altLang="en-US" sz="1200" dirty="0">
                <a:solidFill>
                  <a:srgbClr val="FFFFFF"/>
                </a:solidFill>
              </a:rPr>
              <a:t>Fours 2 minutes  to take stock and consider how they might tackle the problem</a:t>
            </a: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a:t>
            </a: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115627" y="54448"/>
            <a:ext cx="88756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Episode 1 How </a:t>
            </a:r>
            <a:r>
              <a:rPr lang="en-GB" sz="2000" b="1" dirty="0"/>
              <a:t>might we set about solving the Mystery Accident?</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make links to what they already know, consider and contribute what they do not yet understand, and to begin to decide on a strategy for solving the mystery. </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b="1" dirty="0" smtClean="0">
                <a:solidFill>
                  <a:srgbClr val="FFFFFF"/>
                </a:solidFill>
              </a:rPr>
              <a:t>Issue</a:t>
            </a:r>
            <a:r>
              <a:rPr lang="en-GB" altLang="en-US" sz="1200" dirty="0" smtClean="0">
                <a:solidFill>
                  <a:srgbClr val="FFFFFF"/>
                </a:solidFill>
              </a:rPr>
              <a:t> a copy of the picture to each student.</a:t>
            </a:r>
          </a:p>
          <a:p>
            <a:pPr defTabSz="457200" fontAlgn="base">
              <a:spcBef>
                <a:spcPct val="0"/>
              </a:spcBef>
              <a:spcAft>
                <a:spcPct val="0"/>
              </a:spcAft>
              <a:buNone/>
              <a:defRPr/>
            </a:pPr>
            <a:r>
              <a:rPr lang="en-GB" altLang="en-US" sz="1200" b="1" dirty="0" smtClean="0">
                <a:solidFill>
                  <a:srgbClr val="FFFFFF"/>
                </a:solidFill>
              </a:rPr>
              <a:t>Explain</a:t>
            </a:r>
            <a:r>
              <a:rPr lang="en-GB" altLang="en-US" sz="1200" dirty="0">
                <a:solidFill>
                  <a:srgbClr val="FFFFFF"/>
                </a:solidFill>
              </a:rPr>
              <a:t> </a:t>
            </a:r>
            <a:r>
              <a:rPr lang="en-GB" altLang="en-US" sz="1200" dirty="0" smtClean="0">
                <a:solidFill>
                  <a:srgbClr val="FFFFFF"/>
                </a:solidFill>
              </a:rPr>
              <a:t>- </a:t>
            </a:r>
            <a:r>
              <a:rPr lang="en-GB" altLang="en-US" sz="1200" dirty="0" smtClean="0">
                <a:solidFill>
                  <a:srgbClr val="FFFFFF"/>
                </a:solidFill>
              </a:rPr>
              <a:t>there </a:t>
            </a:r>
            <a:r>
              <a:rPr lang="en-GB" altLang="en-US" sz="1200" dirty="0" smtClean="0">
                <a:solidFill>
                  <a:srgbClr val="FFFFFF"/>
                </a:solidFill>
              </a:rPr>
              <a:t>has been a hit and run accident.  </a:t>
            </a:r>
            <a:r>
              <a:rPr lang="en-GB" altLang="en-US" sz="1200" dirty="0">
                <a:solidFill>
                  <a:srgbClr val="FFFFFF"/>
                </a:solidFill>
              </a:rPr>
              <a:t>T</a:t>
            </a:r>
            <a:r>
              <a:rPr lang="en-GB" altLang="en-US" sz="1200" dirty="0" smtClean="0">
                <a:solidFill>
                  <a:srgbClr val="FFFFFF"/>
                </a:solidFill>
              </a:rPr>
              <a:t>he challenge is to find out what has happened by looking at the tracks in the snow.</a:t>
            </a:r>
          </a:p>
          <a:p>
            <a:pPr defTabSz="457200" fontAlgn="base">
              <a:spcBef>
                <a:spcPct val="0"/>
              </a:spcBef>
              <a:spcAft>
                <a:spcPct val="0"/>
              </a:spcAft>
              <a:buNone/>
              <a:defRPr/>
            </a:pPr>
            <a:r>
              <a:rPr lang="en-GB" altLang="en-US" sz="1200" b="1" dirty="0" smtClean="0">
                <a:solidFill>
                  <a:srgbClr val="FFFFFF"/>
                </a:solidFill>
              </a:rPr>
              <a:t>Organise</a:t>
            </a:r>
            <a:r>
              <a:rPr lang="en-GB" altLang="en-US" sz="1200" dirty="0" smtClean="0">
                <a:solidFill>
                  <a:srgbClr val="FFFFFF"/>
                </a:solidFill>
              </a:rPr>
              <a:t> students to work in pairs </a:t>
            </a:r>
            <a:endParaRPr lang="en-GB" altLang="en-US" sz="1200" dirty="0">
              <a:solidFill>
                <a:srgbClr val="FFFFFF"/>
              </a:solidFill>
            </a:endParaRPr>
          </a:p>
          <a:p>
            <a:pPr defTabSz="457200" fontAlgn="base">
              <a:spcBef>
                <a:spcPct val="0"/>
              </a:spcBef>
              <a:spcAft>
                <a:spcPct val="0"/>
              </a:spcAft>
              <a:buNone/>
              <a:defRPr/>
            </a:pPr>
            <a:r>
              <a:rPr lang="en-GB" altLang="en-US" sz="1200" b="1" dirty="0" smtClean="0">
                <a:solidFill>
                  <a:srgbClr val="FFFFFF"/>
                </a:solidFill>
              </a:rPr>
              <a:t>Ask </a:t>
            </a:r>
            <a:r>
              <a:rPr lang="en-GB" altLang="en-US" sz="1200" dirty="0">
                <a:solidFill>
                  <a:srgbClr val="FFFFFF"/>
                </a:solidFill>
              </a:rPr>
              <a:t>W</a:t>
            </a:r>
            <a:r>
              <a:rPr lang="en-GB" altLang="en-US" sz="1200" dirty="0" smtClean="0">
                <a:solidFill>
                  <a:srgbClr val="FFFFFF"/>
                </a:solidFill>
              </a:rPr>
              <a:t>hat do you Think you know about this? What is puzzling you?</a:t>
            </a:r>
          </a:p>
          <a:p>
            <a:pPr defTabSz="457200" fontAlgn="base">
              <a:spcBef>
                <a:spcPct val="0"/>
              </a:spcBef>
              <a:spcAft>
                <a:spcPct val="0"/>
              </a:spcAft>
              <a:buNone/>
              <a:defRPr/>
            </a:pPr>
            <a:r>
              <a:rPr lang="en-GB" altLang="en-US" sz="1200" b="1" dirty="0" smtClean="0">
                <a:solidFill>
                  <a:srgbClr val="FFFFFF"/>
                </a:solidFill>
              </a:rPr>
              <a:t>Collect</a:t>
            </a:r>
            <a:r>
              <a:rPr lang="en-GB" altLang="en-US" sz="1200" dirty="0" smtClean="0">
                <a:solidFill>
                  <a:srgbClr val="FFFFFF"/>
                </a:solidFill>
              </a:rPr>
              <a:t> their ‘puzzles’ and display for later reference.</a:t>
            </a:r>
          </a:p>
          <a:p>
            <a:pPr defTabSz="457200" fontAlgn="base">
              <a:spcBef>
                <a:spcPct val="0"/>
              </a:spcBef>
              <a:spcAft>
                <a:spcPct val="0"/>
              </a:spcAft>
              <a:buNone/>
              <a:defRPr/>
            </a:pPr>
            <a:r>
              <a:rPr lang="en-GB" altLang="en-US" sz="1200" dirty="0" smtClean="0">
                <a:solidFill>
                  <a:srgbClr val="FFFFFF"/>
                </a:solidFill>
              </a:rPr>
              <a:t>Move to 4’s -  ‘How do you plan to Explore the problem?</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4101356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marL="0" indent="0" algn="ctr" defTabSz="457200" fontAlgn="base">
              <a:spcBef>
                <a:spcPct val="0"/>
              </a:spcBef>
              <a:spcAft>
                <a:spcPct val="0"/>
              </a:spcAft>
              <a:buNone/>
              <a:defRPr/>
            </a:pPr>
            <a:r>
              <a:rPr lang="en-GB" altLang="en-US" sz="1400" i="1" dirty="0">
                <a:solidFill>
                  <a:prstClr val="white"/>
                </a:solidFill>
              </a:rPr>
              <a:t> </a:t>
            </a:r>
            <a:endParaRPr lang="en-GB" altLang="en-US" sz="1400" i="1" dirty="0" smtClean="0">
              <a:solidFill>
                <a:prstClr val="white"/>
              </a:solidFill>
            </a:endParaRPr>
          </a:p>
          <a:p>
            <a:pPr algn="ctr" defTabSz="457200" fontAlgn="base">
              <a:spcBef>
                <a:spcPct val="0"/>
              </a:spcBef>
              <a:spcAft>
                <a:spcPct val="0"/>
              </a:spcAft>
              <a:defRPr/>
            </a:pPr>
            <a:r>
              <a:rPr lang="en-GB" altLang="en-US" sz="1400" i="1" dirty="0" smtClean="0">
                <a:solidFill>
                  <a:prstClr val="white"/>
                </a:solidFill>
              </a:rPr>
              <a:t>What can we be sure of?</a:t>
            </a:r>
          </a:p>
          <a:p>
            <a:pPr algn="ctr" defTabSz="457200" fontAlgn="base">
              <a:spcBef>
                <a:spcPct val="0"/>
              </a:spcBef>
              <a:spcAft>
                <a:spcPct val="0"/>
              </a:spcAft>
              <a:defRPr/>
            </a:pPr>
            <a:r>
              <a:rPr lang="en-GB" altLang="en-US" sz="1400" i="1" dirty="0" smtClean="0">
                <a:solidFill>
                  <a:prstClr val="white"/>
                </a:solidFill>
              </a:rPr>
              <a:t>It could be a cat . . . . . </a:t>
            </a:r>
          </a:p>
          <a:p>
            <a:pPr algn="ctr" defTabSz="457200" fontAlgn="base">
              <a:spcBef>
                <a:spcPct val="0"/>
              </a:spcBef>
              <a:spcAft>
                <a:spcPct val="0"/>
              </a:spcAft>
              <a:defRPr/>
            </a:pPr>
            <a:r>
              <a:rPr lang="en-GB" altLang="en-US" sz="1400" i="1" dirty="0" smtClean="0">
                <a:solidFill>
                  <a:prstClr val="white"/>
                </a:solidFill>
              </a:rPr>
              <a:t>What is the maximum possible number of characters?</a:t>
            </a:r>
          </a:p>
          <a:p>
            <a:pPr algn="ctr" defTabSz="457200" fontAlgn="base">
              <a:spcBef>
                <a:spcPct val="0"/>
              </a:spcBef>
              <a:spcAft>
                <a:spcPct val="0"/>
              </a:spcAft>
              <a:defRPr/>
            </a:pPr>
            <a:r>
              <a:rPr lang="en-GB" altLang="en-US" sz="1400" i="1" dirty="0" smtClean="0">
                <a:solidFill>
                  <a:prstClr val="white"/>
                </a:solidFill>
              </a:rPr>
              <a:t>.Some people might say...</a:t>
            </a:r>
          </a:p>
          <a:p>
            <a:pPr algn="ctr" defTabSz="457200" fontAlgn="base">
              <a:spcBef>
                <a:spcPct val="0"/>
              </a:spcBef>
              <a:spcAft>
                <a:spcPct val="0"/>
              </a:spcAft>
              <a:defRPr/>
            </a:pPr>
            <a:r>
              <a:rPr lang="en-GB" altLang="en-US" sz="1400" i="1" dirty="0" smtClean="0">
                <a:solidFill>
                  <a:prstClr val="white"/>
                </a:solidFill>
              </a:rPr>
              <a:t>On the other hand...</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rgbClr val="FFFFFF"/>
                </a:solidFill>
              </a:rPr>
              <a:t>In 4’s – 1 minute to list the people and animals involved.</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Whole class – 1 minute to discuss and agree a list of the people involved</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3088481" y="54448"/>
            <a:ext cx="714079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Episode 2 How </a:t>
            </a:r>
            <a:r>
              <a:rPr lang="en-GB" sz="2000" b="1" dirty="0"/>
              <a:t>many people and animals are involved?</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notice detail and use their reasoning and speculation skills in order to arrive at a list of characters involved  </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b="1" dirty="0" smtClean="0">
                <a:solidFill>
                  <a:srgbClr val="FFFFFF"/>
                </a:solidFill>
              </a:rPr>
              <a:t>Challenge</a:t>
            </a:r>
            <a:r>
              <a:rPr lang="en-GB" altLang="en-US" sz="1200" dirty="0" smtClean="0">
                <a:solidFill>
                  <a:srgbClr val="FFFFFF"/>
                </a:solidFill>
              </a:rPr>
              <a:t> 4’s to list the people and animals involved.</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b="1" dirty="0" smtClean="0">
                <a:solidFill>
                  <a:srgbClr val="FFFFFF"/>
                </a:solidFill>
              </a:rPr>
              <a:t>Orchestrate</a:t>
            </a:r>
            <a:r>
              <a:rPr lang="en-GB" altLang="en-US" sz="1200" dirty="0" smtClean="0">
                <a:solidFill>
                  <a:srgbClr val="FFFFFF"/>
                </a:solidFill>
              </a:rPr>
              <a:t> whole class discussion to agree a list of characters.</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b="1" dirty="0" smtClean="0">
                <a:solidFill>
                  <a:srgbClr val="FFFFFF"/>
                </a:solidFill>
              </a:rPr>
              <a:t>Use</a:t>
            </a:r>
            <a:r>
              <a:rPr lang="en-GB" altLang="en-US" sz="1200" dirty="0" smtClean="0">
                <a:solidFill>
                  <a:srgbClr val="FFFFFF"/>
                </a:solidFill>
              </a:rPr>
              <a:t> ‘Could be’ language to encourage speculation.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Agree what is known for certain, and where there is room for doubt.</a:t>
            </a:r>
          </a:p>
          <a:p>
            <a:pPr defTabSz="457200" fontAlgn="base">
              <a:spcBef>
                <a:spcPct val="0"/>
              </a:spcBef>
              <a:spcAft>
                <a:spcPct val="0"/>
              </a:spcAft>
              <a:buNone/>
              <a:defRPr/>
            </a:pPr>
            <a:r>
              <a:rPr lang="en-GB" altLang="en-US" sz="1200" dirty="0" smtClean="0">
                <a:solidFill>
                  <a:srgbClr val="FFFFFF"/>
                </a:solidFill>
              </a:rPr>
              <a:t>.</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17588813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r>
              <a:rPr lang="en-GB" altLang="en-US" sz="1200" dirty="0" smtClean="0">
                <a:solidFill>
                  <a:srgbClr val="000000"/>
                </a:solidFill>
              </a:rPr>
              <a:t>Teacher </a:t>
            </a:r>
            <a:r>
              <a:rPr lang="en-GB" altLang="en-US" sz="1200" dirty="0">
                <a:solidFill>
                  <a:srgbClr val="000000"/>
                </a:solidFill>
              </a:rPr>
              <a:t>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What happens before the hit and run accident?</a:t>
            </a:r>
          </a:p>
          <a:p>
            <a:pPr algn="ctr" defTabSz="457200" fontAlgn="base">
              <a:spcBef>
                <a:spcPct val="0"/>
              </a:spcBef>
              <a:spcAft>
                <a:spcPct val="0"/>
              </a:spcAft>
              <a:defRPr/>
            </a:pPr>
            <a:r>
              <a:rPr lang="en-GB" altLang="en-US" sz="1400" i="1" dirty="0" smtClean="0">
                <a:solidFill>
                  <a:prstClr val="white"/>
                </a:solidFill>
              </a:rPr>
              <a:t>Who is the first person to arrive? </a:t>
            </a:r>
          </a:p>
          <a:p>
            <a:pPr algn="ctr" defTabSz="457200" fontAlgn="base">
              <a:spcBef>
                <a:spcPct val="0"/>
              </a:spcBef>
              <a:spcAft>
                <a:spcPct val="0"/>
              </a:spcAft>
              <a:defRPr/>
            </a:pPr>
            <a:r>
              <a:rPr lang="en-GB" altLang="en-US" sz="1400" i="1" dirty="0">
                <a:solidFill>
                  <a:prstClr val="white"/>
                </a:solidFill>
              </a:rPr>
              <a:t>What can the man and dog see as they first enter the scene</a:t>
            </a:r>
            <a:r>
              <a:rPr lang="en-GB" altLang="en-US" sz="1400" i="1" dirty="0" smtClean="0">
                <a:solidFill>
                  <a:prstClr val="white"/>
                </a:solidFill>
              </a:rPr>
              <a:t>?</a:t>
            </a:r>
          </a:p>
          <a:p>
            <a:pPr algn="ctr" defTabSz="457200" fontAlgn="base">
              <a:spcBef>
                <a:spcPct val="0"/>
              </a:spcBef>
              <a:spcAft>
                <a:spcPct val="0"/>
              </a:spcAft>
              <a:defRPr/>
            </a:pPr>
            <a:r>
              <a:rPr lang="en-GB" altLang="en-US" sz="1400" i="1" dirty="0" smtClean="0">
                <a:solidFill>
                  <a:prstClr val="white"/>
                </a:solidFill>
              </a:rPr>
              <a:t>What makes you say that?</a:t>
            </a:r>
          </a:p>
          <a:p>
            <a:pPr algn="ctr" defTabSz="457200" fontAlgn="base">
              <a:spcBef>
                <a:spcPct val="0"/>
              </a:spcBef>
              <a:spcAft>
                <a:spcPct val="0"/>
              </a:spcAft>
              <a:defRPr/>
            </a:pPr>
            <a:r>
              <a:rPr lang="en-GB" altLang="en-US" sz="1400" i="1" dirty="0" smtClean="0">
                <a:solidFill>
                  <a:prstClr val="white"/>
                </a:solidFill>
              </a:rPr>
              <a:t>What is the evidence for  . . . </a:t>
            </a:r>
          </a:p>
          <a:p>
            <a:pPr algn="ctr" defTabSz="457200" fontAlgn="base">
              <a:spcBef>
                <a:spcPct val="0"/>
              </a:spcBef>
              <a:spcAft>
                <a:spcPct val="0"/>
              </a:spcAft>
              <a:defRPr/>
            </a:pPr>
            <a:r>
              <a:rPr lang="en-GB" altLang="en-US" sz="1400" i="1" dirty="0" smtClean="0">
                <a:solidFill>
                  <a:prstClr val="white"/>
                </a:solidFill>
              </a:rPr>
              <a:t>How do you know that for sure?</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2 minutes to contribute to a whole class</a:t>
            </a:r>
          </a:p>
          <a:p>
            <a:pPr defTabSz="457200" fontAlgn="base">
              <a:spcBef>
                <a:spcPct val="0"/>
              </a:spcBef>
              <a:spcAft>
                <a:spcPct val="0"/>
              </a:spcAft>
              <a:buNone/>
              <a:defRPr/>
            </a:pPr>
            <a:r>
              <a:rPr lang="en-GB" altLang="en-US" sz="1200" dirty="0" smtClean="0">
                <a:solidFill>
                  <a:srgbClr val="FFFFFF"/>
                </a:solidFill>
              </a:rPr>
              <a:t>discussion </a:t>
            </a:r>
            <a:r>
              <a:rPr lang="en-GB" altLang="en-US" sz="1200" dirty="0" smtClean="0">
                <a:solidFill>
                  <a:srgbClr val="FFFFFF"/>
                </a:solidFill>
              </a:rPr>
              <a:t>relating to where the action begins.</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2 minutes to T/P/S what the man can (and cannot) see.</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3088481" y="54448"/>
            <a:ext cx="6524625"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3 Where </a:t>
            </a:r>
            <a:r>
              <a:rPr lang="en-GB" sz="2000" b="1" dirty="0"/>
              <a:t>does the story begin?</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use their reasoning skills to decide where the action begins and imagining skills to visualise what can and cannot be seen at this </a:t>
            </a:r>
            <a:r>
              <a:rPr lang="en-GB" altLang="en-US" sz="1200" dirty="0" smtClean="0">
                <a:solidFill>
                  <a:srgbClr val="FFFFFF"/>
                </a:solidFill>
              </a:rPr>
              <a:t>point</a:t>
            </a:r>
            <a:r>
              <a:rPr lang="en-GB" altLang="en-US" sz="1200" dirty="0">
                <a:solidFill>
                  <a:srgbClr val="FFFFFF"/>
                </a:solidFill>
              </a:rPr>
              <a:t>.</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rgbClr val="FFFFFF"/>
                </a:solidFill>
              </a:rPr>
              <a:t>Ask the question – ‘Where does the story begin?’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a:solidFill>
                  <a:srgbClr val="FFFFFF"/>
                </a:solidFill>
              </a:rPr>
              <a:t>Lead whole class discussion to agree where the action begins</a:t>
            </a: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Use </a:t>
            </a:r>
            <a:r>
              <a:rPr lang="en-GB" altLang="en-US" sz="1200" b="1" dirty="0" smtClean="0">
                <a:solidFill>
                  <a:srgbClr val="FFFFFF"/>
                </a:solidFill>
              </a:rPr>
              <a:t>Think/Pair/Share </a:t>
            </a:r>
            <a:r>
              <a:rPr lang="en-GB" altLang="en-US" sz="1200" dirty="0" smtClean="0">
                <a:solidFill>
                  <a:srgbClr val="FFFFFF"/>
                </a:solidFill>
              </a:rPr>
              <a:t>to explore ‘What </a:t>
            </a:r>
            <a:r>
              <a:rPr lang="en-GB" altLang="en-US" sz="1200" dirty="0">
                <a:solidFill>
                  <a:srgbClr val="FFFFFF"/>
                </a:solidFill>
              </a:rPr>
              <a:t>can the man and dog see as they first enter the scene</a:t>
            </a: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4188001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smtClean="0">
                <a:solidFill>
                  <a:prstClr val="white"/>
                </a:solidFill>
              </a:rPr>
              <a:t>How long will you need? </a:t>
            </a:r>
          </a:p>
          <a:p>
            <a:pPr algn="ctr" defTabSz="457200" fontAlgn="base">
              <a:spcBef>
                <a:spcPct val="0"/>
              </a:spcBef>
              <a:spcAft>
                <a:spcPct val="0"/>
              </a:spcAft>
              <a:defRPr/>
            </a:pPr>
            <a:r>
              <a:rPr lang="en-GB" altLang="en-US" sz="1400" i="1" dirty="0" smtClean="0">
                <a:solidFill>
                  <a:prstClr val="white"/>
                </a:solidFill>
              </a:rPr>
              <a:t>Who thinks they can explain what happened?</a:t>
            </a:r>
          </a:p>
          <a:p>
            <a:pPr algn="ctr" defTabSz="457200" fontAlgn="base">
              <a:spcBef>
                <a:spcPct val="0"/>
              </a:spcBef>
              <a:spcAft>
                <a:spcPct val="0"/>
              </a:spcAft>
              <a:defRPr/>
            </a:pPr>
            <a:r>
              <a:rPr lang="en-GB" altLang="en-US" sz="1400" i="1" dirty="0" smtClean="0">
                <a:solidFill>
                  <a:prstClr val="white"/>
                </a:solidFill>
              </a:rPr>
              <a:t>What do you see that makes you say that?</a:t>
            </a:r>
          </a:p>
          <a:p>
            <a:pPr algn="ctr" defTabSz="457200" fontAlgn="base">
              <a:spcBef>
                <a:spcPct val="0"/>
              </a:spcBef>
              <a:spcAft>
                <a:spcPct val="0"/>
              </a:spcAft>
              <a:defRPr/>
            </a:pPr>
            <a:r>
              <a:rPr lang="en-GB" altLang="en-US" sz="1400" i="1" dirty="0" smtClean="0">
                <a:solidFill>
                  <a:prstClr val="white"/>
                </a:solidFill>
              </a:rPr>
              <a:t>Might be . . . . </a:t>
            </a:r>
          </a:p>
          <a:p>
            <a:pPr algn="ctr" defTabSz="457200" fontAlgn="base">
              <a:spcBef>
                <a:spcPct val="0"/>
              </a:spcBef>
              <a:spcAft>
                <a:spcPct val="0"/>
              </a:spcAft>
              <a:defRPr/>
            </a:pPr>
            <a:r>
              <a:rPr lang="en-GB" altLang="en-US" sz="1400" i="1" dirty="0" smtClean="0">
                <a:solidFill>
                  <a:prstClr val="white"/>
                </a:solidFill>
              </a:rPr>
              <a:t>Do you need to re-think your story in light of . . . </a:t>
            </a:r>
          </a:p>
          <a:p>
            <a:pPr algn="ctr" defTabSz="457200" fontAlgn="base">
              <a:spcBef>
                <a:spcPct val="0"/>
              </a:spcBef>
              <a:spcAft>
                <a:spcPct val="0"/>
              </a:spcAft>
              <a:defRPr/>
            </a:pPr>
            <a:r>
              <a:rPr lang="en-GB" altLang="en-US" sz="1400" i="1" dirty="0" smtClean="0">
                <a:solidFill>
                  <a:prstClr val="white"/>
                </a:solidFill>
              </a:rPr>
              <a:t> (How) can we agree what happened?</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Pairs   1 Minute to discuss and agree how long they will need (X minutes)</a:t>
            </a:r>
          </a:p>
          <a:p>
            <a:pPr marL="228600" indent="-228600" defTabSz="457200" fontAlgn="base">
              <a:spcBef>
                <a:spcPct val="0"/>
              </a:spcBef>
              <a:spcAft>
                <a:spcPct val="0"/>
              </a:spcAft>
              <a:buAutoNum type="arabicPlain"/>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Pairs/Fours  X Minutes  to discuss and agree a storyline.</a:t>
            </a:r>
          </a:p>
          <a:p>
            <a:pPr defTabSz="457200" fontAlgn="base">
              <a:spcBef>
                <a:spcPct val="0"/>
              </a:spcBef>
              <a:spcAft>
                <a:spcPct val="0"/>
              </a:spcAft>
              <a:buNone/>
              <a:defRPr/>
            </a:pPr>
            <a:r>
              <a:rPr lang="en-GB" altLang="en-US" sz="1200" dirty="0" smtClean="0">
                <a:solidFill>
                  <a:srgbClr val="FFFFFF"/>
                </a:solidFill>
              </a:rPr>
              <a:t> </a:t>
            </a:r>
          </a:p>
          <a:p>
            <a:pPr defTabSz="457200" fontAlgn="base">
              <a:spcBef>
                <a:spcPct val="0"/>
              </a:spcBef>
              <a:spcAft>
                <a:spcPct val="0"/>
              </a:spcAft>
              <a:buNone/>
              <a:defRPr/>
            </a:pPr>
            <a:r>
              <a:rPr lang="en-GB" altLang="en-US" sz="1200" dirty="0" smtClean="0">
                <a:solidFill>
                  <a:srgbClr val="FFFFFF"/>
                </a:solidFill>
              </a:rPr>
              <a:t>Whole class 5 minutes to contribute ideas to a whole class discussion seeking to agree a story line.</a:t>
            </a:r>
          </a:p>
          <a:p>
            <a:pPr defTabSz="457200" fontAlgn="base">
              <a:spcBef>
                <a:spcPct val="0"/>
              </a:spcBef>
              <a:spcAft>
                <a:spcPct val="0"/>
              </a:spcAft>
              <a:buNone/>
              <a:defRPr/>
            </a:pPr>
            <a:r>
              <a:rPr lang="en-GB" altLang="en-US" sz="1200" dirty="0">
                <a:solidFill>
                  <a:srgbClr val="FFFFFF"/>
                </a:solidFill>
              </a:rPr>
              <a:t>. </a:t>
            </a: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623279" y="54448"/>
            <a:ext cx="796390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Episode 4 Can </a:t>
            </a:r>
            <a:r>
              <a:rPr lang="en-GB" sz="2000" b="1" dirty="0"/>
              <a:t>you tell the story, from beginning to end?</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646331"/>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smtClean="0">
                <a:solidFill>
                  <a:srgbClr val="FFFFFF"/>
                </a:solidFill>
              </a:rPr>
              <a:t>Process encourages students to use </a:t>
            </a:r>
            <a:r>
              <a:rPr lang="en-GB" altLang="en-US" sz="1200" dirty="0">
                <a:solidFill>
                  <a:srgbClr val="FFFFFF"/>
                </a:solidFill>
              </a:rPr>
              <a:t>a range of learning behaviours </a:t>
            </a:r>
            <a:r>
              <a:rPr lang="en-GB" altLang="en-US" sz="1200" dirty="0" smtClean="0">
                <a:solidFill>
                  <a:srgbClr val="FFFFFF"/>
                </a:solidFill>
              </a:rPr>
              <a:t>to think ahead of taking action, to notice detail to collect </a:t>
            </a:r>
            <a:r>
              <a:rPr lang="en-GB" altLang="en-US" sz="1200" dirty="0">
                <a:solidFill>
                  <a:srgbClr val="FFFFFF"/>
                </a:solidFill>
              </a:rPr>
              <a:t>and </a:t>
            </a:r>
            <a:r>
              <a:rPr lang="en-GB" altLang="en-US" sz="1200" dirty="0" smtClean="0">
                <a:solidFill>
                  <a:srgbClr val="FFFFFF"/>
                </a:solidFill>
              </a:rPr>
              <a:t>link </a:t>
            </a:r>
            <a:r>
              <a:rPr lang="en-GB" altLang="en-US" sz="1200" dirty="0">
                <a:solidFill>
                  <a:srgbClr val="FFFFFF"/>
                </a:solidFill>
              </a:rPr>
              <a:t>evidence to sequence the events into a plausible story </a:t>
            </a:r>
            <a:r>
              <a:rPr lang="en-GB" altLang="en-US" sz="1200" dirty="0" smtClean="0">
                <a:solidFill>
                  <a:srgbClr val="FFFFFF"/>
                </a:solidFill>
              </a:rPr>
              <a:t>line, to contribute to building an agreed narrative, and to revise their ideas as they listen to the ideas of others. </a:t>
            </a:r>
            <a:endParaRPr lang="en-GB" altLang="en-US" sz="1200" dirty="0">
              <a:solidFill>
                <a:srgbClr val="FFFFFF"/>
              </a:solidFill>
            </a:endParaRPr>
          </a:p>
        </p:txBody>
      </p:sp>
      <p:sp>
        <p:nvSpPr>
          <p:cNvPr id="15" name="Rectangle 14"/>
          <p:cNvSpPr/>
          <p:nvPr/>
        </p:nvSpPr>
        <p:spPr>
          <a:xfrm>
            <a:off x="2262096"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b="1" dirty="0" smtClean="0">
                <a:solidFill>
                  <a:srgbClr val="FFFFFF"/>
                </a:solidFill>
              </a:rPr>
              <a:t>Organise</a:t>
            </a:r>
            <a:r>
              <a:rPr lang="en-GB" altLang="en-US" sz="1200" dirty="0" smtClean="0">
                <a:solidFill>
                  <a:srgbClr val="FFFFFF"/>
                </a:solidFill>
              </a:rPr>
              <a:t>  pairs or fours to ‘Build your explanation of how the events unfold”.</a:t>
            </a:r>
          </a:p>
          <a:p>
            <a:pPr defTabSz="457200" fontAlgn="base">
              <a:spcBef>
                <a:spcPct val="0"/>
              </a:spcBef>
              <a:spcAft>
                <a:spcPct val="0"/>
              </a:spcAft>
              <a:buNone/>
              <a:defRPr/>
            </a:pPr>
            <a:r>
              <a:rPr lang="en-GB" altLang="en-US" sz="1200" dirty="0" smtClean="0">
                <a:solidFill>
                  <a:srgbClr val="FFFFFF"/>
                </a:solidFill>
              </a:rPr>
              <a:t> </a:t>
            </a:r>
          </a:p>
          <a:p>
            <a:pPr defTabSz="457200" fontAlgn="base">
              <a:spcBef>
                <a:spcPct val="0"/>
              </a:spcBef>
              <a:spcAft>
                <a:spcPct val="0"/>
              </a:spcAft>
              <a:buNone/>
              <a:defRPr/>
            </a:pPr>
            <a:r>
              <a:rPr lang="en-GB" altLang="en-US" sz="1200" b="1" dirty="0" smtClean="0">
                <a:solidFill>
                  <a:srgbClr val="FFFFFF"/>
                </a:solidFill>
              </a:rPr>
              <a:t>Ask</a:t>
            </a:r>
            <a:r>
              <a:rPr lang="en-GB" altLang="en-US" sz="1200" dirty="0" smtClean="0">
                <a:solidFill>
                  <a:srgbClr val="FFFFFF"/>
                </a:solidFill>
              </a:rPr>
              <a:t> them to estimate how long they will need for this.</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b="1" dirty="0" smtClean="0">
                <a:solidFill>
                  <a:srgbClr val="FFFFFF"/>
                </a:solidFill>
              </a:rPr>
              <a:t>Listen </a:t>
            </a:r>
            <a:r>
              <a:rPr lang="en-GB" altLang="en-US" sz="1200" dirty="0" smtClean="0">
                <a:solidFill>
                  <a:srgbClr val="FFFFFF"/>
                </a:solidFill>
              </a:rPr>
              <a:t>to emerging ideas and offer hints only when necessary.</a:t>
            </a:r>
          </a:p>
          <a:p>
            <a:pPr defTabSz="457200" fontAlgn="base">
              <a:spcBef>
                <a:spcPct val="0"/>
              </a:spcBef>
              <a:spcAft>
                <a:spcPct val="0"/>
              </a:spcAft>
              <a:buNone/>
              <a:defRPr/>
            </a:pPr>
            <a:r>
              <a:rPr lang="en-GB" altLang="en-US" sz="1200" b="1" dirty="0" smtClean="0">
                <a:solidFill>
                  <a:srgbClr val="FFFFFF"/>
                </a:solidFill>
              </a:rPr>
              <a:t>Organise</a:t>
            </a:r>
            <a:r>
              <a:rPr lang="en-GB" altLang="en-US" sz="1200" dirty="0" smtClean="0">
                <a:solidFill>
                  <a:srgbClr val="FFFFFF"/>
                </a:solidFill>
              </a:rPr>
              <a:t> whole class discussion to share ideas and arrive at a class consensus.</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111251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r>
              <a:rPr lang="en-GB" altLang="en-US" sz="1200" dirty="0" smtClean="0">
                <a:solidFill>
                  <a:srgbClr val="000000"/>
                </a:solidFill>
              </a:rPr>
              <a:t>Teacher </a:t>
            </a:r>
            <a:r>
              <a:rPr lang="en-GB" altLang="en-US" sz="1200" dirty="0">
                <a:solidFill>
                  <a:srgbClr val="000000"/>
                </a:solidFill>
              </a:rPr>
              <a:t>talk</a:t>
            </a:r>
            <a:endParaRPr lang="en-GB" altLang="en-US" sz="1800" dirty="0">
              <a:solidFill>
                <a:srgbClr val="000000"/>
              </a:solidFill>
            </a:endParaRPr>
          </a:p>
          <a:p>
            <a:pPr algn="ctr" defTabSz="457200" fontAlgn="base">
              <a:spcBef>
                <a:spcPct val="0"/>
              </a:spcBef>
              <a:spcAft>
                <a:spcPct val="0"/>
              </a:spcAft>
              <a:defRPr/>
            </a:pPr>
            <a:r>
              <a:rPr lang="en-GB" altLang="en-US" sz="1400" i="1" dirty="0" smtClean="0">
                <a:solidFill>
                  <a:prstClr val="white"/>
                </a:solidFill>
              </a:rPr>
              <a:t>What would you like to ask . . </a:t>
            </a:r>
            <a:endParaRPr lang="en-GB" altLang="en-US" sz="1400" i="1" dirty="0">
              <a:solidFill>
                <a:prstClr val="white"/>
              </a:solidFill>
            </a:endParaRPr>
          </a:p>
          <a:p>
            <a:pPr algn="ctr" defTabSz="457200" fontAlgn="base">
              <a:spcBef>
                <a:spcPct val="0"/>
              </a:spcBef>
              <a:spcAft>
                <a:spcPct val="0"/>
              </a:spcAft>
              <a:defRPr/>
            </a:pPr>
            <a:r>
              <a:rPr lang="en-GB" altLang="en-US" sz="1400" i="1" dirty="0" smtClean="0">
                <a:solidFill>
                  <a:prstClr val="white"/>
                </a:solidFill>
              </a:rPr>
              <a:t>Which are your best three questions?</a:t>
            </a:r>
          </a:p>
          <a:p>
            <a:pPr algn="ctr" defTabSz="457200" fontAlgn="base">
              <a:spcBef>
                <a:spcPct val="0"/>
              </a:spcBef>
              <a:spcAft>
                <a:spcPct val="0"/>
              </a:spcAft>
              <a:defRPr/>
            </a:pPr>
            <a:r>
              <a:rPr lang="en-GB" altLang="en-US" sz="1400" i="1" dirty="0" smtClean="0">
                <a:solidFill>
                  <a:prstClr val="white"/>
                </a:solidFill>
              </a:rPr>
              <a:t>What are you hoping to find out?</a:t>
            </a:r>
          </a:p>
          <a:p>
            <a:pPr algn="ctr" defTabSz="457200" fontAlgn="base">
              <a:spcBef>
                <a:spcPct val="0"/>
              </a:spcBef>
              <a:spcAft>
                <a:spcPct val="0"/>
              </a:spcAft>
              <a:defRPr/>
            </a:pPr>
            <a:r>
              <a:rPr lang="en-GB" altLang="en-US" sz="1400" i="1" dirty="0" smtClean="0">
                <a:solidFill>
                  <a:prstClr val="white"/>
                </a:solidFill>
              </a:rPr>
              <a:t>Are your questions closed or open?</a:t>
            </a:r>
          </a:p>
          <a:p>
            <a:pPr algn="ctr" defTabSz="457200" fontAlgn="base">
              <a:spcBef>
                <a:spcPct val="0"/>
              </a:spcBef>
              <a:spcAft>
                <a:spcPct val="0"/>
              </a:spcAft>
              <a:defRPr/>
            </a:pPr>
            <a:r>
              <a:rPr lang="en-GB" altLang="en-US" sz="1400" i="1" dirty="0" smtClean="0">
                <a:solidFill>
                  <a:prstClr val="white"/>
                </a:solidFill>
              </a:rPr>
              <a:t>Which questions got the most </a:t>
            </a:r>
            <a:r>
              <a:rPr lang="en-GB" altLang="en-US" sz="1400" i="1" dirty="0" smtClean="0">
                <a:solidFill>
                  <a:prstClr val="white"/>
                </a:solidFill>
              </a:rPr>
              <a:t>interesting, </a:t>
            </a:r>
            <a:r>
              <a:rPr lang="en-GB" altLang="en-US" sz="1400" i="1" dirty="0" smtClean="0">
                <a:solidFill>
                  <a:prstClr val="white"/>
                </a:solidFill>
              </a:rPr>
              <a:t>unexpected responses? </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2 minutes to plan three questions</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2 minutes to answer the three questions framed by another pair</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1 minute to review the answered questions and identify any surprises</a:t>
            </a:r>
            <a:r>
              <a:rPr lang="en-GB" altLang="en-US" sz="1200" dirty="0" smtClean="0">
                <a:solidFill>
                  <a:srgbClr val="FFFFFF"/>
                </a:solidFill>
              </a:rPr>
              <a:t>.</a:t>
            </a: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3088481" y="54448"/>
            <a:ext cx="6524625"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5  Imagine </a:t>
            </a:r>
            <a:r>
              <a:rPr lang="en-GB" sz="2000" b="1" dirty="0"/>
              <a:t>you are a reporter . . . . </a:t>
            </a:r>
            <a:r>
              <a:rPr lang="en-GB" sz="2000" b="1" dirty="0" smtClean="0"/>
              <a:t>   </a:t>
            </a:r>
            <a:endParaRPr lang="en-GB" sz="2000"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plan and distil the questions they would like to ask from the perspective of a reporter, to answer the questions of another pair using their empathy </a:t>
            </a:r>
            <a:r>
              <a:rPr lang="en-GB" altLang="en-US" sz="1200" dirty="0" smtClean="0">
                <a:solidFill>
                  <a:srgbClr val="FFFFFF"/>
                </a:solidFill>
              </a:rPr>
              <a:t>skills, </a:t>
            </a:r>
            <a:r>
              <a:rPr lang="en-GB" altLang="en-US" sz="1200" dirty="0" smtClean="0">
                <a:solidFill>
                  <a:srgbClr val="FFFFFF"/>
                </a:solidFill>
              </a:rPr>
              <a:t>and to consider which questions best elicited the required / useful / surprising information.</a:t>
            </a:r>
            <a:endParaRPr lang="en-GB" altLang="en-US" sz="1200" dirty="0">
              <a:solidFill>
                <a:srgbClr val="FFFFFF"/>
              </a:solidFill>
            </a:endParaRPr>
          </a:p>
        </p:txBody>
      </p:sp>
      <p:sp>
        <p:nvSpPr>
          <p:cNvPr id="15" name="Rectangle 14"/>
          <p:cNvSpPr/>
          <p:nvPr/>
        </p:nvSpPr>
        <p:spPr>
          <a:xfrm>
            <a:off x="2215915" y="3337788"/>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b="1" dirty="0" smtClean="0">
                <a:solidFill>
                  <a:srgbClr val="FFFFFF"/>
                </a:solidFill>
              </a:rPr>
              <a:t>Announce - You are a reporter having to write a piece about the accident.</a:t>
            </a:r>
          </a:p>
          <a:p>
            <a:pPr defTabSz="457200" fontAlgn="base">
              <a:spcBef>
                <a:spcPct val="0"/>
              </a:spcBef>
              <a:spcAft>
                <a:spcPct val="0"/>
              </a:spcAft>
              <a:buNone/>
              <a:defRPr/>
            </a:pPr>
            <a:r>
              <a:rPr lang="en-GB" altLang="en-US" sz="1200" b="1" dirty="0" smtClean="0">
                <a:solidFill>
                  <a:srgbClr val="FFFFFF"/>
                </a:solidFill>
              </a:rPr>
              <a:t>Organise</a:t>
            </a:r>
            <a:r>
              <a:rPr lang="en-GB" altLang="en-US" sz="1200" dirty="0" smtClean="0">
                <a:solidFill>
                  <a:srgbClr val="FFFFFF"/>
                </a:solidFill>
              </a:rPr>
              <a:t> pairs to </a:t>
            </a:r>
            <a:r>
              <a:rPr lang="en-GB" altLang="en-US" sz="1200" dirty="0" smtClean="0">
                <a:solidFill>
                  <a:srgbClr val="FFFFFF"/>
                </a:solidFill>
              </a:rPr>
              <a:t>plan </a:t>
            </a:r>
            <a:r>
              <a:rPr lang="en-GB" altLang="en-US" sz="1200" dirty="0" smtClean="0">
                <a:solidFill>
                  <a:srgbClr val="FFFFFF"/>
                </a:solidFill>
              </a:rPr>
              <a:t>three questions they wish to ask </a:t>
            </a:r>
            <a:r>
              <a:rPr lang="en-GB" altLang="en-US" sz="1200" dirty="0" err="1" smtClean="0">
                <a:solidFill>
                  <a:srgbClr val="FFFFFF"/>
                </a:solidFill>
              </a:rPr>
              <a:t>xxxx</a:t>
            </a:r>
            <a:r>
              <a:rPr lang="en-GB" altLang="en-US" sz="1200" dirty="0" smtClean="0">
                <a:solidFill>
                  <a:srgbClr val="FFFFFF"/>
                </a:solidFill>
              </a:rPr>
              <a:t> character</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r>
              <a:rPr lang="en-GB" altLang="en-US" sz="1200" dirty="0">
                <a:solidFill>
                  <a:srgbClr val="FFFFFF"/>
                </a:solidFill>
              </a:rPr>
              <a:t>S</a:t>
            </a:r>
            <a:r>
              <a:rPr lang="en-GB" altLang="en-US" sz="1200" dirty="0" smtClean="0">
                <a:solidFill>
                  <a:srgbClr val="FFFFFF"/>
                </a:solidFill>
              </a:rPr>
              <a:t>wap the three questions with another pair, who have to answer as if they were that character..</a:t>
            </a:r>
          </a:p>
          <a:p>
            <a:pPr defTabSz="457200" fontAlgn="base">
              <a:spcBef>
                <a:spcPct val="0"/>
              </a:spcBef>
              <a:spcAft>
                <a:spcPct val="0"/>
              </a:spcAft>
              <a:buNone/>
              <a:defRPr/>
            </a:pPr>
            <a:r>
              <a:rPr lang="en-GB" altLang="en-US" sz="1200" dirty="0" smtClean="0">
                <a:solidFill>
                  <a:srgbClr val="FFFFFF"/>
                </a:solidFill>
              </a:rPr>
              <a:t>Reverse the Q&amp;As</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Whole class discussion – who received </a:t>
            </a:r>
            <a:r>
              <a:rPr lang="en-GB" altLang="en-US" sz="1200" dirty="0" smtClean="0">
                <a:solidFill>
                  <a:srgbClr val="FFFFFF"/>
                </a:solidFill>
              </a:rPr>
              <a:t>an answer </a:t>
            </a:r>
            <a:r>
              <a:rPr lang="en-GB" altLang="en-US" sz="1200" dirty="0" smtClean="0">
                <a:solidFill>
                  <a:srgbClr val="FFFFFF"/>
                </a:solidFill>
              </a:rPr>
              <a:t>that they were not expecting?</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15662085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What are the key ideas?</a:t>
            </a:r>
          </a:p>
          <a:p>
            <a:pPr algn="ctr" defTabSz="457200" fontAlgn="base">
              <a:spcBef>
                <a:spcPct val="0"/>
              </a:spcBef>
              <a:spcAft>
                <a:spcPct val="0"/>
              </a:spcAft>
              <a:defRPr/>
            </a:pPr>
            <a:r>
              <a:rPr lang="en-GB" altLang="en-US" sz="1400" i="1" dirty="0" smtClean="0">
                <a:solidFill>
                  <a:prstClr val="white"/>
                </a:solidFill>
              </a:rPr>
              <a:t>How will you grab the attention of the reader?</a:t>
            </a:r>
          </a:p>
          <a:p>
            <a:pPr algn="ctr" defTabSz="457200" fontAlgn="base">
              <a:spcBef>
                <a:spcPct val="0"/>
              </a:spcBef>
              <a:spcAft>
                <a:spcPct val="0"/>
              </a:spcAft>
              <a:defRPr/>
            </a:pPr>
            <a:r>
              <a:rPr lang="en-GB" altLang="en-US" sz="1400" i="1" dirty="0" smtClean="0">
                <a:solidFill>
                  <a:prstClr val="white"/>
                </a:solidFill>
              </a:rPr>
              <a:t>What makes this a successful report?</a:t>
            </a:r>
          </a:p>
          <a:p>
            <a:pPr algn="ctr" defTabSz="457200" fontAlgn="base">
              <a:spcBef>
                <a:spcPct val="0"/>
              </a:spcBef>
              <a:spcAft>
                <a:spcPct val="0"/>
              </a:spcAft>
              <a:defRPr/>
            </a:pPr>
            <a:r>
              <a:rPr lang="en-GB" altLang="en-US" sz="1400" i="1" dirty="0" smtClean="0">
                <a:solidFill>
                  <a:prstClr val="white"/>
                </a:solidFill>
              </a:rPr>
              <a:t>What do these successful reports have in common? </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Pairs 5? minutes  to write the Headline and first paragraph of the newspaper report.</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4’s to share headline/report </a:t>
            </a:r>
          </a:p>
          <a:p>
            <a:pPr defTabSz="457200" fontAlgn="base">
              <a:spcBef>
                <a:spcPct val="0"/>
              </a:spcBef>
              <a:spcAft>
                <a:spcPct val="0"/>
              </a:spcAft>
              <a:buNone/>
              <a:defRPr/>
            </a:pPr>
            <a:r>
              <a:rPr lang="en-GB" altLang="en-US" sz="1200" dirty="0" smtClean="0">
                <a:solidFill>
                  <a:srgbClr val="FFFFFF"/>
                </a:solidFill>
              </a:rPr>
              <a:t>Nominate a report that should be heard by the whole class</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r>
              <a:rPr lang="en-GB" altLang="en-US" sz="1200" dirty="0" smtClean="0">
                <a:solidFill>
                  <a:srgbClr val="FFFFFF"/>
                </a:solidFill>
              </a:rPr>
              <a:t>Share examples</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r>
              <a:rPr lang="en-GB" altLang="en-US" sz="1200" dirty="0" smtClean="0">
                <a:solidFill>
                  <a:srgbClr val="FFFFFF"/>
                </a:solidFill>
              </a:rPr>
              <a:t>Discuss why it was rated as successful.</a:t>
            </a: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72955" y="54448"/>
            <a:ext cx="11919045"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6. Can </a:t>
            </a:r>
            <a:r>
              <a:rPr lang="en-GB" sz="2000" b="1" dirty="0"/>
              <a:t>you write the </a:t>
            </a:r>
            <a:r>
              <a:rPr lang="en-GB" sz="2000" b="1" dirty="0" smtClean="0"/>
              <a:t>Headline and First Paragraph </a:t>
            </a:r>
            <a:r>
              <a:rPr lang="en-GB" sz="2000" b="1" dirty="0"/>
              <a:t>of your newspaper report?</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use their imagination to distil their ideas into a report, to evaluate the quality of others’ efforts, and to make links to establish the common features of the best reports. </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chemeClr val="bg1"/>
                </a:solidFill>
              </a:rPr>
              <a:t>Orchestrate pairs to create 1</a:t>
            </a:r>
            <a:r>
              <a:rPr lang="en-GB" altLang="en-US" sz="1200" baseline="30000" dirty="0" smtClean="0">
                <a:solidFill>
                  <a:schemeClr val="bg1"/>
                </a:solidFill>
              </a:rPr>
              <a:t>st</a:t>
            </a:r>
            <a:r>
              <a:rPr lang="en-GB" altLang="en-US" sz="1200" dirty="0" smtClean="0">
                <a:solidFill>
                  <a:schemeClr val="bg1"/>
                </a:solidFill>
              </a:rPr>
              <a:t> </a:t>
            </a:r>
            <a:r>
              <a:rPr lang="en-GB" altLang="en-US" sz="1200" dirty="0" smtClean="0">
                <a:solidFill>
                  <a:schemeClr val="bg1"/>
                </a:solidFill>
              </a:rPr>
              <a:t>paragraph and headline </a:t>
            </a:r>
            <a:r>
              <a:rPr lang="en-GB" altLang="en-US" sz="1200" dirty="0" smtClean="0">
                <a:solidFill>
                  <a:schemeClr val="bg1"/>
                </a:solidFill>
              </a:rPr>
              <a:t>of the newspaper article.</a:t>
            </a: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r>
              <a:rPr lang="en-GB" altLang="en-US" sz="1200" dirty="0" smtClean="0">
                <a:solidFill>
                  <a:schemeClr val="bg1"/>
                </a:solidFill>
              </a:rPr>
              <a:t>Move to 4’s to share.</a:t>
            </a: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r>
              <a:rPr lang="en-GB" altLang="en-US" sz="1200" dirty="0" smtClean="0">
                <a:solidFill>
                  <a:schemeClr val="bg1"/>
                </a:solidFill>
              </a:rPr>
              <a:t>Organise whole class discussion around the most successful attempts and what they shared in common.</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15627" y="905650"/>
            <a:ext cx="2910200" cy="2185560"/>
          </a:xfrm>
          <a:prstGeom prst="rect">
            <a:avLst/>
          </a:prstGeom>
        </p:spPr>
      </p:pic>
    </p:spTree>
    <p:extLst>
      <p:ext uri="{BB962C8B-B14F-4D97-AF65-F5344CB8AC3E}">
        <p14:creationId xmlns:p14="http://schemas.microsoft.com/office/powerpoint/2010/main" val="4227691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r>
              <a:rPr lang="en-GB" altLang="en-US" sz="1200" dirty="0" smtClean="0">
                <a:solidFill>
                  <a:srgbClr val="000000"/>
                </a:solidFill>
              </a:rPr>
              <a:t>Teacher </a:t>
            </a:r>
            <a:r>
              <a:rPr lang="en-GB" altLang="en-US" sz="1200" dirty="0">
                <a:solidFill>
                  <a:srgbClr val="000000"/>
                </a:solidFill>
              </a:rPr>
              <a:t>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At which point in the lesson did you . . . .?</a:t>
            </a:r>
          </a:p>
          <a:p>
            <a:pPr algn="ctr" defTabSz="457200" fontAlgn="base">
              <a:spcBef>
                <a:spcPct val="0"/>
              </a:spcBef>
              <a:spcAft>
                <a:spcPct val="0"/>
              </a:spcAft>
              <a:defRPr/>
            </a:pPr>
            <a:r>
              <a:rPr lang="en-GB" altLang="en-US" sz="1400" i="1" dirty="0" smtClean="0">
                <a:solidFill>
                  <a:prstClr val="white"/>
                </a:solidFill>
              </a:rPr>
              <a:t>Which did you do most/least of?</a:t>
            </a:r>
          </a:p>
          <a:p>
            <a:pPr algn="ctr" defTabSz="457200" fontAlgn="base">
              <a:spcBef>
                <a:spcPct val="0"/>
              </a:spcBef>
              <a:spcAft>
                <a:spcPct val="0"/>
              </a:spcAft>
              <a:defRPr/>
            </a:pPr>
            <a:r>
              <a:rPr lang="en-GB" altLang="en-US" sz="1400" i="1" dirty="0" smtClean="0">
                <a:solidFill>
                  <a:prstClr val="white"/>
                </a:solidFill>
              </a:rPr>
              <a:t>Which was most productive in solving the problem?</a:t>
            </a:r>
          </a:p>
          <a:p>
            <a:pPr algn="ctr" defTabSz="457200" fontAlgn="base">
              <a:spcBef>
                <a:spcPct val="0"/>
              </a:spcBef>
              <a:spcAft>
                <a:spcPct val="0"/>
              </a:spcAft>
              <a:defRPr/>
            </a:pPr>
            <a:r>
              <a:rPr lang="en-GB" altLang="en-US" sz="1400" i="1" dirty="0" smtClean="0">
                <a:solidFill>
                  <a:prstClr val="white"/>
                </a:solidFill>
              </a:rPr>
              <a:t>What would an ordinary day at school look like in terms of the wheel?</a:t>
            </a:r>
          </a:p>
          <a:p>
            <a:pPr algn="ctr" defTabSz="457200" fontAlgn="base">
              <a:spcBef>
                <a:spcPct val="0"/>
              </a:spcBef>
              <a:spcAft>
                <a:spcPct val="0"/>
              </a:spcAft>
              <a:defRPr/>
            </a:pPr>
            <a:r>
              <a:rPr lang="en-GB" altLang="en-US" sz="1400" i="1" dirty="0" smtClean="0">
                <a:solidFill>
                  <a:prstClr val="white"/>
                </a:solidFill>
              </a:rPr>
              <a:t>Which do you think you are particularly good/weak at? </a:t>
            </a:r>
          </a:p>
          <a:p>
            <a:pPr marL="0" indent="0" algn="ctr" defTabSz="457200" fontAlgn="base">
              <a:spcBef>
                <a:spcPct val="0"/>
              </a:spcBef>
              <a:spcAft>
                <a:spcPct val="0"/>
              </a:spcAft>
              <a:buNone/>
              <a:defRPr/>
            </a:pPr>
            <a:r>
              <a:rPr lang="en-GB" altLang="en-US" sz="1400" i="1" dirty="0" smtClean="0">
                <a:solidFill>
                  <a:prstClr val="white"/>
                </a:solidFill>
              </a:rPr>
              <a:t> </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r>
              <a:rPr lang="en-GB" altLang="en-US" sz="1400" dirty="0" smtClean="0">
                <a:solidFill>
                  <a:srgbClr val="000000"/>
                </a:solidFill>
              </a:rPr>
              <a:t>Student </a:t>
            </a:r>
            <a:r>
              <a:rPr lang="en-GB" altLang="en-US" sz="1400" dirty="0">
                <a:solidFill>
                  <a:srgbClr val="000000"/>
                </a:solidFill>
              </a:rPr>
              <a:t>Action</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r>
              <a:rPr lang="en-GB" altLang="en-US" sz="1200" dirty="0" smtClean="0">
                <a:solidFill>
                  <a:srgbClr val="FFFFFF"/>
                </a:solidFill>
              </a:rPr>
              <a:t>5 minutes quiet, individual reflection on the extent to which each of the learning behaviours were exercised during the lesson.</a:t>
            </a:r>
          </a:p>
          <a:p>
            <a:pPr defTabSz="457200" fontAlgn="base">
              <a:spcBef>
                <a:spcPct val="0"/>
              </a:spcBef>
              <a:spcAft>
                <a:spcPct val="0"/>
              </a:spcAft>
              <a:buNone/>
              <a:defRPr/>
            </a:pPr>
            <a:r>
              <a:rPr lang="en-GB" altLang="en-US" sz="1200" dirty="0" smtClean="0">
                <a:solidFill>
                  <a:srgbClr val="FFFFFF"/>
                </a:solidFill>
              </a:rPr>
              <a:t>In pairs, share with partner and explain colouring in. </a:t>
            </a:r>
          </a:p>
          <a:p>
            <a:pPr defTabSz="457200" fontAlgn="base">
              <a:spcBef>
                <a:spcPct val="0"/>
              </a:spcBef>
              <a:spcAft>
                <a:spcPct val="0"/>
              </a:spcAft>
              <a:buNone/>
              <a:defRPr/>
            </a:pPr>
            <a:r>
              <a:rPr lang="en-GB" altLang="en-US" sz="1200" dirty="0" smtClean="0">
                <a:solidFill>
                  <a:srgbClr val="FFFFFF"/>
                </a:solidFill>
              </a:rPr>
              <a:t>Individuals change their colouring in light of partner’s views if necessary.</a:t>
            </a:r>
          </a:p>
          <a:p>
            <a:pPr defTabSz="457200" fontAlgn="base">
              <a:spcBef>
                <a:spcPct val="0"/>
              </a:spcBef>
              <a:spcAft>
                <a:spcPct val="0"/>
              </a:spcAft>
              <a:buNone/>
              <a:defRPr/>
            </a:pPr>
            <a:r>
              <a:rPr lang="en-GB" altLang="en-US" sz="1200" dirty="0" smtClean="0">
                <a:solidFill>
                  <a:srgbClr val="FFFFFF"/>
                </a:solidFill>
              </a:rPr>
              <a:t>Group reflection – what is learning usually like?</a:t>
            </a:r>
            <a:endParaRPr lang="en-GB" altLang="en-US" sz="1200" dirty="0">
              <a:solidFill>
                <a:srgbClr val="FFFFFF"/>
              </a:solidFill>
            </a:endParaRPr>
          </a:p>
          <a:p>
            <a:pPr defTabSz="457200" fontAlgn="base">
              <a:spcBef>
                <a:spcPct val="0"/>
              </a:spcBef>
              <a:spcAft>
                <a:spcPct val="0"/>
              </a:spcAft>
              <a:buNone/>
              <a:defRPr/>
            </a:pPr>
            <a:r>
              <a:rPr lang="en-GB" altLang="en-US" sz="1200" dirty="0" smtClean="0">
                <a:solidFill>
                  <a:srgbClr val="FFFFFF"/>
                </a:solidFill>
              </a:rPr>
              <a:t>Individual reflection time – which learning behaviours are my personal strengths and weaknesses? </a:t>
            </a:r>
          </a:p>
          <a:p>
            <a:pPr defTabSz="457200" fontAlgn="base">
              <a:spcBef>
                <a:spcPct val="0"/>
              </a:spcBef>
              <a:spcAft>
                <a:spcPct val="0"/>
              </a:spcAft>
              <a:buNone/>
              <a:defRPr/>
            </a:pPr>
            <a:r>
              <a:rPr lang="en-GB" altLang="en-US" sz="1200" dirty="0" smtClean="0">
                <a:solidFill>
                  <a:srgbClr val="FFFFFF"/>
                </a:solidFill>
              </a:rPr>
              <a:t>.</a:t>
            </a: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1498600" y="54972"/>
            <a:ext cx="10104581"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Episode 7 Which </a:t>
            </a:r>
            <a:r>
              <a:rPr lang="en-GB" sz="2000" b="1" dirty="0"/>
              <a:t>learning behaviours did you use in solving this mystery?</a:t>
            </a: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engage in thinking about and talking about the learning behaviours that they have been using in solving the Mystery, in general in lessons, and to reflect on their personal strengths and weaknesses.</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chemeClr val="bg1"/>
                </a:solidFill>
              </a:rPr>
              <a:t>Explain wheel and how to colour in.</a:t>
            </a: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r>
              <a:rPr lang="en-GB" altLang="en-US" sz="1200" dirty="0" smtClean="0">
                <a:solidFill>
                  <a:schemeClr val="bg1"/>
                </a:solidFill>
              </a:rPr>
              <a:t>Give each pupil a copy of the Rating Wheel </a:t>
            </a:r>
          </a:p>
          <a:p>
            <a:pPr defTabSz="457200" fontAlgn="base">
              <a:spcBef>
                <a:spcPct val="0"/>
              </a:spcBef>
              <a:spcAft>
                <a:spcPct val="0"/>
              </a:spcAft>
              <a:buNone/>
              <a:defRPr/>
            </a:pPr>
            <a:r>
              <a:rPr lang="en-GB" altLang="en-US" sz="1200" dirty="0" smtClean="0">
                <a:solidFill>
                  <a:schemeClr val="bg1"/>
                </a:solidFill>
              </a:rPr>
              <a:t>Organise pairs to compare and contrast, and adjust if required.</a:t>
            </a: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r>
              <a:rPr lang="en-GB" altLang="en-US" sz="1200" dirty="0" smtClean="0">
                <a:solidFill>
                  <a:schemeClr val="bg1"/>
                </a:solidFill>
              </a:rPr>
              <a:t>Encourage further reflection on learning behaviours  used in other lessons</a:t>
            </a: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r>
              <a:rPr lang="en-GB" altLang="en-US" sz="1200" dirty="0" smtClean="0">
                <a:solidFill>
                  <a:schemeClr val="bg1"/>
                </a:solidFill>
              </a:rPr>
              <a:t>Encourage individual reflection on learning strengths and relative weaknesses.</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6"/>
          <a:stretch>
            <a:fillRect/>
          </a:stretch>
        </p:blipFill>
        <p:spPr>
          <a:xfrm>
            <a:off x="2065244" y="617329"/>
            <a:ext cx="3226117" cy="2419588"/>
          </a:xfrm>
          <a:prstGeom prst="rect">
            <a:avLst/>
          </a:prstGeom>
        </p:spPr>
      </p:pic>
    </p:spTree>
    <p:extLst>
      <p:ext uri="{BB962C8B-B14F-4D97-AF65-F5344CB8AC3E}">
        <p14:creationId xmlns:p14="http://schemas.microsoft.com/office/powerpoint/2010/main" val="1867413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1950</TotalTime>
  <Words>1671</Words>
  <Application>Microsoft Office PowerPoint</Application>
  <PresentationFormat>Widescreen</PresentationFormat>
  <Paragraphs>218</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1_Office Theme</vt:lpstr>
      <vt:lpstr>Lesson Overview: Subject/phase – KS2/3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Watson TLO</dc:creator>
  <cp:lastModifiedBy>Steve Watson TLO</cp:lastModifiedBy>
  <cp:revision>91</cp:revision>
  <dcterms:created xsi:type="dcterms:W3CDTF">2018-09-30T09:40:51Z</dcterms:created>
  <dcterms:modified xsi:type="dcterms:W3CDTF">2018-11-06T03:55:47Z</dcterms:modified>
</cp:coreProperties>
</file>