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57" r:id="rId4"/>
    <p:sldId id="258" r:id="rId5"/>
    <p:sldId id="260" r:id="rId6"/>
    <p:sldId id="270" r:id="rId7"/>
    <p:sldId id="272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C21B3-F0A1-4978-B920-48D759316A3D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6AC0-A4E9-4C04-B43F-FF8A934834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92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376c9751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Rough cut planning.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chemeClr val="dk1"/>
                </a:solidFill>
              </a:rPr>
              <a:t>At this point, before you have thought hard about the outcomes and flow of the lesson, you are jotting down what the lesson will achieve....roughly what you want s</a:t>
            </a:r>
            <a:r>
              <a:rPr lang="en-GB" sz="1800" dirty="0"/>
              <a:t>tudent</a:t>
            </a:r>
            <a:r>
              <a:rPr lang="en-GB" sz="1800" dirty="0">
                <a:solidFill>
                  <a:schemeClr val="dk1"/>
                </a:solidFill>
              </a:rPr>
              <a:t>s to achieve and the learning behaviours they will need to use.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g4376c975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03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 the notes online</a:t>
            </a:r>
            <a:r>
              <a:rPr lang="en-GB" alt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relating to these 3 Episodes for detail on how you might conduct the conversations.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powerpoint slide showing the highlights referred to in the lesson notes follows this slide.</a:t>
            </a: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0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5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powerpoint slides illustrating two ways of structuring the S/T/W routine follow this slide.</a:t>
            </a:r>
          </a:p>
        </p:txBody>
      </p:sp>
      <p:sp>
        <p:nvSpPr>
          <p:cNvPr id="106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93614C30-C29D-4FDC-A5F6-733C768361E7}" type="slidenum">
              <a:rPr lang="en-GB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0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41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38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91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8009-5A4D-4CD8-9519-D38CC076128D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03ECF-9398-417A-A7F0-8BA8867171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26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6A44-BF85-4989-9514-32713B9F797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76C9D-E5C6-4851-8623-8A05517EA3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550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BC0E-7B89-4334-944D-E90C54DD79B3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F0115-5C3C-45A7-B9A4-42F149358CD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915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B1B-6132-41E7-8AD2-CCBC4A85116C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F0AD-B353-44EF-BC26-8253D571ADD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880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883A-64F9-4CB1-B203-BF129E900622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ED7EB-AAC2-40D5-A22C-9CBA7AEB987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145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FBC9-38B1-49A2-8EB5-09E8E1CC3EC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43DF-BEE5-4EC1-87DC-5D1E8F91914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94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107F6-9D42-4073-9E63-6D1792645D8F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BC82-3C8D-414A-8F06-57D427D8ABE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34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4261-2D83-4824-ADA3-821327888B69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EC2E9-D7F5-4DCF-B260-A60DC9FAC9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65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520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3887-4A16-4BFA-93B5-3EE048B8AFAE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C9DE-D8E6-4F8F-829C-AC69119AE7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94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287D-9CCE-438A-A4A1-F6A577D8C289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434CB-4776-48D1-BC5D-90AE235404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715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42B1-B2E8-469D-A086-3A631FD9D569}" type="datetime1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487E-63D7-4EBC-BC8E-00F4AB424F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20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86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02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6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16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6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08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4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BACC-C921-4784-BF61-0E6F77D91838}" type="datetimeFigureOut">
              <a:rPr lang="en-GB" smtClean="0"/>
              <a:t>20/11/2018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2292-269A-4105-88E1-6C58FD2A4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92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BAAC1B6F-EB8D-4E30-8D88-E8BC384E387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20/11/2018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553B216-967C-4444-9F38-419B082AB4B1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6" y="6356350"/>
            <a:ext cx="51777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985" y="6351588"/>
            <a:ext cx="59201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7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0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/>
          <p:nvPr/>
        </p:nvSpPr>
        <p:spPr>
          <a:xfrm>
            <a:off x="1892300" y="992187"/>
            <a:ext cx="8309100" cy="497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GB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Overview: Subject/phase – KS2/3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sp>
        <p:nvSpPr>
          <p:cNvPr id="242" name="Google Shape;242;p37"/>
          <p:cNvSpPr txBox="1">
            <a:spLocks noGrp="1"/>
          </p:cNvSpPr>
          <p:nvPr>
            <p:ph type="body" idx="1"/>
          </p:nvPr>
        </p:nvSpPr>
        <p:spPr>
          <a:xfrm>
            <a:off x="1981200" y="1432251"/>
            <a:ext cx="4108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endParaRPr dirty="0"/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2200" dirty="0" smtClean="0"/>
              <a:t>To practise using the See Think Wonder visible </a:t>
            </a:r>
            <a:r>
              <a:rPr lang="en-GB" sz="2200" smtClean="0"/>
              <a:t>thinking </a:t>
            </a:r>
            <a:r>
              <a:rPr lang="en-GB" sz="2200" smtClean="0"/>
              <a:t>routine, </a:t>
            </a:r>
            <a:r>
              <a:rPr lang="en-GB" sz="2200" dirty="0" smtClean="0"/>
              <a:t>applying </a:t>
            </a:r>
            <a:r>
              <a:rPr lang="en-GB" sz="2200" smtClean="0"/>
              <a:t>it </a:t>
            </a:r>
            <a:r>
              <a:rPr lang="en-GB" sz="2200" smtClean="0"/>
              <a:t>to images </a:t>
            </a:r>
            <a:r>
              <a:rPr lang="en-GB" sz="2200" dirty="0" smtClean="0"/>
              <a:t>related to the Fire of London</a:t>
            </a:r>
            <a:endParaRPr sz="2200" dirty="0"/>
          </a:p>
          <a:p>
            <a:pPr marL="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dirty="0"/>
              <a:t>Using VTRs</a:t>
            </a:r>
            <a:endParaRPr dirty="0"/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1800" dirty="0" smtClean="0"/>
              <a:t>See Think Wonder</a:t>
            </a:r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1800" dirty="0" smtClean="0"/>
              <a:t>What’s </a:t>
            </a:r>
            <a:r>
              <a:rPr lang="en-GB" sz="1800" dirty="0"/>
              <a:t>happening here? What makes you say that</a:t>
            </a:r>
            <a:r>
              <a:rPr lang="en-GB" sz="1800" dirty="0" smtClean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1800" dirty="0" smtClean="0"/>
              <a:t>What else might explain . .  </a:t>
            </a:r>
            <a:endParaRPr sz="1800" dirty="0"/>
          </a:p>
          <a:p>
            <a:pPr marL="457200" lvl="1" indent="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  <a:buNone/>
            </a:pPr>
            <a:r>
              <a:rPr lang="en-GB" sz="1800" dirty="0"/>
              <a:t>I used to think. Now I think.</a:t>
            </a:r>
            <a:endParaRPr sz="1800" dirty="0"/>
          </a:p>
        </p:txBody>
      </p:sp>
      <p:sp>
        <p:nvSpPr>
          <p:cNvPr id="243" name="Google Shape;243;p37"/>
          <p:cNvSpPr txBox="1"/>
          <p:nvPr/>
        </p:nvSpPr>
        <p:spPr>
          <a:xfrm>
            <a:off x="6102350" y="1394929"/>
            <a:ext cx="4108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buClr>
                <a:schemeClr val="dk1"/>
              </a:buClr>
              <a:buSzPts val="2800"/>
            </a:pPr>
            <a:r>
              <a:rPr lang="en-GB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behaviours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</a:t>
            </a:r>
            <a:r>
              <a:rPr lang="en-GB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Noticing as a springboard into Reasoning, Imagining and Questioning</a:t>
            </a:r>
            <a:r>
              <a:rPr lang="en-GB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 in particular:</a:t>
            </a:r>
            <a:endParaRPr sz="2400" dirty="0"/>
          </a:p>
          <a:p>
            <a:pPr lvl="1" indent="-133350">
              <a:spcBef>
                <a:spcPts val="480"/>
              </a:spcBef>
              <a:buClr>
                <a:srgbClr val="FF0000"/>
              </a:buClr>
              <a:buSzPts val="2100"/>
              <a:buFont typeface="Arial"/>
              <a:buChar char="–"/>
            </a:pPr>
            <a:r>
              <a:rPr lang="en-GB" sz="21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Attention to detail;</a:t>
            </a:r>
          </a:p>
          <a:p>
            <a:pPr lvl="1" indent="-133350">
              <a:spcBef>
                <a:spcPts val="480"/>
              </a:spcBef>
              <a:buClr>
                <a:srgbClr val="FF0000"/>
              </a:buClr>
              <a:buSzPts val="2100"/>
              <a:buFont typeface="Arial"/>
              <a:buChar char="–"/>
            </a:pPr>
            <a:r>
              <a:rPr lang="en-GB" sz="21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Describing what has been Noticed;</a:t>
            </a:r>
          </a:p>
          <a:p>
            <a:pPr lvl="1" indent="-133350">
              <a:spcBef>
                <a:spcPts val="480"/>
              </a:spcBef>
              <a:buClr>
                <a:srgbClr val="FF0000"/>
              </a:buClr>
              <a:buSzPts val="2100"/>
              <a:buFont typeface="Arial"/>
              <a:buChar char="–"/>
            </a:pPr>
            <a:r>
              <a:rPr lang="en-GB" sz="21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Explaining what has been Noticed;</a:t>
            </a:r>
          </a:p>
          <a:p>
            <a:pPr lvl="1" indent="-133350">
              <a:spcBef>
                <a:spcPts val="480"/>
              </a:spcBef>
              <a:buClr>
                <a:srgbClr val="FF0000"/>
              </a:buClr>
              <a:buSzPts val="2100"/>
              <a:buFont typeface="Arial"/>
              <a:buChar char="–"/>
            </a:pPr>
            <a:r>
              <a:rPr lang="en-GB" sz="21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Raising Questions about what has been Noticed.</a:t>
            </a:r>
            <a:endParaRPr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1847212" y="5962642"/>
            <a:ext cx="8775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dual focused introduction….a content objective alongside the learning behaviours the task will  activate in pupils.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78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238876" y="412751"/>
            <a:ext cx="4562475" cy="286861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0000"/>
                </a:solidFill>
              </a:rPr>
              <a:t>Teacher talk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>
                <a:solidFill>
                  <a:prstClr val="white"/>
                </a:solidFill>
              </a:rPr>
              <a:t> </a:t>
            </a:r>
            <a:r>
              <a:rPr lang="en-GB" altLang="en-US" sz="1400" i="1" dirty="0" smtClean="0">
                <a:solidFill>
                  <a:prstClr val="white"/>
                </a:solidFill>
              </a:rPr>
              <a:t>Tell me what you can see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Put the viewing frame over . . .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Why did you choose that?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Which alternatives did you consider?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1400" i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8600" y="476050"/>
            <a:ext cx="4230688" cy="2652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4051" y="3403600"/>
            <a:ext cx="3298825" cy="264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</a:rPr>
              <a:t>Student Action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200" dirty="0" smtClean="0">
              <a:solidFill>
                <a:srgbClr val="FFFFFF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Use viewing frames to support noticing detail and saying what they see.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Share ideas with others and with the whole class..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Consider how the viewing frame has helped them to notice detail beyond that is required of them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200" dirty="0" smtClean="0">
              <a:solidFill>
                <a:srgbClr val="FFFFFF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3157539" y="169386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3088481" y="54448"/>
            <a:ext cx="6524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Which bit of the painting shows . . . . .  ?</a:t>
            </a: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913787" y="628651"/>
            <a:ext cx="1130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728664"/>
            <a:ext cx="5635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3521076"/>
            <a:ext cx="5127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1166813" y="4838701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1" y="6173788"/>
            <a:ext cx="10120313" cy="30777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prstClr val="black"/>
                </a:solidFill>
              </a:rPr>
              <a:t> </a:t>
            </a:r>
            <a:r>
              <a:rPr lang="en-GB" altLang="en-US" sz="1400" dirty="0">
                <a:solidFill>
                  <a:prstClr val="white"/>
                </a:solidFill>
              </a:rPr>
              <a:t>Process encourages</a:t>
            </a:r>
            <a:r>
              <a:rPr lang="en-GB" altLang="en-US" sz="1400" dirty="0">
                <a:solidFill>
                  <a:prstClr val="black"/>
                </a:solidFill>
              </a:rPr>
              <a:t> </a:t>
            </a:r>
            <a:r>
              <a:rPr lang="en-GB" altLang="en-US" sz="1200" dirty="0">
                <a:solidFill>
                  <a:srgbClr val="FFFFFF"/>
                </a:solidFill>
              </a:rPr>
              <a:t>students </a:t>
            </a:r>
            <a:r>
              <a:rPr lang="en-GB" altLang="en-US" sz="1200" dirty="0" smtClean="0">
                <a:solidFill>
                  <a:srgbClr val="FFFFFF"/>
                </a:solidFill>
              </a:rPr>
              <a:t>to look carefully and to describe what they can see to others and the whole class</a:t>
            </a:r>
            <a:endParaRPr lang="en-GB" alt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5915" y="3383970"/>
            <a:ext cx="3298825" cy="264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</a:rPr>
              <a:t>Teacher </a:t>
            </a:r>
            <a:r>
              <a:rPr lang="en-GB" altLang="en-US" sz="1400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400" dirty="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Give out viewing frames and copy of </a:t>
            </a:r>
            <a:r>
              <a:rPr lang="en-GB" altLang="en-US" sz="1200" dirty="0">
                <a:solidFill>
                  <a:srgbClr val="FFFFFF"/>
                </a:solidFill>
              </a:rPr>
              <a:t> </a:t>
            </a:r>
            <a:r>
              <a:rPr lang="en-GB" altLang="en-US" sz="1200" dirty="0" smtClean="0">
                <a:solidFill>
                  <a:srgbClr val="FFFFFF"/>
                </a:solidFill>
              </a:rPr>
              <a:t>the image.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Challenge individuals to put their frame over the part of the image typifying certain aspects.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Orchestrate table based and then whole class conversations about who chose which part of the image.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Probe the extent to which students have noticed detail beyond that to which they have been alerted.</a:t>
            </a:r>
            <a:endParaRPr lang="en-GB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3594101"/>
            <a:ext cx="8667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01" y="924839"/>
            <a:ext cx="3382885" cy="20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238876" y="412751"/>
            <a:ext cx="4562475" cy="286861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0000"/>
                </a:solidFill>
              </a:rPr>
              <a:t>Teacher talk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>
                <a:solidFill>
                  <a:prstClr val="white"/>
                </a:solidFill>
              </a:rPr>
              <a:t> What are you noticing</a:t>
            </a:r>
            <a:r>
              <a:rPr lang="en-GB" altLang="en-US" sz="1400" i="1" dirty="0" smtClean="0">
                <a:solidFill>
                  <a:prstClr val="white"/>
                </a:solidFill>
              </a:rPr>
              <a:t>?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What do you think about it?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What makes you say that?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What else might explain . . .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If it’s not that, then . . .  </a:t>
            </a:r>
            <a:endParaRPr lang="en-GB" altLang="en-US" sz="1400" i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8600" y="419160"/>
            <a:ext cx="4230688" cy="2652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4051" y="3403600"/>
            <a:ext cx="3298825" cy="264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</a:rPr>
              <a:t>Student Action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rgbClr val="FFFFFF"/>
                </a:solidFill>
              </a:rPr>
              <a:t>1</a:t>
            </a:r>
            <a:r>
              <a:rPr lang="en-GB" altLang="en-US" sz="1200" dirty="0" smtClean="0">
                <a:solidFill>
                  <a:srgbClr val="FFFFFF"/>
                </a:solidFill>
              </a:rPr>
              <a:t> minute in pairs to do See/Think using highlight 2.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I minute contributing to whole class discussion.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Repeat for highlights 3/4/5 and the whole image.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3157539" y="169386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3355976" y="19050"/>
            <a:ext cx="6524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What do you think about . . . ?</a:t>
            </a: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913787" y="628651"/>
            <a:ext cx="1130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728664"/>
            <a:ext cx="5635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3521076"/>
            <a:ext cx="5127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1166813" y="4838701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1" y="6173788"/>
            <a:ext cx="10120313" cy="30777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prstClr val="black"/>
                </a:solidFill>
              </a:rPr>
              <a:t> </a:t>
            </a:r>
            <a:r>
              <a:rPr lang="en-GB" altLang="en-US" sz="1400" dirty="0">
                <a:solidFill>
                  <a:prstClr val="white"/>
                </a:solidFill>
              </a:rPr>
              <a:t>Process encourages</a:t>
            </a:r>
            <a:r>
              <a:rPr lang="en-GB" altLang="en-US" sz="1400" dirty="0">
                <a:solidFill>
                  <a:prstClr val="black"/>
                </a:solidFill>
              </a:rPr>
              <a:t> </a:t>
            </a:r>
            <a:r>
              <a:rPr lang="en-GB" altLang="en-US" sz="1200" dirty="0">
                <a:solidFill>
                  <a:srgbClr val="FFFFFF"/>
                </a:solidFill>
              </a:rPr>
              <a:t>students </a:t>
            </a:r>
            <a:r>
              <a:rPr lang="en-GB" altLang="en-US" sz="1200" dirty="0" smtClean="0">
                <a:solidFill>
                  <a:srgbClr val="FFFFFF"/>
                </a:solidFill>
              </a:rPr>
              <a:t>to Notice detail and offer explanations about what they have Noticed using a blend of hypothesis and speculation</a:t>
            </a:r>
            <a:endParaRPr lang="en-GB" alt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5915" y="3383970"/>
            <a:ext cx="3298825" cy="264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</a:rPr>
              <a:t>Teacher </a:t>
            </a:r>
            <a:r>
              <a:rPr lang="en-GB" altLang="en-US" sz="1400" dirty="0" smtClean="0">
                <a:solidFill>
                  <a:srgbClr val="000000"/>
                </a:solidFill>
              </a:rPr>
              <a:t>Action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400" dirty="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Explain that students need to make two part responses – what they see </a:t>
            </a:r>
            <a:r>
              <a:rPr lang="en-GB" altLang="en-US" sz="1200" i="1" dirty="0" smtClean="0">
                <a:solidFill>
                  <a:srgbClr val="FFFFFF"/>
                </a:solidFill>
              </a:rPr>
              <a:t>and</a:t>
            </a:r>
            <a:r>
              <a:rPr lang="en-GB" altLang="en-US" sz="1200" dirty="0" smtClean="0">
                <a:solidFill>
                  <a:srgbClr val="FFFFFF"/>
                </a:solidFill>
              </a:rPr>
              <a:t> what they think about it.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Model the routine See/Think using the first highlighted image.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rgbClr val="FFFFFF"/>
                </a:solidFill>
              </a:rPr>
              <a:t>Invite pairs to do See/Think on highlight 2 Lead whole class discussion using See and Think only.</a:t>
            </a:r>
            <a:r>
              <a:rPr lang="en-GB" altLang="en-US" sz="1200" dirty="0" smtClean="0">
                <a:solidFill>
                  <a:schemeClr val="bg1"/>
                </a:solidFill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chemeClr val="bg1"/>
                </a:solidFill>
              </a:rPr>
              <a:t>Repeat for highlights 3/4/5.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chemeClr val="bg1"/>
                </a:solidFill>
              </a:rPr>
              <a:t>Repeat for the whole image. </a:t>
            </a:r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3594101"/>
            <a:ext cx="8667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476251"/>
            <a:ext cx="183891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238876" y="412751"/>
            <a:ext cx="4562475" cy="286861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dirty="0">
                <a:solidFill>
                  <a:srgbClr val="000000"/>
                </a:solidFill>
              </a:rPr>
              <a:t>Teacher talk</a:t>
            </a:r>
            <a:endParaRPr lang="en-GB" altLang="en-US" sz="1800" dirty="0">
              <a:solidFill>
                <a:srgbClr val="000000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>
                <a:solidFill>
                  <a:prstClr val="white"/>
                </a:solidFill>
              </a:rPr>
              <a:t> What are you noticing</a:t>
            </a:r>
            <a:r>
              <a:rPr lang="en-GB" altLang="en-US" sz="1400" i="1" dirty="0" smtClean="0">
                <a:solidFill>
                  <a:prstClr val="white"/>
                </a:solidFill>
              </a:rPr>
              <a:t>?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Where do you think he is going?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What is he doing?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What would you like to ask him?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i="1" dirty="0" smtClean="0">
                <a:solidFill>
                  <a:prstClr val="white"/>
                </a:solidFill>
              </a:rPr>
              <a:t>What is still puzzling you?</a:t>
            </a:r>
            <a:endParaRPr lang="en-GB" altLang="en-US" sz="1400" i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8600" y="476050"/>
            <a:ext cx="4230688" cy="2652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6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4051" y="3403600"/>
            <a:ext cx="3298825" cy="264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400" dirty="0">
                <a:solidFill>
                  <a:srgbClr val="000000"/>
                </a:solidFill>
              </a:rPr>
              <a:t>Student Action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200" dirty="0" smtClean="0">
              <a:solidFill>
                <a:srgbClr val="FFFFFF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rgbClr val="FFFFFF"/>
                </a:solidFill>
              </a:rPr>
              <a:t>1 minute in pairs to do See/Think/Wonder using highlight 2.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rgbClr val="FFFFFF"/>
                </a:solidFill>
              </a:rPr>
              <a:t>I minute contributing to whole class discussion.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rgbClr val="FFFFFF"/>
                </a:solidFill>
              </a:rPr>
              <a:t>Repeat for highlights </a:t>
            </a:r>
            <a:r>
              <a:rPr lang="en-GB" altLang="en-US" sz="1200" dirty="0" smtClean="0">
                <a:solidFill>
                  <a:srgbClr val="FFFFFF"/>
                </a:solidFill>
              </a:rPr>
              <a:t>3/4/5 </a:t>
            </a:r>
            <a:r>
              <a:rPr lang="en-GB" altLang="en-US" sz="1200" dirty="0">
                <a:solidFill>
                  <a:srgbClr val="FFFFFF"/>
                </a:solidFill>
              </a:rPr>
              <a:t>and the whole image.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3157539" y="1693864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8" name="TextBox 12"/>
          <p:cNvSpPr txBox="1">
            <a:spLocks noChangeArrowheads="1"/>
          </p:cNvSpPr>
          <p:nvPr/>
        </p:nvSpPr>
        <p:spPr bwMode="auto">
          <a:xfrm>
            <a:off x="668337" y="14821"/>
            <a:ext cx="108013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           What can you See, </a:t>
            </a: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w</a:t>
            </a: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hat does it make you Think, </a:t>
            </a:r>
            <a:r>
              <a:rPr lang="en-GB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w</a:t>
            </a:r>
            <a:r>
              <a:rPr lang="en-GB" altLang="en-US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hat does it make you Wonder ?</a:t>
            </a:r>
            <a:endParaRPr lang="en-GB" alt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9159" name="Rectangle 14"/>
          <p:cNvSpPr>
            <a:spLocks noChangeArrowheads="1"/>
          </p:cNvSpPr>
          <p:nvPr/>
        </p:nvSpPr>
        <p:spPr bwMode="auto">
          <a:xfrm>
            <a:off x="2913787" y="628651"/>
            <a:ext cx="11304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Screen image</a:t>
            </a:r>
          </a:p>
        </p:txBody>
      </p:sp>
      <p:pic>
        <p:nvPicPr>
          <p:cNvPr id="49160" name="Picture 21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728664"/>
            <a:ext cx="5635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3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3521076"/>
            <a:ext cx="5127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Box 27"/>
          <p:cNvSpPr txBox="1">
            <a:spLocks noChangeArrowheads="1"/>
          </p:cNvSpPr>
          <p:nvPr/>
        </p:nvSpPr>
        <p:spPr bwMode="auto">
          <a:xfrm>
            <a:off x="-1166813" y="4838701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altLang="en-US" sz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1" y="6173788"/>
            <a:ext cx="10120313" cy="52322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prstClr val="black"/>
                </a:solidFill>
              </a:rPr>
              <a:t> </a:t>
            </a:r>
            <a:r>
              <a:rPr lang="en-GB" altLang="en-US" sz="1400" dirty="0" smtClean="0">
                <a:solidFill>
                  <a:prstClr val="white"/>
                </a:solidFill>
              </a:rPr>
              <a:t>Process encourages students</a:t>
            </a:r>
            <a:r>
              <a:rPr lang="en-GB" altLang="en-US" sz="1400" dirty="0" smtClean="0">
                <a:solidFill>
                  <a:srgbClr val="FFFFFF"/>
                </a:solidFill>
              </a:rPr>
              <a:t> </a:t>
            </a:r>
            <a:r>
              <a:rPr lang="en-GB" altLang="en-US" sz="1400" dirty="0">
                <a:solidFill>
                  <a:srgbClr val="FFFFFF"/>
                </a:solidFill>
              </a:rPr>
              <a:t>to attend to detail, to say what they think about what they can see and to raise questions about what they have </a:t>
            </a:r>
            <a:r>
              <a:rPr lang="en-GB" altLang="en-US" sz="1400">
                <a:solidFill>
                  <a:srgbClr val="FFFFFF"/>
                </a:solidFill>
              </a:rPr>
              <a:t>noticed</a:t>
            </a:r>
            <a:r>
              <a:rPr lang="en-GB" altLang="en-US" sz="1400" smtClean="0">
                <a:solidFill>
                  <a:srgbClr val="FFFFFF"/>
                </a:solidFill>
              </a:rPr>
              <a:t>.</a:t>
            </a:r>
            <a:endParaRPr lang="en-GB" alt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5915" y="3383970"/>
            <a:ext cx="3298825" cy="2647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Teacher Action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 smtClean="0">
                <a:solidFill>
                  <a:schemeClr val="bg1"/>
                </a:solidFill>
              </a:rPr>
              <a:t>.</a:t>
            </a:r>
            <a:endParaRPr lang="en-GB" altLang="en-US" sz="1400" dirty="0">
              <a:solidFill>
                <a:srgbClr val="000000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rgbClr val="FFFFFF"/>
                </a:solidFill>
              </a:rPr>
              <a:t>Explain that student responses need to be three part – See, Think and Wonder.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rgbClr val="FFFFFF"/>
                </a:solidFill>
              </a:rPr>
              <a:t>Model the routine See/Think/Wonder using the first highlighted image.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rgbClr val="FFFFFF"/>
                </a:solidFill>
              </a:rPr>
              <a:t>Invite pairs to do See/Think/Wonder on highlight 2.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rgbClr val="FFFFFF"/>
                </a:solidFill>
              </a:rPr>
              <a:t>Lead whole class discussion using See, Think and Wonder.</a:t>
            </a:r>
            <a:r>
              <a:rPr lang="en-GB" altLang="en-US" sz="1200" dirty="0">
                <a:solidFill>
                  <a:schemeClr val="bg1"/>
                </a:solidFill>
              </a:rPr>
              <a:t>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chemeClr val="bg1"/>
                </a:solidFill>
              </a:rPr>
              <a:t>Repeat for highlights </a:t>
            </a:r>
            <a:r>
              <a:rPr lang="en-GB" altLang="en-US" sz="1200" dirty="0" smtClean="0">
                <a:solidFill>
                  <a:schemeClr val="bg1"/>
                </a:solidFill>
              </a:rPr>
              <a:t>3/4/5.</a:t>
            </a:r>
            <a:endParaRPr lang="en-GB" altLang="en-US" sz="1200" dirty="0">
              <a:solidFill>
                <a:schemeClr val="bg1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1200" dirty="0">
                <a:solidFill>
                  <a:schemeClr val="bg1"/>
                </a:solidFill>
              </a:rPr>
              <a:t>Repeat for the whole image.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4916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3594101"/>
            <a:ext cx="8667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66" y="510162"/>
            <a:ext cx="2822444" cy="261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/>
      <p:bldP spid="8" grpId="0" animBg="1"/>
      <p:bldP spid="3" grpId="0" animBg="1" autoUpdateAnimBg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BC82-3C8D-414A-8F06-57D427D8ABE8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663474"/>
            <a:ext cx="8188656" cy="50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BC82-3C8D-414A-8F06-57D427D8ABE8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79" y="1156551"/>
            <a:ext cx="2143125" cy="422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10" y="1900237"/>
            <a:ext cx="3457575" cy="1728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50" y="1021420"/>
            <a:ext cx="4674976" cy="4300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9" y="851957"/>
            <a:ext cx="2906712" cy="4835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68" y="1174669"/>
            <a:ext cx="7218739" cy="3315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71462"/>
            <a:ext cx="47625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BC82-3C8D-414A-8F06-57D427D8ABE8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5" y="970572"/>
            <a:ext cx="3129856" cy="5166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18" y="806056"/>
            <a:ext cx="3615140" cy="5139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42" y="1505388"/>
            <a:ext cx="3527346" cy="3740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00" y="155397"/>
            <a:ext cx="6941975" cy="6440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48" y="1138230"/>
            <a:ext cx="3499525" cy="3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Copyright TLO Limited 2013 | FCD2-Pri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BC82-3C8D-414A-8F06-57D427D8ABE8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64" y="44169"/>
            <a:ext cx="6941975" cy="64406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54" y="2678750"/>
            <a:ext cx="3499525" cy="3860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24" y="1794780"/>
            <a:ext cx="3527346" cy="3740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68" y="1242137"/>
            <a:ext cx="3129856" cy="5166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16" y="69502"/>
            <a:ext cx="3876320" cy="5510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40" y="77947"/>
            <a:ext cx="6941975" cy="6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720</Words>
  <Application>Microsoft Office PowerPoint</Application>
  <PresentationFormat>Widescreen</PresentationFormat>
  <Paragraphs>93</Paragraphs>
  <Slides>8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Lesson Overview: Subject/phase – KS2/3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Watson TLO</dc:creator>
  <cp:lastModifiedBy>Steve Watson TLO</cp:lastModifiedBy>
  <cp:revision>60</cp:revision>
  <dcterms:created xsi:type="dcterms:W3CDTF">2018-09-30T09:40:51Z</dcterms:created>
  <dcterms:modified xsi:type="dcterms:W3CDTF">2018-11-20T06:55:13Z</dcterms:modified>
</cp:coreProperties>
</file>