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21B3-F0A1-4978-B920-48D759316A3D}" type="datetimeFigureOut">
              <a:rPr lang="en-GB" smtClean="0"/>
              <a:t>26/06/2023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F6AC0-A4E9-4C04-B43F-FF8A934834A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92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376c9751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Rough cut planning.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At this point, before you have thought hard about the outcomes and flow of the lesson, you are jotting down what the lesson will achieve....roughly what you want s</a:t>
            </a:r>
            <a:r>
              <a:rPr lang="en-GB" sz="1800"/>
              <a:t>tudent</a:t>
            </a:r>
            <a:r>
              <a:rPr lang="en-GB" sz="1800">
                <a:solidFill>
                  <a:schemeClr val="dk1"/>
                </a:solidFill>
              </a:rPr>
              <a:t>s to achieve and the learning behaviours they will need to use.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g4376c9751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9559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10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119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734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715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08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57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378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295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E8009-5A4D-4CD8-9519-D38CC076128D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03ECF-9398-417A-A7F0-8BA8867171E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626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D287D-9CCE-438A-A4A1-F6A577D8C28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434CB-4776-48D1-BC5D-90AE2354043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71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42B1-B2E8-469D-A086-3A631FD9D5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5487E-63D7-4EBC-BC8E-00F4AB424F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520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46A44-BF85-4989-9514-32713B9F797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76C9D-E5C6-4851-8623-8A05517EA35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155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8BC0E-7B89-4334-944D-E90C54DD79B3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F0115-5C3C-45A7-B9A4-42F149358CD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915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EDB1B-6132-41E7-8AD2-CCBC4A85116C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DF0AD-B353-44EF-BC26-8253D571AD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888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883A-64F9-4CB1-B203-BF129E900622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ED7EB-AAC2-40D5-A22C-9CBA7AEB987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145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4FBC9-38B1-49A2-8EB5-09E8E1CC3EC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43DF-BEE5-4EC1-87DC-5D1E8F91914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9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107F6-9D42-4073-9E63-6D1792645D8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BBC82-3C8D-414A-8F06-57D427D8ABE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734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34261-2D83-4824-ADA3-821327888B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EC2E9-D7F5-4DCF-B260-A60DC9FAC9D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50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3887-4A16-4BFA-93B5-3EE048B8AFAE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8C9DE-D8E6-4F8F-829C-AC69119AE7E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94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BAAC1B6F-EB8D-4E30-8D88-E8BC384E387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26/06/2023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553B216-967C-4444-9F38-419B082AB4B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46" y="6356350"/>
            <a:ext cx="51777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9985" y="6351588"/>
            <a:ext cx="592015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87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0090"/>
          </a:solidFill>
          <a:latin typeface="Arial"/>
          <a:ea typeface="+mj-ea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7"/>
          <p:cNvSpPr/>
          <p:nvPr/>
        </p:nvSpPr>
        <p:spPr>
          <a:xfrm>
            <a:off x="1892300" y="992187"/>
            <a:ext cx="8309100" cy="4970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00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7"/>
          <p:cNvSpPr txBox="1"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Lesson Overview: Subject/phase – KS2/3</a:t>
            </a: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42" name="Google Shape;242;p37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endParaRPr dirty="0"/>
          </a:p>
          <a:p>
            <a:pPr marL="45720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-GB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the Question Formulation Technique as a stimulus for a creative writing activity.</a:t>
            </a:r>
            <a:endParaRPr sz="2200" dirty="0"/>
          </a:p>
          <a:p>
            <a:pPr marL="400050" lvl="2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 b="1" dirty="0">
                <a:latin typeface="Calibri" panose="020F0502020204030204" pitchFamily="34" charset="0"/>
              </a:rPr>
              <a:t>Using</a:t>
            </a:r>
            <a:r>
              <a:rPr lang="en-GB" sz="2400" dirty="0"/>
              <a:t> </a:t>
            </a:r>
            <a:endParaRPr lang="en-GB" sz="2400" dirty="0" smtClean="0"/>
          </a:p>
          <a:p>
            <a:pPr marL="400050" lvl="2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200" dirty="0" smtClean="0">
                <a:latin typeface="Calibri" panose="020F0502020204030204" pitchFamily="34" charset="0"/>
              </a:rPr>
              <a:t>The ‘Story Mountain Tool’ for structuring a story.</a:t>
            </a:r>
            <a:endParaRPr sz="2200" dirty="0">
              <a:latin typeface="Calibri" panose="020F0502020204030204" pitchFamily="34" charset="0"/>
            </a:endParaRPr>
          </a:p>
        </p:txBody>
      </p:sp>
      <p:sp>
        <p:nvSpPr>
          <p:cNvPr id="243" name="Google Shape;243;p37"/>
          <p:cNvSpPr txBox="1"/>
          <p:nvPr/>
        </p:nvSpPr>
        <p:spPr>
          <a:xfrm>
            <a:off x="6102350" y="1600200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1">
              <a:buClr>
                <a:schemeClr val="dk1"/>
              </a:buClr>
              <a:buSzPts val="2800"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behaviours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 </a:t>
            </a:r>
            <a:r>
              <a:rPr lang="en-GB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Questioning with </a:t>
            </a:r>
            <a:r>
              <a:rPr lang="en-GB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collaboration, making links, planning and distilling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 in particular:</a:t>
            </a:r>
            <a:endParaRPr sz="2400" dirty="0"/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others to generate closed and open questions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Making links between question types and what each reveals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Using answers to questions to plan a story line 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Distilling </a:t>
            </a:r>
            <a:r>
              <a:rPr lang="en-GB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and asking questions to deepen understanding.</a:t>
            </a:r>
            <a:endParaRPr sz="20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24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7"/>
          <p:cNvSpPr txBox="1"/>
          <p:nvPr/>
        </p:nvSpPr>
        <p:spPr>
          <a:xfrm>
            <a:off x="1847212" y="5962642"/>
            <a:ext cx="87756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 is a dual focused introduction….a content objective alongside the learning behaviours the task will </a:t>
            </a:r>
            <a:r>
              <a:rPr lang="en-GB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GB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48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Teacher </a:t>
            </a:r>
            <a:r>
              <a:rPr lang="en-GB" altLang="en-US" sz="1400" i="1" dirty="0">
                <a:solidFill>
                  <a:prstClr val="white"/>
                </a:solidFill>
              </a:rPr>
              <a:t>talk is to remind students of the rules, but teacher must not offer suggestions, comments of approval etc etc..  What would you really like to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know? 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10  </a:t>
            </a:r>
            <a:r>
              <a:rPr lang="en-GB" altLang="en-US" sz="1400" dirty="0">
                <a:solidFill>
                  <a:srgbClr val="FFFFFF"/>
                </a:solidFill>
              </a:rPr>
              <a:t>minutes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ask as many questions as possible, using the rules: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marL="228600" indent="-228600" defTabSz="457200" fontAlgn="base">
              <a:spcBef>
                <a:spcPct val="0"/>
              </a:spcBef>
              <a:spcAft>
                <a:spcPct val="0"/>
              </a:spcAft>
              <a:buAutoNum type="alphaLcParenR"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Ask </a:t>
            </a:r>
            <a:r>
              <a:rPr lang="en-GB" altLang="en-US" sz="1400" dirty="0">
                <a:solidFill>
                  <a:srgbClr val="FFFFFF"/>
                </a:solidFill>
              </a:rPr>
              <a:t>as many questions as you can;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marL="228600" indent="-228600" defTabSz="457200" fontAlgn="base">
              <a:spcBef>
                <a:spcPct val="0"/>
              </a:spcBef>
              <a:spcAft>
                <a:spcPct val="0"/>
              </a:spcAft>
              <a:buAutoNum type="alphaLcParenR"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Do </a:t>
            </a:r>
            <a:r>
              <a:rPr lang="en-GB" altLang="en-US" sz="1400" dirty="0">
                <a:solidFill>
                  <a:srgbClr val="FFFFFF"/>
                </a:solidFill>
              </a:rPr>
              <a:t>not stop to answer/discuss the questions;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marL="228600" indent="-228600" defTabSz="457200" fontAlgn="base">
              <a:spcBef>
                <a:spcPct val="0"/>
              </a:spcBef>
              <a:spcAft>
                <a:spcPct val="0"/>
              </a:spcAft>
              <a:buAutoNum type="alphaLcParenR"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Write </a:t>
            </a:r>
            <a:r>
              <a:rPr lang="en-GB" altLang="en-US" sz="1400" dirty="0">
                <a:solidFill>
                  <a:srgbClr val="FFFFFF"/>
                </a:solidFill>
              </a:rPr>
              <a:t>the question exactly as it is stated;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marL="228600" indent="-228600" defTabSz="457200" fontAlgn="base">
              <a:spcBef>
                <a:spcPct val="0"/>
              </a:spcBef>
              <a:spcAft>
                <a:spcPct val="0"/>
              </a:spcAft>
              <a:buAutoNum type="alphaLcParenR"/>
              <a:defRPr/>
            </a:pPr>
            <a:r>
              <a:rPr lang="en-GB" altLang="en-US" sz="1400" smtClean="0">
                <a:solidFill>
                  <a:srgbClr val="FFFFFF"/>
                </a:solidFill>
              </a:rPr>
              <a:t>Change </a:t>
            </a:r>
            <a:r>
              <a:rPr lang="en-GB" altLang="en-US" sz="1400" dirty="0">
                <a:solidFill>
                  <a:srgbClr val="FFFFFF"/>
                </a:solidFill>
              </a:rPr>
              <a:t>any statements into questions.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What’s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prstClr val="black"/>
                </a:solidFill>
              </a:rPr>
              <a:t> </a:t>
            </a:r>
            <a:r>
              <a:rPr lang="en-GB" altLang="en-US" sz="1400" dirty="0" smtClean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 smtClean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ask </a:t>
            </a:r>
            <a:r>
              <a:rPr lang="en-GB" altLang="en-US" sz="1400" dirty="0">
                <a:solidFill>
                  <a:srgbClr val="FFFFFF"/>
                </a:solidFill>
              </a:rPr>
              <a:t>a range of closed questions to sort, sift, filter clarify and probe, plus a range of open questions to generate expansive responses.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Present </a:t>
            </a:r>
            <a:r>
              <a:rPr lang="en-GB" altLang="en-US" sz="1400" dirty="0">
                <a:solidFill>
                  <a:srgbClr val="FFFFFF"/>
                </a:solidFill>
              </a:rPr>
              <a:t>students, in groups of 4/5, with an image in the centre of a large piece of paper.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are invited to ask as many questions as they can about the image, following the rules in the student action box. </a:t>
            </a: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http://readynutrition.com/wp-content/uploads/2011/08/boy_woods1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004" y="984843"/>
            <a:ext cx="3040757" cy="203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41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Why </a:t>
            </a:r>
            <a:r>
              <a:rPr lang="en-GB" altLang="en-US" sz="1400" i="1" dirty="0">
                <a:solidFill>
                  <a:prstClr val="white"/>
                </a:solidFill>
              </a:rPr>
              <a:t>do we ask closed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questions?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Ditto </a:t>
            </a:r>
            <a:r>
              <a:rPr lang="en-GB" altLang="en-US" sz="1400" i="1" dirty="0">
                <a:solidFill>
                  <a:prstClr val="white"/>
                </a:solidFill>
              </a:rPr>
              <a:t>open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questions?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do closed questions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do?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Ditto open? 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5? minutes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categorise questions as closed or open through discussion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What’s going on here ?</a:t>
            </a: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work collaboratively to sort questions into open and closed, and to make links between closed and open questions and the information each reveals.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Invite </a:t>
            </a:r>
            <a:r>
              <a:rPr lang="en-GB" altLang="en-US" sz="1400" dirty="0">
                <a:solidFill>
                  <a:srgbClr val="FFFFFF"/>
                </a:solidFill>
              </a:rPr>
              <a:t>students to categorise their questions into open (O) and closed </a:t>
            </a:r>
            <a:r>
              <a:rPr lang="en-GB" altLang="en-US" sz="1400" dirty="0" smtClean="0">
                <a:solidFill>
                  <a:srgbClr val="FFFFFF"/>
                </a:solidFill>
              </a:rPr>
              <a:t>(C).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[Note you may need to do a little direct teaching or conduct a whole class discussion if students do not understand the difference between closed and open questions]</a:t>
            </a: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71702" y="1331260"/>
            <a:ext cx="2696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Which questions are closed, and which questions are open?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4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Check </a:t>
            </a:r>
            <a:r>
              <a:rPr lang="en-GB" altLang="en-US" sz="1400" i="1" dirty="0">
                <a:solidFill>
                  <a:prstClr val="white"/>
                </a:solidFill>
              </a:rPr>
              <a:t>your closed (open) questions - should any be made open (closed) ? </a:t>
            </a:r>
            <a:endParaRPr lang="en-GB" altLang="en-US" sz="1400" i="1" dirty="0" smtClean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Why </a:t>
            </a:r>
            <a:r>
              <a:rPr lang="en-GB" altLang="en-US" sz="1400" i="1" dirty="0">
                <a:solidFill>
                  <a:prstClr val="white"/>
                </a:solidFill>
              </a:rPr>
              <a:t>are you changing that particular question ? </a:t>
            </a:r>
            <a:endParaRPr lang="en-GB" altLang="en-US" sz="1400" i="1" dirty="0" smtClean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How </a:t>
            </a:r>
            <a:r>
              <a:rPr lang="en-GB" altLang="en-US" sz="1400" i="1" dirty="0">
                <a:solidFill>
                  <a:prstClr val="white"/>
                </a:solidFill>
              </a:rPr>
              <a:t>does that improve the question ?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5? </a:t>
            </a:r>
            <a:r>
              <a:rPr lang="en-GB" altLang="en-US" sz="1400" dirty="0">
                <a:solidFill>
                  <a:srgbClr val="FFFFFF"/>
                </a:solidFill>
              </a:rPr>
              <a:t>minutes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review their questions and discuss whether they need to re-frame any.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What’s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prstClr val="black"/>
                </a:solidFill>
              </a:rPr>
              <a:t> </a:t>
            </a:r>
            <a:r>
              <a:rPr lang="en-GB" altLang="en-US" sz="1400" dirty="0" smtClean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 smtClean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check </a:t>
            </a:r>
            <a:r>
              <a:rPr lang="en-GB" altLang="en-US" sz="1400" dirty="0">
                <a:solidFill>
                  <a:srgbClr val="FFFFFF"/>
                </a:solidFill>
              </a:rPr>
              <a:t>that the questions will uncover the required </a:t>
            </a:r>
            <a:r>
              <a:rPr lang="en-GB" altLang="en-US" sz="1400" dirty="0" smtClean="0">
                <a:solidFill>
                  <a:srgbClr val="FFFFFF"/>
                </a:solidFill>
              </a:rPr>
              <a:t>information, preparing </a:t>
            </a:r>
            <a:r>
              <a:rPr lang="en-GB" altLang="en-US" sz="1400" dirty="0">
                <a:solidFill>
                  <a:srgbClr val="FFFFFF"/>
                </a:solidFill>
              </a:rPr>
              <a:t>questions to achieve </a:t>
            </a:r>
            <a:r>
              <a:rPr lang="en-GB" altLang="en-US" sz="1400" dirty="0" smtClean="0">
                <a:solidFill>
                  <a:srgbClr val="FFFFFF"/>
                </a:solidFill>
              </a:rPr>
              <a:t>the desired results.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Pose </a:t>
            </a:r>
            <a:r>
              <a:rPr lang="en-GB" altLang="en-US" sz="1400" dirty="0">
                <a:solidFill>
                  <a:srgbClr val="FFFFFF"/>
                </a:solidFill>
              </a:rPr>
              <a:t>the question - Would any of the closed questions be better expressed as an open question, and ditto </a:t>
            </a:r>
            <a:r>
              <a:rPr lang="en-GB" altLang="en-US" sz="1400" dirty="0" smtClean="0">
                <a:solidFill>
                  <a:srgbClr val="FFFFFF"/>
                </a:solidFill>
              </a:rPr>
              <a:t>any open </a:t>
            </a:r>
            <a:r>
              <a:rPr lang="en-GB" altLang="en-US" sz="1400" dirty="0">
                <a:solidFill>
                  <a:srgbClr val="FFFFFF"/>
                </a:solidFill>
              </a:rPr>
              <a:t>ones that </a:t>
            </a:r>
            <a:r>
              <a:rPr lang="en-GB" altLang="en-US" sz="1400" dirty="0" smtClean="0">
                <a:solidFill>
                  <a:srgbClr val="FFFFFF"/>
                </a:solidFill>
              </a:rPr>
              <a:t>would be better expressed </a:t>
            </a:r>
            <a:r>
              <a:rPr lang="en-GB" altLang="en-US" sz="1400" dirty="0">
                <a:solidFill>
                  <a:srgbClr val="FFFFFF"/>
                </a:solidFill>
              </a:rPr>
              <a:t>as closed ones.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171702" y="1331260"/>
            <a:ext cx="2696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Do you want to change any of your questions?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25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Are </a:t>
            </a:r>
            <a:r>
              <a:rPr lang="en-GB" altLang="en-US" sz="1400" i="1" dirty="0">
                <a:solidFill>
                  <a:prstClr val="white"/>
                </a:solidFill>
              </a:rPr>
              <a:t>all of these questions equally useful? </a:t>
            </a:r>
            <a:endParaRPr lang="en-GB" altLang="en-US" sz="1400" i="1" dirty="0" smtClean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Which </a:t>
            </a:r>
            <a:r>
              <a:rPr lang="en-GB" altLang="en-US" sz="1400" i="1" dirty="0">
                <a:solidFill>
                  <a:prstClr val="white"/>
                </a:solidFill>
              </a:rPr>
              <a:t>ones, if answered, would tell you most?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5? </a:t>
            </a:r>
            <a:r>
              <a:rPr lang="en-GB" altLang="en-US" sz="1400" dirty="0">
                <a:solidFill>
                  <a:srgbClr val="FFFFFF"/>
                </a:solidFill>
              </a:rPr>
              <a:t>minutes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Prioritising </a:t>
            </a:r>
            <a:r>
              <a:rPr lang="en-GB" altLang="en-US" sz="1400" dirty="0">
                <a:solidFill>
                  <a:srgbClr val="FFFFFF"/>
                </a:solidFill>
              </a:rPr>
              <a:t>questions. Discuss and agree on their most useful questions for making a story.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71245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What’s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work collaboratively to agree which questions, if answered, will reveal the most important information.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Challenge </a:t>
            </a:r>
            <a:r>
              <a:rPr lang="en-GB" altLang="en-US" sz="1400" dirty="0">
                <a:solidFill>
                  <a:srgbClr val="FFFFFF"/>
                </a:solidFill>
              </a:rPr>
              <a:t>students to identify their best 3 or 4 </a:t>
            </a:r>
            <a:r>
              <a:rPr lang="en-GB" altLang="en-US" sz="1400" dirty="0" smtClean="0">
                <a:solidFill>
                  <a:srgbClr val="FFFFFF"/>
                </a:solidFill>
              </a:rPr>
              <a:t>questions for working out what is or might be happening in advance of writing their own story.</a:t>
            </a: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171702" y="1331260"/>
            <a:ext cx="2696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Which are your best questions?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4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  <a:endParaRPr lang="en-GB" altLang="en-US" sz="1200" dirty="0">
              <a:solidFill>
                <a:srgbClr val="000000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i="1" dirty="0" smtClean="0">
                <a:solidFill>
                  <a:prstClr val="white"/>
                </a:solidFill>
              </a:rPr>
              <a:t>Which </a:t>
            </a:r>
            <a:r>
              <a:rPr lang="en-GB" altLang="en-US" sz="1200" i="1" dirty="0">
                <a:solidFill>
                  <a:prstClr val="white"/>
                </a:solidFill>
              </a:rPr>
              <a:t>bit of the story mountain will the answer to this question apply </a:t>
            </a:r>
            <a:r>
              <a:rPr lang="en-GB" altLang="en-US" sz="1200" i="1" dirty="0" smtClean="0">
                <a:solidFill>
                  <a:prstClr val="white"/>
                </a:solidFill>
              </a:rPr>
              <a:t>to?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200" i="1" dirty="0">
                <a:solidFill>
                  <a:prstClr val="white"/>
                </a:solidFill>
              </a:rPr>
              <a:t>about the bit(s) of the Story Mountain have no question </a:t>
            </a:r>
            <a:r>
              <a:rPr lang="en-GB" altLang="en-US" sz="1200" i="1" dirty="0" smtClean="0">
                <a:solidFill>
                  <a:prstClr val="white"/>
                </a:solidFill>
              </a:rPr>
              <a:t>attached?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i="1" dirty="0" smtClean="0">
                <a:solidFill>
                  <a:prstClr val="white"/>
                </a:solidFill>
              </a:rPr>
              <a:t>Can </a:t>
            </a:r>
            <a:r>
              <a:rPr lang="en-GB" altLang="en-US" sz="1200" i="1" dirty="0">
                <a:solidFill>
                  <a:prstClr val="white"/>
                </a:solidFill>
              </a:rPr>
              <a:t>you find a question from your brainstorm to fill in any gap(s</a:t>
            </a:r>
            <a:r>
              <a:rPr lang="en-GB" altLang="en-US" sz="1200" i="1" dirty="0" smtClean="0">
                <a:solidFill>
                  <a:prstClr val="white"/>
                </a:solidFill>
              </a:rPr>
              <a:t>)?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i="1" dirty="0" smtClean="0">
                <a:solidFill>
                  <a:prstClr val="white"/>
                </a:solidFill>
              </a:rPr>
              <a:t>How </a:t>
            </a:r>
            <a:r>
              <a:rPr lang="en-GB" altLang="en-US" sz="1200" i="1" dirty="0">
                <a:solidFill>
                  <a:prstClr val="white"/>
                </a:solidFill>
              </a:rPr>
              <a:t>will you agree on the best 4 </a:t>
            </a:r>
            <a:r>
              <a:rPr lang="en-GB" altLang="en-US" sz="1200" i="1" dirty="0" smtClean="0">
                <a:solidFill>
                  <a:prstClr val="white"/>
                </a:solidFill>
              </a:rPr>
              <a:t>questions?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200" i="1" dirty="0">
                <a:solidFill>
                  <a:prstClr val="white"/>
                </a:solidFill>
              </a:rPr>
              <a:t>if you can't </a:t>
            </a:r>
            <a:r>
              <a:rPr lang="en-GB" altLang="en-US" sz="1200" i="1" dirty="0" smtClean="0">
                <a:solidFill>
                  <a:prstClr val="white"/>
                </a:solidFill>
              </a:rPr>
              <a:t>agree? </a:t>
            </a:r>
            <a:endParaRPr lang="en-GB" altLang="en-US" sz="12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537603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5? </a:t>
            </a:r>
            <a:r>
              <a:rPr lang="en-GB" altLang="en-US" sz="1400" dirty="0">
                <a:solidFill>
                  <a:srgbClr val="FFFFFF"/>
                </a:solidFill>
              </a:rPr>
              <a:t>minutes </a:t>
            </a: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work together to place their top 4 questions on the Story Mountain planning </a:t>
            </a:r>
            <a:r>
              <a:rPr lang="en-GB" altLang="en-US" sz="1400" dirty="0" smtClean="0">
                <a:solidFill>
                  <a:srgbClr val="FFFFFF"/>
                </a:solidFill>
              </a:rPr>
              <a:t>tool for creative writing. </a:t>
            </a:r>
            <a:r>
              <a:rPr lang="en-GB" altLang="en-US" sz="1400" dirty="0">
                <a:solidFill>
                  <a:srgbClr val="FFFFFF"/>
                </a:solidFill>
              </a:rPr>
              <a:t>(Introduction, Build Up, Problem, Resolution, Ending)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What’s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negotiate with each other to link their questions to different parts of the story, and to create new or assign existing questions to any gaps in the proposed story line. 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Explain to students that they are going to use their questions (and the answers that they create) as a stimulus for a piece of creative writing.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Invite them to place their key questions on the Story Mountain.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[You may need to introduce or remind students about the Story Mountain Tool at this stage.]</a:t>
            </a: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Story Writ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26" y="968608"/>
            <a:ext cx="255270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52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Close </a:t>
            </a:r>
            <a:r>
              <a:rPr lang="en-GB" altLang="en-US" sz="1400" i="1" dirty="0">
                <a:solidFill>
                  <a:prstClr val="white"/>
                </a:solidFill>
              </a:rPr>
              <a:t>your eyes - what can you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see?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are you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feeling?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can you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hear?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Are </a:t>
            </a:r>
            <a:r>
              <a:rPr lang="en-GB" altLang="en-US" sz="1400" i="1" dirty="0">
                <a:solidFill>
                  <a:prstClr val="white"/>
                </a:solidFill>
              </a:rPr>
              <a:t>your answers beginning to link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together?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How </a:t>
            </a:r>
            <a:r>
              <a:rPr lang="en-GB" altLang="en-US" sz="1400" i="1" dirty="0">
                <a:solidFill>
                  <a:prstClr val="white"/>
                </a:solidFill>
              </a:rPr>
              <a:t>are you planning to begin and end your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story?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would you, as the reader, like to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know? 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FFFFFF"/>
                </a:solidFill>
              </a:rPr>
              <a:t>20 </a:t>
            </a:r>
            <a:r>
              <a:rPr lang="en-GB" altLang="en-US" sz="1400" dirty="0" smtClean="0">
                <a:solidFill>
                  <a:srgbClr val="FFFFFF"/>
                </a:solidFill>
              </a:rPr>
              <a:t>minutes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work individually to think up answers to their questions for writing their story </a:t>
            </a:r>
            <a:r>
              <a:rPr lang="en-GB" altLang="en-US" sz="1400" dirty="0" smtClean="0">
                <a:solidFill>
                  <a:srgbClr val="FFFFFF"/>
                </a:solidFill>
              </a:rPr>
              <a:t>later</a:t>
            </a:r>
            <a:r>
              <a:rPr lang="en-GB" altLang="en-US" sz="1400" dirty="0">
                <a:solidFill>
                  <a:srgbClr val="FFFFFF"/>
                </a:solidFill>
              </a:rPr>
              <a:t>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What’s going on here ?</a:t>
            </a: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use their imaginations to answer their questions in order to create a rough plan of their story and to link their questions/answers to the 5 steps in the Story Mountain tool.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Give </a:t>
            </a:r>
            <a:r>
              <a:rPr lang="en-GB" altLang="en-US" sz="1400" dirty="0">
                <a:solidFill>
                  <a:srgbClr val="FFFFFF"/>
                </a:solidFill>
              </a:rPr>
              <a:t>students 20 (?) minutes to consider, individually, how they would answer their questions</a:t>
            </a: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Story Writ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26" y="968608"/>
            <a:ext cx="255270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80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Can </a:t>
            </a:r>
            <a:r>
              <a:rPr lang="en-GB" altLang="en-US" sz="1400" i="1" dirty="0">
                <a:solidFill>
                  <a:prstClr val="white"/>
                </a:solidFill>
              </a:rPr>
              <a:t>you now put your ideas together into a story? </a:t>
            </a:r>
            <a:endParaRPr lang="en-GB" altLang="en-US" sz="1400" i="1" dirty="0" smtClean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Will </a:t>
            </a:r>
            <a:r>
              <a:rPr lang="en-GB" altLang="en-US" sz="1400" i="1" dirty="0">
                <a:solidFill>
                  <a:prstClr val="white"/>
                </a:solidFill>
              </a:rPr>
              <a:t>all of the answers fit together? </a:t>
            </a:r>
            <a:endParaRPr lang="en-GB" altLang="en-US" sz="1400" i="1" dirty="0" smtClean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Read </a:t>
            </a:r>
            <a:r>
              <a:rPr lang="en-GB" altLang="en-US" sz="1400" i="1" dirty="0">
                <a:solidFill>
                  <a:prstClr val="white"/>
                </a:solidFill>
              </a:rPr>
              <a:t>what you have written - do you need to make any adjustments?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30? minutes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use </a:t>
            </a:r>
            <a:r>
              <a:rPr lang="en-GB" altLang="en-US" sz="1400" dirty="0" smtClean="0">
                <a:solidFill>
                  <a:srgbClr val="FFFFFF"/>
                </a:solidFill>
              </a:rPr>
              <a:t>their </a:t>
            </a:r>
            <a:r>
              <a:rPr lang="en-GB" altLang="en-US" sz="1400" dirty="0">
                <a:solidFill>
                  <a:srgbClr val="FFFFFF"/>
                </a:solidFill>
              </a:rPr>
              <a:t>answers to their questions as the basis for their </a:t>
            </a:r>
            <a:r>
              <a:rPr lang="en-GB" altLang="en-US" sz="1400" dirty="0" smtClean="0">
                <a:solidFill>
                  <a:srgbClr val="FFFFFF"/>
                </a:solidFill>
              </a:rPr>
              <a:t>individual creative </a:t>
            </a:r>
            <a:r>
              <a:rPr lang="en-GB" altLang="en-US" sz="1400" dirty="0">
                <a:solidFill>
                  <a:srgbClr val="FFFFFF"/>
                </a:solidFill>
              </a:rPr>
              <a:t>writing.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What’s going on here ?</a:t>
            </a: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232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use their imaginations to create a credible story line in response to their previously prepared questions/answers.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Invite </a:t>
            </a:r>
            <a:r>
              <a:rPr lang="en-GB" altLang="en-US" sz="1400" dirty="0">
                <a:solidFill>
                  <a:srgbClr val="FFFFFF"/>
                </a:solidFill>
              </a:rPr>
              <a:t>students to use their answers as the basis for their </a:t>
            </a:r>
            <a:r>
              <a:rPr lang="en-GB" altLang="en-US" sz="1400" dirty="0" smtClean="0">
                <a:solidFill>
                  <a:srgbClr val="FFFFFF"/>
                </a:solidFill>
              </a:rPr>
              <a:t>story. 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http://readynutrition.com/wp-content/uploads/2011/08/boy_woods1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832" y="1105376"/>
            <a:ext cx="2635918" cy="1760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tory Writi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280" y="1091928"/>
            <a:ext cx="2600959" cy="1824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34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do you know now about questions that you didn’t know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before?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 </a:t>
            </a:r>
            <a:r>
              <a:rPr lang="en-GB" altLang="en-US" sz="1400" i="1" dirty="0">
                <a:solidFill>
                  <a:prstClr val="white"/>
                </a:solidFill>
              </a:rPr>
              <a:t>How might you use this again?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363259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10? minutes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to reflect on the process. What they have learned, which was the most useful bit of learning for them.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355976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What’s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834439" y="628651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5272" y="6092442"/>
            <a:ext cx="10120313" cy="738664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engage in evaluation what they have learned about questioning and about creative writing – it is an invitation to metacognitive thinking, distilling the important points, considering how they might employ these ideas in the future.</a:t>
            </a: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44209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 Reflection - </a:t>
            </a:r>
            <a:r>
              <a:rPr lang="en-GB" altLang="en-US" sz="1400" dirty="0">
                <a:solidFill>
                  <a:srgbClr val="FFFFFF"/>
                </a:solidFill>
              </a:rPr>
              <a:t>invite </a:t>
            </a:r>
            <a:r>
              <a:rPr lang="en-GB" altLang="en-US" sz="14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400" dirty="0">
                <a:solidFill>
                  <a:srgbClr val="FFFFFF"/>
                </a:solidFill>
              </a:rPr>
              <a:t>to think about what and how they have learned…about questioning and about story content. </a:t>
            </a: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A Time of Self-reflection and Change | Bruce Edward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053" y="1150196"/>
            <a:ext cx="3186695" cy="158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73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1647</Words>
  <Application>Microsoft Office PowerPoint</Application>
  <PresentationFormat>Widescreen</PresentationFormat>
  <Paragraphs>170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 Theme</vt:lpstr>
      <vt:lpstr>Lesson Overview: Subject/phase – KS2/3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Watson TLO</dc:creator>
  <cp:lastModifiedBy>Steve Watson TLO</cp:lastModifiedBy>
  <cp:revision>37</cp:revision>
  <dcterms:created xsi:type="dcterms:W3CDTF">2018-09-30T09:40:51Z</dcterms:created>
  <dcterms:modified xsi:type="dcterms:W3CDTF">2023-06-26T15:40:46Z</dcterms:modified>
</cp:coreProperties>
</file>