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032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376c975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Rough cut planning.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At this point, before you have thought hard about the outcomes and flow of the lesson, you are jotting down what the lesson will achieve....roughly what you want s</a:t>
            </a:r>
            <a:r>
              <a:rPr lang="en-GB" sz="1800"/>
              <a:t>tudent</a:t>
            </a:r>
            <a:r>
              <a:rPr lang="en-GB" sz="1800">
                <a:solidFill>
                  <a:schemeClr val="dk1"/>
                </a:solidFill>
              </a:rPr>
              <a:t>s to achieve and the learning behaviours they will need to use.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4376c975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44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376c9751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Google Shape;247;g4376c97512_0_99:notes"/>
          <p:cNvSpPr txBox="1">
            <a:spLocks noGrp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How it all works.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This slide shows how this format for planning works. It helps to decide things in this order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1 the screen image...what am I going to show the students? Info, pictures. Instructions etc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2 Teacher action...what am I going to do in each episode?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3 Student action...what will the students be doing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4 What sort of learning will be happening?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The ‘process encourages’ banner is critical – it is where the teacher identifies the precise learning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behaviours needed for success in this particular learning episode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Once completed, it is possible to decide how the teacher will commentate so as to nudge, prompt support those behaviours (the teacher talk cloud)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5 Teacher talk...what will I say to encourage, support , challenge students to make sense of things.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4376c97512_0_9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90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5" name="Google Shape;265;p2:notes"/>
          <p:cNvSpPr txBox="1">
            <a:spLocks noGrp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8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3:notes"/>
          <p:cNvSpPr txBox="1">
            <a:spLocks noGrp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‘process encourages’ banner is critical – it is where the teacher identifies the precise learning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Behaviours needed for success in this particular learning episode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completed, it is possible to decide how the teacher will commentate so as to nudge, prompt support those behaviours (the teacher talk cloud)</a:t>
            </a:r>
            <a:endParaRPr/>
          </a:p>
        </p:txBody>
      </p:sp>
      <p:sp>
        <p:nvSpPr>
          <p:cNvPr id="285" name="Google Shape;285;p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76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3" name="Google Shape;303;p4:notes"/>
          <p:cNvSpPr txBox="1">
            <a:spLocks noGrp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‘process encourages’ banner is critical – it is where the teacher identifies the precise learning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Behaviours needed for success in this particular learning episode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completed, it is possible to decide how the teacher will commentate so as to nudge, prompt support those behaviours (the teacher talk cloud)</a:t>
            </a:r>
            <a:endParaRPr/>
          </a:p>
        </p:txBody>
      </p:sp>
      <p:sp>
        <p:nvSpPr>
          <p:cNvPr id="304" name="Google Shape;304;p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47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2" name="Google Shape;322;p5:notes"/>
          <p:cNvSpPr txBox="1">
            <a:spLocks noGrp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‘process encourages’ banner is critical – it is where the teacher identifies the precise learning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Behaviours needed for success in this particular learning episode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completed, it is possible to decide how the teacher will commentate so as to nudge, prompt support those behaviours (the teacher talk cloud)</a:t>
            </a:r>
            <a:endParaRPr/>
          </a:p>
        </p:txBody>
      </p:sp>
      <p:sp>
        <p:nvSpPr>
          <p:cNvPr id="323" name="Google Shape;323;p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83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1" name="Google Shape;341;p6:notes"/>
          <p:cNvSpPr txBox="1">
            <a:spLocks noGrp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‘process encourages’ banner is critical – it is where the teacher identifies the precise learning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Behaviours needed for success in this particular learning episode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completed, it is possible to decide how the teacher will commentate so as to nudge, prompt support those behaviours (the teacher talk cloud)</a:t>
            </a:r>
            <a:endParaRPr/>
          </a:p>
        </p:txBody>
      </p:sp>
      <p:sp>
        <p:nvSpPr>
          <p:cNvPr id="342" name="Google Shape;342;p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01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‘process encourages’ banner is critical – it is where the teacher identifies the precise learning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Behaviours needed for success in this particular learning episode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completed, it is possible to decide how the teacher will commentate so as to nudge, prompt support those behaviours (the teacher talk cloud)</a:t>
            </a:r>
            <a:endParaRPr/>
          </a:p>
        </p:txBody>
      </p:sp>
      <p:sp>
        <p:nvSpPr>
          <p:cNvPr id="361" name="Google Shape;361;p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33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130428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722313" y="2906715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75051" y="273053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4732350" y="2171691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91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784" y="6356350"/>
            <a:ext cx="388328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99989" y="6351588"/>
            <a:ext cx="444011" cy="385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/>
          <p:nvPr/>
        </p:nvSpPr>
        <p:spPr>
          <a:xfrm>
            <a:off x="368300" y="992187"/>
            <a:ext cx="8309100" cy="497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Overview: Subject/phase – KS2/3</a:t>
            </a: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08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GB" sz="2200"/>
              <a:t>re-think what is happening in the picture as different aspects come into view as a prelude to a module of work on Terrorism.</a:t>
            </a:r>
            <a:endParaRPr sz="2200"/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400"/>
              <a:t>Using VTRs</a:t>
            </a:r>
            <a:endParaRPr sz="240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/>
              <a:t>What’s happening here? What makes you say that? </a:t>
            </a:r>
            <a:endParaRPr sz="180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/>
              <a:t>See, think, wonder</a:t>
            </a:r>
            <a:endParaRPr sz="180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/>
              <a:t>I used to think. Now I think.</a:t>
            </a:r>
            <a:endParaRPr sz="1800"/>
          </a:p>
        </p:txBody>
      </p:sp>
      <p:sp>
        <p:nvSpPr>
          <p:cNvPr id="243" name="Google Shape;243;p37"/>
          <p:cNvSpPr txBox="1"/>
          <p:nvPr/>
        </p:nvSpPr>
        <p:spPr>
          <a:xfrm>
            <a:off x="4578350" y="1600200"/>
            <a:ext cx="4108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behaviours 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Revising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reasoning, imagining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linking 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in particular:</a:t>
            </a:r>
            <a:endParaRPr sz="2400"/>
          </a:p>
          <a:p>
            <a:pPr marL="45720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–"/>
            </a:pPr>
            <a:r>
              <a:rPr lang="en-GB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Speculating on possibilities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–"/>
            </a:pPr>
            <a:r>
              <a:rPr lang="en-GB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Considering changing perspectives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–"/>
            </a:pPr>
            <a:r>
              <a:rPr lang="en-GB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Noticing with Empathy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–"/>
            </a:pPr>
            <a:r>
              <a:rPr lang="en-GB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Making inks with prior knowledge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–"/>
            </a:pPr>
            <a:r>
              <a:rPr lang="en-GB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Distilling and asking questions to deepen understanding.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323212" y="5962642"/>
            <a:ext cx="8775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dual focused introduction….a </a:t>
            </a:r>
            <a:r>
              <a:rPr lang="en-GB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objective alongside the learning behaviours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task will</a:t>
            </a:r>
            <a:r>
              <a:rPr lang="en-GB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activate in pupils.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/>
          <p:nvPr/>
        </p:nvSpPr>
        <p:spPr>
          <a:xfrm>
            <a:off x="4386650" y="344226"/>
            <a:ext cx="4757400" cy="2937168"/>
          </a:xfrm>
          <a:prstGeom prst="cloud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Teacher talk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you will nudge the learning along through talk in each episode of the lesson.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is the teacher talk that is the key to learning. The level and content of your nudges will the linked to the;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Learning behaviours to be used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level (row) you are concentrating on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content that is being brought to life in the task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51" name="Google Shape;251;p38"/>
          <p:cNvSpPr/>
          <p:nvPr/>
        </p:nvSpPr>
        <p:spPr>
          <a:xfrm>
            <a:off x="1123950" y="604838"/>
            <a:ext cx="3173100" cy="265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FFFFFF"/>
                </a:solidFill>
              </a:rPr>
              <a:t>WHW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5253038" y="340360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 Action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actions the students will undertake in each episode of the lesson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53" name="Google Shape;253;p38"/>
          <p:cNvSpPr txBox="1"/>
          <p:nvPr/>
        </p:nvSpPr>
        <p:spPr>
          <a:xfrm>
            <a:off x="2368154" y="1693864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2516982" y="19050"/>
            <a:ext cx="48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GB" sz="2000"/>
              <a:t>How this layout works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1884435" y="676100"/>
            <a:ext cx="1747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image</a:t>
            </a:r>
            <a:endParaRPr/>
          </a:p>
        </p:txBody>
      </p:sp>
      <p:pic>
        <p:nvPicPr>
          <p:cNvPr id="256" name="Google Shape;256;p38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760" y="728664"/>
            <a:ext cx="42267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8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551" y="3521076"/>
            <a:ext cx="384572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-875110" y="483870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857250" y="6173812"/>
            <a:ext cx="7590300" cy="647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actual behaviours you are calling up/activating in students in each episode to enable them to understand content by practising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260" name="Google Shape;260;p38"/>
          <p:cNvSpPr/>
          <p:nvPr/>
        </p:nvSpPr>
        <p:spPr>
          <a:xfrm>
            <a:off x="1661936" y="338397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Teacher Action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actions you as a teacher will undertake in each episode of the lesson...the role you will play</a:t>
            </a: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dirty="0"/>
          </a:p>
        </p:txBody>
      </p:sp>
      <p:pic>
        <p:nvPicPr>
          <p:cNvPr id="261" name="Google Shape;26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76" y="3594101"/>
            <a:ext cx="650081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1981" y="1046150"/>
            <a:ext cx="2750914" cy="154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/>
          <p:nvPr/>
        </p:nvSpPr>
        <p:spPr>
          <a:xfrm>
            <a:off x="4679157" y="412751"/>
            <a:ext cx="3421872" cy="2868588"/>
          </a:xfrm>
          <a:prstGeom prst="cloud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talk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-GB" sz="14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What are you noticing? What is happening here? When is this happening? What decade are we in? Where are we?  What is the weather like? What makes you think/say that?</a:t>
            </a:r>
            <a:endParaRPr sz="14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1123950" y="604838"/>
            <a:ext cx="3173100" cy="265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9"/>
          <p:cNvSpPr/>
          <p:nvPr/>
        </p:nvSpPr>
        <p:spPr>
          <a:xfrm>
            <a:off x="5253038" y="340360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Action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minute to view image in silence, noting significant detail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minutes to pair with a talk partner to discuss 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minutes in a group of 4 to agree answers to the teacher talk questions and to explain their thinking</a:t>
            </a:r>
            <a:r>
              <a:rPr lang="en-GB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9"/>
          <p:cNvSpPr txBox="1"/>
          <p:nvPr/>
        </p:nvSpPr>
        <p:spPr>
          <a:xfrm>
            <a:off x="2368154" y="1693864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1884425" y="0"/>
            <a:ext cx="5328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Episode 1 What’s going on here 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1884435" y="676100"/>
            <a:ext cx="1747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image</a:t>
            </a:r>
            <a:endParaRPr/>
          </a:p>
        </p:txBody>
      </p:sp>
      <p:pic>
        <p:nvPicPr>
          <p:cNvPr id="274" name="Google Shape;274;p39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760" y="728664"/>
            <a:ext cx="42267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9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551" y="3521076"/>
            <a:ext cx="384572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-875110" y="483870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9"/>
          <p:cNvSpPr/>
          <p:nvPr/>
        </p:nvSpPr>
        <p:spPr>
          <a:xfrm>
            <a:off x="857250" y="6173812"/>
            <a:ext cx="7590300" cy="647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encourages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to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notice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detail,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speculate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possibilities and to explain their ideas to each other.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9"/>
          <p:cNvSpPr/>
          <p:nvPr/>
        </p:nvSpPr>
        <p:spPr>
          <a:xfrm>
            <a:off x="1661936" y="338397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GB" sz="1200" dirty="0">
                <a:solidFill>
                  <a:schemeClr val="lt1"/>
                </a:solidFill>
              </a:rPr>
              <a:t>T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hink Pair Share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encourage students to explore the (partial) image and glean as much as they can from this view.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Probe pairs and groups to speculate on what might be happening.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en-GB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 ‘what makes you say that’ 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provoke explanation.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76" y="3594101"/>
            <a:ext cx="650081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2796" y="953007"/>
            <a:ext cx="2935325" cy="16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9"/>
          <p:cNvSpPr txBox="1"/>
          <p:nvPr/>
        </p:nvSpPr>
        <p:spPr>
          <a:xfrm>
            <a:off x="1490950" y="1046475"/>
            <a:ext cx="26871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going on here 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/>
          <p:nvPr/>
        </p:nvSpPr>
        <p:spPr>
          <a:xfrm>
            <a:off x="4679157" y="412751"/>
            <a:ext cx="3421872" cy="2868588"/>
          </a:xfrm>
          <a:prstGeom prst="cloud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talk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what extent does this confirm your first thoughts?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more is this telling us? </a:t>
            </a:r>
            <a:endParaRPr sz="12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this change what you were first thinking?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new / further ideas?</a:t>
            </a:r>
            <a:r>
              <a:rPr lang="en-GB" sz="105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0"/>
          <p:cNvSpPr/>
          <p:nvPr/>
        </p:nvSpPr>
        <p:spPr>
          <a:xfrm>
            <a:off x="1123950" y="604838"/>
            <a:ext cx="3173100" cy="265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0"/>
          <p:cNvSpPr/>
          <p:nvPr/>
        </p:nvSpPr>
        <p:spPr>
          <a:xfrm>
            <a:off x="5253038" y="340360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Action</a:t>
            </a:r>
            <a:endParaRPr dirty="0"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4’s, students discuss how this confirms what they first thought, and</a:t>
            </a:r>
            <a:endParaRPr sz="1200" dirty="0">
              <a:solidFill>
                <a:srgbClr val="FFFFFF"/>
              </a:solidFill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this new information is forcing any slight change of view.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2368154" y="1693864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1202198" y="19050"/>
            <a:ext cx="620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Episode 2 What does this add to your thinking?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0"/>
          <p:cNvSpPr/>
          <p:nvPr/>
        </p:nvSpPr>
        <p:spPr>
          <a:xfrm>
            <a:off x="1857857" y="604850"/>
            <a:ext cx="144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image</a:t>
            </a:r>
            <a:endParaRPr/>
          </a:p>
        </p:txBody>
      </p:sp>
      <p:pic>
        <p:nvPicPr>
          <p:cNvPr id="293" name="Google Shape;293;p40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760" y="728664"/>
            <a:ext cx="42267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551" y="3521076"/>
            <a:ext cx="384572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0"/>
          <p:cNvSpPr txBox="1"/>
          <p:nvPr/>
        </p:nvSpPr>
        <p:spPr>
          <a:xfrm>
            <a:off x="-875110" y="483870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857251" y="6173788"/>
            <a:ext cx="7590300" cy="307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encourages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to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change(revise)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their outlook in light of new information.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/>
          <p:nvPr/>
        </p:nvSpPr>
        <p:spPr>
          <a:xfrm>
            <a:off x="1628776" y="338455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R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eveal next part of the image </a:t>
            </a:r>
            <a:endParaRPr sz="1200" dirty="0">
              <a:solidFill>
                <a:srgbClr val="FFFFFF"/>
              </a:solidFill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>
                <a:solidFill>
                  <a:srgbClr val="FFFFFF"/>
                </a:solidFill>
              </a:rPr>
              <a:t>A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sks groups to discuss whether this confirms or changes their initial impressions.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76" y="3594101"/>
            <a:ext cx="650081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4666" y="938732"/>
            <a:ext cx="2896389" cy="16308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0"/>
          <p:cNvSpPr txBox="1"/>
          <p:nvPr/>
        </p:nvSpPr>
        <p:spPr>
          <a:xfrm>
            <a:off x="1365825" y="243400"/>
            <a:ext cx="193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does this add to your thinking?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4679157" y="412751"/>
            <a:ext cx="3421872" cy="2868588"/>
          </a:xfrm>
          <a:prstGeom prst="cloud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talk</a:t>
            </a:r>
            <a:endParaRPr dirty="0"/>
          </a:p>
          <a:p>
            <a:pPr marL="342900" marR="0" lvl="0" indent="-266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What’s going on here? </a:t>
            </a:r>
            <a:endParaRPr sz="12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the weather changing? </a:t>
            </a:r>
            <a:endParaRPr sz="12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the weather getting worse, or getting better?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else could explain this?</a:t>
            </a:r>
            <a:endParaRPr sz="12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1"/>
          <p:cNvSpPr/>
          <p:nvPr/>
        </p:nvSpPr>
        <p:spPr>
          <a:xfrm>
            <a:off x="1123950" y="604838"/>
            <a:ext cx="3173100" cy="265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1"/>
          <p:cNvSpPr/>
          <p:nvPr/>
        </p:nvSpPr>
        <p:spPr>
          <a:xfrm>
            <a:off x="5253038" y="340360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Action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 possible alternative explanations for the cloud formation.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2368154" y="1693864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1"/>
          <p:cNvSpPr txBox="1"/>
          <p:nvPr/>
        </p:nvSpPr>
        <p:spPr>
          <a:xfrm>
            <a:off x="1983574" y="19050"/>
            <a:ext cx="540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Episode 3 What could be going on here?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1"/>
          <p:cNvSpPr/>
          <p:nvPr/>
        </p:nvSpPr>
        <p:spPr>
          <a:xfrm>
            <a:off x="2185357" y="628650"/>
            <a:ext cx="14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image</a:t>
            </a:r>
            <a:endParaRPr/>
          </a:p>
        </p:txBody>
      </p:sp>
      <p:pic>
        <p:nvPicPr>
          <p:cNvPr id="312" name="Google Shape;312;p41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760" y="728664"/>
            <a:ext cx="42267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551" y="3521076"/>
            <a:ext cx="384572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-875110" y="483870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1"/>
          <p:cNvSpPr/>
          <p:nvPr/>
        </p:nvSpPr>
        <p:spPr>
          <a:xfrm>
            <a:off x="857251" y="6173788"/>
            <a:ext cx="7590300" cy="307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encourages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to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speculate </a:t>
            </a:r>
            <a:r>
              <a:rPr lang="en-GB" sz="1200" b="1" dirty="0">
                <a:solidFill>
                  <a:srgbClr val="FFFFFF"/>
                </a:solidFill>
              </a:rPr>
              <a:t>(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and </a:t>
            </a:r>
            <a:r>
              <a:rPr lang="en-GB" sz="1200" b="1" i="0" u="none" strike="noStrike" cap="none" dirty="0" smtClean="0">
                <a:solidFill>
                  <a:srgbClr val="FFFFFF"/>
                </a:solidFill>
              </a:rPr>
              <a:t>listen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)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about a range of possibilities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1628776" y="338455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R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eveal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third part of the image </a:t>
            </a:r>
            <a:endParaRPr sz="1200" dirty="0">
              <a:solidFill>
                <a:srgbClr val="FFFFFF"/>
              </a:solidFill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U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‘could be’ language to draw out a range of possible explanations.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E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ncourag</a:t>
            </a:r>
            <a:r>
              <a:rPr lang="en-GB" sz="1200" dirty="0">
                <a:solidFill>
                  <a:srgbClr val="FFFFFF"/>
                </a:solidFill>
              </a:rPr>
              <a:t>e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peculation rather than explanation.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76" y="3594101"/>
            <a:ext cx="650081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8744" y="1058996"/>
            <a:ext cx="2724150" cy="1533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/>
          <p:nvPr/>
        </p:nvSpPr>
        <p:spPr>
          <a:xfrm>
            <a:off x="1898925" y="1420775"/>
            <a:ext cx="16803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could be going on here?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/>
          <p:nvPr/>
        </p:nvSpPr>
        <p:spPr>
          <a:xfrm>
            <a:off x="4679157" y="412751"/>
            <a:ext cx="3421872" cy="2868588"/>
          </a:xfrm>
          <a:prstGeom prst="cloud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talk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(How) Are these people related? </a:t>
            </a:r>
            <a:endParaRPr sz="12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GB" sz="1200" i="1" dirty="0">
                <a:solidFill>
                  <a:srgbClr val="FFFFFF"/>
                </a:solidFill>
              </a:rPr>
              <a:t>might </a:t>
            </a:r>
            <a:r>
              <a:rPr lang="en-GB" sz="1200" b="0" i="1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they </a:t>
            </a: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 feeling? Relaxed? Happy?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 they related to the first image we saw?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might they be looking at?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makes you say that?</a:t>
            </a:r>
            <a:endParaRPr sz="12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1123950" y="604838"/>
            <a:ext cx="3173100" cy="265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5253038" y="340360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minutes to consider in 4’s who these two people are </a:t>
            </a:r>
            <a:endParaRPr sz="1200" dirty="0">
              <a:solidFill>
                <a:srgbClr val="FFFFFF"/>
              </a:solidFill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S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peculate on how they are feeling.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2"/>
          <p:cNvSpPr txBox="1"/>
          <p:nvPr/>
        </p:nvSpPr>
        <p:spPr>
          <a:xfrm>
            <a:off x="2368154" y="1693864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2135982" y="19050"/>
            <a:ext cx="48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Episode 4 What’s going on here?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2185359" y="597750"/>
            <a:ext cx="160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image</a:t>
            </a:r>
            <a:endParaRPr/>
          </a:p>
        </p:txBody>
      </p:sp>
      <p:pic>
        <p:nvPicPr>
          <p:cNvPr id="331" name="Google Shape;331;p42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760" y="728664"/>
            <a:ext cx="42267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551" y="3521076"/>
            <a:ext cx="384572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/>
          <p:nvPr/>
        </p:nvSpPr>
        <p:spPr>
          <a:xfrm>
            <a:off x="-875110" y="483870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>
            <a:off x="857251" y="6173788"/>
            <a:ext cx="7590300" cy="307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encourages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to use their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noticing and empathy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skills to speculate on the relationships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1628776" y="338455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r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eveal the fourth part of the image.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shift the focus from looking at the scenery to considering the feelings / motives of people in the image..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76" y="3594101"/>
            <a:ext cx="650081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6031" y="892159"/>
            <a:ext cx="2936851" cy="165367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/>
          <p:nvPr/>
        </p:nvSpPr>
        <p:spPr>
          <a:xfrm>
            <a:off x="2037675" y="243400"/>
            <a:ext cx="1924200" cy="21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What’s going on here?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/>
          <p:nvPr/>
        </p:nvSpPr>
        <p:spPr>
          <a:xfrm>
            <a:off x="4679157" y="412751"/>
            <a:ext cx="3421872" cy="2868588"/>
          </a:xfrm>
          <a:prstGeom prst="cloud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talk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does this change your thinking?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misled you initially?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did you used to think?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now think?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</a:t>
            </a:r>
            <a:r>
              <a:rPr lang="en-GB" sz="1200" i="1" dirty="0">
                <a:solidFill>
                  <a:srgbClr val="FFFFFF"/>
                </a:solidFill>
              </a:rPr>
              <a:t>at made </a:t>
            </a: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penny drop? </a:t>
            </a:r>
            <a:endParaRPr sz="12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1123950" y="604838"/>
            <a:ext cx="3173100" cy="265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3"/>
          <p:cNvSpPr/>
          <p:nvPr/>
        </p:nvSpPr>
        <p:spPr>
          <a:xfrm>
            <a:off x="5253038" y="340360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Action</a:t>
            </a:r>
            <a:endParaRPr dirty="0"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minutes to discuss how this image adds to what they already know, and how it changes their first impressions. 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4’s, 2 minutes to write a response to: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used to think  . . . . 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But now we think . . . . 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2368154" y="1693864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2185352" y="19050"/>
            <a:ext cx="64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Episode 5 How does this change your thinking?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3"/>
          <p:cNvSpPr/>
          <p:nvPr/>
        </p:nvSpPr>
        <p:spPr>
          <a:xfrm>
            <a:off x="2185356" y="628650"/>
            <a:ext cx="140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image</a:t>
            </a:r>
            <a:endParaRPr/>
          </a:p>
        </p:txBody>
      </p:sp>
      <p:pic>
        <p:nvPicPr>
          <p:cNvPr id="350" name="Google Shape;350;p43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760" y="728664"/>
            <a:ext cx="42267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3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551" y="3521076"/>
            <a:ext cx="384572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3"/>
          <p:cNvSpPr txBox="1"/>
          <p:nvPr/>
        </p:nvSpPr>
        <p:spPr>
          <a:xfrm>
            <a:off x="-875110" y="483870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857251" y="6173788"/>
            <a:ext cx="7590300" cy="4923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encourages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to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make links t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what they already know in order to understand what is going on in the image, and challenges them to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refine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their initial thinking in light of this..</a:t>
            </a:r>
            <a:r>
              <a:rPr lang="en-GB" sz="105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3"/>
          <p:cNvSpPr/>
          <p:nvPr/>
        </p:nvSpPr>
        <p:spPr>
          <a:xfrm>
            <a:off x="1628776" y="338455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R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eveal the fifth part of the </a:t>
            </a:r>
            <a:r>
              <a:rPr lang="en-GB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(the bit that reveals the burning twin towers.) 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N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udge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to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make the links for themselves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or offer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supportive hints if necessary</a:t>
            </a:r>
            <a:r>
              <a:rPr lang="en-GB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U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‘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I used to think,  . . . but now I think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 to help students to capture their change of outlook.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76" y="3594101"/>
            <a:ext cx="650081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4668" y="940156"/>
            <a:ext cx="2831641" cy="1594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3"/>
          <p:cNvSpPr txBox="1"/>
          <p:nvPr/>
        </p:nvSpPr>
        <p:spPr>
          <a:xfrm>
            <a:off x="1388850" y="5066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How does this change your thinking?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/>
          <p:nvPr/>
        </p:nvSpPr>
        <p:spPr>
          <a:xfrm>
            <a:off x="4679157" y="412751"/>
            <a:ext cx="3421872" cy="2868588"/>
          </a:xfrm>
          <a:prstGeom prst="cloud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talk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Now that you can see the whole image: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you noticing?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you thinking?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questions would you like to ask the people in the image? </a:t>
            </a:r>
            <a:endParaRPr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you think they would answer?</a:t>
            </a:r>
            <a:endParaRPr sz="12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4"/>
          <p:cNvSpPr/>
          <p:nvPr/>
        </p:nvSpPr>
        <p:spPr>
          <a:xfrm>
            <a:off x="1123950" y="604838"/>
            <a:ext cx="3173100" cy="265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4"/>
          <p:cNvSpPr/>
          <p:nvPr/>
        </p:nvSpPr>
        <p:spPr>
          <a:xfrm>
            <a:off x="5253038" y="3403600"/>
            <a:ext cx="2474100" cy="2648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minutes to decide on their best 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see/think/wonder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FFFFFF"/>
              </a:solidFill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with the other 4’s. 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Whole class agree the best 3 S/T/W’s.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4’s to discuss possible answers to the ‘wonders’.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2368154" y="1693864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4"/>
          <p:cNvSpPr txBox="1"/>
          <p:nvPr/>
        </p:nvSpPr>
        <p:spPr>
          <a:xfrm>
            <a:off x="571500" y="0"/>
            <a:ext cx="81426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Episode 6 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</a:t>
            </a:r>
            <a:r>
              <a:rPr lang="en-GB" sz="2000" b="0" i="0" u="none" strike="noStrike" cap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what do you </a:t>
            </a:r>
            <a:r>
              <a:rPr lang="en-GB" sz="2000" b="0" i="0" u="none" strike="noStrike" cap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think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what do you </a:t>
            </a:r>
            <a:r>
              <a:rPr lang="en-GB" sz="2000" b="0" i="0" u="none" strike="noStrike" cap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wonder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4"/>
          <p:cNvSpPr/>
          <p:nvPr/>
        </p:nvSpPr>
        <p:spPr>
          <a:xfrm>
            <a:off x="2185357" y="628650"/>
            <a:ext cx="145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image</a:t>
            </a:r>
            <a:endParaRPr/>
          </a:p>
        </p:txBody>
      </p:sp>
      <p:pic>
        <p:nvPicPr>
          <p:cNvPr id="369" name="Google Shape;369;p44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760" y="728664"/>
            <a:ext cx="42267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4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551" y="3521076"/>
            <a:ext cx="384572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4"/>
          <p:cNvSpPr txBox="1"/>
          <p:nvPr/>
        </p:nvSpPr>
        <p:spPr>
          <a:xfrm>
            <a:off x="-875110" y="483870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857251" y="6173788"/>
            <a:ext cx="7590300" cy="4923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encourages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to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distil t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heir thinking, to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 reflect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how additional information frequently forces a change of perspective, or gives rise to a further range of questions.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4"/>
          <p:cNvSpPr/>
          <p:nvPr/>
        </p:nvSpPr>
        <p:spPr>
          <a:xfrm>
            <a:off x="1628775" y="3384550"/>
            <a:ext cx="2474100" cy="27891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R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eveal full image </a:t>
            </a:r>
            <a:endParaRPr sz="1200" dirty="0">
              <a:solidFill>
                <a:srgbClr val="FFFFFF"/>
              </a:solidFill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GB" sz="1200" b="1" dirty="0">
                <a:solidFill>
                  <a:srgbClr val="FFFFFF"/>
                </a:solidFill>
              </a:rPr>
              <a:t>U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se</a:t>
            </a:r>
            <a:r>
              <a:rPr lang="en-GB" sz="1200" b="1" dirty="0">
                <a:solidFill>
                  <a:srgbClr val="FFFFFF"/>
                </a:solidFill>
              </a:rPr>
              <a:t>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See/ Think /Wonder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help students to explore it.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rgbClr val="FFFFFF"/>
                </a:solidFill>
              </a:rPr>
              <a:t>S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caffold student responses step by step, or use the </a:t>
            </a:r>
            <a:r>
              <a:rPr lang="en-GB" sz="1200" b="1" i="0" u="none" strike="noStrike" cap="none" dirty="0">
                <a:solidFill>
                  <a:srgbClr val="FFFFFF"/>
                </a:solidFill>
              </a:rPr>
              <a:t>see/think/wonder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strategy if students are already aware of it.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Organise class to agree best S/T/W’s.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Groups to speculate on the answer to these best 3 ‘wonders’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76" y="3594101"/>
            <a:ext cx="650081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1981" y="1046150"/>
            <a:ext cx="2750914" cy="154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1601</Words>
  <Application>Microsoft Office PowerPoint</Application>
  <PresentationFormat>On-screen Show (4:3)</PresentationFormat>
  <Paragraphs>174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Office Theme</vt:lpstr>
      <vt:lpstr>1_Office Theme</vt:lpstr>
      <vt:lpstr>Office Theme</vt:lpstr>
      <vt:lpstr>Lesson Overview: Subject/phase – KS2/3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Overview: Subject/phase – KS2/3</dc:title>
  <dc:creator>Steve Watson TLO</dc:creator>
  <cp:lastModifiedBy>Steve Watson TLO</cp:lastModifiedBy>
  <cp:revision>5</cp:revision>
  <dcterms:modified xsi:type="dcterms:W3CDTF">2023-06-28T05:20:11Z</dcterms:modified>
</cp:coreProperties>
</file>