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85102863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43746ecef1_2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800"/>
              <a:buFont typeface="Arial"/>
              <a:buNone/>
            </a:pPr>
            <a:r>
              <a:rPr lang="en" sz="1800">
                <a:solidFill>
                  <a:schemeClr val="dk1"/>
                </a:solidFill>
              </a:rPr>
              <a:t>Rough cut planning.</a:t>
            </a:r>
            <a:endParaRPr>
              <a:solidFill>
                <a:schemeClr val="dk1"/>
              </a:solidFill>
            </a:endParaRPr>
          </a:p>
          <a:p>
            <a:pPr marL="0" lvl="0" indent="0" algn="l" rtl="0">
              <a:spcBef>
                <a:spcPts val="0"/>
              </a:spcBef>
              <a:spcAft>
                <a:spcPts val="0"/>
              </a:spcAft>
              <a:buClr>
                <a:schemeClr val="dk1"/>
              </a:buClr>
              <a:buSzPts val="1800"/>
              <a:buFont typeface="Arial"/>
              <a:buNone/>
            </a:pPr>
            <a:r>
              <a:rPr lang="en" sz="1800">
                <a:solidFill>
                  <a:schemeClr val="dk1"/>
                </a:solidFill>
              </a:rPr>
              <a:t>At this point, before you have thought hard about the outcomes and flow of the lesson, you are jotting down what the lesson will achieve....roughly what you want pupils to achieve and th learning behaviours they will need to use.</a:t>
            </a:r>
            <a:endParaRPr>
              <a:solidFill>
                <a:schemeClr val="dk1"/>
              </a:solidFill>
            </a:endParaRPr>
          </a:p>
          <a:p>
            <a:pPr marL="0" lvl="0" indent="0" algn="l" rtl="0">
              <a:spcBef>
                <a:spcPts val="0"/>
              </a:spcBef>
              <a:spcAft>
                <a:spcPts val="0"/>
              </a:spcAft>
              <a:buNone/>
            </a:pPr>
            <a:endParaRPr/>
          </a:p>
        </p:txBody>
      </p:sp>
      <p:sp>
        <p:nvSpPr>
          <p:cNvPr id="127" name="Google Shape;127;g43746ecef1_2_7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04707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43746ecef1_6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How it all works.</a:t>
            </a:r>
            <a:endParaRPr/>
          </a:p>
        </p:txBody>
      </p:sp>
      <p:sp>
        <p:nvSpPr>
          <p:cNvPr id="136" name="Google Shape;136;g43746ecef1_6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4585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43746ecef1_2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g43746ecef1_2_8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710112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43746ecef1_2_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g43746ecef1_2_9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8114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43746ecef1_2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g43746ecef1_2_1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20554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43746ecef1_2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4" name="Google Shape;194;g43746ecef1_2_1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6835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43746ecef1_2_1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9" name="Google Shape;209;g43746ecef1_2_1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86163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43746ecef1_2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4" name="Google Shape;224;g43746ecef1_2_1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6828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43746ecef1_2_17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239" name="Google Shape;239;g43746ecef1_2_17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p>
        </p:txBody>
      </p:sp>
      <p:sp>
        <p:nvSpPr>
          <p:cNvPr id="240" name="Google Shape;240;g43746ecef1_2_173: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 sz="1200" b="0" i="0" u="none">
                <a:solidFill>
                  <a:srgbClr val="000000"/>
                </a:solidFill>
                <a:latin typeface="Calibri"/>
                <a:ea typeface="Calibri"/>
                <a:cs typeface="Calibri"/>
                <a:sym typeface="Calibri"/>
              </a:rPr>
              <a:t>9</a:t>
            </a:fld>
            <a:endParaRPr/>
          </a:p>
        </p:txBody>
      </p:sp>
    </p:spTree>
    <p:extLst>
      <p:ext uri="{BB962C8B-B14F-4D97-AF65-F5344CB8AC3E}">
        <p14:creationId xmlns:p14="http://schemas.microsoft.com/office/powerpoint/2010/main" val="2488428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6"/>
        <p:cNvGrpSpPr/>
        <p:nvPr/>
      </p:nvGrpSpPr>
      <p:grpSpPr>
        <a:xfrm>
          <a:off x="0" y="0"/>
          <a:ext cx="0" cy="0"/>
          <a:chOff x="0" y="0"/>
          <a:chExt cx="0" cy="0"/>
        </a:xfrm>
      </p:grpSpPr>
      <p:sp>
        <p:nvSpPr>
          <p:cNvPr id="57" name="Google Shape;57;p14"/>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58" name="Google Shape;58;p14"/>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9" name="Google Shape;59;p1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60" name="Google Shape;60;p1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61" name="Google Shape;61;p1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
        <p:cNvGrpSpPr/>
        <p:nvPr/>
      </p:nvGrpSpPr>
      <p:grpSpPr>
        <a:xfrm>
          <a:off x="0" y="0"/>
          <a:ext cx="0" cy="0"/>
          <a:chOff x="0" y="0"/>
          <a:chExt cx="0" cy="0"/>
        </a:xfrm>
      </p:grpSpPr>
      <p:sp>
        <p:nvSpPr>
          <p:cNvPr id="63" name="Google Shape;63;p1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64" name="Google Shape;64;p1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65" name="Google Shape;65;p1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6"/>
        <p:cNvGrpSpPr/>
        <p:nvPr/>
      </p:nvGrpSpPr>
      <p:grpSpPr>
        <a:xfrm>
          <a:off x="0" y="0"/>
          <a:ext cx="0" cy="0"/>
          <a:chOff x="0" y="0"/>
          <a:chExt cx="0" cy="0"/>
        </a:xfrm>
      </p:grpSpPr>
      <p:sp>
        <p:nvSpPr>
          <p:cNvPr id="67" name="Google Shape;67;p16"/>
          <p:cNvSpPr txBox="1">
            <a:spLocks noGrp="1"/>
          </p:cNvSpPr>
          <p:nvPr>
            <p:ph type="title"/>
          </p:nvPr>
        </p:nvSpPr>
        <p:spPr>
          <a:xfrm rot="5400000">
            <a:off x="4732350" y="2171688"/>
            <a:ext cx="5851500" cy="20574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68" name="Google Shape;68;p16"/>
          <p:cNvSpPr txBox="1">
            <a:spLocks noGrp="1"/>
          </p:cNvSpPr>
          <p:nvPr>
            <p:ph type="body" idx="1"/>
          </p:nvPr>
        </p:nvSpPr>
        <p:spPr>
          <a:xfrm rot="5400000">
            <a:off x="541350" y="190488"/>
            <a:ext cx="5851500" cy="60198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9" name="Google Shape;69;p16"/>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70" name="Google Shape;70;p16"/>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71" name="Google Shape;71;p16"/>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74" name="Google Shape;74;p17"/>
          <p:cNvSpPr txBox="1">
            <a:spLocks noGrp="1"/>
          </p:cNvSpPr>
          <p:nvPr>
            <p:ph type="body" idx="1"/>
          </p:nvPr>
        </p:nvSpPr>
        <p:spPr>
          <a:xfrm rot="5400000">
            <a:off x="2308950" y="-251550"/>
            <a:ext cx="4526100" cy="82296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5" name="Google Shape;75;p1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76" name="Google Shape;76;p1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77" name="Google Shape;77;p1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8"/>
        <p:cNvGrpSpPr/>
        <p:nvPr/>
      </p:nvGrpSpPr>
      <p:grpSpPr>
        <a:xfrm>
          <a:off x="0" y="0"/>
          <a:ext cx="0" cy="0"/>
          <a:chOff x="0" y="0"/>
          <a:chExt cx="0" cy="0"/>
        </a:xfrm>
      </p:grpSpPr>
      <p:sp>
        <p:nvSpPr>
          <p:cNvPr id="79" name="Google Shape;79;p18"/>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80" name="Google Shape;80;p18"/>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81" name="Google Shape;81;p18"/>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82" name="Google Shape;82;p1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83" name="Google Shape;83;p18"/>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84" name="Google Shape;84;p1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a:off x="457200" y="273050"/>
            <a:ext cx="3008400" cy="11619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87" name="Google Shape;87;p19"/>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8" name="Google Shape;88;p19"/>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89" name="Google Shape;89;p1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90" name="Google Shape;90;p19"/>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91" name="Google Shape;91;p1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2"/>
        <p:cNvGrpSpPr/>
        <p:nvPr/>
      </p:nvGrpSpPr>
      <p:grpSpPr>
        <a:xfrm>
          <a:off x="0" y="0"/>
          <a:ext cx="0" cy="0"/>
          <a:chOff x="0" y="0"/>
          <a:chExt cx="0" cy="0"/>
        </a:xfrm>
      </p:grpSpPr>
      <p:sp>
        <p:nvSpPr>
          <p:cNvPr id="93" name="Google Shape;93;p20"/>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94" name="Google Shape;94;p20"/>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95" name="Google Shape;95;p20"/>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96" name="Google Shape;96;p2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97"/>
        <p:cNvGrpSpPr/>
        <p:nvPr/>
      </p:nvGrpSpPr>
      <p:grpSpPr>
        <a:xfrm>
          <a:off x="0" y="0"/>
          <a:ext cx="0" cy="0"/>
          <a:chOff x="0" y="0"/>
          <a:chExt cx="0" cy="0"/>
        </a:xfrm>
      </p:grpSpPr>
      <p:sp>
        <p:nvSpPr>
          <p:cNvPr id="98" name="Google Shape;98;p2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99" name="Google Shape;99;p21"/>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00" name="Google Shape;100;p21"/>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101" name="Google Shape;101;p21"/>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02" name="Google Shape;102;p21"/>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103" name="Google Shape;103;p2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104" name="Google Shape;104;p2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105" name="Google Shape;105;p2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08" name="Google Shape;108;p22"/>
          <p:cNvSpPr txBox="1">
            <a:spLocks noGrp="1"/>
          </p:cNvSpPr>
          <p:nvPr>
            <p:ph type="body" idx="1"/>
          </p:nvPr>
        </p:nvSpPr>
        <p:spPr>
          <a:xfrm>
            <a:off x="457200" y="1600200"/>
            <a:ext cx="4038600" cy="4526100"/>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9" name="Google Shape;109;p22"/>
          <p:cNvSpPr txBox="1">
            <a:spLocks noGrp="1"/>
          </p:cNvSpPr>
          <p:nvPr>
            <p:ph type="body" idx="2"/>
          </p:nvPr>
        </p:nvSpPr>
        <p:spPr>
          <a:xfrm>
            <a:off x="4648200" y="1600200"/>
            <a:ext cx="4038600" cy="4526100"/>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0" name="Google Shape;110;p2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111" name="Google Shape;111;p2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112" name="Google Shape;112;p2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4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15" name="Google Shape;115;p23"/>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1pPr>
            <a:lvl2pPr marL="914400" marR="0" lvl="1" indent="-228600" algn="l" rtl="0">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L="1371600" marR="0" lvl="2" indent="-228600" algn="l" rtl="0">
              <a:spcBef>
                <a:spcPts val="32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3pPr>
            <a:lvl4pPr marL="1828800" marR="0" lvl="3"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L="2286000" marR="0" lvl="4"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L="2743200" marR="0" lvl="5"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L="3200400" marR="0" lvl="6"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L="3657600" marR="0" lvl="7"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L="4114800" marR="0" lvl="8"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116" name="Google Shape;116;p2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117" name="Google Shape;117;p2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118" name="Google Shape;118;p2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21" name="Google Shape;121;p2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marR="0" lvl="0" algn="ctr" rtl="0">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22" name="Google Shape;122;p2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123" name="Google Shape;123;p2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124" name="Google Shape;124;p2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52" name="Google Shape;52;p13"/>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24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5"/>
          <p:cNvSpPr/>
          <p:nvPr/>
        </p:nvSpPr>
        <p:spPr>
          <a:xfrm>
            <a:off x="368300" y="992187"/>
            <a:ext cx="8309100" cy="49704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30" name="Google Shape;130;p2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3200"/>
              <a:buFont typeface="Calibri"/>
              <a:buNone/>
            </a:pPr>
            <a:r>
              <a:rPr lang="en" sz="3200" b="0" i="0" u="none" strike="noStrike" cap="none">
                <a:solidFill>
                  <a:schemeClr val="dk1"/>
                </a:solidFill>
                <a:latin typeface="Calibri"/>
                <a:ea typeface="Calibri"/>
                <a:cs typeface="Calibri"/>
                <a:sym typeface="Calibri"/>
              </a:rPr>
              <a:t>Lesson Overview: Subject/phase – KS2/3</a:t>
            </a:r>
            <a:r>
              <a:rPr lang="en" sz="4400" b="0" i="0" u="none" strike="noStrike" cap="none">
                <a:solidFill>
                  <a:schemeClr val="dk1"/>
                </a:solidFill>
                <a:latin typeface="Calibri"/>
                <a:ea typeface="Calibri"/>
                <a:cs typeface="Calibri"/>
                <a:sym typeface="Calibri"/>
              </a:rPr>
              <a:t/>
            </a:r>
            <a:br>
              <a:rPr lang="en" sz="4400" b="0" i="0" u="none" strike="noStrike" cap="none">
                <a:solidFill>
                  <a:schemeClr val="dk1"/>
                </a:solidFill>
                <a:latin typeface="Calibri"/>
                <a:ea typeface="Calibri"/>
                <a:cs typeface="Calibri"/>
                <a:sym typeface="Calibri"/>
              </a:rPr>
            </a:br>
            <a:endParaRPr/>
          </a:p>
        </p:txBody>
      </p:sp>
      <p:sp>
        <p:nvSpPr>
          <p:cNvPr id="131" name="Google Shape;131;p25"/>
          <p:cNvSpPr txBox="1">
            <a:spLocks noGrp="1"/>
          </p:cNvSpPr>
          <p:nvPr>
            <p:ph type="body" idx="1"/>
          </p:nvPr>
        </p:nvSpPr>
        <p:spPr>
          <a:xfrm>
            <a:off x="457200" y="1600200"/>
            <a:ext cx="4108500" cy="4526100"/>
          </a:xfrm>
          <a:prstGeom prst="rect">
            <a:avLst/>
          </a:prstGeom>
          <a:noFill/>
          <a:ln>
            <a:noFill/>
          </a:ln>
        </p:spPr>
        <p:txBody>
          <a:bodyPr spcFirstLastPara="1" wrap="square" lIns="91425" tIns="45700" rIns="91425" bIns="45700" anchor="t" anchorCtr="0">
            <a:noAutofit/>
          </a:bodyPr>
          <a:lstStyle/>
          <a:p>
            <a:pPr marL="457200" marR="0" lvl="1" indent="0" algn="l" rtl="0">
              <a:lnSpc>
                <a:spcPct val="100000"/>
              </a:lnSpc>
              <a:spcBef>
                <a:spcPts val="0"/>
              </a:spcBef>
              <a:spcAft>
                <a:spcPts val="0"/>
              </a:spcAft>
              <a:buClr>
                <a:schemeClr val="dk1"/>
              </a:buClr>
              <a:buSzPts val="2800"/>
              <a:buFont typeface="Arial"/>
              <a:buNone/>
            </a:pPr>
            <a:r>
              <a:rPr lang="en" sz="2800" b="1" i="0" u="none" strike="noStrike" cap="none">
                <a:solidFill>
                  <a:schemeClr val="dk1"/>
                </a:solidFill>
                <a:latin typeface="Calibri"/>
                <a:ea typeface="Calibri"/>
                <a:cs typeface="Calibri"/>
                <a:sym typeface="Calibri"/>
              </a:rPr>
              <a:t>Content</a:t>
            </a:r>
            <a:endParaRPr/>
          </a:p>
          <a:p>
            <a:pPr marL="457200" marR="0" lvl="1" indent="0" algn="l" rtl="0">
              <a:lnSpc>
                <a:spcPct val="100000"/>
              </a:lnSpc>
              <a:spcBef>
                <a:spcPts val="560"/>
              </a:spcBef>
              <a:spcAft>
                <a:spcPts val="0"/>
              </a:spcAft>
              <a:buClr>
                <a:schemeClr val="dk1"/>
              </a:buClr>
              <a:buSzPts val="2800"/>
              <a:buFont typeface="Arial"/>
              <a:buNone/>
            </a:pPr>
            <a:r>
              <a:rPr lang="en" sz="2800" b="0" i="0" u="none" strike="noStrike" cap="none">
                <a:solidFill>
                  <a:schemeClr val="dk1"/>
                </a:solidFill>
                <a:latin typeface="Calibri"/>
                <a:ea typeface="Calibri"/>
                <a:cs typeface="Calibri"/>
                <a:sym typeface="Calibri"/>
              </a:rPr>
              <a:t>To </a:t>
            </a:r>
            <a:r>
              <a:rPr lang="en"/>
              <a:t>select the most</a:t>
            </a:r>
            <a:r>
              <a:rPr lang="en" sz="2800" b="0" i="0" u="none" strike="noStrike" cap="none">
                <a:solidFill>
                  <a:schemeClr val="dk1"/>
                </a:solidFill>
                <a:latin typeface="Calibri"/>
                <a:ea typeface="Calibri"/>
                <a:cs typeface="Calibri"/>
                <a:sym typeface="Calibri"/>
              </a:rPr>
              <a:t> </a:t>
            </a:r>
            <a:r>
              <a:rPr lang="en"/>
              <a:t>useful </a:t>
            </a:r>
            <a:r>
              <a:rPr lang="en" sz="2800" b="0" i="0" u="none" strike="noStrike" cap="none">
                <a:solidFill>
                  <a:schemeClr val="dk1"/>
                </a:solidFill>
                <a:latin typeface="Calibri"/>
                <a:ea typeface="Calibri"/>
                <a:cs typeface="Calibri"/>
                <a:sym typeface="Calibri"/>
              </a:rPr>
              <a:t>items to enable a group to survive in a desert.</a:t>
            </a:r>
            <a:endParaRPr/>
          </a:p>
        </p:txBody>
      </p:sp>
      <p:sp>
        <p:nvSpPr>
          <p:cNvPr id="132" name="Google Shape;132;p25"/>
          <p:cNvSpPr txBox="1"/>
          <p:nvPr/>
        </p:nvSpPr>
        <p:spPr>
          <a:xfrm>
            <a:off x="4578350" y="1600200"/>
            <a:ext cx="4108500" cy="4526100"/>
          </a:xfrm>
          <a:prstGeom prst="rect">
            <a:avLst/>
          </a:prstGeom>
          <a:noFill/>
          <a:ln>
            <a:noFill/>
          </a:ln>
        </p:spPr>
        <p:txBody>
          <a:bodyPr spcFirstLastPara="1" wrap="square" lIns="91425" tIns="45700" rIns="91425" bIns="45700" anchor="t" anchorCtr="0">
            <a:noAutofit/>
          </a:bodyPr>
          <a:lstStyle/>
          <a:p>
            <a:pPr marL="457200" marR="0" lvl="1" indent="0" algn="l" rtl="0">
              <a:lnSpc>
                <a:spcPct val="100000"/>
              </a:lnSpc>
              <a:spcBef>
                <a:spcPts val="0"/>
              </a:spcBef>
              <a:spcAft>
                <a:spcPts val="0"/>
              </a:spcAft>
              <a:buClr>
                <a:schemeClr val="dk1"/>
              </a:buClr>
              <a:buSzPts val="2800"/>
              <a:buFont typeface="Calibri"/>
              <a:buNone/>
            </a:pPr>
            <a:r>
              <a:rPr lang="en" sz="2400" b="0" i="0" u="none" strike="noStrike" cap="none">
                <a:solidFill>
                  <a:schemeClr val="dk1"/>
                </a:solidFill>
                <a:latin typeface="Calibri"/>
                <a:ea typeface="Calibri"/>
                <a:cs typeface="Calibri"/>
                <a:sym typeface="Calibri"/>
              </a:rPr>
              <a:t>Learning behaviours – Collaboration  </a:t>
            </a:r>
            <a:r>
              <a:rPr lang="en" sz="2400">
                <a:solidFill>
                  <a:schemeClr val="dk1"/>
                </a:solidFill>
                <a:latin typeface="Calibri"/>
                <a:ea typeface="Calibri"/>
                <a:cs typeface="Calibri"/>
                <a:sym typeface="Calibri"/>
              </a:rPr>
              <a:t>with</a:t>
            </a:r>
            <a:r>
              <a:rPr lang="en" sz="2400" b="0" i="0" u="none" strike="noStrike" cap="none">
                <a:solidFill>
                  <a:schemeClr val="dk1"/>
                </a:solidFill>
                <a:latin typeface="Calibri"/>
                <a:ea typeface="Calibri"/>
                <a:cs typeface="Calibri"/>
                <a:sym typeface="Calibri"/>
              </a:rPr>
              <a:t> </a:t>
            </a:r>
            <a:r>
              <a:rPr lang="en" sz="1800" b="0" i="0" u="none" strike="noStrike" cap="none">
                <a:solidFill>
                  <a:schemeClr val="dk1"/>
                </a:solidFill>
                <a:latin typeface="Calibri"/>
                <a:ea typeface="Calibri"/>
                <a:cs typeface="Calibri"/>
                <a:sym typeface="Calibri"/>
              </a:rPr>
              <a:t>reasoning</a:t>
            </a:r>
            <a:r>
              <a:rPr lang="en" sz="2400" b="0" i="0" u="none" strike="noStrike" cap="none">
                <a:solidFill>
                  <a:schemeClr val="dk1"/>
                </a:solidFill>
                <a:latin typeface="Calibri"/>
                <a:ea typeface="Calibri"/>
                <a:cs typeface="Calibri"/>
                <a:sym typeface="Calibri"/>
              </a:rPr>
              <a:t> </a:t>
            </a:r>
            <a:r>
              <a:rPr lang="en" sz="1800" b="0" i="0" u="none" strike="noStrike" cap="none">
                <a:solidFill>
                  <a:schemeClr val="dk1"/>
                </a:solidFill>
                <a:latin typeface="Calibri"/>
                <a:ea typeface="Calibri"/>
                <a:cs typeface="Calibri"/>
                <a:sym typeface="Calibri"/>
              </a:rPr>
              <a:t>and linking </a:t>
            </a:r>
            <a:r>
              <a:rPr lang="en" sz="2400" b="0" i="0" u="none" strike="noStrike" cap="none">
                <a:solidFill>
                  <a:schemeClr val="dk1"/>
                </a:solidFill>
                <a:latin typeface="Calibri"/>
                <a:ea typeface="Calibri"/>
                <a:cs typeface="Calibri"/>
                <a:sym typeface="Calibri"/>
              </a:rPr>
              <a:t>– in particular:</a:t>
            </a:r>
            <a:endParaRPr sz="2400"/>
          </a:p>
          <a:p>
            <a:pPr marL="457200" marR="0" lvl="1" indent="-152400" algn="l" rtl="0">
              <a:lnSpc>
                <a:spcPct val="100000"/>
              </a:lnSpc>
              <a:spcBef>
                <a:spcPts val="480"/>
              </a:spcBef>
              <a:spcAft>
                <a:spcPts val="0"/>
              </a:spcAft>
              <a:buClr>
                <a:schemeClr val="dk1"/>
              </a:buClr>
              <a:buSzPts val="2400"/>
              <a:buFont typeface="Arial"/>
              <a:buChar char="–"/>
            </a:pPr>
            <a:r>
              <a:rPr lang="en" sz="2400" b="0" i="0" u="none" strike="noStrike" cap="none">
                <a:solidFill>
                  <a:schemeClr val="dk1"/>
                </a:solidFill>
                <a:latin typeface="Calibri"/>
                <a:ea typeface="Calibri"/>
                <a:cs typeface="Calibri"/>
                <a:sym typeface="Calibri"/>
              </a:rPr>
              <a:t>Agreeing goals</a:t>
            </a:r>
            <a:endParaRPr sz="2400"/>
          </a:p>
          <a:p>
            <a:pPr marL="457200" marR="0" lvl="1" indent="-152400" algn="l" rtl="0">
              <a:lnSpc>
                <a:spcPct val="100000"/>
              </a:lnSpc>
              <a:spcBef>
                <a:spcPts val="480"/>
              </a:spcBef>
              <a:spcAft>
                <a:spcPts val="0"/>
              </a:spcAft>
              <a:buClr>
                <a:schemeClr val="dk1"/>
              </a:buClr>
              <a:buSzPts val="2400"/>
              <a:buFont typeface="Arial"/>
              <a:buChar char="–"/>
            </a:pPr>
            <a:r>
              <a:rPr lang="en" sz="2400" b="0" i="0" u="none" strike="noStrike" cap="none">
                <a:solidFill>
                  <a:schemeClr val="dk1"/>
                </a:solidFill>
                <a:latin typeface="Calibri"/>
                <a:ea typeface="Calibri"/>
                <a:cs typeface="Calibri"/>
                <a:sym typeface="Calibri"/>
              </a:rPr>
              <a:t>Building ideas</a:t>
            </a:r>
            <a:endParaRPr sz="2400"/>
          </a:p>
          <a:p>
            <a:pPr marL="457200" marR="0" lvl="1" indent="-152400" algn="l" rtl="0">
              <a:lnSpc>
                <a:spcPct val="100000"/>
              </a:lnSpc>
              <a:spcBef>
                <a:spcPts val="480"/>
              </a:spcBef>
              <a:spcAft>
                <a:spcPts val="0"/>
              </a:spcAft>
              <a:buClr>
                <a:schemeClr val="dk1"/>
              </a:buClr>
              <a:buSzPts val="2400"/>
              <a:buFont typeface="Arial"/>
              <a:buChar char="–"/>
            </a:pPr>
            <a:r>
              <a:rPr lang="en" sz="2400" b="0" i="0" u="none" strike="noStrike" cap="none">
                <a:solidFill>
                  <a:schemeClr val="dk1"/>
                </a:solidFill>
                <a:latin typeface="Calibri"/>
                <a:ea typeface="Calibri"/>
                <a:cs typeface="Calibri"/>
                <a:sym typeface="Calibri"/>
              </a:rPr>
              <a:t>Dealing with disagreement</a:t>
            </a:r>
            <a:endParaRPr sz="2400"/>
          </a:p>
          <a:p>
            <a:pPr marL="457200" marR="0" lvl="1" indent="-152400" algn="l" rtl="0">
              <a:lnSpc>
                <a:spcPct val="100000"/>
              </a:lnSpc>
              <a:spcBef>
                <a:spcPts val="480"/>
              </a:spcBef>
              <a:spcAft>
                <a:spcPts val="0"/>
              </a:spcAft>
              <a:buClr>
                <a:schemeClr val="dk1"/>
              </a:buClr>
              <a:buSzPts val="2400"/>
              <a:buFont typeface="Arial"/>
              <a:buChar char="–"/>
            </a:pPr>
            <a:r>
              <a:rPr lang="en" sz="2400" b="0" i="0" u="none" strike="noStrike" cap="none">
                <a:solidFill>
                  <a:schemeClr val="dk1"/>
                </a:solidFill>
                <a:latin typeface="Calibri"/>
                <a:ea typeface="Calibri"/>
                <a:cs typeface="Calibri"/>
                <a:sym typeface="Calibri"/>
              </a:rPr>
              <a:t>Reflecting on contribution</a:t>
            </a:r>
            <a:endParaRPr sz="2400"/>
          </a:p>
          <a:p>
            <a:pPr marL="457200" marR="0" lvl="1" indent="-152400" algn="l" rtl="0">
              <a:lnSpc>
                <a:spcPct val="100000"/>
              </a:lnSpc>
              <a:spcBef>
                <a:spcPts val="480"/>
              </a:spcBef>
              <a:spcAft>
                <a:spcPts val="0"/>
              </a:spcAft>
              <a:buClr>
                <a:schemeClr val="dk1"/>
              </a:buClr>
              <a:buSzPts val="2400"/>
              <a:buFont typeface="Arial"/>
              <a:buChar char="–"/>
            </a:pPr>
            <a:r>
              <a:rPr lang="en" sz="2400" b="0" i="0" u="none" strike="noStrike" cap="none">
                <a:solidFill>
                  <a:schemeClr val="dk1"/>
                </a:solidFill>
                <a:latin typeface="Calibri"/>
                <a:ea typeface="Calibri"/>
                <a:cs typeface="Calibri"/>
                <a:sym typeface="Calibri"/>
              </a:rPr>
              <a:t>Evaluating group action</a:t>
            </a:r>
            <a:endParaRPr sz="2400"/>
          </a:p>
          <a:p>
            <a:pPr marL="0" marR="0" lvl="0" indent="0" algn="l" rtl="0">
              <a:lnSpc>
                <a:spcPct val="100000"/>
              </a:lnSpc>
              <a:spcBef>
                <a:spcPts val="0"/>
              </a:spcBef>
              <a:spcAft>
                <a:spcPts val="0"/>
              </a:spcAft>
              <a:buNone/>
            </a:pPr>
            <a:endParaRPr sz="2400" b="0" i="0" u="none" strike="noStrike" cap="none">
              <a:solidFill>
                <a:schemeClr val="dk1"/>
              </a:solidFill>
              <a:latin typeface="Calibri"/>
              <a:ea typeface="Calibri"/>
              <a:cs typeface="Calibri"/>
              <a:sym typeface="Calibri"/>
            </a:endParaRPr>
          </a:p>
        </p:txBody>
      </p:sp>
      <p:sp>
        <p:nvSpPr>
          <p:cNvPr id="133" name="Google Shape;133;p25"/>
          <p:cNvSpPr txBox="1"/>
          <p:nvPr/>
        </p:nvSpPr>
        <p:spPr>
          <a:xfrm>
            <a:off x="323212" y="5962642"/>
            <a:ext cx="8775600" cy="831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Calibri"/>
              <a:buNone/>
            </a:pPr>
            <a:r>
              <a:rPr lang="en" sz="1800">
                <a:solidFill>
                  <a:schemeClr val="dk1"/>
                </a:solidFill>
                <a:latin typeface="Calibri"/>
                <a:ea typeface="Calibri"/>
                <a:cs typeface="Calibri"/>
                <a:sym typeface="Calibri"/>
              </a:rPr>
              <a:t>Here is a dual focused introduction….a </a:t>
            </a:r>
            <a:r>
              <a:rPr lang="en" sz="1800" b="0" i="0" u="none">
                <a:solidFill>
                  <a:schemeClr val="dk1"/>
                </a:solidFill>
                <a:latin typeface="Calibri"/>
                <a:ea typeface="Calibri"/>
                <a:cs typeface="Calibri"/>
                <a:sym typeface="Calibri"/>
              </a:rPr>
              <a:t>content objective alongside the learning behaviours </a:t>
            </a:r>
            <a:r>
              <a:rPr lang="en" sz="1800">
                <a:solidFill>
                  <a:schemeClr val="dk1"/>
                </a:solidFill>
                <a:latin typeface="Calibri"/>
                <a:ea typeface="Calibri"/>
                <a:cs typeface="Calibri"/>
                <a:sym typeface="Calibri"/>
              </a:rPr>
              <a:t>the task will</a:t>
            </a:r>
            <a:r>
              <a:rPr lang="en" sz="1800" b="0" i="0" u="none">
                <a:solidFill>
                  <a:schemeClr val="dk1"/>
                </a:solidFill>
                <a:latin typeface="Calibri"/>
                <a:ea typeface="Calibri"/>
                <a:cs typeface="Calibri"/>
                <a:sym typeface="Calibri"/>
              </a:rPr>
              <a:t> activate in </a:t>
            </a:r>
            <a:r>
              <a:rPr lang="en" sz="1800">
                <a:solidFill>
                  <a:schemeClr val="dk1"/>
                </a:solidFill>
                <a:latin typeface="Calibri"/>
                <a:ea typeface="Calibri"/>
                <a:cs typeface="Calibri"/>
                <a:sym typeface="Calibri"/>
              </a:rPr>
              <a:t>students</a:t>
            </a:r>
            <a:r>
              <a:rPr lang="en" sz="1800" b="0" i="0" u="none">
                <a:solidFill>
                  <a:schemeClr val="dk1"/>
                </a:solidFill>
                <a:latin typeface="Calibri"/>
                <a:ea typeface="Calibri"/>
                <a:cs typeface="Calibri"/>
                <a:sym typeface="Calibri"/>
              </a:rPr>
              <a:t>.</a:t>
            </a:r>
            <a:endParaRPr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138" name="Google Shape;138;p26"/>
          <p:cNvPicPr preferRelativeResize="0"/>
          <p:nvPr/>
        </p:nvPicPr>
        <p:blipFill>
          <a:blip r:embed="rId3">
            <a:alphaModFix amt="30000"/>
          </a:blip>
          <a:stretch>
            <a:fillRect/>
          </a:stretch>
        </p:blipFill>
        <p:spPr>
          <a:xfrm>
            <a:off x="355500" y="703075"/>
            <a:ext cx="4219499" cy="2608201"/>
          </a:xfrm>
          <a:prstGeom prst="rect">
            <a:avLst/>
          </a:prstGeom>
          <a:noFill/>
          <a:ln>
            <a:noFill/>
          </a:ln>
        </p:spPr>
      </p:pic>
      <p:sp>
        <p:nvSpPr>
          <p:cNvPr id="139" name="Google Shape;139;p26"/>
          <p:cNvSpPr/>
          <p:nvPr/>
        </p:nvSpPr>
        <p:spPr>
          <a:xfrm>
            <a:off x="368300" y="703262"/>
            <a:ext cx="4216500" cy="26052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Calibri"/>
              <a:buNone/>
            </a:pPr>
            <a:r>
              <a:rPr lang="en" sz="1800" b="1" i="0" u="none" dirty="0">
                <a:latin typeface="Calibri"/>
                <a:ea typeface="Calibri"/>
                <a:cs typeface="Calibri"/>
                <a:sym typeface="Calibri"/>
              </a:rPr>
              <a:t> </a:t>
            </a:r>
            <a:endParaRPr sz="1800" b="0" i="0" u="none" dirty="0">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600"/>
              <a:buFont typeface="Calibri"/>
              <a:buNone/>
            </a:pPr>
            <a:r>
              <a:rPr lang="en" sz="1800" b="0" i="0" u="none" dirty="0">
                <a:latin typeface="Calibri"/>
                <a:ea typeface="Calibri"/>
                <a:cs typeface="Calibri"/>
                <a:sym typeface="Calibri"/>
              </a:rPr>
              <a:t>  </a:t>
            </a:r>
            <a:endParaRPr sz="1800" dirty="0"/>
          </a:p>
          <a:p>
            <a:pPr marL="0" marR="0" lvl="0" indent="0" algn="l" rtl="0">
              <a:lnSpc>
                <a:spcPct val="100000"/>
              </a:lnSpc>
              <a:spcBef>
                <a:spcPts val="0"/>
              </a:spcBef>
              <a:spcAft>
                <a:spcPts val="0"/>
              </a:spcAft>
              <a:buNone/>
            </a:pPr>
            <a:endParaRPr sz="1800" b="0" i="0" u="none" dirty="0">
              <a:latin typeface="Calibri"/>
              <a:ea typeface="Calibri"/>
              <a:cs typeface="Calibri"/>
              <a:sym typeface="Calibri"/>
            </a:endParaRPr>
          </a:p>
        </p:txBody>
      </p:sp>
      <p:sp>
        <p:nvSpPr>
          <p:cNvPr id="140" name="Google Shape;140;p26"/>
          <p:cNvSpPr txBox="1"/>
          <p:nvPr/>
        </p:nvSpPr>
        <p:spPr>
          <a:xfrm>
            <a:off x="4957757" y="3506787"/>
            <a:ext cx="3809925" cy="23130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Student Action</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endParaRPr lang="en" sz="1600" dirty="0" smtClean="0">
              <a:solidFill>
                <a:schemeClr val="bg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600"/>
              <a:buFont typeface="Calibri"/>
              <a:buNone/>
            </a:pPr>
            <a:r>
              <a:rPr lang="en" sz="1600" dirty="0" smtClean="0">
                <a:solidFill>
                  <a:schemeClr val="bg1"/>
                </a:solidFill>
                <a:latin typeface="Calibri"/>
                <a:ea typeface="Calibri"/>
                <a:cs typeface="Calibri"/>
                <a:sym typeface="Calibri"/>
              </a:rPr>
              <a:t>The </a:t>
            </a:r>
            <a:r>
              <a:rPr lang="en" sz="1600" dirty="0">
                <a:solidFill>
                  <a:schemeClr val="bg1"/>
                </a:solidFill>
                <a:latin typeface="Calibri"/>
                <a:ea typeface="Calibri"/>
                <a:cs typeface="Calibri"/>
                <a:sym typeface="Calibri"/>
              </a:rPr>
              <a:t>actions the students will undertake in each episode of the lesson</a:t>
            </a:r>
            <a:endParaRPr sz="1600" b="0" i="0" u="none" dirty="0">
              <a:solidFill>
                <a:schemeClr val="bg1"/>
              </a:solidFill>
              <a:latin typeface="Calibri"/>
              <a:ea typeface="Calibri"/>
              <a:cs typeface="Calibri"/>
              <a:sym typeface="Calibri"/>
            </a:endParaRPr>
          </a:p>
          <a:p>
            <a:pPr marL="0" marR="0" lvl="0" indent="0" algn="l" rtl="0">
              <a:lnSpc>
                <a:spcPct val="100000"/>
              </a:lnSpc>
              <a:spcBef>
                <a:spcPts val="0"/>
              </a:spcBef>
              <a:spcAft>
                <a:spcPts val="0"/>
              </a:spcAft>
              <a:buNone/>
            </a:pPr>
            <a:endParaRPr sz="1600" b="0" i="0" u="none" dirty="0">
              <a:solidFill>
                <a:srgbClr val="000000"/>
              </a:solidFill>
              <a:latin typeface="Calibri"/>
              <a:ea typeface="Calibri"/>
              <a:cs typeface="Calibri"/>
              <a:sym typeface="Calibri"/>
            </a:endParaRPr>
          </a:p>
        </p:txBody>
      </p:sp>
      <p:sp>
        <p:nvSpPr>
          <p:cNvPr id="141" name="Google Shape;141;p26"/>
          <p:cNvSpPr txBox="1"/>
          <p:nvPr/>
        </p:nvSpPr>
        <p:spPr>
          <a:xfrm>
            <a:off x="2014537" y="1693862"/>
            <a:ext cx="1842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42" name="Google Shape;142;p26"/>
          <p:cNvSpPr txBox="1"/>
          <p:nvPr/>
        </p:nvSpPr>
        <p:spPr>
          <a:xfrm>
            <a:off x="696918" y="3492387"/>
            <a:ext cx="3675063" cy="23274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Teacher Action</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endParaRPr lang="en" sz="1600" dirty="0" smtClean="0">
              <a:solidFill>
                <a:schemeClr val="bg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600"/>
              <a:buFont typeface="Calibri"/>
              <a:buNone/>
            </a:pPr>
            <a:r>
              <a:rPr lang="en" sz="1600" dirty="0" smtClean="0">
                <a:solidFill>
                  <a:schemeClr val="bg1"/>
                </a:solidFill>
                <a:latin typeface="Calibri"/>
                <a:ea typeface="Calibri"/>
                <a:cs typeface="Calibri"/>
                <a:sym typeface="Calibri"/>
              </a:rPr>
              <a:t>The </a:t>
            </a:r>
            <a:r>
              <a:rPr lang="en" sz="1600" dirty="0">
                <a:solidFill>
                  <a:schemeClr val="bg1"/>
                </a:solidFill>
                <a:latin typeface="Calibri"/>
                <a:ea typeface="Calibri"/>
                <a:cs typeface="Calibri"/>
                <a:sym typeface="Calibri"/>
              </a:rPr>
              <a:t>actions you as a teacher will undertake in each episode of the lesson...the role you will play</a:t>
            </a:r>
            <a:endParaRPr sz="1600" i="0" u="none" dirty="0">
              <a:solidFill>
                <a:schemeClr val="bg1"/>
              </a:solidFill>
              <a:latin typeface="Calibri"/>
              <a:ea typeface="Calibri"/>
              <a:cs typeface="Calibri"/>
              <a:sym typeface="Calibri"/>
            </a:endParaRPr>
          </a:p>
          <a:p>
            <a:pPr marL="0" marR="0" lvl="0" indent="0" algn="l" rtl="0">
              <a:lnSpc>
                <a:spcPct val="100000"/>
              </a:lnSpc>
              <a:spcBef>
                <a:spcPts val="0"/>
              </a:spcBef>
              <a:spcAft>
                <a:spcPts val="0"/>
              </a:spcAft>
              <a:buNone/>
            </a:pPr>
            <a:endParaRPr sz="1600" b="0" i="0" u="none" dirty="0">
              <a:solidFill>
                <a:srgbClr val="000000"/>
              </a:solidFill>
              <a:latin typeface="Calibri"/>
              <a:ea typeface="Calibri"/>
              <a:cs typeface="Calibri"/>
              <a:sym typeface="Calibri"/>
            </a:endParaRPr>
          </a:p>
        </p:txBody>
      </p:sp>
      <p:pic>
        <p:nvPicPr>
          <p:cNvPr id="143" name="Google Shape;143;p26" descr="images.jpeg"/>
          <p:cNvPicPr preferRelativeResize="0"/>
          <p:nvPr/>
        </p:nvPicPr>
        <p:blipFill rotWithShape="1">
          <a:blip r:embed="rId4">
            <a:alphaModFix/>
          </a:blip>
          <a:srcRect/>
          <a:stretch/>
        </p:blipFill>
        <p:spPr>
          <a:xfrm>
            <a:off x="0" y="33337"/>
            <a:ext cx="430212" cy="461962"/>
          </a:xfrm>
          <a:prstGeom prst="rect">
            <a:avLst/>
          </a:prstGeom>
          <a:noFill/>
          <a:ln>
            <a:noFill/>
          </a:ln>
        </p:spPr>
      </p:pic>
      <p:sp>
        <p:nvSpPr>
          <p:cNvPr id="145" name="Google Shape;145;p26"/>
          <p:cNvSpPr/>
          <p:nvPr/>
        </p:nvSpPr>
        <p:spPr>
          <a:xfrm>
            <a:off x="34925" y="111125"/>
            <a:ext cx="368400" cy="349200"/>
          </a:xfrm>
          <a:prstGeom prst="ellipse">
            <a:avLst/>
          </a:prstGeom>
          <a:solidFill>
            <a:schemeClr val="lt1">
              <a:alpha val="53730"/>
            </a:schemeClr>
          </a:solidFill>
          <a:ln w="9525" cap="flat" cmpd="sng">
            <a:solidFill>
              <a:schemeClr val="dk1"/>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Clr>
                <a:schemeClr val="dk1"/>
              </a:buClr>
              <a:buSzPts val="1200"/>
              <a:buFont typeface="Calibri"/>
              <a:buNone/>
            </a:pPr>
            <a:r>
              <a:rPr lang="en" sz="1200" b="0" i="0" u="none">
                <a:solidFill>
                  <a:schemeClr val="dk1"/>
                </a:solidFill>
                <a:latin typeface="Calibri"/>
                <a:ea typeface="Calibri"/>
                <a:cs typeface="Calibri"/>
                <a:sym typeface="Calibri"/>
              </a:rPr>
              <a:t>7</a:t>
            </a:r>
            <a:endParaRPr/>
          </a:p>
        </p:txBody>
      </p:sp>
      <p:sp>
        <p:nvSpPr>
          <p:cNvPr id="146" name="Google Shape;146;p26"/>
          <p:cNvSpPr txBox="1"/>
          <p:nvPr/>
        </p:nvSpPr>
        <p:spPr>
          <a:xfrm>
            <a:off x="1055672" y="177800"/>
            <a:ext cx="54507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a:solidFill>
                  <a:schemeClr val="dk1"/>
                </a:solidFill>
                <a:latin typeface="Calibri"/>
                <a:ea typeface="Calibri"/>
                <a:cs typeface="Calibri"/>
                <a:sym typeface="Calibri"/>
              </a:rPr>
              <a:t> Episode</a:t>
            </a:r>
            <a:r>
              <a:rPr lang="en" sz="1800">
                <a:solidFill>
                  <a:schemeClr val="dk1"/>
                </a:solidFill>
                <a:latin typeface="Calibri"/>
                <a:ea typeface="Calibri"/>
                <a:cs typeface="Calibri"/>
                <a:sym typeface="Calibri"/>
              </a:rPr>
              <a:t>s</a:t>
            </a:r>
            <a:r>
              <a:rPr lang="en" sz="1800" b="0" i="0" u="none">
                <a:solidFill>
                  <a:schemeClr val="dk1"/>
                </a:solidFill>
                <a:latin typeface="Calibri"/>
                <a:ea typeface="Calibri"/>
                <a:cs typeface="Calibri"/>
                <a:sym typeface="Calibri"/>
              </a:rPr>
              <a:t>. </a:t>
            </a:r>
            <a:r>
              <a:rPr lang="en" sz="1800">
                <a:solidFill>
                  <a:schemeClr val="dk1"/>
                </a:solidFill>
                <a:latin typeface="Calibri"/>
                <a:ea typeface="Calibri"/>
                <a:cs typeface="Calibri"/>
                <a:sym typeface="Calibri"/>
              </a:rPr>
              <a:t>Different learning functions in the lesson</a:t>
            </a:r>
            <a:endParaRPr/>
          </a:p>
        </p:txBody>
      </p:sp>
      <p:sp>
        <p:nvSpPr>
          <p:cNvPr id="147" name="Google Shape;147;p26"/>
          <p:cNvSpPr txBox="1"/>
          <p:nvPr/>
        </p:nvSpPr>
        <p:spPr>
          <a:xfrm>
            <a:off x="355500" y="6018275"/>
            <a:ext cx="8613000" cy="588300"/>
          </a:xfrm>
          <a:prstGeom prst="rect">
            <a:avLst/>
          </a:prstGeom>
          <a:solidFill>
            <a:schemeClr val="bg2">
              <a:lumMod val="60000"/>
              <a:lumOff val="40000"/>
            </a:schemeClr>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b="0" i="0" u="none" dirty="0">
                <a:solidFill>
                  <a:schemeClr val="dk1"/>
                </a:solidFill>
                <a:latin typeface="Calibri"/>
                <a:ea typeface="Calibri"/>
                <a:cs typeface="Calibri"/>
                <a:sym typeface="Calibri"/>
              </a:rPr>
              <a:t> </a:t>
            </a:r>
            <a:r>
              <a:rPr lang="en" dirty="0">
                <a:solidFill>
                  <a:schemeClr val="bg1"/>
                </a:solidFill>
                <a:latin typeface="Calibri"/>
                <a:ea typeface="Calibri"/>
                <a:cs typeface="Calibri"/>
                <a:sym typeface="Calibri"/>
              </a:rPr>
              <a:t>The actual behaviours you are calling up/activating in students  in each episode to enable them to understand content by practising</a:t>
            </a:r>
            <a:endParaRPr dirty="0">
              <a:solidFill>
                <a:schemeClr val="bg1"/>
              </a:solidFill>
            </a:endParaRPr>
          </a:p>
        </p:txBody>
      </p:sp>
      <p:sp>
        <p:nvSpPr>
          <p:cNvPr id="12" name="Cloud 3"/>
          <p:cNvSpPr>
            <a:spLocks/>
          </p:cNvSpPr>
          <p:nvPr/>
        </p:nvSpPr>
        <p:spPr bwMode="auto">
          <a:xfrm>
            <a:off x="4754563" y="703075"/>
            <a:ext cx="4213937" cy="2578288"/>
          </a:xfrm>
          <a:custGeom>
            <a:avLst/>
            <a:gdLst>
              <a:gd name="T0" fmla="*/ 457528 w 43200"/>
              <a:gd name="T1" fmla="*/ 1738233 h 43200"/>
              <a:gd name="T2" fmla="*/ 210582 w 43200"/>
              <a:gd name="T3" fmla="*/ 1685310 h 43200"/>
              <a:gd name="T4" fmla="*/ 675422 w 43200"/>
              <a:gd name="T5" fmla="*/ 2317401 h 43200"/>
              <a:gd name="T6" fmla="*/ 567401 w 43200"/>
              <a:gd name="T7" fmla="*/ 2342701 h 43200"/>
              <a:gd name="T8" fmla="*/ 1606467 w 43200"/>
              <a:gd name="T9" fmla="*/ 2595696 h 43200"/>
              <a:gd name="T10" fmla="*/ 1541342 w 43200"/>
              <a:gd name="T11" fmla="*/ 2480155 h 43200"/>
              <a:gd name="T12" fmla="*/ 2810390 w 43200"/>
              <a:gd name="T13" fmla="*/ 2307573 h 43200"/>
              <a:gd name="T14" fmla="*/ 2784360 w 43200"/>
              <a:gd name="T15" fmla="*/ 2434337 h 43200"/>
              <a:gd name="T16" fmla="*/ 3327291 w 43200"/>
              <a:gd name="T17" fmla="*/ 1524216 h 43200"/>
              <a:gd name="T18" fmla="*/ 3644236 w 43200"/>
              <a:gd name="T19" fmla="*/ 1998069 h 43200"/>
              <a:gd name="T20" fmla="*/ 4074954 w 43200"/>
              <a:gd name="T21" fmla="*/ 1019553 h 43200"/>
              <a:gd name="T22" fmla="*/ 3933786 w 43200"/>
              <a:gd name="T23" fmla="*/ 1197248 h 43200"/>
              <a:gd name="T24" fmla="*/ 3736268 w 43200"/>
              <a:gd name="T25" fmla="*/ 360303 h 43200"/>
              <a:gd name="T26" fmla="*/ 3743677 w 43200"/>
              <a:gd name="T27" fmla="*/ 444237 h 43200"/>
              <a:gd name="T28" fmla="*/ 2834861 w 43200"/>
              <a:gd name="T29" fmla="*/ 262425 h 43200"/>
              <a:gd name="T30" fmla="*/ 2907199 w 43200"/>
              <a:gd name="T31" fmla="*/ 155383 h 43200"/>
              <a:gd name="T32" fmla="*/ 2158561 w 43200"/>
              <a:gd name="T33" fmla="*/ 313423 h 43200"/>
              <a:gd name="T34" fmla="*/ 2193561 w 43200"/>
              <a:gd name="T35" fmla="*/ 221122 h 43200"/>
              <a:gd name="T36" fmla="*/ 1364882 w 43200"/>
              <a:gd name="T37" fmla="*/ 344765 h 43200"/>
              <a:gd name="T38" fmla="*/ 1491621 w 43200"/>
              <a:gd name="T39" fmla="*/ 434276 h 43200"/>
              <a:gd name="T40" fmla="*/ 402348 w 43200"/>
              <a:gd name="T41" fmla="*/ 1048438 h 43200"/>
              <a:gd name="T42" fmla="*/ 380217 w 43200"/>
              <a:gd name="T43" fmla="*/ 954212 h 432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200"/>
              <a:gd name="T67" fmla="*/ 0 h 43200"/>
              <a:gd name="T68" fmla="*/ 43200 w 43200"/>
              <a:gd name="T69" fmla="*/ 43200 h 4320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200" h="43200">
                <a:moveTo>
                  <a:pt x="3900" y="14370"/>
                </a:moveTo>
                <a:cubicBezTo>
                  <a:pt x="3629" y="11657"/>
                  <a:pt x="4261" y="8921"/>
                  <a:pt x="5623" y="6907"/>
                </a:cubicBezTo>
                <a:cubicBezTo>
                  <a:pt x="7775" y="3726"/>
                  <a:pt x="11264" y="3017"/>
                  <a:pt x="14005" y="5202"/>
                </a:cubicBezTo>
                <a:cubicBezTo>
                  <a:pt x="15678" y="909"/>
                  <a:pt x="19914" y="22"/>
                  <a:pt x="22456" y="3432"/>
                </a:cubicBezTo>
                <a:cubicBezTo>
                  <a:pt x="23097" y="1683"/>
                  <a:pt x="24328" y="474"/>
                  <a:pt x="25749" y="200"/>
                </a:cubicBezTo>
                <a:cubicBezTo>
                  <a:pt x="27313" y="-102"/>
                  <a:pt x="28875" y="770"/>
                  <a:pt x="29833" y="2481"/>
                </a:cubicBezTo>
                <a:cubicBezTo>
                  <a:pt x="31215" y="267"/>
                  <a:pt x="33501" y="-460"/>
                  <a:pt x="35463" y="690"/>
                </a:cubicBezTo>
                <a:cubicBezTo>
                  <a:pt x="36958" y="1566"/>
                  <a:pt x="38030" y="3400"/>
                  <a:pt x="38318" y="5576"/>
                </a:cubicBezTo>
                <a:cubicBezTo>
                  <a:pt x="40046" y="6218"/>
                  <a:pt x="41422" y="7998"/>
                  <a:pt x="41982" y="10318"/>
                </a:cubicBezTo>
                <a:cubicBezTo>
                  <a:pt x="42389" y="12002"/>
                  <a:pt x="42331" y="13831"/>
                  <a:pt x="41818" y="15460"/>
                </a:cubicBezTo>
                <a:cubicBezTo>
                  <a:pt x="43079" y="17694"/>
                  <a:pt x="43520" y="20590"/>
                  <a:pt x="43016" y="23322"/>
                </a:cubicBezTo>
                <a:cubicBezTo>
                  <a:pt x="42346" y="26954"/>
                  <a:pt x="40128" y="29674"/>
                  <a:pt x="37404" y="30204"/>
                </a:cubicBezTo>
                <a:cubicBezTo>
                  <a:pt x="37391" y="32471"/>
                  <a:pt x="36658" y="34621"/>
                  <a:pt x="35395" y="36101"/>
                </a:cubicBezTo>
                <a:cubicBezTo>
                  <a:pt x="33476" y="38350"/>
                  <a:pt x="30704" y="38639"/>
                  <a:pt x="28555" y="36815"/>
                </a:cubicBezTo>
                <a:cubicBezTo>
                  <a:pt x="27860" y="39948"/>
                  <a:pt x="25999" y="42343"/>
                  <a:pt x="23667" y="43106"/>
                </a:cubicBezTo>
                <a:cubicBezTo>
                  <a:pt x="20919" y="44005"/>
                  <a:pt x="18051" y="42473"/>
                  <a:pt x="16480" y="39266"/>
                </a:cubicBezTo>
                <a:cubicBezTo>
                  <a:pt x="12772" y="42310"/>
                  <a:pt x="7956" y="40599"/>
                  <a:pt x="5804" y="35472"/>
                </a:cubicBezTo>
                <a:cubicBezTo>
                  <a:pt x="3690" y="35809"/>
                  <a:pt x="1705" y="34024"/>
                  <a:pt x="1110" y="31250"/>
                </a:cubicBezTo>
                <a:cubicBezTo>
                  <a:pt x="679" y="29243"/>
                  <a:pt x="1060" y="27077"/>
                  <a:pt x="2113" y="25551"/>
                </a:cubicBezTo>
                <a:cubicBezTo>
                  <a:pt x="619" y="24354"/>
                  <a:pt x="-213" y="22057"/>
                  <a:pt x="-5" y="19704"/>
                </a:cubicBezTo>
                <a:cubicBezTo>
                  <a:pt x="239" y="16949"/>
                  <a:pt x="1845" y="14791"/>
                  <a:pt x="3863" y="14507"/>
                </a:cubicBezTo>
                <a:cubicBezTo>
                  <a:pt x="3875" y="14461"/>
                  <a:pt x="3888" y="14416"/>
                  <a:pt x="3900" y="14370"/>
                </a:cubicBezTo>
                <a:close/>
              </a:path>
              <a:path w="43200" h="43200" fill="none">
                <a:moveTo>
                  <a:pt x="4693" y="26177"/>
                </a:moveTo>
                <a:cubicBezTo>
                  <a:pt x="3809" y="26271"/>
                  <a:pt x="2925" y="25993"/>
                  <a:pt x="2160" y="25380"/>
                </a:cubicBezTo>
                <a:moveTo>
                  <a:pt x="6928" y="34899"/>
                </a:moveTo>
                <a:cubicBezTo>
                  <a:pt x="6573" y="35092"/>
                  <a:pt x="6200" y="35220"/>
                  <a:pt x="5820" y="35280"/>
                </a:cubicBezTo>
                <a:moveTo>
                  <a:pt x="16478" y="39090"/>
                </a:moveTo>
                <a:cubicBezTo>
                  <a:pt x="16211" y="38544"/>
                  <a:pt x="15987" y="37961"/>
                  <a:pt x="15810" y="37350"/>
                </a:cubicBezTo>
                <a:moveTo>
                  <a:pt x="28827" y="34751"/>
                </a:moveTo>
                <a:cubicBezTo>
                  <a:pt x="28788" y="35398"/>
                  <a:pt x="28698" y="36038"/>
                  <a:pt x="28560" y="36660"/>
                </a:cubicBezTo>
                <a:moveTo>
                  <a:pt x="34129" y="22954"/>
                </a:moveTo>
                <a:cubicBezTo>
                  <a:pt x="36133" y="24282"/>
                  <a:pt x="37398" y="27058"/>
                  <a:pt x="37380" y="30090"/>
                </a:cubicBezTo>
                <a:moveTo>
                  <a:pt x="41798" y="15354"/>
                </a:moveTo>
                <a:cubicBezTo>
                  <a:pt x="41473" y="16386"/>
                  <a:pt x="40978" y="17302"/>
                  <a:pt x="40350" y="18030"/>
                </a:cubicBezTo>
                <a:moveTo>
                  <a:pt x="38324" y="5426"/>
                </a:moveTo>
                <a:cubicBezTo>
                  <a:pt x="38379" y="5843"/>
                  <a:pt x="38405" y="6266"/>
                  <a:pt x="38400" y="6690"/>
                </a:cubicBezTo>
                <a:moveTo>
                  <a:pt x="29078" y="3952"/>
                </a:moveTo>
                <a:cubicBezTo>
                  <a:pt x="29267" y="3369"/>
                  <a:pt x="29516" y="2826"/>
                  <a:pt x="29820" y="2340"/>
                </a:cubicBezTo>
                <a:moveTo>
                  <a:pt x="22141" y="4720"/>
                </a:moveTo>
                <a:cubicBezTo>
                  <a:pt x="22218" y="4238"/>
                  <a:pt x="22339" y="3771"/>
                  <a:pt x="22500" y="3330"/>
                </a:cubicBezTo>
                <a:moveTo>
                  <a:pt x="14000" y="5192"/>
                </a:moveTo>
                <a:cubicBezTo>
                  <a:pt x="14472" y="5568"/>
                  <a:pt x="14908" y="6021"/>
                  <a:pt x="15300" y="6540"/>
                </a:cubicBezTo>
                <a:moveTo>
                  <a:pt x="4127" y="15789"/>
                </a:moveTo>
                <a:cubicBezTo>
                  <a:pt x="4024" y="15325"/>
                  <a:pt x="3948" y="14851"/>
                  <a:pt x="3900" y="14370"/>
                </a:cubicBezTo>
              </a:path>
            </a:pathLst>
          </a:custGeom>
          <a:solidFill>
            <a:schemeClr val="bg2">
              <a:lumMod val="60000"/>
              <a:lumOff val="40000"/>
            </a:schemeClr>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defTabSz="457020" eaLnBrk="1" fontAlgn="auto" hangingPunct="1">
              <a:spcBef>
                <a:spcPts val="0"/>
              </a:spcBef>
              <a:spcAft>
                <a:spcPts val="0"/>
              </a:spcAft>
              <a:defRPr/>
            </a:pPr>
            <a:r>
              <a:rPr lang="en-GB" sz="2400" dirty="0">
                <a:solidFill>
                  <a:schemeClr val="bg1"/>
                </a:solidFill>
                <a:latin typeface="Calibri" pitchFamily="-110" charset="0"/>
              </a:rPr>
              <a:t>Teacher talk</a:t>
            </a:r>
            <a:endParaRPr lang="en-GB" sz="2800" dirty="0">
              <a:solidFill>
                <a:schemeClr val="bg1"/>
              </a:solidFill>
              <a:latin typeface="Calibri" pitchFamily="-110" charset="0"/>
            </a:endParaRPr>
          </a:p>
          <a:p>
            <a:pPr marL="285750" indent="-285750" algn="ctr" defTabSz="457020" eaLnBrk="1" fontAlgn="auto" hangingPunct="1">
              <a:spcBef>
                <a:spcPts val="0"/>
              </a:spcBef>
              <a:spcAft>
                <a:spcPts val="0"/>
              </a:spcAft>
              <a:buFont typeface="Arial" panose="020B0604020202020204" pitchFamily="34" charset="0"/>
              <a:buChar char="•"/>
              <a:defRPr/>
            </a:pPr>
            <a:r>
              <a:rPr lang="en-GB" sz="1300" dirty="0" smtClean="0">
                <a:solidFill>
                  <a:schemeClr val="bg1"/>
                </a:solidFill>
                <a:latin typeface="Calibri" pitchFamily="-110" charset="0"/>
              </a:rPr>
              <a:t>How </a:t>
            </a:r>
            <a:r>
              <a:rPr lang="en-GB" sz="1300" dirty="0">
                <a:solidFill>
                  <a:schemeClr val="bg1"/>
                </a:solidFill>
                <a:latin typeface="Calibri" pitchFamily="-110" charset="0"/>
              </a:rPr>
              <a:t>you will nudge the learning along through talk in each episode of the lesson.</a:t>
            </a:r>
          </a:p>
          <a:p>
            <a:pPr marL="285750" indent="-285750" algn="ctr" defTabSz="457020" eaLnBrk="1" fontAlgn="auto" hangingPunct="1">
              <a:spcBef>
                <a:spcPts val="0"/>
              </a:spcBef>
              <a:spcAft>
                <a:spcPts val="0"/>
              </a:spcAft>
              <a:buFont typeface="Arial" panose="020B0604020202020204" pitchFamily="34" charset="0"/>
              <a:buChar char="•"/>
              <a:defRPr/>
            </a:pPr>
            <a:r>
              <a:rPr lang="en-GB" sz="1300" dirty="0">
                <a:solidFill>
                  <a:schemeClr val="bg1"/>
                </a:solidFill>
                <a:latin typeface="Calibri" pitchFamily="-110" charset="0"/>
              </a:rPr>
              <a:t>It is the teacher talk that is the key to learning. The level and content of your nudges will the linked to the;</a:t>
            </a:r>
          </a:p>
          <a:p>
            <a:pPr marL="285750" indent="-285750" algn="ctr" defTabSz="457020" eaLnBrk="1" fontAlgn="auto" hangingPunct="1">
              <a:spcBef>
                <a:spcPts val="0"/>
              </a:spcBef>
              <a:spcAft>
                <a:spcPts val="0"/>
              </a:spcAft>
              <a:buFont typeface="Arial" panose="020B0604020202020204" pitchFamily="34" charset="0"/>
              <a:buChar char="•"/>
              <a:defRPr/>
            </a:pPr>
            <a:r>
              <a:rPr lang="en-GB" sz="1300" dirty="0">
                <a:solidFill>
                  <a:schemeClr val="bg1"/>
                </a:solidFill>
                <a:latin typeface="Calibri" pitchFamily="-110" charset="0"/>
              </a:rPr>
              <a:t>Learning behaviours to be used</a:t>
            </a:r>
          </a:p>
          <a:p>
            <a:pPr marL="285750" indent="-285750" algn="ctr" defTabSz="457020" eaLnBrk="1" fontAlgn="auto" hangingPunct="1">
              <a:spcBef>
                <a:spcPts val="0"/>
              </a:spcBef>
              <a:spcAft>
                <a:spcPts val="0"/>
              </a:spcAft>
              <a:buFont typeface="Arial" panose="020B0604020202020204" pitchFamily="34" charset="0"/>
              <a:buChar char="•"/>
              <a:defRPr/>
            </a:pPr>
            <a:r>
              <a:rPr lang="en-GB" sz="1300" dirty="0">
                <a:solidFill>
                  <a:schemeClr val="bg1"/>
                </a:solidFill>
                <a:latin typeface="Calibri" pitchFamily="-110" charset="0"/>
              </a:rPr>
              <a:t>The level (row) you are concentrating on</a:t>
            </a:r>
          </a:p>
          <a:p>
            <a:pPr marL="285750" indent="-285750" algn="ctr" defTabSz="457020" eaLnBrk="1" fontAlgn="auto" hangingPunct="1">
              <a:spcBef>
                <a:spcPts val="0"/>
              </a:spcBef>
              <a:spcAft>
                <a:spcPts val="0"/>
              </a:spcAft>
              <a:buFont typeface="Arial" panose="020B0604020202020204" pitchFamily="34" charset="0"/>
              <a:buChar char="•"/>
              <a:defRPr/>
            </a:pPr>
            <a:r>
              <a:rPr lang="en-GB" sz="1300" dirty="0">
                <a:solidFill>
                  <a:schemeClr val="bg1"/>
                </a:solidFill>
                <a:latin typeface="Calibri" pitchFamily="-110" charset="0"/>
              </a:rPr>
              <a:t>The content that is being brought to </a:t>
            </a:r>
            <a:endParaRPr lang="en-GB" sz="1300" dirty="0" smtClean="0">
              <a:solidFill>
                <a:schemeClr val="bg1"/>
              </a:solidFill>
              <a:latin typeface="Calibri" pitchFamily="-110" charset="0"/>
            </a:endParaRPr>
          </a:p>
          <a:p>
            <a:pPr marL="285750" indent="-285750" algn="ctr" defTabSz="457020" eaLnBrk="1" fontAlgn="auto" hangingPunct="1">
              <a:spcBef>
                <a:spcPts val="0"/>
              </a:spcBef>
              <a:spcAft>
                <a:spcPts val="0"/>
              </a:spcAft>
              <a:buFont typeface="Arial" panose="020B0604020202020204" pitchFamily="34" charset="0"/>
              <a:buChar char="•"/>
              <a:defRPr/>
            </a:pPr>
            <a:r>
              <a:rPr lang="en-GB" sz="1300" dirty="0" smtClean="0">
                <a:solidFill>
                  <a:schemeClr val="bg1"/>
                </a:solidFill>
                <a:latin typeface="Calibri" pitchFamily="-110" charset="0"/>
              </a:rPr>
              <a:t>life </a:t>
            </a:r>
            <a:r>
              <a:rPr lang="en-GB" sz="1300" dirty="0">
                <a:solidFill>
                  <a:schemeClr val="bg1"/>
                </a:solidFill>
                <a:latin typeface="Calibri" pitchFamily="-110" charset="0"/>
              </a:rPr>
              <a:t>in the task</a:t>
            </a:r>
          </a:p>
          <a:p>
            <a:pPr algn="ctr" defTabSz="457020" eaLnBrk="1" fontAlgn="auto" hangingPunct="1">
              <a:spcBef>
                <a:spcPts val="0"/>
              </a:spcBef>
              <a:spcAft>
                <a:spcPts val="0"/>
              </a:spcAft>
              <a:defRPr/>
            </a:pPr>
            <a:endParaRPr lang="en-GB" dirty="0">
              <a:solidFill>
                <a:schemeClr val="bg1"/>
              </a:solidFill>
              <a:latin typeface="Calibri" pitchFamily="-110"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2"/>
                                        </p:tgtEl>
                                        <p:attrNameLst>
                                          <p:attrName>style.visibility</p:attrName>
                                        </p:attrNameLst>
                                      </p:cBhvr>
                                      <p:to>
                                        <p:strVal val="visible"/>
                                      </p:to>
                                    </p:set>
                                    <p:animEffect transition="in" filter="fade">
                                      <p:cBhvr>
                                        <p:cTn id="7" dur="500"/>
                                        <p:tgtEl>
                                          <p:spTgt spid="1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0"/>
                                        </p:tgtEl>
                                        <p:attrNameLst>
                                          <p:attrName>style.visibility</p:attrName>
                                        </p:attrNameLst>
                                      </p:cBhvr>
                                      <p:to>
                                        <p:strVal val="visible"/>
                                      </p:to>
                                    </p:set>
                                    <p:animEffect transition="in" filter="fade">
                                      <p:cBhvr>
                                        <p:cTn id="12" dur="500"/>
                                        <p:tgtEl>
                                          <p:spTgt spid="14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pic>
        <p:nvPicPr>
          <p:cNvPr id="152" name="Google Shape;152;p27"/>
          <p:cNvPicPr preferRelativeResize="0"/>
          <p:nvPr/>
        </p:nvPicPr>
        <p:blipFill>
          <a:blip r:embed="rId3">
            <a:alphaModFix amt="31000"/>
          </a:blip>
          <a:stretch>
            <a:fillRect/>
          </a:stretch>
        </p:blipFill>
        <p:spPr>
          <a:xfrm>
            <a:off x="355500" y="703075"/>
            <a:ext cx="4219499" cy="2608201"/>
          </a:xfrm>
          <a:prstGeom prst="rect">
            <a:avLst/>
          </a:prstGeom>
          <a:noFill/>
          <a:ln>
            <a:noFill/>
          </a:ln>
        </p:spPr>
      </p:pic>
      <p:sp>
        <p:nvSpPr>
          <p:cNvPr id="153" name="Google Shape;153;p27"/>
          <p:cNvSpPr/>
          <p:nvPr/>
        </p:nvSpPr>
        <p:spPr>
          <a:xfrm>
            <a:off x="368300" y="703262"/>
            <a:ext cx="4216500" cy="26052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Calibri"/>
              <a:buNone/>
            </a:pPr>
            <a:r>
              <a:rPr lang="en" sz="1600" b="1" i="0" u="none" dirty="0">
                <a:latin typeface="Calibri"/>
                <a:ea typeface="Calibri"/>
                <a:cs typeface="Calibri"/>
                <a:sym typeface="Calibri"/>
              </a:rPr>
              <a:t> Screen image</a:t>
            </a:r>
            <a:endParaRPr sz="1600" b="0" i="0" u="none" dirty="0">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600"/>
              <a:buFont typeface="Calibri"/>
              <a:buNone/>
            </a:pPr>
            <a:r>
              <a:rPr lang="en" sz="1600" b="0" i="0" u="none" dirty="0">
                <a:latin typeface="Calibri"/>
                <a:ea typeface="Calibri"/>
                <a:cs typeface="Calibri"/>
                <a:sym typeface="Calibri"/>
              </a:rPr>
              <a:t>Your challenge is to …</a:t>
            </a:r>
            <a:endParaRPr dirty="0"/>
          </a:p>
          <a:p>
            <a:pPr marL="0" marR="0" lvl="0" indent="0" algn="ctr" rtl="0">
              <a:lnSpc>
                <a:spcPct val="100000"/>
              </a:lnSpc>
              <a:spcBef>
                <a:spcPts val="0"/>
              </a:spcBef>
              <a:spcAft>
                <a:spcPts val="0"/>
              </a:spcAft>
              <a:buClr>
                <a:schemeClr val="dk1"/>
              </a:buClr>
              <a:buSzPts val="1600"/>
              <a:buFont typeface="Calibri"/>
              <a:buNone/>
            </a:pPr>
            <a:r>
              <a:rPr lang="en" sz="1600" b="0" i="0" u="none" dirty="0">
                <a:latin typeface="Calibri"/>
                <a:ea typeface="Calibri"/>
                <a:cs typeface="Calibri"/>
                <a:sym typeface="Calibri"/>
              </a:rPr>
              <a:t>Make sure that your group survives in the desert. You </a:t>
            </a:r>
            <a:r>
              <a:rPr lang="en" sz="1600" dirty="0">
                <a:latin typeface="Calibri"/>
                <a:ea typeface="Calibri"/>
                <a:cs typeface="Calibri"/>
                <a:sym typeface="Calibri"/>
              </a:rPr>
              <a:t>managed to grab </a:t>
            </a:r>
            <a:r>
              <a:rPr lang="en" sz="1600" b="0" i="0" u="none" dirty="0">
                <a:latin typeface="Calibri"/>
                <a:ea typeface="Calibri"/>
                <a:cs typeface="Calibri"/>
                <a:sym typeface="Calibri"/>
              </a:rPr>
              <a:t>twelve items when escaping from the minibus.</a:t>
            </a:r>
            <a:endParaRPr dirty="0"/>
          </a:p>
          <a:p>
            <a:pPr marL="0" marR="0" lvl="0" indent="0" algn="ctr" rtl="0">
              <a:lnSpc>
                <a:spcPct val="100000"/>
              </a:lnSpc>
              <a:spcBef>
                <a:spcPts val="0"/>
              </a:spcBef>
              <a:spcAft>
                <a:spcPts val="0"/>
              </a:spcAft>
              <a:buClr>
                <a:schemeClr val="dk1"/>
              </a:buClr>
              <a:buSzPts val="1600"/>
              <a:buFont typeface="Calibri"/>
              <a:buNone/>
            </a:pPr>
            <a:r>
              <a:rPr lang="en" sz="1600" b="0" i="0" u="none" dirty="0">
                <a:latin typeface="Calibri"/>
                <a:ea typeface="Calibri"/>
                <a:cs typeface="Calibri"/>
                <a:sym typeface="Calibri"/>
              </a:rPr>
              <a:t>Rank the items according to their importance to your survival (you have 30 mins)</a:t>
            </a:r>
            <a:endParaRPr dirty="0"/>
          </a:p>
          <a:p>
            <a:pPr marL="0" marR="0" lvl="0" indent="0" algn="ctr" rtl="0">
              <a:lnSpc>
                <a:spcPct val="100000"/>
              </a:lnSpc>
              <a:spcBef>
                <a:spcPts val="0"/>
              </a:spcBef>
              <a:spcAft>
                <a:spcPts val="0"/>
              </a:spcAft>
              <a:buClr>
                <a:schemeClr val="dk1"/>
              </a:buClr>
              <a:buSzPts val="1600"/>
              <a:buFont typeface="Calibri"/>
              <a:buNone/>
            </a:pPr>
            <a:r>
              <a:rPr lang="en" sz="1600" b="0" i="0" u="none" dirty="0">
                <a:latin typeface="Calibri"/>
                <a:ea typeface="Calibri"/>
                <a:cs typeface="Calibri"/>
                <a:sym typeface="Calibri"/>
              </a:rPr>
              <a:t>1 = Most important</a:t>
            </a:r>
            <a:endParaRPr dirty="0"/>
          </a:p>
          <a:p>
            <a:pPr marL="0" marR="0" lvl="0" indent="0" algn="ctr" rtl="0">
              <a:lnSpc>
                <a:spcPct val="100000"/>
              </a:lnSpc>
              <a:spcBef>
                <a:spcPts val="0"/>
              </a:spcBef>
              <a:spcAft>
                <a:spcPts val="0"/>
              </a:spcAft>
              <a:buClr>
                <a:schemeClr val="dk1"/>
              </a:buClr>
              <a:buSzPts val="1600"/>
              <a:buFont typeface="Calibri"/>
              <a:buNone/>
            </a:pPr>
            <a:r>
              <a:rPr lang="en" sz="1600" b="0" i="0" u="none" dirty="0">
                <a:latin typeface="Calibri"/>
                <a:ea typeface="Calibri"/>
                <a:cs typeface="Calibri"/>
                <a:sym typeface="Calibri"/>
              </a:rPr>
              <a:t>12 = least important</a:t>
            </a:r>
            <a:endParaRPr sz="1600" b="0" i="0" u="none" dirty="0">
              <a:latin typeface="Calibri"/>
              <a:ea typeface="Calibri"/>
              <a:cs typeface="Calibri"/>
              <a:sym typeface="Calibri"/>
            </a:endParaRPr>
          </a:p>
        </p:txBody>
      </p:sp>
      <p:sp>
        <p:nvSpPr>
          <p:cNvPr id="154" name="Google Shape;154;p27"/>
          <p:cNvSpPr txBox="1"/>
          <p:nvPr/>
        </p:nvSpPr>
        <p:spPr>
          <a:xfrm>
            <a:off x="4986335" y="3506787"/>
            <a:ext cx="3838500" cy="23130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Student </a:t>
            </a:r>
            <a:r>
              <a:rPr lang="en" sz="1600" b="1" i="0" u="none" dirty="0" smtClean="0">
                <a:solidFill>
                  <a:schemeClr val="bg1"/>
                </a:solidFill>
                <a:latin typeface="Calibri"/>
                <a:ea typeface="Calibri"/>
                <a:cs typeface="Calibri"/>
                <a:sym typeface="Calibri"/>
              </a:rPr>
              <a:t>Action</a:t>
            </a:r>
          </a:p>
          <a:p>
            <a:pPr marL="0" marR="0" lvl="0" indent="0" algn="ctr" rtl="0">
              <a:lnSpc>
                <a:spcPct val="100000"/>
              </a:lnSpc>
              <a:spcBef>
                <a:spcPts val="0"/>
              </a:spcBef>
              <a:spcAft>
                <a:spcPts val="0"/>
              </a:spcAft>
              <a:buClr>
                <a:srgbClr val="000000"/>
              </a:buClr>
              <a:buSzPts val="1600"/>
              <a:buFont typeface="Calibri"/>
              <a:buNone/>
            </a:pPr>
            <a:endParaRPr dirty="0">
              <a:solidFill>
                <a:schemeClr val="bg1"/>
              </a:solidFill>
            </a:endParaRPr>
          </a:p>
          <a:p>
            <a:pPr marL="457200" marR="0" lvl="0" indent="-330200" algn="l" rtl="0">
              <a:lnSpc>
                <a:spcPct val="100000"/>
              </a:lnSpc>
              <a:spcBef>
                <a:spcPts val="0"/>
              </a:spcBef>
              <a:spcAft>
                <a:spcPts val="0"/>
              </a:spcAft>
              <a:buClr>
                <a:schemeClr val="dk1"/>
              </a:buClr>
              <a:buSzPts val="1600"/>
              <a:buFont typeface="Calibri"/>
              <a:buChar char="●"/>
            </a:pPr>
            <a:r>
              <a:rPr lang="en" sz="1600" i="0" u="none" dirty="0">
                <a:solidFill>
                  <a:schemeClr val="bg1"/>
                </a:solidFill>
                <a:latin typeface="Calibri"/>
                <a:ea typeface="Calibri"/>
                <a:cs typeface="Calibri"/>
                <a:sym typeface="Calibri"/>
              </a:rPr>
              <a:t>Groups of 5 plus one observer</a:t>
            </a:r>
            <a:endParaRPr dirty="0">
              <a:solidFill>
                <a:schemeClr val="bg1"/>
              </a:solidFill>
            </a:endParaRPr>
          </a:p>
          <a:p>
            <a:pPr marL="457200" marR="0" lvl="0" indent="-330200" algn="l" rtl="0">
              <a:lnSpc>
                <a:spcPct val="100000"/>
              </a:lnSpc>
              <a:spcBef>
                <a:spcPts val="0"/>
              </a:spcBef>
              <a:spcAft>
                <a:spcPts val="0"/>
              </a:spcAft>
              <a:buClr>
                <a:schemeClr val="dk1"/>
              </a:buClr>
              <a:buSzPts val="1600"/>
              <a:buFont typeface="Calibri"/>
              <a:buChar char="●"/>
            </a:pPr>
            <a:r>
              <a:rPr lang="en" sz="1600" i="0" u="none" dirty="0">
                <a:solidFill>
                  <a:schemeClr val="bg1"/>
                </a:solidFill>
                <a:latin typeface="Calibri"/>
                <a:ea typeface="Calibri"/>
                <a:cs typeface="Calibri"/>
                <a:sym typeface="Calibri"/>
              </a:rPr>
              <a:t>5 minutes to read and discuss the learning challenge</a:t>
            </a:r>
            <a:endParaRPr dirty="0">
              <a:solidFill>
                <a:schemeClr val="bg1"/>
              </a:solidFill>
            </a:endParaRPr>
          </a:p>
          <a:p>
            <a:pPr marL="457200" marR="0" lvl="0" indent="-330200" algn="l" rtl="0">
              <a:lnSpc>
                <a:spcPct val="100000"/>
              </a:lnSpc>
              <a:spcBef>
                <a:spcPts val="0"/>
              </a:spcBef>
              <a:spcAft>
                <a:spcPts val="0"/>
              </a:spcAft>
              <a:buClr>
                <a:schemeClr val="dk1"/>
              </a:buClr>
              <a:buSzPts val="1600"/>
              <a:buFont typeface="Calibri"/>
              <a:buChar char="●"/>
            </a:pPr>
            <a:r>
              <a:rPr lang="en" sz="1600" i="0" u="none" dirty="0">
                <a:solidFill>
                  <a:schemeClr val="bg1"/>
                </a:solidFill>
                <a:latin typeface="Calibri"/>
                <a:ea typeface="Calibri"/>
                <a:cs typeface="Calibri"/>
                <a:sym typeface="Calibri"/>
              </a:rPr>
              <a:t>2 minutes to consider what is the first thing that needs to be done</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endParaRPr sz="1600" b="0" i="0" u="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endParaRPr sz="1600" b="0" i="0" u="none" dirty="0">
              <a:solidFill>
                <a:srgbClr val="000000"/>
              </a:solidFill>
              <a:latin typeface="Calibri"/>
              <a:ea typeface="Calibri"/>
              <a:cs typeface="Calibri"/>
              <a:sym typeface="Calibri"/>
            </a:endParaRPr>
          </a:p>
        </p:txBody>
      </p:sp>
      <p:sp>
        <p:nvSpPr>
          <p:cNvPr id="155" name="Google Shape;155;p27"/>
          <p:cNvSpPr txBox="1"/>
          <p:nvPr/>
        </p:nvSpPr>
        <p:spPr>
          <a:xfrm>
            <a:off x="2014537" y="1693862"/>
            <a:ext cx="1842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56" name="Google Shape;156;p27"/>
          <p:cNvSpPr txBox="1"/>
          <p:nvPr/>
        </p:nvSpPr>
        <p:spPr>
          <a:xfrm>
            <a:off x="769936" y="3492500"/>
            <a:ext cx="3532113" cy="23274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Teacher Action</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dirty="0">
                <a:solidFill>
                  <a:schemeClr val="bg1"/>
                </a:solidFill>
                <a:latin typeface="Calibri"/>
                <a:ea typeface="Calibri"/>
                <a:cs typeface="Calibri"/>
                <a:sym typeface="Calibri"/>
              </a:rPr>
              <a:t>Set up groups of 5-6 students. Ask for volunteer observers.</a:t>
            </a:r>
            <a:endParaRPr sz="1600" dirty="0">
              <a:solidFill>
                <a:schemeClr val="bg1"/>
              </a:solidFill>
              <a:latin typeface="Calibri"/>
              <a:ea typeface="Calibri"/>
              <a:cs typeface="Calibri"/>
              <a:sym typeface="Calibri"/>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Give groups the learning challenge (R1)</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Allow groups time to read and digest</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[While group is reading the challenge, brief the observers] R9</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Pose the question –</a:t>
            </a:r>
            <a:r>
              <a:rPr lang="en" sz="1600" b="1" i="0" u="none" dirty="0">
                <a:solidFill>
                  <a:schemeClr val="bg1"/>
                </a:solidFill>
                <a:latin typeface="Calibri"/>
                <a:ea typeface="Calibri"/>
                <a:cs typeface="Calibri"/>
                <a:sym typeface="Calibri"/>
              </a:rPr>
              <a:t> What is the first thing you will need to do?</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endParaRPr sz="1600" b="0" i="0" u="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endParaRPr sz="1600" b="0" i="0" u="none" dirty="0">
              <a:solidFill>
                <a:srgbClr val="000000"/>
              </a:solidFill>
              <a:latin typeface="Calibri"/>
              <a:ea typeface="Calibri"/>
              <a:cs typeface="Calibri"/>
              <a:sym typeface="Calibri"/>
            </a:endParaRPr>
          </a:p>
        </p:txBody>
      </p:sp>
      <p:pic>
        <p:nvPicPr>
          <p:cNvPr id="157" name="Google Shape;157;p27" descr="images.jpeg"/>
          <p:cNvPicPr preferRelativeResize="0"/>
          <p:nvPr/>
        </p:nvPicPr>
        <p:blipFill rotWithShape="1">
          <a:blip r:embed="rId4">
            <a:alphaModFix/>
          </a:blip>
          <a:srcRect/>
          <a:stretch/>
        </p:blipFill>
        <p:spPr>
          <a:xfrm>
            <a:off x="0" y="33337"/>
            <a:ext cx="430212" cy="461962"/>
          </a:xfrm>
          <a:prstGeom prst="rect">
            <a:avLst/>
          </a:prstGeom>
          <a:noFill/>
          <a:ln>
            <a:noFill/>
          </a:ln>
        </p:spPr>
      </p:pic>
      <p:sp>
        <p:nvSpPr>
          <p:cNvPr id="159" name="Google Shape;159;p27"/>
          <p:cNvSpPr txBox="1"/>
          <p:nvPr/>
        </p:nvSpPr>
        <p:spPr>
          <a:xfrm>
            <a:off x="355500" y="6161725"/>
            <a:ext cx="8597700" cy="462000"/>
          </a:xfrm>
          <a:prstGeom prst="rect">
            <a:avLst/>
          </a:prstGeom>
          <a:solidFill>
            <a:schemeClr val="bg2">
              <a:lumMod val="60000"/>
              <a:lumOff val="40000"/>
            </a:schemeClr>
          </a:solid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b="0" i="0" u="none" dirty="0">
                <a:solidFill>
                  <a:schemeClr val="bg1"/>
                </a:solidFill>
                <a:latin typeface="Calibri"/>
                <a:ea typeface="Calibri"/>
                <a:cs typeface="Calibri"/>
                <a:sym typeface="Calibri"/>
              </a:rPr>
              <a:t>  </a:t>
            </a:r>
            <a:r>
              <a:rPr lang="en" sz="1600" b="0" i="0" u="none" dirty="0">
                <a:solidFill>
                  <a:schemeClr val="bg1"/>
                </a:solidFill>
                <a:latin typeface="Calibri"/>
                <a:ea typeface="Calibri"/>
                <a:cs typeface="Calibri"/>
                <a:sym typeface="Calibri"/>
              </a:rPr>
              <a:t>Call up/activate students’ learning capacity to notice detail and to share ideas and listen carefully</a:t>
            </a:r>
            <a:endParaRPr sz="1600" dirty="0">
              <a:solidFill>
                <a:schemeClr val="bg1"/>
              </a:solidFill>
            </a:endParaRPr>
          </a:p>
        </p:txBody>
      </p:sp>
      <p:sp>
        <p:nvSpPr>
          <p:cNvPr id="160" name="Google Shape;160;p27"/>
          <p:cNvSpPr/>
          <p:nvPr/>
        </p:nvSpPr>
        <p:spPr>
          <a:xfrm>
            <a:off x="34925" y="111125"/>
            <a:ext cx="368400" cy="349200"/>
          </a:xfrm>
          <a:prstGeom prst="ellipse">
            <a:avLst/>
          </a:prstGeom>
          <a:solidFill>
            <a:schemeClr val="lt1">
              <a:alpha val="53725"/>
            </a:schemeClr>
          </a:solidFill>
          <a:ln w="9525" cap="flat" cmpd="sng">
            <a:solidFill>
              <a:schemeClr val="dk1"/>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Clr>
                <a:schemeClr val="dk1"/>
              </a:buClr>
              <a:buSzPts val="1200"/>
              <a:buFont typeface="Calibri"/>
              <a:buNone/>
            </a:pPr>
            <a:r>
              <a:rPr lang="en" sz="1200" b="0" i="0" u="none">
                <a:solidFill>
                  <a:schemeClr val="dk1"/>
                </a:solidFill>
                <a:latin typeface="Calibri"/>
                <a:ea typeface="Calibri"/>
                <a:cs typeface="Calibri"/>
                <a:sym typeface="Calibri"/>
              </a:rPr>
              <a:t>7</a:t>
            </a:r>
            <a:endParaRPr/>
          </a:p>
        </p:txBody>
      </p:sp>
      <p:sp>
        <p:nvSpPr>
          <p:cNvPr id="161" name="Google Shape;161;p27"/>
          <p:cNvSpPr txBox="1"/>
          <p:nvPr/>
        </p:nvSpPr>
        <p:spPr>
          <a:xfrm>
            <a:off x="1055687" y="177800"/>
            <a:ext cx="45102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a:solidFill>
                  <a:schemeClr val="dk1"/>
                </a:solidFill>
                <a:latin typeface="Calibri"/>
                <a:ea typeface="Calibri"/>
                <a:cs typeface="Calibri"/>
                <a:sym typeface="Calibri"/>
              </a:rPr>
              <a:t> Episode 1. Setting up the learning challenge</a:t>
            </a:r>
            <a:endParaRPr/>
          </a:p>
        </p:txBody>
      </p:sp>
      <p:sp>
        <p:nvSpPr>
          <p:cNvPr id="12" name="Cloud 3"/>
          <p:cNvSpPr>
            <a:spLocks/>
          </p:cNvSpPr>
          <p:nvPr/>
        </p:nvSpPr>
        <p:spPr bwMode="auto">
          <a:xfrm>
            <a:off x="4640259" y="561987"/>
            <a:ext cx="4389437" cy="2733663"/>
          </a:xfrm>
          <a:custGeom>
            <a:avLst/>
            <a:gdLst>
              <a:gd name="T0" fmla="*/ 457528 w 43200"/>
              <a:gd name="T1" fmla="*/ 1738233 h 43200"/>
              <a:gd name="T2" fmla="*/ 210582 w 43200"/>
              <a:gd name="T3" fmla="*/ 1685310 h 43200"/>
              <a:gd name="T4" fmla="*/ 675422 w 43200"/>
              <a:gd name="T5" fmla="*/ 2317401 h 43200"/>
              <a:gd name="T6" fmla="*/ 567401 w 43200"/>
              <a:gd name="T7" fmla="*/ 2342701 h 43200"/>
              <a:gd name="T8" fmla="*/ 1606467 w 43200"/>
              <a:gd name="T9" fmla="*/ 2595696 h 43200"/>
              <a:gd name="T10" fmla="*/ 1541342 w 43200"/>
              <a:gd name="T11" fmla="*/ 2480155 h 43200"/>
              <a:gd name="T12" fmla="*/ 2810390 w 43200"/>
              <a:gd name="T13" fmla="*/ 2307573 h 43200"/>
              <a:gd name="T14" fmla="*/ 2784360 w 43200"/>
              <a:gd name="T15" fmla="*/ 2434337 h 43200"/>
              <a:gd name="T16" fmla="*/ 3327291 w 43200"/>
              <a:gd name="T17" fmla="*/ 1524216 h 43200"/>
              <a:gd name="T18" fmla="*/ 3644236 w 43200"/>
              <a:gd name="T19" fmla="*/ 1998069 h 43200"/>
              <a:gd name="T20" fmla="*/ 4074954 w 43200"/>
              <a:gd name="T21" fmla="*/ 1019553 h 43200"/>
              <a:gd name="T22" fmla="*/ 3933786 w 43200"/>
              <a:gd name="T23" fmla="*/ 1197248 h 43200"/>
              <a:gd name="T24" fmla="*/ 3736268 w 43200"/>
              <a:gd name="T25" fmla="*/ 360303 h 43200"/>
              <a:gd name="T26" fmla="*/ 3743677 w 43200"/>
              <a:gd name="T27" fmla="*/ 444237 h 43200"/>
              <a:gd name="T28" fmla="*/ 2834861 w 43200"/>
              <a:gd name="T29" fmla="*/ 262425 h 43200"/>
              <a:gd name="T30" fmla="*/ 2907199 w 43200"/>
              <a:gd name="T31" fmla="*/ 155383 h 43200"/>
              <a:gd name="T32" fmla="*/ 2158561 w 43200"/>
              <a:gd name="T33" fmla="*/ 313423 h 43200"/>
              <a:gd name="T34" fmla="*/ 2193561 w 43200"/>
              <a:gd name="T35" fmla="*/ 221122 h 43200"/>
              <a:gd name="T36" fmla="*/ 1364882 w 43200"/>
              <a:gd name="T37" fmla="*/ 344765 h 43200"/>
              <a:gd name="T38" fmla="*/ 1491621 w 43200"/>
              <a:gd name="T39" fmla="*/ 434276 h 43200"/>
              <a:gd name="T40" fmla="*/ 402348 w 43200"/>
              <a:gd name="T41" fmla="*/ 1048438 h 43200"/>
              <a:gd name="T42" fmla="*/ 380217 w 43200"/>
              <a:gd name="T43" fmla="*/ 954212 h 432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200"/>
              <a:gd name="T67" fmla="*/ 0 h 43200"/>
              <a:gd name="T68" fmla="*/ 43200 w 43200"/>
              <a:gd name="T69" fmla="*/ 43200 h 4320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200" h="43200">
                <a:moveTo>
                  <a:pt x="3900" y="14370"/>
                </a:moveTo>
                <a:cubicBezTo>
                  <a:pt x="3629" y="11657"/>
                  <a:pt x="4261" y="8921"/>
                  <a:pt x="5623" y="6907"/>
                </a:cubicBezTo>
                <a:cubicBezTo>
                  <a:pt x="7775" y="3726"/>
                  <a:pt x="11264" y="3017"/>
                  <a:pt x="14005" y="5202"/>
                </a:cubicBezTo>
                <a:cubicBezTo>
                  <a:pt x="15678" y="909"/>
                  <a:pt x="19914" y="22"/>
                  <a:pt x="22456" y="3432"/>
                </a:cubicBezTo>
                <a:cubicBezTo>
                  <a:pt x="23097" y="1683"/>
                  <a:pt x="24328" y="474"/>
                  <a:pt x="25749" y="200"/>
                </a:cubicBezTo>
                <a:cubicBezTo>
                  <a:pt x="27313" y="-102"/>
                  <a:pt x="28875" y="770"/>
                  <a:pt x="29833" y="2481"/>
                </a:cubicBezTo>
                <a:cubicBezTo>
                  <a:pt x="31215" y="267"/>
                  <a:pt x="33501" y="-460"/>
                  <a:pt x="35463" y="690"/>
                </a:cubicBezTo>
                <a:cubicBezTo>
                  <a:pt x="36958" y="1566"/>
                  <a:pt x="38030" y="3400"/>
                  <a:pt x="38318" y="5576"/>
                </a:cubicBezTo>
                <a:cubicBezTo>
                  <a:pt x="40046" y="6218"/>
                  <a:pt x="41422" y="7998"/>
                  <a:pt x="41982" y="10318"/>
                </a:cubicBezTo>
                <a:cubicBezTo>
                  <a:pt x="42389" y="12002"/>
                  <a:pt x="42331" y="13831"/>
                  <a:pt x="41818" y="15460"/>
                </a:cubicBezTo>
                <a:cubicBezTo>
                  <a:pt x="43079" y="17694"/>
                  <a:pt x="43520" y="20590"/>
                  <a:pt x="43016" y="23322"/>
                </a:cubicBezTo>
                <a:cubicBezTo>
                  <a:pt x="42346" y="26954"/>
                  <a:pt x="40128" y="29674"/>
                  <a:pt x="37404" y="30204"/>
                </a:cubicBezTo>
                <a:cubicBezTo>
                  <a:pt x="37391" y="32471"/>
                  <a:pt x="36658" y="34621"/>
                  <a:pt x="35395" y="36101"/>
                </a:cubicBezTo>
                <a:cubicBezTo>
                  <a:pt x="33476" y="38350"/>
                  <a:pt x="30704" y="38639"/>
                  <a:pt x="28555" y="36815"/>
                </a:cubicBezTo>
                <a:cubicBezTo>
                  <a:pt x="27860" y="39948"/>
                  <a:pt x="25999" y="42343"/>
                  <a:pt x="23667" y="43106"/>
                </a:cubicBezTo>
                <a:cubicBezTo>
                  <a:pt x="20919" y="44005"/>
                  <a:pt x="18051" y="42473"/>
                  <a:pt x="16480" y="39266"/>
                </a:cubicBezTo>
                <a:cubicBezTo>
                  <a:pt x="12772" y="42310"/>
                  <a:pt x="7956" y="40599"/>
                  <a:pt x="5804" y="35472"/>
                </a:cubicBezTo>
                <a:cubicBezTo>
                  <a:pt x="3690" y="35809"/>
                  <a:pt x="1705" y="34024"/>
                  <a:pt x="1110" y="31250"/>
                </a:cubicBezTo>
                <a:cubicBezTo>
                  <a:pt x="679" y="29243"/>
                  <a:pt x="1060" y="27077"/>
                  <a:pt x="2113" y="25551"/>
                </a:cubicBezTo>
                <a:cubicBezTo>
                  <a:pt x="619" y="24354"/>
                  <a:pt x="-213" y="22057"/>
                  <a:pt x="-5" y="19704"/>
                </a:cubicBezTo>
                <a:cubicBezTo>
                  <a:pt x="239" y="16949"/>
                  <a:pt x="1845" y="14791"/>
                  <a:pt x="3863" y="14507"/>
                </a:cubicBezTo>
                <a:cubicBezTo>
                  <a:pt x="3875" y="14461"/>
                  <a:pt x="3888" y="14416"/>
                  <a:pt x="3900" y="14370"/>
                </a:cubicBezTo>
                <a:close/>
              </a:path>
              <a:path w="43200" h="43200" fill="none">
                <a:moveTo>
                  <a:pt x="4693" y="26177"/>
                </a:moveTo>
                <a:cubicBezTo>
                  <a:pt x="3809" y="26271"/>
                  <a:pt x="2925" y="25993"/>
                  <a:pt x="2160" y="25380"/>
                </a:cubicBezTo>
                <a:moveTo>
                  <a:pt x="6928" y="34899"/>
                </a:moveTo>
                <a:cubicBezTo>
                  <a:pt x="6573" y="35092"/>
                  <a:pt x="6200" y="35220"/>
                  <a:pt x="5820" y="35280"/>
                </a:cubicBezTo>
                <a:moveTo>
                  <a:pt x="16478" y="39090"/>
                </a:moveTo>
                <a:cubicBezTo>
                  <a:pt x="16211" y="38544"/>
                  <a:pt x="15987" y="37961"/>
                  <a:pt x="15810" y="37350"/>
                </a:cubicBezTo>
                <a:moveTo>
                  <a:pt x="28827" y="34751"/>
                </a:moveTo>
                <a:cubicBezTo>
                  <a:pt x="28788" y="35398"/>
                  <a:pt x="28698" y="36038"/>
                  <a:pt x="28560" y="36660"/>
                </a:cubicBezTo>
                <a:moveTo>
                  <a:pt x="34129" y="22954"/>
                </a:moveTo>
                <a:cubicBezTo>
                  <a:pt x="36133" y="24282"/>
                  <a:pt x="37398" y="27058"/>
                  <a:pt x="37380" y="30090"/>
                </a:cubicBezTo>
                <a:moveTo>
                  <a:pt x="41798" y="15354"/>
                </a:moveTo>
                <a:cubicBezTo>
                  <a:pt x="41473" y="16386"/>
                  <a:pt x="40978" y="17302"/>
                  <a:pt x="40350" y="18030"/>
                </a:cubicBezTo>
                <a:moveTo>
                  <a:pt x="38324" y="5426"/>
                </a:moveTo>
                <a:cubicBezTo>
                  <a:pt x="38379" y="5843"/>
                  <a:pt x="38405" y="6266"/>
                  <a:pt x="38400" y="6690"/>
                </a:cubicBezTo>
                <a:moveTo>
                  <a:pt x="29078" y="3952"/>
                </a:moveTo>
                <a:cubicBezTo>
                  <a:pt x="29267" y="3369"/>
                  <a:pt x="29516" y="2826"/>
                  <a:pt x="29820" y="2340"/>
                </a:cubicBezTo>
                <a:moveTo>
                  <a:pt x="22141" y="4720"/>
                </a:moveTo>
                <a:cubicBezTo>
                  <a:pt x="22218" y="4238"/>
                  <a:pt x="22339" y="3771"/>
                  <a:pt x="22500" y="3330"/>
                </a:cubicBezTo>
                <a:moveTo>
                  <a:pt x="14000" y="5192"/>
                </a:moveTo>
                <a:cubicBezTo>
                  <a:pt x="14472" y="5568"/>
                  <a:pt x="14908" y="6021"/>
                  <a:pt x="15300" y="6540"/>
                </a:cubicBezTo>
                <a:moveTo>
                  <a:pt x="4127" y="15789"/>
                </a:moveTo>
                <a:cubicBezTo>
                  <a:pt x="4024" y="15325"/>
                  <a:pt x="3948" y="14851"/>
                  <a:pt x="3900" y="14370"/>
                </a:cubicBezTo>
              </a:path>
            </a:pathLst>
          </a:custGeom>
          <a:gradFill rotWithShape="1">
            <a:gsLst>
              <a:gs pos="0">
                <a:srgbClr val="3F80CD"/>
              </a:gs>
              <a:gs pos="100000">
                <a:srgbClr val="9BC1FF"/>
              </a:gs>
            </a:gsLst>
            <a:lin ang="16200000"/>
          </a:gra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defTabSz="457020" eaLnBrk="1" fontAlgn="auto" hangingPunct="1">
              <a:spcBef>
                <a:spcPts val="0"/>
              </a:spcBef>
              <a:spcAft>
                <a:spcPts val="0"/>
              </a:spcAft>
              <a:defRPr/>
            </a:pPr>
            <a:r>
              <a:rPr lang="en-GB" sz="2000" dirty="0">
                <a:solidFill>
                  <a:schemeClr val="bg1"/>
                </a:solidFill>
                <a:latin typeface="Calibri" pitchFamily="-110" charset="0"/>
              </a:rPr>
              <a:t>Teacher talk</a:t>
            </a:r>
            <a:endParaRPr lang="en-GB" sz="2800" dirty="0">
              <a:solidFill>
                <a:schemeClr val="bg1"/>
              </a:solidFill>
              <a:latin typeface="Calibri" pitchFamily="-110" charset="0"/>
            </a:endParaRPr>
          </a:p>
          <a:p>
            <a:pPr marL="285750" indent="-285750" algn="ctr" defTabSz="457020" eaLnBrk="1" fontAlgn="auto" hangingPunct="1">
              <a:spcBef>
                <a:spcPts val="0"/>
              </a:spcBef>
              <a:spcAft>
                <a:spcPts val="0"/>
              </a:spcAft>
              <a:buFont typeface="Arial" panose="020B0604020202020204" pitchFamily="34" charset="0"/>
              <a:buChar char="•"/>
              <a:defRPr/>
            </a:pPr>
            <a:r>
              <a:rPr lang="en-GB" dirty="0" smtClean="0">
                <a:solidFill>
                  <a:schemeClr val="bg1"/>
                </a:solidFill>
                <a:latin typeface="Calibri" pitchFamily="-110" charset="0"/>
              </a:rPr>
              <a:t>Our </a:t>
            </a:r>
            <a:r>
              <a:rPr lang="en-GB" dirty="0">
                <a:solidFill>
                  <a:schemeClr val="bg1"/>
                </a:solidFill>
                <a:latin typeface="Calibri" pitchFamily="-110" charset="0"/>
              </a:rPr>
              <a:t>group rules apply in this lesson</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Take turns</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Share your own ideas and listen to each other</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Respect each other’s views and opinions</a:t>
            </a:r>
          </a:p>
          <a:p>
            <a:pPr marL="342900" indent="-342900" algn="ctr" defTabSz="457020" eaLnBrk="1" fontAlgn="auto" hangingPunct="1">
              <a:spcBef>
                <a:spcPts val="0"/>
              </a:spcBef>
              <a:spcAft>
                <a:spcPts val="0"/>
              </a:spcAft>
              <a:buFont typeface="Arial" pitchFamily="-110" charset="0"/>
              <a:buChar char="•"/>
              <a:defRPr/>
            </a:pPr>
            <a:r>
              <a:rPr lang="en-GB" dirty="0" smtClean="0">
                <a:solidFill>
                  <a:schemeClr val="bg1"/>
                </a:solidFill>
                <a:latin typeface="Calibri" pitchFamily="-110" charset="0"/>
              </a:rPr>
              <a:t>What </a:t>
            </a:r>
            <a:r>
              <a:rPr lang="en-GB" dirty="0">
                <a:solidFill>
                  <a:schemeClr val="bg1"/>
                </a:solidFill>
                <a:latin typeface="Calibri" pitchFamily="-110" charset="0"/>
              </a:rPr>
              <a:t>are you noticing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Has everyone understood it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Perhaps you might need to read it </a:t>
            </a:r>
            <a:r>
              <a:rPr lang="en-GB" dirty="0" smtClean="0">
                <a:solidFill>
                  <a:schemeClr val="bg1"/>
                </a:solidFill>
                <a:latin typeface="Calibri" pitchFamily="-110" charset="0"/>
              </a:rPr>
              <a:t>again</a:t>
            </a:r>
          </a:p>
          <a:p>
            <a:pPr algn="ctr" defTabSz="457020" eaLnBrk="1" fontAlgn="auto" hangingPunct="1">
              <a:spcBef>
                <a:spcPts val="0"/>
              </a:spcBef>
              <a:spcAft>
                <a:spcPts val="0"/>
              </a:spcAft>
              <a:defRPr/>
            </a:pPr>
            <a:r>
              <a:rPr lang="en-GB" dirty="0" smtClean="0">
                <a:solidFill>
                  <a:schemeClr val="bg1"/>
                </a:solidFill>
                <a:latin typeface="Calibri" pitchFamily="-110" charset="0"/>
              </a:rPr>
              <a:t> to </a:t>
            </a:r>
            <a:r>
              <a:rPr lang="en-GB" dirty="0">
                <a:solidFill>
                  <a:schemeClr val="bg1"/>
                </a:solidFill>
                <a:latin typeface="Calibri" pitchFamily="-110" charset="0"/>
              </a:rPr>
              <a:t>be sure you have not missed anything</a:t>
            </a:r>
          </a:p>
          <a:p>
            <a:pPr marL="342900" indent="-342900" algn="ctr" defTabSz="457020" eaLnBrk="1" fontAlgn="auto" hangingPunct="1">
              <a:spcBef>
                <a:spcPts val="0"/>
              </a:spcBef>
              <a:spcAft>
                <a:spcPts val="0"/>
              </a:spcAft>
              <a:buFont typeface="Arial" pitchFamily="-110" charset="0"/>
              <a:buChar char="•"/>
              <a:defRPr/>
            </a:pPr>
            <a:endParaRPr lang="en-GB" dirty="0">
              <a:solidFill>
                <a:schemeClr val="bg1"/>
              </a:solidFill>
              <a:latin typeface="Calibri" pitchFamily="-110"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6"/>
                                        </p:tgtEl>
                                        <p:attrNameLst>
                                          <p:attrName>style.visibility</p:attrName>
                                        </p:attrNameLst>
                                      </p:cBhvr>
                                      <p:to>
                                        <p:strVal val="visible"/>
                                      </p:to>
                                    </p:set>
                                    <p:animEffect transition="in" filter="fade">
                                      <p:cBhvr>
                                        <p:cTn id="7" dur="500"/>
                                        <p:tgtEl>
                                          <p:spTgt spid="1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4"/>
                                        </p:tgtEl>
                                        <p:attrNameLst>
                                          <p:attrName>style.visibility</p:attrName>
                                        </p:attrNameLst>
                                      </p:cBhvr>
                                      <p:to>
                                        <p:strVal val="visible"/>
                                      </p:to>
                                    </p:set>
                                    <p:animEffect transition="in" filter="fade">
                                      <p:cBhvr>
                                        <p:cTn id="12" dur="500"/>
                                        <p:tgtEl>
                                          <p:spTgt spid="15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pic>
        <p:nvPicPr>
          <p:cNvPr id="166" name="Google Shape;166;p28"/>
          <p:cNvPicPr preferRelativeResize="0"/>
          <p:nvPr/>
        </p:nvPicPr>
        <p:blipFill>
          <a:blip r:embed="rId3">
            <a:alphaModFix amt="30000"/>
          </a:blip>
          <a:stretch>
            <a:fillRect/>
          </a:stretch>
        </p:blipFill>
        <p:spPr>
          <a:xfrm>
            <a:off x="355500" y="703075"/>
            <a:ext cx="4219499" cy="2608201"/>
          </a:xfrm>
          <a:prstGeom prst="rect">
            <a:avLst/>
          </a:prstGeom>
          <a:noFill/>
          <a:ln>
            <a:noFill/>
          </a:ln>
        </p:spPr>
      </p:pic>
      <p:sp>
        <p:nvSpPr>
          <p:cNvPr id="167" name="Google Shape;167;p28"/>
          <p:cNvSpPr/>
          <p:nvPr/>
        </p:nvSpPr>
        <p:spPr>
          <a:xfrm>
            <a:off x="368300" y="703262"/>
            <a:ext cx="4216500" cy="26052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600"/>
              <a:buFont typeface="Calibri"/>
              <a:buNone/>
            </a:pPr>
            <a:r>
              <a:rPr lang="en" sz="1800" b="1" i="0" u="none" dirty="0">
                <a:latin typeface="Calibri"/>
                <a:ea typeface="Calibri"/>
                <a:cs typeface="Calibri"/>
                <a:sym typeface="Calibri"/>
              </a:rPr>
              <a:t> Screen image</a:t>
            </a:r>
            <a:endParaRPr sz="1800" dirty="0"/>
          </a:p>
          <a:p>
            <a:pPr marL="0" marR="0" lvl="0" indent="0" algn="l" rtl="0">
              <a:lnSpc>
                <a:spcPct val="100000"/>
              </a:lnSpc>
              <a:spcBef>
                <a:spcPts val="0"/>
              </a:spcBef>
              <a:spcAft>
                <a:spcPts val="0"/>
              </a:spcAft>
              <a:buClr>
                <a:schemeClr val="dk1"/>
              </a:buClr>
              <a:buSzPts val="1600"/>
              <a:buFont typeface="Calibri"/>
              <a:buNone/>
            </a:pPr>
            <a:endParaRPr sz="1800" b="0" i="0" u="none" dirty="0">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600"/>
              <a:buFont typeface="Calibri"/>
              <a:buNone/>
            </a:pPr>
            <a:r>
              <a:rPr lang="en" sz="1800" b="0" i="0" u="none" dirty="0">
                <a:latin typeface="Calibri"/>
                <a:ea typeface="Calibri"/>
                <a:cs typeface="Calibri"/>
                <a:sym typeface="Calibri"/>
              </a:rPr>
              <a:t>How are you going to survive?</a:t>
            </a:r>
            <a:endParaRPr sz="1800" dirty="0"/>
          </a:p>
          <a:p>
            <a:pPr marL="0" marR="0" lvl="0" indent="0" algn="ctr" rtl="0">
              <a:lnSpc>
                <a:spcPct val="100000"/>
              </a:lnSpc>
              <a:spcBef>
                <a:spcPts val="0"/>
              </a:spcBef>
              <a:spcAft>
                <a:spcPts val="0"/>
              </a:spcAft>
              <a:buClr>
                <a:schemeClr val="dk1"/>
              </a:buClr>
              <a:buSzPts val="1600"/>
              <a:buFont typeface="Calibri"/>
              <a:buNone/>
            </a:pPr>
            <a:r>
              <a:rPr lang="en" sz="1800" b="0" i="0" u="none" dirty="0">
                <a:latin typeface="Calibri"/>
                <a:ea typeface="Calibri"/>
                <a:cs typeface="Calibri"/>
                <a:sym typeface="Calibri"/>
              </a:rPr>
              <a:t>What are the possibilities?</a:t>
            </a:r>
            <a:endParaRPr sz="1800" dirty="0"/>
          </a:p>
          <a:p>
            <a:pPr marL="0" marR="0" lvl="0" indent="0" algn="ctr" rtl="0">
              <a:lnSpc>
                <a:spcPct val="100000"/>
              </a:lnSpc>
              <a:spcBef>
                <a:spcPts val="0"/>
              </a:spcBef>
              <a:spcAft>
                <a:spcPts val="0"/>
              </a:spcAft>
              <a:buClr>
                <a:schemeClr val="dk1"/>
              </a:buClr>
              <a:buSzPts val="1600"/>
              <a:buFont typeface="Calibri"/>
              <a:buNone/>
            </a:pPr>
            <a:r>
              <a:rPr lang="en" sz="1800" b="0" i="0" u="none" dirty="0">
                <a:latin typeface="Calibri"/>
                <a:ea typeface="Calibri"/>
                <a:cs typeface="Calibri"/>
                <a:sym typeface="Calibri"/>
              </a:rPr>
              <a:t>Can you come up with three possibilities?</a:t>
            </a:r>
            <a:endParaRPr sz="1800" dirty="0"/>
          </a:p>
        </p:txBody>
      </p:sp>
      <p:sp>
        <p:nvSpPr>
          <p:cNvPr id="168" name="Google Shape;168;p28"/>
          <p:cNvSpPr txBox="1"/>
          <p:nvPr/>
        </p:nvSpPr>
        <p:spPr>
          <a:xfrm>
            <a:off x="4806156" y="3506786"/>
            <a:ext cx="4000500" cy="23130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Student Action</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r>
              <a:rPr lang="en" sz="1600" b="1" i="0" u="none" dirty="0">
                <a:solidFill>
                  <a:schemeClr val="bg1"/>
                </a:solidFill>
                <a:latin typeface="Calibri"/>
                <a:ea typeface="Calibri"/>
                <a:cs typeface="Calibri"/>
                <a:sym typeface="Calibri"/>
              </a:rPr>
              <a:t>Class discussion</a:t>
            </a:r>
            <a:endParaRPr dirty="0">
              <a:solidFill>
                <a:schemeClr val="bg1"/>
              </a:solidFill>
            </a:endParaRPr>
          </a:p>
          <a:p>
            <a:pPr marL="0" marR="0" lvl="0" indent="-101600" algn="l" rtl="0">
              <a:lnSpc>
                <a:spcPct val="100000"/>
              </a:lnSpc>
              <a:spcBef>
                <a:spcPts val="0"/>
              </a:spcBef>
              <a:spcAft>
                <a:spcPts val="0"/>
              </a:spcAft>
              <a:buClr>
                <a:schemeClr val="dk1"/>
              </a:buClr>
              <a:buSzPts val="1600"/>
              <a:buFont typeface="Arial"/>
              <a:buChar char="•"/>
            </a:pPr>
            <a:r>
              <a:rPr lang="en" sz="1600" b="0" i="0" u="none" dirty="0">
                <a:solidFill>
                  <a:schemeClr val="bg1"/>
                </a:solidFill>
                <a:latin typeface="Calibri"/>
                <a:ea typeface="Calibri"/>
                <a:cs typeface="Calibri"/>
                <a:sym typeface="Calibri"/>
              </a:rPr>
              <a:t>3mins - Contribute to class discussion to identify the first steps in the process</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r>
              <a:rPr lang="en" sz="1600" b="1" i="0" u="none" dirty="0">
                <a:solidFill>
                  <a:schemeClr val="bg1"/>
                </a:solidFill>
                <a:latin typeface="Calibri"/>
                <a:ea typeface="Calibri"/>
                <a:cs typeface="Calibri"/>
                <a:sym typeface="Calibri"/>
              </a:rPr>
              <a:t>Group discussion</a:t>
            </a:r>
            <a:endParaRPr dirty="0">
              <a:solidFill>
                <a:schemeClr val="bg1"/>
              </a:solidFill>
            </a:endParaRPr>
          </a:p>
          <a:p>
            <a:pPr marL="0" marR="0" lvl="0" indent="-101600" algn="l" rtl="0">
              <a:lnSpc>
                <a:spcPct val="100000"/>
              </a:lnSpc>
              <a:spcBef>
                <a:spcPts val="0"/>
              </a:spcBef>
              <a:spcAft>
                <a:spcPts val="0"/>
              </a:spcAft>
              <a:buClr>
                <a:schemeClr val="dk1"/>
              </a:buClr>
              <a:buSzPts val="1600"/>
              <a:buFont typeface="Arial"/>
              <a:buChar char="•"/>
            </a:pPr>
            <a:r>
              <a:rPr lang="en" sz="1600" b="0" i="0" u="none" dirty="0">
                <a:solidFill>
                  <a:schemeClr val="bg1"/>
                </a:solidFill>
                <a:latin typeface="Calibri"/>
                <a:ea typeface="Calibri"/>
                <a:cs typeface="Calibri"/>
                <a:sym typeface="Calibri"/>
              </a:rPr>
              <a:t>5 minutes to generate possible strategies</a:t>
            </a:r>
            <a:endParaRPr dirty="0">
              <a:solidFill>
                <a:schemeClr val="bg1"/>
              </a:solidFill>
            </a:endParaRPr>
          </a:p>
        </p:txBody>
      </p:sp>
      <p:sp>
        <p:nvSpPr>
          <p:cNvPr id="169" name="Google Shape;169;p28"/>
          <p:cNvSpPr txBox="1"/>
          <p:nvPr/>
        </p:nvSpPr>
        <p:spPr>
          <a:xfrm>
            <a:off x="2014537" y="1693862"/>
            <a:ext cx="1842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70" name="Google Shape;170;p28"/>
          <p:cNvSpPr txBox="1"/>
          <p:nvPr/>
        </p:nvSpPr>
        <p:spPr>
          <a:xfrm>
            <a:off x="675569" y="3506786"/>
            <a:ext cx="3601962" cy="2313113"/>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rgbClr val="000000"/>
                </a:solidFill>
                <a:latin typeface="Calibri"/>
                <a:ea typeface="Calibri"/>
                <a:cs typeface="Calibri"/>
                <a:sym typeface="Calibri"/>
              </a:rPr>
              <a:t> </a:t>
            </a:r>
            <a:r>
              <a:rPr lang="en" sz="1600" b="1" i="0" u="none" dirty="0">
                <a:solidFill>
                  <a:schemeClr val="bg1"/>
                </a:solidFill>
                <a:latin typeface="Calibri"/>
                <a:ea typeface="Calibri"/>
                <a:cs typeface="Calibri"/>
                <a:sym typeface="Calibri"/>
              </a:rPr>
              <a:t>Teacher Action</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Calibri"/>
              <a:buChar char="•"/>
            </a:pPr>
            <a:r>
              <a:rPr lang="en" sz="1600" b="1" i="0" u="none" dirty="0">
                <a:solidFill>
                  <a:schemeClr val="bg1"/>
                </a:solidFill>
                <a:latin typeface="Calibri"/>
                <a:ea typeface="Calibri"/>
                <a:cs typeface="Calibri"/>
                <a:sym typeface="Calibri"/>
              </a:rPr>
              <a:t>Conduct class discussion</a:t>
            </a:r>
            <a:r>
              <a:rPr lang="en" sz="1600" b="0" i="0" u="none" dirty="0">
                <a:solidFill>
                  <a:schemeClr val="bg1"/>
                </a:solidFill>
                <a:latin typeface="Calibri"/>
                <a:ea typeface="Calibri"/>
                <a:cs typeface="Calibri"/>
                <a:sym typeface="Calibri"/>
              </a:rPr>
              <a:t> to bring out the fact that the items cannot be ranked until the group have decided what they will be doing in order to survive</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Issue the challenge to find at least 3 possible strategies for survival.</a:t>
            </a:r>
            <a:endParaRPr dirty="0">
              <a:solidFill>
                <a:schemeClr val="bg1"/>
              </a:solidFill>
            </a:endParaRPr>
          </a:p>
        </p:txBody>
      </p:sp>
      <p:pic>
        <p:nvPicPr>
          <p:cNvPr id="171" name="Google Shape;171;p28" descr="images.jpeg"/>
          <p:cNvPicPr preferRelativeResize="0"/>
          <p:nvPr/>
        </p:nvPicPr>
        <p:blipFill rotWithShape="1">
          <a:blip r:embed="rId4">
            <a:alphaModFix/>
          </a:blip>
          <a:srcRect/>
          <a:stretch/>
        </p:blipFill>
        <p:spPr>
          <a:xfrm>
            <a:off x="0" y="33337"/>
            <a:ext cx="430212" cy="461962"/>
          </a:xfrm>
          <a:prstGeom prst="rect">
            <a:avLst/>
          </a:prstGeom>
          <a:noFill/>
          <a:ln>
            <a:noFill/>
          </a:ln>
        </p:spPr>
      </p:pic>
      <p:sp>
        <p:nvSpPr>
          <p:cNvPr id="173" name="Google Shape;173;p28"/>
          <p:cNvSpPr txBox="1"/>
          <p:nvPr/>
        </p:nvSpPr>
        <p:spPr>
          <a:xfrm>
            <a:off x="355500" y="5996001"/>
            <a:ext cx="8541000" cy="771900"/>
          </a:xfrm>
          <a:prstGeom prst="rect">
            <a:avLst/>
          </a:prstGeom>
          <a:solidFill>
            <a:schemeClr val="bg2">
              <a:lumMod val="60000"/>
              <a:lumOff val="40000"/>
            </a:schemeClr>
          </a:solid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dirty="0">
                <a:solidFill>
                  <a:schemeClr val="bg1"/>
                </a:solidFill>
                <a:latin typeface="Calibri"/>
                <a:ea typeface="Calibri"/>
                <a:cs typeface="Calibri"/>
                <a:sym typeface="Calibri"/>
              </a:rPr>
              <a:t> Call up/activate students’ capacity to share their views, listening and reasoning in order to build on others’ ideas / relevant comments.</a:t>
            </a:r>
            <a:endParaRPr dirty="0">
              <a:solidFill>
                <a:schemeClr val="bg1"/>
              </a:solidFill>
            </a:endParaRPr>
          </a:p>
        </p:txBody>
      </p:sp>
      <p:sp>
        <p:nvSpPr>
          <p:cNvPr id="174" name="Google Shape;174;p28"/>
          <p:cNvSpPr txBox="1"/>
          <p:nvPr/>
        </p:nvSpPr>
        <p:spPr>
          <a:xfrm>
            <a:off x="1774825" y="5626100"/>
            <a:ext cx="1842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75" name="Google Shape;175;p28"/>
          <p:cNvSpPr/>
          <p:nvPr/>
        </p:nvSpPr>
        <p:spPr>
          <a:xfrm>
            <a:off x="34925" y="111125"/>
            <a:ext cx="368400" cy="349200"/>
          </a:xfrm>
          <a:prstGeom prst="ellipse">
            <a:avLst/>
          </a:prstGeom>
          <a:solidFill>
            <a:schemeClr val="lt1">
              <a:alpha val="53725"/>
            </a:schemeClr>
          </a:solidFill>
          <a:ln w="9525" cap="flat" cmpd="sng">
            <a:solidFill>
              <a:schemeClr val="dk1"/>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Clr>
                <a:schemeClr val="dk1"/>
              </a:buClr>
              <a:buSzPts val="1200"/>
              <a:buFont typeface="Calibri"/>
              <a:buNone/>
            </a:pPr>
            <a:r>
              <a:rPr lang="en" sz="1200" b="0" i="0" u="none">
                <a:solidFill>
                  <a:schemeClr val="dk1"/>
                </a:solidFill>
                <a:latin typeface="Calibri"/>
                <a:ea typeface="Calibri"/>
                <a:cs typeface="Calibri"/>
                <a:sym typeface="Calibri"/>
              </a:rPr>
              <a:t>8</a:t>
            </a:r>
            <a:endParaRPr/>
          </a:p>
        </p:txBody>
      </p:sp>
      <p:sp>
        <p:nvSpPr>
          <p:cNvPr id="176" name="Google Shape;176;p28"/>
          <p:cNvSpPr txBox="1"/>
          <p:nvPr/>
        </p:nvSpPr>
        <p:spPr>
          <a:xfrm>
            <a:off x="1309687" y="234950"/>
            <a:ext cx="39990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a:solidFill>
                  <a:schemeClr val="dk1"/>
                </a:solidFill>
                <a:latin typeface="Calibri"/>
                <a:ea typeface="Calibri"/>
                <a:cs typeface="Calibri"/>
                <a:sym typeface="Calibri"/>
              </a:rPr>
              <a:t> Episode 2. Possible survival strategies.</a:t>
            </a:r>
            <a:endParaRPr/>
          </a:p>
        </p:txBody>
      </p:sp>
      <p:sp>
        <p:nvSpPr>
          <p:cNvPr id="13" name="Cloud 3"/>
          <p:cNvSpPr>
            <a:spLocks/>
          </p:cNvSpPr>
          <p:nvPr/>
        </p:nvSpPr>
        <p:spPr bwMode="auto">
          <a:xfrm>
            <a:off x="4683125" y="633426"/>
            <a:ext cx="4246562" cy="2662226"/>
          </a:xfrm>
          <a:custGeom>
            <a:avLst/>
            <a:gdLst>
              <a:gd name="T0" fmla="*/ 457528 w 43200"/>
              <a:gd name="T1" fmla="*/ 1738233 h 43200"/>
              <a:gd name="T2" fmla="*/ 210582 w 43200"/>
              <a:gd name="T3" fmla="*/ 1685310 h 43200"/>
              <a:gd name="T4" fmla="*/ 675422 w 43200"/>
              <a:gd name="T5" fmla="*/ 2317401 h 43200"/>
              <a:gd name="T6" fmla="*/ 567401 w 43200"/>
              <a:gd name="T7" fmla="*/ 2342701 h 43200"/>
              <a:gd name="T8" fmla="*/ 1606467 w 43200"/>
              <a:gd name="T9" fmla="*/ 2595696 h 43200"/>
              <a:gd name="T10" fmla="*/ 1541342 w 43200"/>
              <a:gd name="T11" fmla="*/ 2480155 h 43200"/>
              <a:gd name="T12" fmla="*/ 2810390 w 43200"/>
              <a:gd name="T13" fmla="*/ 2307573 h 43200"/>
              <a:gd name="T14" fmla="*/ 2784360 w 43200"/>
              <a:gd name="T15" fmla="*/ 2434337 h 43200"/>
              <a:gd name="T16" fmla="*/ 3327291 w 43200"/>
              <a:gd name="T17" fmla="*/ 1524216 h 43200"/>
              <a:gd name="T18" fmla="*/ 3644236 w 43200"/>
              <a:gd name="T19" fmla="*/ 1998069 h 43200"/>
              <a:gd name="T20" fmla="*/ 4074954 w 43200"/>
              <a:gd name="T21" fmla="*/ 1019553 h 43200"/>
              <a:gd name="T22" fmla="*/ 3933786 w 43200"/>
              <a:gd name="T23" fmla="*/ 1197248 h 43200"/>
              <a:gd name="T24" fmla="*/ 3736268 w 43200"/>
              <a:gd name="T25" fmla="*/ 360303 h 43200"/>
              <a:gd name="T26" fmla="*/ 3743677 w 43200"/>
              <a:gd name="T27" fmla="*/ 444237 h 43200"/>
              <a:gd name="T28" fmla="*/ 2834861 w 43200"/>
              <a:gd name="T29" fmla="*/ 262425 h 43200"/>
              <a:gd name="T30" fmla="*/ 2907199 w 43200"/>
              <a:gd name="T31" fmla="*/ 155383 h 43200"/>
              <a:gd name="T32" fmla="*/ 2158561 w 43200"/>
              <a:gd name="T33" fmla="*/ 313423 h 43200"/>
              <a:gd name="T34" fmla="*/ 2193561 w 43200"/>
              <a:gd name="T35" fmla="*/ 221122 h 43200"/>
              <a:gd name="T36" fmla="*/ 1364882 w 43200"/>
              <a:gd name="T37" fmla="*/ 344765 h 43200"/>
              <a:gd name="T38" fmla="*/ 1491621 w 43200"/>
              <a:gd name="T39" fmla="*/ 434276 h 43200"/>
              <a:gd name="T40" fmla="*/ 402348 w 43200"/>
              <a:gd name="T41" fmla="*/ 1048438 h 43200"/>
              <a:gd name="T42" fmla="*/ 380217 w 43200"/>
              <a:gd name="T43" fmla="*/ 954212 h 432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200"/>
              <a:gd name="T67" fmla="*/ 0 h 43200"/>
              <a:gd name="T68" fmla="*/ 43200 w 43200"/>
              <a:gd name="T69" fmla="*/ 43200 h 4320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200" h="43200">
                <a:moveTo>
                  <a:pt x="3900" y="14370"/>
                </a:moveTo>
                <a:cubicBezTo>
                  <a:pt x="3629" y="11657"/>
                  <a:pt x="4261" y="8921"/>
                  <a:pt x="5623" y="6907"/>
                </a:cubicBezTo>
                <a:cubicBezTo>
                  <a:pt x="7775" y="3726"/>
                  <a:pt x="11264" y="3017"/>
                  <a:pt x="14005" y="5202"/>
                </a:cubicBezTo>
                <a:cubicBezTo>
                  <a:pt x="15678" y="909"/>
                  <a:pt x="19914" y="22"/>
                  <a:pt x="22456" y="3432"/>
                </a:cubicBezTo>
                <a:cubicBezTo>
                  <a:pt x="23097" y="1683"/>
                  <a:pt x="24328" y="474"/>
                  <a:pt x="25749" y="200"/>
                </a:cubicBezTo>
                <a:cubicBezTo>
                  <a:pt x="27313" y="-102"/>
                  <a:pt x="28875" y="770"/>
                  <a:pt x="29833" y="2481"/>
                </a:cubicBezTo>
                <a:cubicBezTo>
                  <a:pt x="31215" y="267"/>
                  <a:pt x="33501" y="-460"/>
                  <a:pt x="35463" y="690"/>
                </a:cubicBezTo>
                <a:cubicBezTo>
                  <a:pt x="36958" y="1566"/>
                  <a:pt x="38030" y="3400"/>
                  <a:pt x="38318" y="5576"/>
                </a:cubicBezTo>
                <a:cubicBezTo>
                  <a:pt x="40046" y="6218"/>
                  <a:pt x="41422" y="7998"/>
                  <a:pt x="41982" y="10318"/>
                </a:cubicBezTo>
                <a:cubicBezTo>
                  <a:pt x="42389" y="12002"/>
                  <a:pt x="42331" y="13831"/>
                  <a:pt x="41818" y="15460"/>
                </a:cubicBezTo>
                <a:cubicBezTo>
                  <a:pt x="43079" y="17694"/>
                  <a:pt x="43520" y="20590"/>
                  <a:pt x="43016" y="23322"/>
                </a:cubicBezTo>
                <a:cubicBezTo>
                  <a:pt x="42346" y="26954"/>
                  <a:pt x="40128" y="29674"/>
                  <a:pt x="37404" y="30204"/>
                </a:cubicBezTo>
                <a:cubicBezTo>
                  <a:pt x="37391" y="32471"/>
                  <a:pt x="36658" y="34621"/>
                  <a:pt x="35395" y="36101"/>
                </a:cubicBezTo>
                <a:cubicBezTo>
                  <a:pt x="33476" y="38350"/>
                  <a:pt x="30704" y="38639"/>
                  <a:pt x="28555" y="36815"/>
                </a:cubicBezTo>
                <a:cubicBezTo>
                  <a:pt x="27860" y="39948"/>
                  <a:pt x="25999" y="42343"/>
                  <a:pt x="23667" y="43106"/>
                </a:cubicBezTo>
                <a:cubicBezTo>
                  <a:pt x="20919" y="44005"/>
                  <a:pt x="18051" y="42473"/>
                  <a:pt x="16480" y="39266"/>
                </a:cubicBezTo>
                <a:cubicBezTo>
                  <a:pt x="12772" y="42310"/>
                  <a:pt x="7956" y="40599"/>
                  <a:pt x="5804" y="35472"/>
                </a:cubicBezTo>
                <a:cubicBezTo>
                  <a:pt x="3690" y="35809"/>
                  <a:pt x="1705" y="34024"/>
                  <a:pt x="1110" y="31250"/>
                </a:cubicBezTo>
                <a:cubicBezTo>
                  <a:pt x="679" y="29243"/>
                  <a:pt x="1060" y="27077"/>
                  <a:pt x="2113" y="25551"/>
                </a:cubicBezTo>
                <a:cubicBezTo>
                  <a:pt x="619" y="24354"/>
                  <a:pt x="-213" y="22057"/>
                  <a:pt x="-5" y="19704"/>
                </a:cubicBezTo>
                <a:cubicBezTo>
                  <a:pt x="239" y="16949"/>
                  <a:pt x="1845" y="14791"/>
                  <a:pt x="3863" y="14507"/>
                </a:cubicBezTo>
                <a:cubicBezTo>
                  <a:pt x="3875" y="14461"/>
                  <a:pt x="3888" y="14416"/>
                  <a:pt x="3900" y="14370"/>
                </a:cubicBezTo>
                <a:close/>
              </a:path>
              <a:path w="43200" h="43200" fill="none">
                <a:moveTo>
                  <a:pt x="4693" y="26177"/>
                </a:moveTo>
                <a:cubicBezTo>
                  <a:pt x="3809" y="26271"/>
                  <a:pt x="2925" y="25993"/>
                  <a:pt x="2160" y="25380"/>
                </a:cubicBezTo>
                <a:moveTo>
                  <a:pt x="6928" y="34899"/>
                </a:moveTo>
                <a:cubicBezTo>
                  <a:pt x="6573" y="35092"/>
                  <a:pt x="6200" y="35220"/>
                  <a:pt x="5820" y="35280"/>
                </a:cubicBezTo>
                <a:moveTo>
                  <a:pt x="16478" y="39090"/>
                </a:moveTo>
                <a:cubicBezTo>
                  <a:pt x="16211" y="38544"/>
                  <a:pt x="15987" y="37961"/>
                  <a:pt x="15810" y="37350"/>
                </a:cubicBezTo>
                <a:moveTo>
                  <a:pt x="28827" y="34751"/>
                </a:moveTo>
                <a:cubicBezTo>
                  <a:pt x="28788" y="35398"/>
                  <a:pt x="28698" y="36038"/>
                  <a:pt x="28560" y="36660"/>
                </a:cubicBezTo>
                <a:moveTo>
                  <a:pt x="34129" y="22954"/>
                </a:moveTo>
                <a:cubicBezTo>
                  <a:pt x="36133" y="24282"/>
                  <a:pt x="37398" y="27058"/>
                  <a:pt x="37380" y="30090"/>
                </a:cubicBezTo>
                <a:moveTo>
                  <a:pt x="41798" y="15354"/>
                </a:moveTo>
                <a:cubicBezTo>
                  <a:pt x="41473" y="16386"/>
                  <a:pt x="40978" y="17302"/>
                  <a:pt x="40350" y="18030"/>
                </a:cubicBezTo>
                <a:moveTo>
                  <a:pt x="38324" y="5426"/>
                </a:moveTo>
                <a:cubicBezTo>
                  <a:pt x="38379" y="5843"/>
                  <a:pt x="38405" y="6266"/>
                  <a:pt x="38400" y="6690"/>
                </a:cubicBezTo>
                <a:moveTo>
                  <a:pt x="29078" y="3952"/>
                </a:moveTo>
                <a:cubicBezTo>
                  <a:pt x="29267" y="3369"/>
                  <a:pt x="29516" y="2826"/>
                  <a:pt x="29820" y="2340"/>
                </a:cubicBezTo>
                <a:moveTo>
                  <a:pt x="22141" y="4720"/>
                </a:moveTo>
                <a:cubicBezTo>
                  <a:pt x="22218" y="4238"/>
                  <a:pt x="22339" y="3771"/>
                  <a:pt x="22500" y="3330"/>
                </a:cubicBezTo>
                <a:moveTo>
                  <a:pt x="14000" y="5192"/>
                </a:moveTo>
                <a:cubicBezTo>
                  <a:pt x="14472" y="5568"/>
                  <a:pt x="14908" y="6021"/>
                  <a:pt x="15300" y="6540"/>
                </a:cubicBezTo>
                <a:moveTo>
                  <a:pt x="4127" y="15789"/>
                </a:moveTo>
                <a:cubicBezTo>
                  <a:pt x="4024" y="15325"/>
                  <a:pt x="3948" y="14851"/>
                  <a:pt x="3900" y="14370"/>
                </a:cubicBezTo>
              </a:path>
            </a:pathLst>
          </a:custGeom>
          <a:gradFill rotWithShape="1">
            <a:gsLst>
              <a:gs pos="0">
                <a:srgbClr val="3F80CD"/>
              </a:gs>
              <a:gs pos="100000">
                <a:srgbClr val="9BC1FF"/>
              </a:gs>
            </a:gsLst>
            <a:lin ang="16200000"/>
          </a:gra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defTabSz="457020" eaLnBrk="1" fontAlgn="auto" hangingPunct="1">
              <a:spcBef>
                <a:spcPts val="0"/>
              </a:spcBef>
              <a:spcAft>
                <a:spcPts val="0"/>
              </a:spcAft>
              <a:defRPr/>
            </a:pPr>
            <a:r>
              <a:rPr lang="en-GB" sz="2400" dirty="0">
                <a:solidFill>
                  <a:schemeClr val="bg1"/>
                </a:solidFill>
                <a:latin typeface="Calibri" pitchFamily="-110" charset="0"/>
              </a:rPr>
              <a:t>Teacher </a:t>
            </a:r>
            <a:r>
              <a:rPr lang="en-GB" sz="2400" dirty="0" smtClean="0">
                <a:solidFill>
                  <a:schemeClr val="bg1"/>
                </a:solidFill>
                <a:latin typeface="Calibri" pitchFamily="-110" charset="0"/>
              </a:rPr>
              <a:t>talk</a:t>
            </a:r>
            <a:endParaRPr lang="en-GB" sz="2800" dirty="0" smtClean="0">
              <a:solidFill>
                <a:schemeClr val="bg1"/>
              </a:solidFill>
              <a:latin typeface="Calibri" pitchFamily="-110" charset="0"/>
            </a:endParaRPr>
          </a:p>
          <a:p>
            <a:pPr algn="ctr" defTabSz="457020" eaLnBrk="1" fontAlgn="auto" hangingPunct="1">
              <a:spcBef>
                <a:spcPts val="0"/>
              </a:spcBef>
              <a:spcAft>
                <a:spcPts val="0"/>
              </a:spcAft>
              <a:defRPr/>
            </a:pPr>
            <a:r>
              <a:rPr lang="en-GB" dirty="0" smtClean="0">
                <a:solidFill>
                  <a:schemeClr val="bg1"/>
                </a:solidFill>
                <a:latin typeface="Calibri" pitchFamily="-110" charset="0"/>
              </a:rPr>
              <a:t>Challenge</a:t>
            </a:r>
            <a:endParaRPr lang="en-GB" dirty="0">
              <a:solidFill>
                <a:schemeClr val="bg1"/>
              </a:solidFill>
              <a:latin typeface="Calibri" pitchFamily="-110" charset="0"/>
            </a:endParaRP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might you do?</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else?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Are there any other possibilities?</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Team work</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Have you all had a turn</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That’s a good idea</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might happen if …</a:t>
            </a:r>
          </a:p>
          <a:p>
            <a:pPr marL="342900" indent="-342900" algn="ctr" defTabSz="457020" eaLnBrk="1" fontAlgn="auto" hangingPunct="1">
              <a:spcBef>
                <a:spcPts val="0"/>
              </a:spcBef>
              <a:spcAft>
                <a:spcPts val="0"/>
              </a:spcAft>
              <a:buFont typeface="Arial" pitchFamily="-110" charset="0"/>
              <a:buChar char="•"/>
              <a:defRPr/>
            </a:pPr>
            <a:endParaRPr lang="en-GB" dirty="0">
              <a:solidFill>
                <a:schemeClr val="bg1"/>
              </a:solidFill>
              <a:latin typeface="Calibri" pitchFamily="-110"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0"/>
                                        </p:tgtEl>
                                        <p:attrNameLst>
                                          <p:attrName>style.visibility</p:attrName>
                                        </p:attrNameLst>
                                      </p:cBhvr>
                                      <p:to>
                                        <p:strVal val="visible"/>
                                      </p:to>
                                    </p:set>
                                    <p:animEffect transition="in" filter="fade">
                                      <p:cBhvr>
                                        <p:cTn id="7" dur="500"/>
                                        <p:tgtEl>
                                          <p:spTgt spid="1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8"/>
                                        </p:tgtEl>
                                        <p:attrNameLst>
                                          <p:attrName>style.visibility</p:attrName>
                                        </p:attrNameLst>
                                      </p:cBhvr>
                                      <p:to>
                                        <p:strVal val="visible"/>
                                      </p:to>
                                    </p:set>
                                    <p:animEffect transition="in" filter="fade">
                                      <p:cBhvr>
                                        <p:cTn id="12" dur="500"/>
                                        <p:tgtEl>
                                          <p:spTgt spid="16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29"/>
          <p:cNvPicPr preferRelativeResize="0"/>
          <p:nvPr/>
        </p:nvPicPr>
        <p:blipFill>
          <a:blip r:embed="rId3">
            <a:alphaModFix amt="30000"/>
          </a:blip>
          <a:stretch>
            <a:fillRect/>
          </a:stretch>
        </p:blipFill>
        <p:spPr>
          <a:xfrm>
            <a:off x="355500" y="703075"/>
            <a:ext cx="4219499" cy="2608201"/>
          </a:xfrm>
          <a:prstGeom prst="rect">
            <a:avLst/>
          </a:prstGeom>
          <a:noFill/>
          <a:ln>
            <a:noFill/>
          </a:ln>
        </p:spPr>
      </p:pic>
      <p:sp>
        <p:nvSpPr>
          <p:cNvPr id="182" name="Google Shape;182;p29"/>
          <p:cNvSpPr/>
          <p:nvPr/>
        </p:nvSpPr>
        <p:spPr>
          <a:xfrm>
            <a:off x="368300" y="703262"/>
            <a:ext cx="4216500" cy="26052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83" name="Google Shape;183;p29"/>
          <p:cNvSpPr txBox="1"/>
          <p:nvPr/>
        </p:nvSpPr>
        <p:spPr>
          <a:xfrm>
            <a:off x="5043481" y="3506787"/>
            <a:ext cx="3724200" cy="23130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Student Action</a:t>
            </a:r>
            <a:endParaRPr dirty="0">
              <a:solidFill>
                <a:schemeClr val="bg1"/>
              </a:solidFill>
            </a:endParaRPr>
          </a:p>
          <a:p>
            <a:pPr marL="0" marR="0" lvl="0" indent="0" algn="l" rtl="0">
              <a:lnSpc>
                <a:spcPct val="100000"/>
              </a:lnSpc>
              <a:spcBef>
                <a:spcPts val="0"/>
              </a:spcBef>
              <a:spcAft>
                <a:spcPts val="0"/>
              </a:spcAft>
              <a:buClr>
                <a:srgbClr val="000000"/>
              </a:buClr>
              <a:buSzPts val="1600"/>
              <a:buFont typeface="Calibri"/>
              <a:buNone/>
            </a:pPr>
            <a:r>
              <a:rPr lang="en" sz="1600" b="0" i="0" u="none" dirty="0">
                <a:solidFill>
                  <a:schemeClr val="bg1"/>
                </a:solidFill>
                <a:latin typeface="Calibri"/>
                <a:ea typeface="Calibri"/>
                <a:cs typeface="Calibri"/>
                <a:sym typeface="Calibri"/>
              </a:rPr>
              <a:t>Groups</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5 minutes to discuss and agree which strategy for survival they will adopt</a:t>
            </a:r>
            <a:endParaRPr dirty="0">
              <a:solidFill>
                <a:schemeClr val="bg1"/>
              </a:solidFill>
            </a:endParaRPr>
          </a:p>
        </p:txBody>
      </p:sp>
      <p:sp>
        <p:nvSpPr>
          <p:cNvPr id="184" name="Google Shape;184;p29"/>
          <p:cNvSpPr txBox="1"/>
          <p:nvPr/>
        </p:nvSpPr>
        <p:spPr>
          <a:xfrm>
            <a:off x="2014537" y="1693862"/>
            <a:ext cx="1842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85" name="Google Shape;185;p29"/>
          <p:cNvSpPr txBox="1"/>
          <p:nvPr/>
        </p:nvSpPr>
        <p:spPr>
          <a:xfrm>
            <a:off x="704843" y="3492500"/>
            <a:ext cx="3625775" cy="23274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rgbClr val="000000"/>
                </a:solidFill>
                <a:latin typeface="Calibri"/>
                <a:ea typeface="Calibri"/>
                <a:cs typeface="Calibri"/>
                <a:sym typeface="Calibri"/>
              </a:rPr>
              <a:t> </a:t>
            </a:r>
            <a:r>
              <a:rPr lang="en" sz="1600" b="1" i="0" u="none" dirty="0">
                <a:solidFill>
                  <a:schemeClr val="bg1"/>
                </a:solidFill>
                <a:latin typeface="Calibri"/>
                <a:ea typeface="Calibri"/>
                <a:cs typeface="Calibri"/>
                <a:sym typeface="Calibri"/>
              </a:rPr>
              <a:t>Teacher Action</a:t>
            </a:r>
            <a:endParaRPr dirty="0">
              <a:solidFill>
                <a:schemeClr val="bg1"/>
              </a:solidFill>
            </a:endParaRPr>
          </a:p>
          <a:p>
            <a:pPr marL="457200" marR="0" lvl="0" indent="-330200" algn="l" rtl="0">
              <a:lnSpc>
                <a:spcPct val="100000"/>
              </a:lnSpc>
              <a:spcBef>
                <a:spcPts val="0"/>
              </a:spcBef>
              <a:spcAft>
                <a:spcPts val="0"/>
              </a:spcAft>
              <a:buClr>
                <a:srgbClr val="000000"/>
              </a:buClr>
              <a:buSzPts val="1600"/>
              <a:buFont typeface="Calibri"/>
              <a:buChar char="●"/>
            </a:pPr>
            <a:r>
              <a:rPr lang="en" sz="1500" b="0" i="0" u="none" dirty="0">
                <a:solidFill>
                  <a:schemeClr val="bg1"/>
                </a:solidFill>
                <a:latin typeface="Calibri"/>
                <a:ea typeface="Calibri"/>
                <a:cs typeface="Calibri"/>
                <a:sym typeface="Calibri"/>
              </a:rPr>
              <a:t>Nudge groups to decide on how they intend reaching agreement, and what they will do if they cannot agree.</a:t>
            </a:r>
            <a:endParaRPr sz="1500" dirty="0">
              <a:solidFill>
                <a:schemeClr val="bg1"/>
              </a:solidFill>
            </a:endParaRPr>
          </a:p>
          <a:p>
            <a:pPr marL="457200" marR="0" lvl="0" indent="-330200" algn="l" rtl="0">
              <a:lnSpc>
                <a:spcPct val="100000"/>
              </a:lnSpc>
              <a:spcBef>
                <a:spcPts val="0"/>
              </a:spcBef>
              <a:spcAft>
                <a:spcPts val="0"/>
              </a:spcAft>
              <a:buClr>
                <a:srgbClr val="000000"/>
              </a:buClr>
              <a:buSzPts val="1600"/>
              <a:buFont typeface="Calibri"/>
              <a:buChar char="●"/>
            </a:pPr>
            <a:r>
              <a:rPr lang="en" sz="1500" b="0" i="0" u="none" dirty="0">
                <a:solidFill>
                  <a:schemeClr val="bg1"/>
                </a:solidFill>
                <a:latin typeface="Calibri"/>
                <a:ea typeface="Calibri"/>
                <a:cs typeface="Calibri"/>
                <a:sym typeface="Calibri"/>
              </a:rPr>
              <a:t>Nudge groups to think carefully about their preferred strategy, suggesting possible </a:t>
            </a:r>
            <a:r>
              <a:rPr lang="en" sz="1500" dirty="0">
                <a:solidFill>
                  <a:schemeClr val="bg1"/>
                </a:solidFill>
                <a:latin typeface="Calibri"/>
                <a:ea typeface="Calibri"/>
                <a:cs typeface="Calibri"/>
                <a:sym typeface="Calibri"/>
              </a:rPr>
              <a:t>pitfalls</a:t>
            </a:r>
            <a:r>
              <a:rPr lang="en" sz="1500" b="0" i="0" u="none" dirty="0">
                <a:solidFill>
                  <a:schemeClr val="bg1"/>
                </a:solidFill>
                <a:latin typeface="Calibri"/>
                <a:ea typeface="Calibri"/>
                <a:cs typeface="Calibri"/>
                <a:sym typeface="Calibri"/>
              </a:rPr>
              <a:t> to encourage them to rethink / refine their strategy.</a:t>
            </a:r>
            <a:endParaRPr sz="1500" dirty="0">
              <a:solidFill>
                <a:schemeClr val="bg1"/>
              </a:solidFill>
            </a:endParaRPr>
          </a:p>
          <a:p>
            <a:pPr marL="0" marR="0" lvl="0" indent="0" algn="l" rtl="0">
              <a:lnSpc>
                <a:spcPct val="100000"/>
              </a:lnSpc>
              <a:spcBef>
                <a:spcPts val="0"/>
              </a:spcBef>
              <a:spcAft>
                <a:spcPts val="0"/>
              </a:spcAft>
              <a:buNone/>
            </a:pPr>
            <a:endParaRPr sz="1500" b="0" i="0" u="none" dirty="0">
              <a:solidFill>
                <a:schemeClr val="bg1"/>
              </a:solidFill>
              <a:latin typeface="Calibri"/>
              <a:ea typeface="Calibri"/>
              <a:cs typeface="Calibri"/>
              <a:sym typeface="Calibri"/>
            </a:endParaRPr>
          </a:p>
        </p:txBody>
      </p:sp>
      <p:pic>
        <p:nvPicPr>
          <p:cNvPr id="186" name="Google Shape;186;p29" descr="images.jpeg"/>
          <p:cNvPicPr preferRelativeResize="0"/>
          <p:nvPr/>
        </p:nvPicPr>
        <p:blipFill rotWithShape="1">
          <a:blip r:embed="rId4">
            <a:alphaModFix/>
          </a:blip>
          <a:srcRect/>
          <a:stretch/>
        </p:blipFill>
        <p:spPr>
          <a:xfrm>
            <a:off x="0" y="33337"/>
            <a:ext cx="430212" cy="461962"/>
          </a:xfrm>
          <a:prstGeom prst="rect">
            <a:avLst/>
          </a:prstGeom>
          <a:noFill/>
          <a:ln>
            <a:noFill/>
          </a:ln>
        </p:spPr>
      </p:pic>
      <p:sp>
        <p:nvSpPr>
          <p:cNvPr id="188" name="Google Shape;188;p29"/>
          <p:cNvSpPr txBox="1"/>
          <p:nvPr/>
        </p:nvSpPr>
        <p:spPr>
          <a:xfrm>
            <a:off x="368300" y="6105750"/>
            <a:ext cx="8585400" cy="539400"/>
          </a:xfrm>
          <a:prstGeom prst="rect">
            <a:avLst/>
          </a:prstGeom>
          <a:solidFill>
            <a:schemeClr val="bg2">
              <a:lumMod val="60000"/>
              <a:lumOff val="40000"/>
            </a:schemeClr>
          </a:solid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dirty="0">
                <a:solidFill>
                  <a:schemeClr val="dk1"/>
                </a:solidFill>
                <a:latin typeface="Calibri"/>
                <a:ea typeface="Calibri"/>
                <a:cs typeface="Calibri"/>
                <a:sym typeface="Calibri"/>
              </a:rPr>
              <a:t> </a:t>
            </a:r>
            <a:r>
              <a:rPr lang="en" sz="1800" b="0" i="0" u="none" dirty="0">
                <a:solidFill>
                  <a:schemeClr val="bg1"/>
                </a:solidFill>
                <a:latin typeface="Calibri"/>
                <a:ea typeface="Calibri"/>
                <a:cs typeface="Calibri"/>
                <a:sym typeface="Calibri"/>
              </a:rPr>
              <a:t>Call up/activate setting an agreed goal. </a:t>
            </a:r>
            <a:r>
              <a:rPr lang="en" sz="1800" dirty="0">
                <a:solidFill>
                  <a:schemeClr val="bg1"/>
                </a:solidFill>
                <a:latin typeface="Calibri"/>
                <a:ea typeface="Calibri"/>
                <a:cs typeface="Calibri"/>
                <a:sym typeface="Calibri"/>
              </a:rPr>
              <a:t>U</a:t>
            </a:r>
            <a:r>
              <a:rPr lang="en" sz="1800" b="0" i="0" u="none" dirty="0">
                <a:solidFill>
                  <a:schemeClr val="bg1"/>
                </a:solidFill>
                <a:latin typeface="Calibri"/>
                <a:ea typeface="Calibri"/>
                <a:cs typeface="Calibri"/>
                <a:sym typeface="Calibri"/>
              </a:rPr>
              <a:t>sing reasoning. Dealing with controversy</a:t>
            </a:r>
            <a:endParaRPr dirty="0">
              <a:solidFill>
                <a:schemeClr val="bg1"/>
              </a:solidFill>
            </a:endParaRPr>
          </a:p>
        </p:txBody>
      </p:sp>
      <p:sp>
        <p:nvSpPr>
          <p:cNvPr id="189" name="Google Shape;189;p29"/>
          <p:cNvSpPr/>
          <p:nvPr/>
        </p:nvSpPr>
        <p:spPr>
          <a:xfrm>
            <a:off x="34925" y="111125"/>
            <a:ext cx="368400" cy="349200"/>
          </a:xfrm>
          <a:prstGeom prst="ellipse">
            <a:avLst/>
          </a:prstGeom>
          <a:solidFill>
            <a:schemeClr val="lt1">
              <a:alpha val="53725"/>
            </a:schemeClr>
          </a:solidFill>
          <a:ln w="9525" cap="flat" cmpd="sng">
            <a:solidFill>
              <a:schemeClr val="dk1"/>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Clr>
                <a:schemeClr val="dk1"/>
              </a:buClr>
              <a:buSzPts val="1200"/>
              <a:buFont typeface="Calibri"/>
              <a:buNone/>
            </a:pPr>
            <a:r>
              <a:rPr lang="en" sz="1200" b="0" i="0" u="none">
                <a:solidFill>
                  <a:schemeClr val="dk1"/>
                </a:solidFill>
                <a:latin typeface="Calibri"/>
                <a:ea typeface="Calibri"/>
                <a:cs typeface="Calibri"/>
                <a:sym typeface="Calibri"/>
              </a:rPr>
              <a:t>5</a:t>
            </a:r>
            <a:endParaRPr/>
          </a:p>
        </p:txBody>
      </p:sp>
      <p:sp>
        <p:nvSpPr>
          <p:cNvPr id="190" name="Google Shape;190;p29"/>
          <p:cNvSpPr txBox="1"/>
          <p:nvPr/>
        </p:nvSpPr>
        <p:spPr>
          <a:xfrm>
            <a:off x="962025" y="943045"/>
            <a:ext cx="3120900" cy="1322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800"/>
              <a:buFont typeface="Calibri"/>
              <a:buNone/>
            </a:pPr>
            <a:r>
              <a:rPr lang="en" sz="1800" b="1" i="0" u="none">
                <a:latin typeface="Calibri"/>
                <a:ea typeface="Calibri"/>
                <a:cs typeface="Calibri"/>
                <a:sym typeface="Calibri"/>
              </a:rPr>
              <a:t> Screen image</a:t>
            </a:r>
            <a:endParaRPr sz="1800"/>
          </a:p>
          <a:p>
            <a:pPr marL="0" marR="0" lvl="0" indent="0" algn="ctr" rtl="0">
              <a:lnSpc>
                <a:spcPct val="100000"/>
              </a:lnSpc>
              <a:spcBef>
                <a:spcPts val="0"/>
              </a:spcBef>
              <a:spcAft>
                <a:spcPts val="0"/>
              </a:spcAft>
              <a:buClr>
                <a:schemeClr val="dk1"/>
              </a:buClr>
              <a:buSzPts val="1800"/>
              <a:buFont typeface="Calibri"/>
              <a:buNone/>
            </a:pPr>
            <a:endParaRPr sz="1800" b="0" i="0" u="none">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r>
              <a:rPr lang="en" sz="1800">
                <a:latin typeface="Calibri"/>
                <a:ea typeface="Calibri"/>
                <a:cs typeface="Calibri"/>
                <a:sym typeface="Calibri"/>
              </a:rPr>
              <a:t>Decide</a:t>
            </a:r>
            <a:r>
              <a:rPr lang="en" sz="1800" b="0" i="0" u="none">
                <a:latin typeface="Calibri"/>
                <a:ea typeface="Calibri"/>
                <a:cs typeface="Calibri"/>
                <a:sym typeface="Calibri"/>
              </a:rPr>
              <a:t> on your survival strategy</a:t>
            </a:r>
            <a:r>
              <a:rPr lang="en" sz="2400" b="0" i="0" u="none">
                <a:solidFill>
                  <a:srgbClr val="FFFFFF"/>
                </a:solidFill>
                <a:latin typeface="Calibri"/>
                <a:ea typeface="Calibri"/>
                <a:cs typeface="Calibri"/>
                <a:sym typeface="Calibri"/>
              </a:rPr>
              <a:t> </a:t>
            </a:r>
            <a:endParaRPr sz="2400">
              <a:solidFill>
                <a:srgbClr val="FFFFFF"/>
              </a:solidFill>
            </a:endParaRPr>
          </a:p>
        </p:txBody>
      </p:sp>
      <p:sp>
        <p:nvSpPr>
          <p:cNvPr id="191" name="Google Shape;191;p29"/>
          <p:cNvSpPr txBox="1"/>
          <p:nvPr/>
        </p:nvSpPr>
        <p:spPr>
          <a:xfrm>
            <a:off x="811212" y="182562"/>
            <a:ext cx="34863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a:solidFill>
                  <a:schemeClr val="dk1"/>
                </a:solidFill>
                <a:latin typeface="Calibri"/>
                <a:ea typeface="Calibri"/>
                <a:cs typeface="Calibri"/>
                <a:sym typeface="Calibri"/>
              </a:rPr>
              <a:t> Episode 3. What should we do?</a:t>
            </a:r>
            <a:endParaRPr/>
          </a:p>
        </p:txBody>
      </p:sp>
      <p:sp>
        <p:nvSpPr>
          <p:cNvPr id="13" name="Cloud 3"/>
          <p:cNvSpPr>
            <a:spLocks/>
          </p:cNvSpPr>
          <p:nvPr/>
        </p:nvSpPr>
        <p:spPr bwMode="auto">
          <a:xfrm>
            <a:off x="4668835" y="731651"/>
            <a:ext cx="4389437" cy="2578288"/>
          </a:xfrm>
          <a:custGeom>
            <a:avLst/>
            <a:gdLst>
              <a:gd name="T0" fmla="*/ 457528 w 43200"/>
              <a:gd name="T1" fmla="*/ 1738233 h 43200"/>
              <a:gd name="T2" fmla="*/ 210582 w 43200"/>
              <a:gd name="T3" fmla="*/ 1685310 h 43200"/>
              <a:gd name="T4" fmla="*/ 675422 w 43200"/>
              <a:gd name="T5" fmla="*/ 2317401 h 43200"/>
              <a:gd name="T6" fmla="*/ 567401 w 43200"/>
              <a:gd name="T7" fmla="*/ 2342701 h 43200"/>
              <a:gd name="T8" fmla="*/ 1606467 w 43200"/>
              <a:gd name="T9" fmla="*/ 2595696 h 43200"/>
              <a:gd name="T10" fmla="*/ 1541342 w 43200"/>
              <a:gd name="T11" fmla="*/ 2480155 h 43200"/>
              <a:gd name="T12" fmla="*/ 2810390 w 43200"/>
              <a:gd name="T13" fmla="*/ 2307573 h 43200"/>
              <a:gd name="T14" fmla="*/ 2784360 w 43200"/>
              <a:gd name="T15" fmla="*/ 2434337 h 43200"/>
              <a:gd name="T16" fmla="*/ 3327291 w 43200"/>
              <a:gd name="T17" fmla="*/ 1524216 h 43200"/>
              <a:gd name="T18" fmla="*/ 3644236 w 43200"/>
              <a:gd name="T19" fmla="*/ 1998069 h 43200"/>
              <a:gd name="T20" fmla="*/ 4074954 w 43200"/>
              <a:gd name="T21" fmla="*/ 1019553 h 43200"/>
              <a:gd name="T22" fmla="*/ 3933786 w 43200"/>
              <a:gd name="T23" fmla="*/ 1197248 h 43200"/>
              <a:gd name="T24" fmla="*/ 3736268 w 43200"/>
              <a:gd name="T25" fmla="*/ 360303 h 43200"/>
              <a:gd name="T26" fmla="*/ 3743677 w 43200"/>
              <a:gd name="T27" fmla="*/ 444237 h 43200"/>
              <a:gd name="T28" fmla="*/ 2834861 w 43200"/>
              <a:gd name="T29" fmla="*/ 262425 h 43200"/>
              <a:gd name="T30" fmla="*/ 2907199 w 43200"/>
              <a:gd name="T31" fmla="*/ 155383 h 43200"/>
              <a:gd name="T32" fmla="*/ 2158561 w 43200"/>
              <a:gd name="T33" fmla="*/ 313423 h 43200"/>
              <a:gd name="T34" fmla="*/ 2193561 w 43200"/>
              <a:gd name="T35" fmla="*/ 221122 h 43200"/>
              <a:gd name="T36" fmla="*/ 1364882 w 43200"/>
              <a:gd name="T37" fmla="*/ 344765 h 43200"/>
              <a:gd name="T38" fmla="*/ 1491621 w 43200"/>
              <a:gd name="T39" fmla="*/ 434276 h 43200"/>
              <a:gd name="T40" fmla="*/ 402348 w 43200"/>
              <a:gd name="T41" fmla="*/ 1048438 h 43200"/>
              <a:gd name="T42" fmla="*/ 380217 w 43200"/>
              <a:gd name="T43" fmla="*/ 954212 h 432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200"/>
              <a:gd name="T67" fmla="*/ 0 h 43200"/>
              <a:gd name="T68" fmla="*/ 43200 w 43200"/>
              <a:gd name="T69" fmla="*/ 43200 h 4320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200" h="43200">
                <a:moveTo>
                  <a:pt x="3900" y="14370"/>
                </a:moveTo>
                <a:cubicBezTo>
                  <a:pt x="3629" y="11657"/>
                  <a:pt x="4261" y="8921"/>
                  <a:pt x="5623" y="6907"/>
                </a:cubicBezTo>
                <a:cubicBezTo>
                  <a:pt x="7775" y="3726"/>
                  <a:pt x="11264" y="3017"/>
                  <a:pt x="14005" y="5202"/>
                </a:cubicBezTo>
                <a:cubicBezTo>
                  <a:pt x="15678" y="909"/>
                  <a:pt x="19914" y="22"/>
                  <a:pt x="22456" y="3432"/>
                </a:cubicBezTo>
                <a:cubicBezTo>
                  <a:pt x="23097" y="1683"/>
                  <a:pt x="24328" y="474"/>
                  <a:pt x="25749" y="200"/>
                </a:cubicBezTo>
                <a:cubicBezTo>
                  <a:pt x="27313" y="-102"/>
                  <a:pt x="28875" y="770"/>
                  <a:pt x="29833" y="2481"/>
                </a:cubicBezTo>
                <a:cubicBezTo>
                  <a:pt x="31215" y="267"/>
                  <a:pt x="33501" y="-460"/>
                  <a:pt x="35463" y="690"/>
                </a:cubicBezTo>
                <a:cubicBezTo>
                  <a:pt x="36958" y="1566"/>
                  <a:pt x="38030" y="3400"/>
                  <a:pt x="38318" y="5576"/>
                </a:cubicBezTo>
                <a:cubicBezTo>
                  <a:pt x="40046" y="6218"/>
                  <a:pt x="41422" y="7998"/>
                  <a:pt x="41982" y="10318"/>
                </a:cubicBezTo>
                <a:cubicBezTo>
                  <a:pt x="42389" y="12002"/>
                  <a:pt x="42331" y="13831"/>
                  <a:pt x="41818" y="15460"/>
                </a:cubicBezTo>
                <a:cubicBezTo>
                  <a:pt x="43079" y="17694"/>
                  <a:pt x="43520" y="20590"/>
                  <a:pt x="43016" y="23322"/>
                </a:cubicBezTo>
                <a:cubicBezTo>
                  <a:pt x="42346" y="26954"/>
                  <a:pt x="40128" y="29674"/>
                  <a:pt x="37404" y="30204"/>
                </a:cubicBezTo>
                <a:cubicBezTo>
                  <a:pt x="37391" y="32471"/>
                  <a:pt x="36658" y="34621"/>
                  <a:pt x="35395" y="36101"/>
                </a:cubicBezTo>
                <a:cubicBezTo>
                  <a:pt x="33476" y="38350"/>
                  <a:pt x="30704" y="38639"/>
                  <a:pt x="28555" y="36815"/>
                </a:cubicBezTo>
                <a:cubicBezTo>
                  <a:pt x="27860" y="39948"/>
                  <a:pt x="25999" y="42343"/>
                  <a:pt x="23667" y="43106"/>
                </a:cubicBezTo>
                <a:cubicBezTo>
                  <a:pt x="20919" y="44005"/>
                  <a:pt x="18051" y="42473"/>
                  <a:pt x="16480" y="39266"/>
                </a:cubicBezTo>
                <a:cubicBezTo>
                  <a:pt x="12772" y="42310"/>
                  <a:pt x="7956" y="40599"/>
                  <a:pt x="5804" y="35472"/>
                </a:cubicBezTo>
                <a:cubicBezTo>
                  <a:pt x="3690" y="35809"/>
                  <a:pt x="1705" y="34024"/>
                  <a:pt x="1110" y="31250"/>
                </a:cubicBezTo>
                <a:cubicBezTo>
                  <a:pt x="679" y="29243"/>
                  <a:pt x="1060" y="27077"/>
                  <a:pt x="2113" y="25551"/>
                </a:cubicBezTo>
                <a:cubicBezTo>
                  <a:pt x="619" y="24354"/>
                  <a:pt x="-213" y="22057"/>
                  <a:pt x="-5" y="19704"/>
                </a:cubicBezTo>
                <a:cubicBezTo>
                  <a:pt x="239" y="16949"/>
                  <a:pt x="1845" y="14791"/>
                  <a:pt x="3863" y="14507"/>
                </a:cubicBezTo>
                <a:cubicBezTo>
                  <a:pt x="3875" y="14461"/>
                  <a:pt x="3888" y="14416"/>
                  <a:pt x="3900" y="14370"/>
                </a:cubicBezTo>
                <a:close/>
              </a:path>
              <a:path w="43200" h="43200" fill="none">
                <a:moveTo>
                  <a:pt x="4693" y="26177"/>
                </a:moveTo>
                <a:cubicBezTo>
                  <a:pt x="3809" y="26271"/>
                  <a:pt x="2925" y="25993"/>
                  <a:pt x="2160" y="25380"/>
                </a:cubicBezTo>
                <a:moveTo>
                  <a:pt x="6928" y="34899"/>
                </a:moveTo>
                <a:cubicBezTo>
                  <a:pt x="6573" y="35092"/>
                  <a:pt x="6200" y="35220"/>
                  <a:pt x="5820" y="35280"/>
                </a:cubicBezTo>
                <a:moveTo>
                  <a:pt x="16478" y="39090"/>
                </a:moveTo>
                <a:cubicBezTo>
                  <a:pt x="16211" y="38544"/>
                  <a:pt x="15987" y="37961"/>
                  <a:pt x="15810" y="37350"/>
                </a:cubicBezTo>
                <a:moveTo>
                  <a:pt x="28827" y="34751"/>
                </a:moveTo>
                <a:cubicBezTo>
                  <a:pt x="28788" y="35398"/>
                  <a:pt x="28698" y="36038"/>
                  <a:pt x="28560" y="36660"/>
                </a:cubicBezTo>
                <a:moveTo>
                  <a:pt x="34129" y="22954"/>
                </a:moveTo>
                <a:cubicBezTo>
                  <a:pt x="36133" y="24282"/>
                  <a:pt x="37398" y="27058"/>
                  <a:pt x="37380" y="30090"/>
                </a:cubicBezTo>
                <a:moveTo>
                  <a:pt x="41798" y="15354"/>
                </a:moveTo>
                <a:cubicBezTo>
                  <a:pt x="41473" y="16386"/>
                  <a:pt x="40978" y="17302"/>
                  <a:pt x="40350" y="18030"/>
                </a:cubicBezTo>
                <a:moveTo>
                  <a:pt x="38324" y="5426"/>
                </a:moveTo>
                <a:cubicBezTo>
                  <a:pt x="38379" y="5843"/>
                  <a:pt x="38405" y="6266"/>
                  <a:pt x="38400" y="6690"/>
                </a:cubicBezTo>
                <a:moveTo>
                  <a:pt x="29078" y="3952"/>
                </a:moveTo>
                <a:cubicBezTo>
                  <a:pt x="29267" y="3369"/>
                  <a:pt x="29516" y="2826"/>
                  <a:pt x="29820" y="2340"/>
                </a:cubicBezTo>
                <a:moveTo>
                  <a:pt x="22141" y="4720"/>
                </a:moveTo>
                <a:cubicBezTo>
                  <a:pt x="22218" y="4238"/>
                  <a:pt x="22339" y="3771"/>
                  <a:pt x="22500" y="3330"/>
                </a:cubicBezTo>
                <a:moveTo>
                  <a:pt x="14000" y="5192"/>
                </a:moveTo>
                <a:cubicBezTo>
                  <a:pt x="14472" y="5568"/>
                  <a:pt x="14908" y="6021"/>
                  <a:pt x="15300" y="6540"/>
                </a:cubicBezTo>
                <a:moveTo>
                  <a:pt x="4127" y="15789"/>
                </a:moveTo>
                <a:cubicBezTo>
                  <a:pt x="4024" y="15325"/>
                  <a:pt x="3948" y="14851"/>
                  <a:pt x="3900" y="14370"/>
                </a:cubicBezTo>
              </a:path>
            </a:pathLst>
          </a:custGeom>
          <a:solidFill>
            <a:schemeClr val="bg2">
              <a:lumMod val="60000"/>
              <a:lumOff val="40000"/>
            </a:schemeClr>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defTabSz="457020" eaLnBrk="1" fontAlgn="auto" hangingPunct="1">
              <a:spcBef>
                <a:spcPts val="0"/>
              </a:spcBef>
              <a:spcAft>
                <a:spcPts val="0"/>
              </a:spcAft>
              <a:defRPr/>
            </a:pPr>
            <a:r>
              <a:rPr lang="en-GB" sz="2400" dirty="0">
                <a:solidFill>
                  <a:schemeClr val="bg1"/>
                </a:solidFill>
                <a:latin typeface="Calibri" pitchFamily="-110" charset="0"/>
              </a:rPr>
              <a:t>Teacher </a:t>
            </a:r>
            <a:r>
              <a:rPr lang="en-GB" sz="2400" dirty="0" smtClean="0">
                <a:solidFill>
                  <a:schemeClr val="bg1"/>
                </a:solidFill>
                <a:latin typeface="Calibri" pitchFamily="-110" charset="0"/>
              </a:rPr>
              <a:t>talk</a:t>
            </a:r>
            <a:endParaRPr lang="en-GB" sz="2800" dirty="0" smtClean="0">
              <a:solidFill>
                <a:schemeClr val="bg1"/>
              </a:solidFill>
              <a:latin typeface="Calibri" pitchFamily="-110" charset="0"/>
            </a:endParaRPr>
          </a:p>
          <a:p>
            <a:pPr algn="ctr" defTabSz="457020" eaLnBrk="1" fontAlgn="auto" hangingPunct="1">
              <a:spcBef>
                <a:spcPts val="0"/>
              </a:spcBef>
              <a:spcAft>
                <a:spcPts val="0"/>
              </a:spcAft>
              <a:defRPr/>
            </a:pPr>
            <a:r>
              <a:rPr lang="en-GB" dirty="0" smtClean="0">
                <a:solidFill>
                  <a:schemeClr val="bg1"/>
                </a:solidFill>
                <a:latin typeface="Calibri" pitchFamily="-110" charset="0"/>
              </a:rPr>
              <a:t>How </a:t>
            </a:r>
            <a:r>
              <a:rPr lang="en-GB" dirty="0">
                <a:solidFill>
                  <a:schemeClr val="bg1"/>
                </a:solidFill>
                <a:latin typeface="Calibri" pitchFamily="-110" charset="0"/>
              </a:rPr>
              <a:t>will you decide on your strategy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decision-making process is best here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could you do if you disagree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Are you willing to change your views?</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Are you all convinced that is the best course of action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might go wrong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Will this ensure your survival ?</a:t>
            </a:r>
          </a:p>
          <a:p>
            <a:pPr marL="342900" indent="-342900" algn="ctr" defTabSz="457020" eaLnBrk="1" fontAlgn="auto" hangingPunct="1">
              <a:spcBef>
                <a:spcPts val="0"/>
              </a:spcBef>
              <a:spcAft>
                <a:spcPts val="0"/>
              </a:spcAft>
              <a:buFont typeface="Arial" pitchFamily="-110" charset="0"/>
              <a:buChar char="•"/>
              <a:defRPr/>
            </a:pPr>
            <a:endParaRPr lang="en-GB" dirty="0">
              <a:solidFill>
                <a:schemeClr val="bg1"/>
              </a:solidFill>
              <a:latin typeface="Calibri" pitchFamily="-110"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5"/>
                                        </p:tgtEl>
                                        <p:attrNameLst>
                                          <p:attrName>style.visibility</p:attrName>
                                        </p:attrNameLst>
                                      </p:cBhvr>
                                      <p:to>
                                        <p:strVal val="visible"/>
                                      </p:to>
                                    </p:set>
                                    <p:animEffect transition="in" filter="fade">
                                      <p:cBhvr>
                                        <p:cTn id="7" dur="500"/>
                                        <p:tgtEl>
                                          <p:spTgt spid="18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3"/>
                                        </p:tgtEl>
                                        <p:attrNameLst>
                                          <p:attrName>style.visibility</p:attrName>
                                        </p:attrNameLst>
                                      </p:cBhvr>
                                      <p:to>
                                        <p:strVal val="visible"/>
                                      </p:to>
                                    </p:set>
                                    <p:animEffect transition="in" filter="fade">
                                      <p:cBhvr>
                                        <p:cTn id="12" dur="500"/>
                                        <p:tgtEl>
                                          <p:spTgt spid="18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pic>
        <p:nvPicPr>
          <p:cNvPr id="196" name="Google Shape;196;p30"/>
          <p:cNvPicPr preferRelativeResize="0"/>
          <p:nvPr/>
        </p:nvPicPr>
        <p:blipFill>
          <a:blip r:embed="rId3">
            <a:alphaModFix amt="30000"/>
          </a:blip>
          <a:stretch>
            <a:fillRect/>
          </a:stretch>
        </p:blipFill>
        <p:spPr>
          <a:xfrm>
            <a:off x="355500" y="703075"/>
            <a:ext cx="4219499" cy="2608201"/>
          </a:xfrm>
          <a:prstGeom prst="rect">
            <a:avLst/>
          </a:prstGeom>
          <a:noFill/>
          <a:ln>
            <a:noFill/>
          </a:ln>
        </p:spPr>
      </p:pic>
      <p:sp>
        <p:nvSpPr>
          <p:cNvPr id="197" name="Google Shape;197;p30"/>
          <p:cNvSpPr/>
          <p:nvPr/>
        </p:nvSpPr>
        <p:spPr>
          <a:xfrm>
            <a:off x="368300" y="703262"/>
            <a:ext cx="4216500" cy="26052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98" name="Google Shape;198;p30"/>
          <p:cNvSpPr txBox="1"/>
          <p:nvPr/>
        </p:nvSpPr>
        <p:spPr>
          <a:xfrm>
            <a:off x="4986331" y="3506787"/>
            <a:ext cx="3609900" cy="23130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Student Action</a:t>
            </a:r>
            <a:endParaRPr dirty="0">
              <a:solidFill>
                <a:schemeClr val="bg1"/>
              </a:solidFill>
            </a:endParaRPr>
          </a:p>
          <a:p>
            <a:pPr marL="0" marR="0" lvl="0" indent="0" algn="l"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Groups</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10 minutes to decide which items will be necessary for their chosen strategy and to detail how they will use them.</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2 minutes to complete the 1-12 ranking</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Groups must have a ranked list by the end of this episode. </a:t>
            </a:r>
            <a:endParaRPr dirty="0">
              <a:solidFill>
                <a:schemeClr val="bg1"/>
              </a:solidFill>
            </a:endParaRPr>
          </a:p>
        </p:txBody>
      </p:sp>
      <p:sp>
        <p:nvSpPr>
          <p:cNvPr id="199" name="Google Shape;199;p30"/>
          <p:cNvSpPr txBox="1"/>
          <p:nvPr/>
        </p:nvSpPr>
        <p:spPr>
          <a:xfrm>
            <a:off x="2014537" y="1693862"/>
            <a:ext cx="1842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200" name="Google Shape;200;p30"/>
          <p:cNvSpPr txBox="1"/>
          <p:nvPr/>
        </p:nvSpPr>
        <p:spPr>
          <a:xfrm>
            <a:off x="700084" y="3492500"/>
            <a:ext cx="3559100" cy="23274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Teacher Action</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endParaRPr sz="1600" b="0" i="0" u="none" dirty="0">
              <a:solidFill>
                <a:schemeClr val="bg1"/>
              </a:solidFill>
              <a:latin typeface="Calibri"/>
              <a:ea typeface="Calibri"/>
              <a:cs typeface="Calibri"/>
              <a:sym typeface="Calibri"/>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Nudge groups to begin the ranking activity – which items will be most useful ?</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How will they be used ?</a:t>
            </a:r>
            <a:endParaRPr dirty="0">
              <a:solidFill>
                <a:schemeClr val="bg1"/>
              </a:solidFill>
            </a:endParaRPr>
          </a:p>
        </p:txBody>
      </p:sp>
      <p:pic>
        <p:nvPicPr>
          <p:cNvPr id="201" name="Google Shape;201;p30" descr="images.jpeg"/>
          <p:cNvPicPr preferRelativeResize="0"/>
          <p:nvPr/>
        </p:nvPicPr>
        <p:blipFill rotWithShape="1">
          <a:blip r:embed="rId4">
            <a:alphaModFix/>
          </a:blip>
          <a:srcRect/>
          <a:stretch/>
        </p:blipFill>
        <p:spPr>
          <a:xfrm>
            <a:off x="0" y="33337"/>
            <a:ext cx="430212" cy="461962"/>
          </a:xfrm>
          <a:prstGeom prst="rect">
            <a:avLst/>
          </a:prstGeom>
          <a:noFill/>
          <a:ln>
            <a:noFill/>
          </a:ln>
        </p:spPr>
      </p:pic>
      <p:sp>
        <p:nvSpPr>
          <p:cNvPr id="203" name="Google Shape;203;p30"/>
          <p:cNvSpPr txBox="1"/>
          <p:nvPr/>
        </p:nvSpPr>
        <p:spPr>
          <a:xfrm>
            <a:off x="368300" y="6001125"/>
            <a:ext cx="8528100" cy="717000"/>
          </a:xfrm>
          <a:prstGeom prst="rect">
            <a:avLst/>
          </a:prstGeom>
          <a:solidFill>
            <a:schemeClr val="bg2">
              <a:lumMod val="60000"/>
              <a:lumOff val="40000"/>
            </a:schemeClr>
          </a:solid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dirty="0">
                <a:solidFill>
                  <a:schemeClr val="dk1"/>
                </a:solidFill>
                <a:latin typeface="Calibri"/>
                <a:ea typeface="Calibri"/>
                <a:cs typeface="Calibri"/>
                <a:sym typeface="Calibri"/>
              </a:rPr>
              <a:t> </a:t>
            </a:r>
            <a:r>
              <a:rPr lang="en" sz="1800" b="0" i="0" u="none" dirty="0">
                <a:solidFill>
                  <a:schemeClr val="bg1"/>
                </a:solidFill>
                <a:latin typeface="Calibri"/>
                <a:ea typeface="Calibri"/>
                <a:cs typeface="Calibri"/>
                <a:sym typeface="Calibri"/>
              </a:rPr>
              <a:t>Call up/activate Prioritising action and foreseeing obstacles.(planning) Making good decisions to reach the </a:t>
            </a:r>
            <a:r>
              <a:rPr lang="en" sz="1800" b="0" i="0" u="none" dirty="0" smtClean="0">
                <a:solidFill>
                  <a:schemeClr val="bg1"/>
                </a:solidFill>
                <a:latin typeface="Calibri"/>
                <a:ea typeface="Calibri"/>
                <a:cs typeface="Calibri"/>
                <a:sym typeface="Calibri"/>
              </a:rPr>
              <a:t>goal. </a:t>
            </a:r>
            <a:r>
              <a:rPr lang="en" sz="1800" b="0" i="0" u="none" dirty="0">
                <a:solidFill>
                  <a:schemeClr val="bg1"/>
                </a:solidFill>
                <a:latin typeface="Calibri"/>
                <a:ea typeface="Calibri"/>
                <a:cs typeface="Calibri"/>
                <a:sym typeface="Calibri"/>
              </a:rPr>
              <a:t>Revising their ideas.</a:t>
            </a:r>
            <a:r>
              <a:rPr lang="en" sz="1800" b="0" i="0" u="none" dirty="0">
                <a:solidFill>
                  <a:schemeClr val="dk1"/>
                </a:solidFill>
                <a:latin typeface="Calibri"/>
                <a:ea typeface="Calibri"/>
                <a:cs typeface="Calibri"/>
                <a:sym typeface="Calibri"/>
              </a:rPr>
              <a:t> </a:t>
            </a:r>
            <a:endParaRPr dirty="0"/>
          </a:p>
        </p:txBody>
      </p:sp>
      <p:sp>
        <p:nvSpPr>
          <p:cNvPr id="204" name="Google Shape;204;p30"/>
          <p:cNvSpPr/>
          <p:nvPr/>
        </p:nvSpPr>
        <p:spPr>
          <a:xfrm>
            <a:off x="34925" y="111125"/>
            <a:ext cx="368400" cy="349200"/>
          </a:xfrm>
          <a:prstGeom prst="ellipse">
            <a:avLst/>
          </a:prstGeom>
          <a:solidFill>
            <a:schemeClr val="lt1">
              <a:alpha val="53725"/>
            </a:schemeClr>
          </a:solidFill>
          <a:ln w="9525" cap="flat" cmpd="sng">
            <a:solidFill>
              <a:schemeClr val="dk1"/>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Clr>
                <a:schemeClr val="dk1"/>
              </a:buClr>
              <a:buSzPts val="1200"/>
              <a:buFont typeface="Calibri"/>
              <a:buNone/>
            </a:pPr>
            <a:r>
              <a:rPr lang="en" sz="1200" b="0" i="0" u="none">
                <a:solidFill>
                  <a:schemeClr val="dk1"/>
                </a:solidFill>
                <a:latin typeface="Calibri"/>
                <a:ea typeface="Calibri"/>
                <a:cs typeface="Calibri"/>
                <a:sym typeface="Calibri"/>
              </a:rPr>
              <a:t>12</a:t>
            </a:r>
            <a:endParaRPr/>
          </a:p>
        </p:txBody>
      </p:sp>
      <p:sp>
        <p:nvSpPr>
          <p:cNvPr id="205" name="Google Shape;205;p30"/>
          <p:cNvSpPr txBox="1"/>
          <p:nvPr/>
        </p:nvSpPr>
        <p:spPr>
          <a:xfrm>
            <a:off x="915987" y="692462"/>
            <a:ext cx="3224100" cy="17559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800"/>
              <a:buFont typeface="Calibri"/>
              <a:buNone/>
            </a:pPr>
            <a:r>
              <a:rPr lang="en" sz="1800" b="1" i="0" u="none">
                <a:latin typeface="Calibri"/>
                <a:ea typeface="Calibri"/>
                <a:cs typeface="Calibri"/>
                <a:sym typeface="Calibri"/>
              </a:rPr>
              <a:t> Screen image</a:t>
            </a:r>
            <a:endParaRPr sz="1800"/>
          </a:p>
          <a:p>
            <a:pPr marL="0" marR="0" lvl="0" indent="0" algn="ctr" rtl="0">
              <a:lnSpc>
                <a:spcPct val="100000"/>
              </a:lnSpc>
              <a:spcBef>
                <a:spcPts val="0"/>
              </a:spcBef>
              <a:spcAft>
                <a:spcPts val="0"/>
              </a:spcAft>
              <a:buClr>
                <a:schemeClr val="dk1"/>
              </a:buClr>
              <a:buSzPts val="1800"/>
              <a:buFont typeface="Calibri"/>
              <a:buNone/>
            </a:pPr>
            <a:endParaRPr sz="1800" b="0" i="0" u="none">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r>
              <a:rPr lang="en" sz="1800" b="0" i="0" u="none">
                <a:latin typeface="Calibri"/>
                <a:ea typeface="Calibri"/>
                <a:cs typeface="Calibri"/>
                <a:sym typeface="Calibri"/>
              </a:rPr>
              <a:t>Which of the items </a:t>
            </a:r>
            <a:endParaRPr sz="1800"/>
          </a:p>
          <a:p>
            <a:pPr marL="0" marR="0" lvl="0" indent="0" algn="ctr" rtl="0">
              <a:lnSpc>
                <a:spcPct val="100000"/>
              </a:lnSpc>
              <a:spcBef>
                <a:spcPts val="0"/>
              </a:spcBef>
              <a:spcAft>
                <a:spcPts val="0"/>
              </a:spcAft>
              <a:buClr>
                <a:schemeClr val="dk1"/>
              </a:buClr>
              <a:buSzPts val="1800"/>
              <a:buFont typeface="Calibri"/>
              <a:buNone/>
            </a:pPr>
            <a:r>
              <a:rPr lang="en" sz="1800" b="0" i="0" u="none">
                <a:latin typeface="Calibri"/>
                <a:ea typeface="Calibri"/>
                <a:cs typeface="Calibri"/>
                <a:sym typeface="Calibri"/>
              </a:rPr>
              <a:t>will you need?</a:t>
            </a:r>
            <a:endParaRPr sz="1800"/>
          </a:p>
          <a:p>
            <a:pPr marL="0" marR="0" lvl="0" indent="0" algn="ctr" rtl="0">
              <a:lnSpc>
                <a:spcPct val="100000"/>
              </a:lnSpc>
              <a:spcBef>
                <a:spcPts val="0"/>
              </a:spcBef>
              <a:spcAft>
                <a:spcPts val="0"/>
              </a:spcAft>
              <a:buClr>
                <a:schemeClr val="dk1"/>
              </a:buClr>
              <a:buSzPts val="1800"/>
              <a:buFont typeface="Calibri"/>
              <a:buNone/>
            </a:pPr>
            <a:r>
              <a:rPr lang="en" sz="1800" b="0" i="0" u="none">
                <a:latin typeface="Calibri"/>
                <a:ea typeface="Calibri"/>
                <a:cs typeface="Calibri"/>
                <a:sym typeface="Calibri"/>
              </a:rPr>
              <a:t>How will you use them?</a:t>
            </a:r>
            <a:endParaRPr sz="1800"/>
          </a:p>
          <a:p>
            <a:pPr marL="0" marR="0" lvl="0" indent="0" algn="ctr" rtl="0">
              <a:lnSpc>
                <a:spcPct val="100000"/>
              </a:lnSpc>
              <a:spcBef>
                <a:spcPts val="0"/>
              </a:spcBef>
              <a:spcAft>
                <a:spcPts val="0"/>
              </a:spcAft>
              <a:buClr>
                <a:schemeClr val="dk1"/>
              </a:buClr>
              <a:buSzPts val="1800"/>
              <a:buFont typeface="Calibri"/>
              <a:buNone/>
            </a:pPr>
            <a:r>
              <a:rPr lang="en" sz="1800" b="0" i="0" u="none">
                <a:latin typeface="Calibri"/>
                <a:ea typeface="Calibri"/>
                <a:cs typeface="Calibri"/>
                <a:sym typeface="Calibri"/>
              </a:rPr>
              <a:t>Can you rank their importance?</a:t>
            </a:r>
            <a:endParaRPr sz="1800"/>
          </a:p>
        </p:txBody>
      </p:sp>
      <p:sp>
        <p:nvSpPr>
          <p:cNvPr id="206" name="Google Shape;206;p30"/>
          <p:cNvSpPr txBox="1"/>
          <p:nvPr/>
        </p:nvSpPr>
        <p:spPr>
          <a:xfrm>
            <a:off x="915987" y="209550"/>
            <a:ext cx="38799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a:solidFill>
                  <a:schemeClr val="dk1"/>
                </a:solidFill>
                <a:latin typeface="Calibri"/>
                <a:ea typeface="Calibri"/>
                <a:cs typeface="Calibri"/>
                <a:sym typeface="Calibri"/>
              </a:rPr>
              <a:t> Episode 4. What do we need [most]?</a:t>
            </a:r>
            <a:endParaRPr/>
          </a:p>
        </p:txBody>
      </p:sp>
      <p:sp>
        <p:nvSpPr>
          <p:cNvPr id="13" name="Cloud 3"/>
          <p:cNvSpPr>
            <a:spLocks/>
          </p:cNvSpPr>
          <p:nvPr/>
        </p:nvSpPr>
        <p:spPr bwMode="auto">
          <a:xfrm>
            <a:off x="4640260" y="717363"/>
            <a:ext cx="4403719" cy="2578288"/>
          </a:xfrm>
          <a:custGeom>
            <a:avLst/>
            <a:gdLst>
              <a:gd name="T0" fmla="*/ 457528 w 43200"/>
              <a:gd name="T1" fmla="*/ 1738233 h 43200"/>
              <a:gd name="T2" fmla="*/ 210582 w 43200"/>
              <a:gd name="T3" fmla="*/ 1685310 h 43200"/>
              <a:gd name="T4" fmla="*/ 675422 w 43200"/>
              <a:gd name="T5" fmla="*/ 2317401 h 43200"/>
              <a:gd name="T6" fmla="*/ 567401 w 43200"/>
              <a:gd name="T7" fmla="*/ 2342701 h 43200"/>
              <a:gd name="T8" fmla="*/ 1606467 w 43200"/>
              <a:gd name="T9" fmla="*/ 2595696 h 43200"/>
              <a:gd name="T10" fmla="*/ 1541342 w 43200"/>
              <a:gd name="T11" fmla="*/ 2480155 h 43200"/>
              <a:gd name="T12" fmla="*/ 2810390 w 43200"/>
              <a:gd name="T13" fmla="*/ 2307573 h 43200"/>
              <a:gd name="T14" fmla="*/ 2784360 w 43200"/>
              <a:gd name="T15" fmla="*/ 2434337 h 43200"/>
              <a:gd name="T16" fmla="*/ 3327291 w 43200"/>
              <a:gd name="T17" fmla="*/ 1524216 h 43200"/>
              <a:gd name="T18" fmla="*/ 3644236 w 43200"/>
              <a:gd name="T19" fmla="*/ 1998069 h 43200"/>
              <a:gd name="T20" fmla="*/ 4074954 w 43200"/>
              <a:gd name="T21" fmla="*/ 1019553 h 43200"/>
              <a:gd name="T22" fmla="*/ 3933786 w 43200"/>
              <a:gd name="T23" fmla="*/ 1197248 h 43200"/>
              <a:gd name="T24" fmla="*/ 3736268 w 43200"/>
              <a:gd name="T25" fmla="*/ 360303 h 43200"/>
              <a:gd name="T26" fmla="*/ 3743677 w 43200"/>
              <a:gd name="T27" fmla="*/ 444237 h 43200"/>
              <a:gd name="T28" fmla="*/ 2834861 w 43200"/>
              <a:gd name="T29" fmla="*/ 262425 h 43200"/>
              <a:gd name="T30" fmla="*/ 2907199 w 43200"/>
              <a:gd name="T31" fmla="*/ 155383 h 43200"/>
              <a:gd name="T32" fmla="*/ 2158561 w 43200"/>
              <a:gd name="T33" fmla="*/ 313423 h 43200"/>
              <a:gd name="T34" fmla="*/ 2193561 w 43200"/>
              <a:gd name="T35" fmla="*/ 221122 h 43200"/>
              <a:gd name="T36" fmla="*/ 1364882 w 43200"/>
              <a:gd name="T37" fmla="*/ 344765 h 43200"/>
              <a:gd name="T38" fmla="*/ 1491621 w 43200"/>
              <a:gd name="T39" fmla="*/ 434276 h 43200"/>
              <a:gd name="T40" fmla="*/ 402348 w 43200"/>
              <a:gd name="T41" fmla="*/ 1048438 h 43200"/>
              <a:gd name="T42" fmla="*/ 380217 w 43200"/>
              <a:gd name="T43" fmla="*/ 954212 h 432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200"/>
              <a:gd name="T67" fmla="*/ 0 h 43200"/>
              <a:gd name="T68" fmla="*/ 43200 w 43200"/>
              <a:gd name="T69" fmla="*/ 43200 h 4320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200" h="43200">
                <a:moveTo>
                  <a:pt x="3900" y="14370"/>
                </a:moveTo>
                <a:cubicBezTo>
                  <a:pt x="3629" y="11657"/>
                  <a:pt x="4261" y="8921"/>
                  <a:pt x="5623" y="6907"/>
                </a:cubicBezTo>
                <a:cubicBezTo>
                  <a:pt x="7775" y="3726"/>
                  <a:pt x="11264" y="3017"/>
                  <a:pt x="14005" y="5202"/>
                </a:cubicBezTo>
                <a:cubicBezTo>
                  <a:pt x="15678" y="909"/>
                  <a:pt x="19914" y="22"/>
                  <a:pt x="22456" y="3432"/>
                </a:cubicBezTo>
                <a:cubicBezTo>
                  <a:pt x="23097" y="1683"/>
                  <a:pt x="24328" y="474"/>
                  <a:pt x="25749" y="200"/>
                </a:cubicBezTo>
                <a:cubicBezTo>
                  <a:pt x="27313" y="-102"/>
                  <a:pt x="28875" y="770"/>
                  <a:pt x="29833" y="2481"/>
                </a:cubicBezTo>
                <a:cubicBezTo>
                  <a:pt x="31215" y="267"/>
                  <a:pt x="33501" y="-460"/>
                  <a:pt x="35463" y="690"/>
                </a:cubicBezTo>
                <a:cubicBezTo>
                  <a:pt x="36958" y="1566"/>
                  <a:pt x="38030" y="3400"/>
                  <a:pt x="38318" y="5576"/>
                </a:cubicBezTo>
                <a:cubicBezTo>
                  <a:pt x="40046" y="6218"/>
                  <a:pt x="41422" y="7998"/>
                  <a:pt x="41982" y="10318"/>
                </a:cubicBezTo>
                <a:cubicBezTo>
                  <a:pt x="42389" y="12002"/>
                  <a:pt x="42331" y="13831"/>
                  <a:pt x="41818" y="15460"/>
                </a:cubicBezTo>
                <a:cubicBezTo>
                  <a:pt x="43079" y="17694"/>
                  <a:pt x="43520" y="20590"/>
                  <a:pt x="43016" y="23322"/>
                </a:cubicBezTo>
                <a:cubicBezTo>
                  <a:pt x="42346" y="26954"/>
                  <a:pt x="40128" y="29674"/>
                  <a:pt x="37404" y="30204"/>
                </a:cubicBezTo>
                <a:cubicBezTo>
                  <a:pt x="37391" y="32471"/>
                  <a:pt x="36658" y="34621"/>
                  <a:pt x="35395" y="36101"/>
                </a:cubicBezTo>
                <a:cubicBezTo>
                  <a:pt x="33476" y="38350"/>
                  <a:pt x="30704" y="38639"/>
                  <a:pt x="28555" y="36815"/>
                </a:cubicBezTo>
                <a:cubicBezTo>
                  <a:pt x="27860" y="39948"/>
                  <a:pt x="25999" y="42343"/>
                  <a:pt x="23667" y="43106"/>
                </a:cubicBezTo>
                <a:cubicBezTo>
                  <a:pt x="20919" y="44005"/>
                  <a:pt x="18051" y="42473"/>
                  <a:pt x="16480" y="39266"/>
                </a:cubicBezTo>
                <a:cubicBezTo>
                  <a:pt x="12772" y="42310"/>
                  <a:pt x="7956" y="40599"/>
                  <a:pt x="5804" y="35472"/>
                </a:cubicBezTo>
                <a:cubicBezTo>
                  <a:pt x="3690" y="35809"/>
                  <a:pt x="1705" y="34024"/>
                  <a:pt x="1110" y="31250"/>
                </a:cubicBezTo>
                <a:cubicBezTo>
                  <a:pt x="679" y="29243"/>
                  <a:pt x="1060" y="27077"/>
                  <a:pt x="2113" y="25551"/>
                </a:cubicBezTo>
                <a:cubicBezTo>
                  <a:pt x="619" y="24354"/>
                  <a:pt x="-213" y="22057"/>
                  <a:pt x="-5" y="19704"/>
                </a:cubicBezTo>
                <a:cubicBezTo>
                  <a:pt x="239" y="16949"/>
                  <a:pt x="1845" y="14791"/>
                  <a:pt x="3863" y="14507"/>
                </a:cubicBezTo>
                <a:cubicBezTo>
                  <a:pt x="3875" y="14461"/>
                  <a:pt x="3888" y="14416"/>
                  <a:pt x="3900" y="14370"/>
                </a:cubicBezTo>
                <a:close/>
              </a:path>
              <a:path w="43200" h="43200" fill="none">
                <a:moveTo>
                  <a:pt x="4693" y="26177"/>
                </a:moveTo>
                <a:cubicBezTo>
                  <a:pt x="3809" y="26271"/>
                  <a:pt x="2925" y="25993"/>
                  <a:pt x="2160" y="25380"/>
                </a:cubicBezTo>
                <a:moveTo>
                  <a:pt x="6928" y="34899"/>
                </a:moveTo>
                <a:cubicBezTo>
                  <a:pt x="6573" y="35092"/>
                  <a:pt x="6200" y="35220"/>
                  <a:pt x="5820" y="35280"/>
                </a:cubicBezTo>
                <a:moveTo>
                  <a:pt x="16478" y="39090"/>
                </a:moveTo>
                <a:cubicBezTo>
                  <a:pt x="16211" y="38544"/>
                  <a:pt x="15987" y="37961"/>
                  <a:pt x="15810" y="37350"/>
                </a:cubicBezTo>
                <a:moveTo>
                  <a:pt x="28827" y="34751"/>
                </a:moveTo>
                <a:cubicBezTo>
                  <a:pt x="28788" y="35398"/>
                  <a:pt x="28698" y="36038"/>
                  <a:pt x="28560" y="36660"/>
                </a:cubicBezTo>
                <a:moveTo>
                  <a:pt x="34129" y="22954"/>
                </a:moveTo>
                <a:cubicBezTo>
                  <a:pt x="36133" y="24282"/>
                  <a:pt x="37398" y="27058"/>
                  <a:pt x="37380" y="30090"/>
                </a:cubicBezTo>
                <a:moveTo>
                  <a:pt x="41798" y="15354"/>
                </a:moveTo>
                <a:cubicBezTo>
                  <a:pt x="41473" y="16386"/>
                  <a:pt x="40978" y="17302"/>
                  <a:pt x="40350" y="18030"/>
                </a:cubicBezTo>
                <a:moveTo>
                  <a:pt x="38324" y="5426"/>
                </a:moveTo>
                <a:cubicBezTo>
                  <a:pt x="38379" y="5843"/>
                  <a:pt x="38405" y="6266"/>
                  <a:pt x="38400" y="6690"/>
                </a:cubicBezTo>
                <a:moveTo>
                  <a:pt x="29078" y="3952"/>
                </a:moveTo>
                <a:cubicBezTo>
                  <a:pt x="29267" y="3369"/>
                  <a:pt x="29516" y="2826"/>
                  <a:pt x="29820" y="2340"/>
                </a:cubicBezTo>
                <a:moveTo>
                  <a:pt x="22141" y="4720"/>
                </a:moveTo>
                <a:cubicBezTo>
                  <a:pt x="22218" y="4238"/>
                  <a:pt x="22339" y="3771"/>
                  <a:pt x="22500" y="3330"/>
                </a:cubicBezTo>
                <a:moveTo>
                  <a:pt x="14000" y="5192"/>
                </a:moveTo>
                <a:cubicBezTo>
                  <a:pt x="14472" y="5568"/>
                  <a:pt x="14908" y="6021"/>
                  <a:pt x="15300" y="6540"/>
                </a:cubicBezTo>
                <a:moveTo>
                  <a:pt x="4127" y="15789"/>
                </a:moveTo>
                <a:cubicBezTo>
                  <a:pt x="4024" y="15325"/>
                  <a:pt x="3948" y="14851"/>
                  <a:pt x="3900" y="14370"/>
                </a:cubicBezTo>
              </a:path>
            </a:pathLst>
          </a:custGeom>
          <a:solidFill>
            <a:schemeClr val="bg2">
              <a:lumMod val="60000"/>
              <a:lumOff val="40000"/>
            </a:schemeClr>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defTabSz="457020" eaLnBrk="1" fontAlgn="auto" hangingPunct="1">
              <a:spcBef>
                <a:spcPts val="0"/>
              </a:spcBef>
              <a:spcAft>
                <a:spcPts val="0"/>
              </a:spcAft>
              <a:defRPr/>
            </a:pPr>
            <a:r>
              <a:rPr lang="en-GB" sz="2200" dirty="0" smtClean="0">
                <a:solidFill>
                  <a:schemeClr val="bg1"/>
                </a:solidFill>
                <a:latin typeface="Calibri" pitchFamily="-110" charset="0"/>
              </a:rPr>
              <a:t>Teacher Talk</a:t>
            </a:r>
          </a:p>
          <a:p>
            <a:pPr marL="285750" indent="-285750" algn="ctr" defTabSz="457020" eaLnBrk="1" fontAlgn="auto" hangingPunct="1">
              <a:spcBef>
                <a:spcPts val="0"/>
              </a:spcBef>
              <a:spcAft>
                <a:spcPts val="0"/>
              </a:spcAft>
              <a:buFont typeface="Arial" panose="020B0604020202020204" pitchFamily="34" charset="0"/>
              <a:buChar char="•"/>
              <a:defRPr/>
            </a:pPr>
            <a:r>
              <a:rPr lang="en-GB" dirty="0" smtClean="0">
                <a:solidFill>
                  <a:schemeClr val="bg1"/>
                </a:solidFill>
                <a:latin typeface="Calibri" pitchFamily="-110" charset="0"/>
              </a:rPr>
              <a:t>Which </a:t>
            </a:r>
            <a:r>
              <a:rPr lang="en-GB" dirty="0">
                <a:solidFill>
                  <a:schemeClr val="bg1"/>
                </a:solidFill>
                <a:latin typeface="Calibri" pitchFamily="-110" charset="0"/>
              </a:rPr>
              <a:t>items will you need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How will you use them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Why is this item important?</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might happen if you used x. item?</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Have you overlooked anything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Are you still convinced that this is your </a:t>
            </a:r>
            <a:r>
              <a:rPr lang="en-GB" dirty="0" smtClean="0">
                <a:solidFill>
                  <a:schemeClr val="bg1"/>
                </a:solidFill>
                <a:latin typeface="Calibri" pitchFamily="-110" charset="0"/>
              </a:rPr>
              <a:t>best</a:t>
            </a:r>
          </a:p>
          <a:p>
            <a:pPr algn="ctr" defTabSz="457020" eaLnBrk="1" fontAlgn="auto" hangingPunct="1">
              <a:spcBef>
                <a:spcPts val="0"/>
              </a:spcBef>
              <a:spcAft>
                <a:spcPts val="0"/>
              </a:spcAft>
              <a:defRPr/>
            </a:pPr>
            <a:r>
              <a:rPr lang="en-GB" dirty="0" smtClean="0">
                <a:solidFill>
                  <a:schemeClr val="bg1"/>
                </a:solidFill>
                <a:latin typeface="Calibri" pitchFamily="-110" charset="0"/>
              </a:rPr>
              <a:t> </a:t>
            </a:r>
            <a:r>
              <a:rPr lang="en-GB" dirty="0">
                <a:solidFill>
                  <a:schemeClr val="bg1"/>
                </a:solidFill>
                <a:latin typeface="Calibri" pitchFamily="-110" charset="0"/>
              </a:rPr>
              <a:t>chance of survival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Can you now rank the items from </a:t>
            </a:r>
            <a:r>
              <a:rPr lang="en-GB" dirty="0" smtClean="0">
                <a:solidFill>
                  <a:schemeClr val="bg1"/>
                </a:solidFill>
                <a:latin typeface="Calibri" pitchFamily="-110" charset="0"/>
              </a:rPr>
              <a:t>1-12?</a:t>
            </a:r>
            <a:endParaRPr lang="en-GB" dirty="0">
              <a:solidFill>
                <a:schemeClr val="bg1"/>
              </a:solidFill>
              <a:latin typeface="Calibri" pitchFamily="-110" charset="0"/>
            </a:endParaRPr>
          </a:p>
          <a:p>
            <a:pPr marL="342900" indent="-342900" algn="ctr" defTabSz="457020" eaLnBrk="1" fontAlgn="auto" hangingPunct="1">
              <a:spcBef>
                <a:spcPts val="0"/>
              </a:spcBef>
              <a:spcAft>
                <a:spcPts val="0"/>
              </a:spcAft>
              <a:buFont typeface="Arial" pitchFamily="-110" charset="0"/>
              <a:buChar char="•"/>
              <a:defRPr/>
            </a:pPr>
            <a:endParaRPr lang="en-GB" dirty="0">
              <a:solidFill>
                <a:schemeClr val="bg1"/>
              </a:solidFill>
              <a:latin typeface="Calibri" pitchFamily="-110"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0"/>
                                        </p:tgtEl>
                                        <p:attrNameLst>
                                          <p:attrName>style.visibility</p:attrName>
                                        </p:attrNameLst>
                                      </p:cBhvr>
                                      <p:to>
                                        <p:strVal val="visible"/>
                                      </p:to>
                                    </p:set>
                                    <p:animEffect transition="in" filter="fade">
                                      <p:cBhvr>
                                        <p:cTn id="7" dur="500"/>
                                        <p:tgtEl>
                                          <p:spTgt spid="2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8"/>
                                        </p:tgtEl>
                                        <p:attrNameLst>
                                          <p:attrName>style.visibility</p:attrName>
                                        </p:attrNameLst>
                                      </p:cBhvr>
                                      <p:to>
                                        <p:strVal val="visible"/>
                                      </p:to>
                                    </p:set>
                                    <p:animEffect transition="in" filter="fade">
                                      <p:cBhvr>
                                        <p:cTn id="12" dur="500"/>
                                        <p:tgtEl>
                                          <p:spTgt spid="19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pic>
        <p:nvPicPr>
          <p:cNvPr id="211" name="Google Shape;211;p31"/>
          <p:cNvPicPr preferRelativeResize="0"/>
          <p:nvPr/>
        </p:nvPicPr>
        <p:blipFill>
          <a:blip r:embed="rId3">
            <a:alphaModFix amt="30000"/>
          </a:blip>
          <a:stretch>
            <a:fillRect/>
          </a:stretch>
        </p:blipFill>
        <p:spPr>
          <a:xfrm>
            <a:off x="355500" y="703075"/>
            <a:ext cx="4219499" cy="2608201"/>
          </a:xfrm>
          <a:prstGeom prst="rect">
            <a:avLst/>
          </a:prstGeom>
          <a:noFill/>
          <a:ln>
            <a:noFill/>
          </a:ln>
        </p:spPr>
      </p:pic>
      <p:sp>
        <p:nvSpPr>
          <p:cNvPr id="212" name="Google Shape;212;p31"/>
          <p:cNvSpPr/>
          <p:nvPr/>
        </p:nvSpPr>
        <p:spPr>
          <a:xfrm>
            <a:off x="368300" y="703262"/>
            <a:ext cx="4216500" cy="26052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213" name="Google Shape;213;p31"/>
          <p:cNvSpPr txBox="1"/>
          <p:nvPr/>
        </p:nvSpPr>
        <p:spPr>
          <a:xfrm>
            <a:off x="5057768" y="3506787"/>
            <a:ext cx="3567037" cy="23130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Student Action</a:t>
            </a:r>
            <a:endParaRPr dirty="0">
              <a:solidFill>
                <a:schemeClr val="bg1"/>
              </a:solidFill>
            </a:endParaRPr>
          </a:p>
          <a:p>
            <a:pPr marL="0" marR="0" lvl="0" indent="0" algn="l" rtl="0">
              <a:lnSpc>
                <a:spcPct val="100000"/>
              </a:lnSpc>
              <a:spcBef>
                <a:spcPts val="0"/>
              </a:spcBef>
              <a:spcAft>
                <a:spcPts val="0"/>
              </a:spcAft>
              <a:buClr>
                <a:srgbClr val="000000"/>
              </a:buClr>
              <a:buSzPts val="1600"/>
              <a:buFont typeface="Calibri"/>
              <a:buNone/>
            </a:pPr>
            <a:endParaRPr lang="en" sz="1600" b="1" i="0" u="none" dirty="0" smtClean="0">
              <a:solidFill>
                <a:schemeClr val="bg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Calibri"/>
              <a:buNone/>
            </a:pPr>
            <a:r>
              <a:rPr lang="en" sz="1600" b="1" i="0" u="none" dirty="0" smtClean="0">
                <a:solidFill>
                  <a:schemeClr val="bg1"/>
                </a:solidFill>
                <a:latin typeface="Calibri"/>
                <a:ea typeface="Calibri"/>
                <a:cs typeface="Calibri"/>
                <a:sym typeface="Calibri"/>
              </a:rPr>
              <a:t>Individually</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3 minutes for individuals to complete the post-decision questionnaire.</a:t>
            </a:r>
            <a:endParaRPr dirty="0">
              <a:solidFill>
                <a:schemeClr val="bg1"/>
              </a:solidFill>
            </a:endParaRPr>
          </a:p>
        </p:txBody>
      </p:sp>
      <p:sp>
        <p:nvSpPr>
          <p:cNvPr id="214" name="Google Shape;214;p31"/>
          <p:cNvSpPr txBox="1"/>
          <p:nvPr/>
        </p:nvSpPr>
        <p:spPr>
          <a:xfrm>
            <a:off x="2014537" y="1693862"/>
            <a:ext cx="1842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215" name="Google Shape;215;p31"/>
          <p:cNvSpPr txBox="1"/>
          <p:nvPr/>
        </p:nvSpPr>
        <p:spPr>
          <a:xfrm>
            <a:off x="814384" y="3492500"/>
            <a:ext cx="3501950" cy="23274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Teacher Action</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endParaRPr sz="1600" b="0" i="0" u="none" dirty="0">
              <a:solidFill>
                <a:schemeClr val="bg1"/>
              </a:solidFill>
              <a:latin typeface="Calibri"/>
              <a:ea typeface="Calibri"/>
              <a:cs typeface="Calibri"/>
              <a:sym typeface="Calibri"/>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Give out resource 3 – Post-decision Questionnaire.</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Intervene to support individuals as necessary</a:t>
            </a:r>
            <a:endParaRPr dirty="0">
              <a:solidFill>
                <a:schemeClr val="bg1"/>
              </a:solidFill>
            </a:endParaRPr>
          </a:p>
        </p:txBody>
      </p:sp>
      <p:pic>
        <p:nvPicPr>
          <p:cNvPr id="216" name="Google Shape;216;p31" descr="images.jpeg"/>
          <p:cNvPicPr preferRelativeResize="0"/>
          <p:nvPr/>
        </p:nvPicPr>
        <p:blipFill rotWithShape="1">
          <a:blip r:embed="rId4">
            <a:alphaModFix/>
          </a:blip>
          <a:srcRect/>
          <a:stretch/>
        </p:blipFill>
        <p:spPr>
          <a:xfrm>
            <a:off x="0" y="33337"/>
            <a:ext cx="430212" cy="461962"/>
          </a:xfrm>
          <a:prstGeom prst="rect">
            <a:avLst/>
          </a:prstGeom>
          <a:noFill/>
          <a:ln>
            <a:noFill/>
          </a:ln>
        </p:spPr>
      </p:pic>
      <p:sp>
        <p:nvSpPr>
          <p:cNvPr id="218" name="Google Shape;218;p31"/>
          <p:cNvSpPr txBox="1"/>
          <p:nvPr/>
        </p:nvSpPr>
        <p:spPr>
          <a:xfrm>
            <a:off x="368300" y="6222175"/>
            <a:ext cx="8585100" cy="369900"/>
          </a:xfrm>
          <a:prstGeom prst="rect">
            <a:avLst/>
          </a:prstGeom>
          <a:solidFill>
            <a:schemeClr val="bg2">
              <a:lumMod val="60000"/>
              <a:lumOff val="40000"/>
            </a:schemeClr>
          </a:solid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dirty="0">
                <a:solidFill>
                  <a:schemeClr val="dk1"/>
                </a:solidFill>
                <a:latin typeface="Calibri"/>
                <a:ea typeface="Calibri"/>
                <a:cs typeface="Calibri"/>
                <a:sym typeface="Calibri"/>
              </a:rPr>
              <a:t> </a:t>
            </a:r>
            <a:r>
              <a:rPr lang="en" sz="1800" b="0" i="0" u="none" dirty="0">
                <a:solidFill>
                  <a:schemeClr val="bg1"/>
                </a:solidFill>
                <a:latin typeface="Calibri"/>
                <a:ea typeface="Calibri"/>
                <a:cs typeface="Calibri"/>
                <a:sym typeface="Calibri"/>
              </a:rPr>
              <a:t>Call up/activate students’ capacity to reflect on their individual contribution/feelings</a:t>
            </a:r>
            <a:endParaRPr dirty="0">
              <a:solidFill>
                <a:schemeClr val="bg1"/>
              </a:solidFill>
            </a:endParaRPr>
          </a:p>
        </p:txBody>
      </p:sp>
      <p:sp>
        <p:nvSpPr>
          <p:cNvPr id="219" name="Google Shape;219;p31"/>
          <p:cNvSpPr/>
          <p:nvPr/>
        </p:nvSpPr>
        <p:spPr>
          <a:xfrm>
            <a:off x="34925" y="111125"/>
            <a:ext cx="368400" cy="349200"/>
          </a:xfrm>
          <a:prstGeom prst="ellipse">
            <a:avLst/>
          </a:prstGeom>
          <a:solidFill>
            <a:schemeClr val="lt1">
              <a:alpha val="53725"/>
            </a:schemeClr>
          </a:solidFill>
          <a:ln w="9525" cap="flat" cmpd="sng">
            <a:solidFill>
              <a:schemeClr val="dk1"/>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Clr>
                <a:schemeClr val="dk1"/>
              </a:buClr>
              <a:buSzPts val="1200"/>
              <a:buFont typeface="Calibri"/>
              <a:buNone/>
            </a:pPr>
            <a:r>
              <a:rPr lang="en" sz="1200" b="0" i="0" u="none">
                <a:solidFill>
                  <a:schemeClr val="dk1"/>
                </a:solidFill>
                <a:latin typeface="Calibri"/>
                <a:ea typeface="Calibri"/>
                <a:cs typeface="Calibri"/>
                <a:sym typeface="Calibri"/>
              </a:rPr>
              <a:t>3</a:t>
            </a:r>
            <a:endParaRPr/>
          </a:p>
        </p:txBody>
      </p:sp>
      <p:sp>
        <p:nvSpPr>
          <p:cNvPr id="220" name="Google Shape;220;p31"/>
          <p:cNvSpPr txBox="1"/>
          <p:nvPr/>
        </p:nvSpPr>
        <p:spPr>
          <a:xfrm>
            <a:off x="869625" y="866587"/>
            <a:ext cx="2995500" cy="1476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800"/>
              <a:buFont typeface="Calibri"/>
              <a:buNone/>
            </a:pPr>
            <a:r>
              <a:rPr lang="en" sz="1800" b="1" i="0" u="none">
                <a:latin typeface="Calibri"/>
                <a:ea typeface="Calibri"/>
                <a:cs typeface="Calibri"/>
                <a:sym typeface="Calibri"/>
              </a:rPr>
              <a:t> Screen image</a:t>
            </a:r>
            <a:endParaRPr sz="1800"/>
          </a:p>
          <a:p>
            <a:pPr marL="0" marR="0" lvl="0" indent="0" algn="ctr" rtl="0">
              <a:lnSpc>
                <a:spcPct val="100000"/>
              </a:lnSpc>
              <a:spcBef>
                <a:spcPts val="0"/>
              </a:spcBef>
              <a:spcAft>
                <a:spcPts val="0"/>
              </a:spcAft>
              <a:buClr>
                <a:schemeClr val="dk1"/>
              </a:buClr>
              <a:buSzPts val="1800"/>
              <a:buFont typeface="Calibri"/>
              <a:buNone/>
            </a:pPr>
            <a:endParaRPr sz="1800" b="0" i="0" u="none">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r>
              <a:rPr lang="en" sz="1800" b="1" i="0" u="none">
                <a:latin typeface="Calibri"/>
                <a:ea typeface="Calibri"/>
                <a:cs typeface="Calibri"/>
                <a:sym typeface="Calibri"/>
              </a:rPr>
              <a:t>Think about </a:t>
            </a:r>
            <a:endParaRPr sz="1800"/>
          </a:p>
          <a:p>
            <a:pPr marL="0" marR="0" lvl="0" indent="0" algn="ctr" rtl="0">
              <a:lnSpc>
                <a:spcPct val="100000"/>
              </a:lnSpc>
              <a:spcBef>
                <a:spcPts val="0"/>
              </a:spcBef>
              <a:spcAft>
                <a:spcPts val="0"/>
              </a:spcAft>
              <a:buClr>
                <a:schemeClr val="dk1"/>
              </a:buClr>
              <a:buSzPts val="1800"/>
              <a:buFont typeface="Calibri"/>
              <a:buNone/>
            </a:pPr>
            <a:r>
              <a:rPr lang="en" sz="1800" b="0" i="0" u="none">
                <a:latin typeface="Calibri"/>
                <a:ea typeface="Calibri"/>
                <a:cs typeface="Calibri"/>
                <a:sym typeface="Calibri"/>
              </a:rPr>
              <a:t>how well you contributed to the group decision</a:t>
            </a:r>
            <a:r>
              <a:rPr lang="en" sz="1800">
                <a:latin typeface="Calibri"/>
                <a:ea typeface="Calibri"/>
                <a:cs typeface="Calibri"/>
                <a:sym typeface="Calibri"/>
              </a:rPr>
              <a:t>s</a:t>
            </a:r>
            <a:endParaRPr sz="1800"/>
          </a:p>
        </p:txBody>
      </p:sp>
      <p:sp>
        <p:nvSpPr>
          <p:cNvPr id="221" name="Google Shape;221;p31"/>
          <p:cNvSpPr txBox="1"/>
          <p:nvPr/>
        </p:nvSpPr>
        <p:spPr>
          <a:xfrm>
            <a:off x="955675" y="287337"/>
            <a:ext cx="27288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a:solidFill>
                  <a:schemeClr val="dk1"/>
                </a:solidFill>
                <a:latin typeface="Calibri"/>
                <a:ea typeface="Calibri"/>
                <a:cs typeface="Calibri"/>
                <a:sym typeface="Calibri"/>
              </a:rPr>
              <a:t>Episode 5. How did I do?</a:t>
            </a:r>
            <a:endParaRPr/>
          </a:p>
        </p:txBody>
      </p:sp>
      <p:sp>
        <p:nvSpPr>
          <p:cNvPr id="13" name="Cloud 3"/>
          <p:cNvSpPr>
            <a:spLocks/>
          </p:cNvSpPr>
          <p:nvPr/>
        </p:nvSpPr>
        <p:spPr bwMode="auto">
          <a:xfrm>
            <a:off x="4725987" y="717363"/>
            <a:ext cx="4198837" cy="2578288"/>
          </a:xfrm>
          <a:custGeom>
            <a:avLst/>
            <a:gdLst>
              <a:gd name="T0" fmla="*/ 457528 w 43200"/>
              <a:gd name="T1" fmla="*/ 1738233 h 43200"/>
              <a:gd name="T2" fmla="*/ 210582 w 43200"/>
              <a:gd name="T3" fmla="*/ 1685310 h 43200"/>
              <a:gd name="T4" fmla="*/ 675422 w 43200"/>
              <a:gd name="T5" fmla="*/ 2317401 h 43200"/>
              <a:gd name="T6" fmla="*/ 567401 w 43200"/>
              <a:gd name="T7" fmla="*/ 2342701 h 43200"/>
              <a:gd name="T8" fmla="*/ 1606467 w 43200"/>
              <a:gd name="T9" fmla="*/ 2595696 h 43200"/>
              <a:gd name="T10" fmla="*/ 1541342 w 43200"/>
              <a:gd name="T11" fmla="*/ 2480155 h 43200"/>
              <a:gd name="T12" fmla="*/ 2810390 w 43200"/>
              <a:gd name="T13" fmla="*/ 2307573 h 43200"/>
              <a:gd name="T14" fmla="*/ 2784360 w 43200"/>
              <a:gd name="T15" fmla="*/ 2434337 h 43200"/>
              <a:gd name="T16" fmla="*/ 3327291 w 43200"/>
              <a:gd name="T17" fmla="*/ 1524216 h 43200"/>
              <a:gd name="T18" fmla="*/ 3644236 w 43200"/>
              <a:gd name="T19" fmla="*/ 1998069 h 43200"/>
              <a:gd name="T20" fmla="*/ 4074954 w 43200"/>
              <a:gd name="T21" fmla="*/ 1019553 h 43200"/>
              <a:gd name="T22" fmla="*/ 3933786 w 43200"/>
              <a:gd name="T23" fmla="*/ 1197248 h 43200"/>
              <a:gd name="T24" fmla="*/ 3736268 w 43200"/>
              <a:gd name="T25" fmla="*/ 360303 h 43200"/>
              <a:gd name="T26" fmla="*/ 3743677 w 43200"/>
              <a:gd name="T27" fmla="*/ 444237 h 43200"/>
              <a:gd name="T28" fmla="*/ 2834861 w 43200"/>
              <a:gd name="T29" fmla="*/ 262425 h 43200"/>
              <a:gd name="T30" fmla="*/ 2907199 w 43200"/>
              <a:gd name="T31" fmla="*/ 155383 h 43200"/>
              <a:gd name="T32" fmla="*/ 2158561 w 43200"/>
              <a:gd name="T33" fmla="*/ 313423 h 43200"/>
              <a:gd name="T34" fmla="*/ 2193561 w 43200"/>
              <a:gd name="T35" fmla="*/ 221122 h 43200"/>
              <a:gd name="T36" fmla="*/ 1364882 w 43200"/>
              <a:gd name="T37" fmla="*/ 344765 h 43200"/>
              <a:gd name="T38" fmla="*/ 1491621 w 43200"/>
              <a:gd name="T39" fmla="*/ 434276 h 43200"/>
              <a:gd name="T40" fmla="*/ 402348 w 43200"/>
              <a:gd name="T41" fmla="*/ 1048438 h 43200"/>
              <a:gd name="T42" fmla="*/ 380217 w 43200"/>
              <a:gd name="T43" fmla="*/ 954212 h 432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200"/>
              <a:gd name="T67" fmla="*/ 0 h 43200"/>
              <a:gd name="T68" fmla="*/ 43200 w 43200"/>
              <a:gd name="T69" fmla="*/ 43200 h 4320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200" h="43200">
                <a:moveTo>
                  <a:pt x="3900" y="14370"/>
                </a:moveTo>
                <a:cubicBezTo>
                  <a:pt x="3629" y="11657"/>
                  <a:pt x="4261" y="8921"/>
                  <a:pt x="5623" y="6907"/>
                </a:cubicBezTo>
                <a:cubicBezTo>
                  <a:pt x="7775" y="3726"/>
                  <a:pt x="11264" y="3017"/>
                  <a:pt x="14005" y="5202"/>
                </a:cubicBezTo>
                <a:cubicBezTo>
                  <a:pt x="15678" y="909"/>
                  <a:pt x="19914" y="22"/>
                  <a:pt x="22456" y="3432"/>
                </a:cubicBezTo>
                <a:cubicBezTo>
                  <a:pt x="23097" y="1683"/>
                  <a:pt x="24328" y="474"/>
                  <a:pt x="25749" y="200"/>
                </a:cubicBezTo>
                <a:cubicBezTo>
                  <a:pt x="27313" y="-102"/>
                  <a:pt x="28875" y="770"/>
                  <a:pt x="29833" y="2481"/>
                </a:cubicBezTo>
                <a:cubicBezTo>
                  <a:pt x="31215" y="267"/>
                  <a:pt x="33501" y="-460"/>
                  <a:pt x="35463" y="690"/>
                </a:cubicBezTo>
                <a:cubicBezTo>
                  <a:pt x="36958" y="1566"/>
                  <a:pt x="38030" y="3400"/>
                  <a:pt x="38318" y="5576"/>
                </a:cubicBezTo>
                <a:cubicBezTo>
                  <a:pt x="40046" y="6218"/>
                  <a:pt x="41422" y="7998"/>
                  <a:pt x="41982" y="10318"/>
                </a:cubicBezTo>
                <a:cubicBezTo>
                  <a:pt x="42389" y="12002"/>
                  <a:pt x="42331" y="13831"/>
                  <a:pt x="41818" y="15460"/>
                </a:cubicBezTo>
                <a:cubicBezTo>
                  <a:pt x="43079" y="17694"/>
                  <a:pt x="43520" y="20590"/>
                  <a:pt x="43016" y="23322"/>
                </a:cubicBezTo>
                <a:cubicBezTo>
                  <a:pt x="42346" y="26954"/>
                  <a:pt x="40128" y="29674"/>
                  <a:pt x="37404" y="30204"/>
                </a:cubicBezTo>
                <a:cubicBezTo>
                  <a:pt x="37391" y="32471"/>
                  <a:pt x="36658" y="34621"/>
                  <a:pt x="35395" y="36101"/>
                </a:cubicBezTo>
                <a:cubicBezTo>
                  <a:pt x="33476" y="38350"/>
                  <a:pt x="30704" y="38639"/>
                  <a:pt x="28555" y="36815"/>
                </a:cubicBezTo>
                <a:cubicBezTo>
                  <a:pt x="27860" y="39948"/>
                  <a:pt x="25999" y="42343"/>
                  <a:pt x="23667" y="43106"/>
                </a:cubicBezTo>
                <a:cubicBezTo>
                  <a:pt x="20919" y="44005"/>
                  <a:pt x="18051" y="42473"/>
                  <a:pt x="16480" y="39266"/>
                </a:cubicBezTo>
                <a:cubicBezTo>
                  <a:pt x="12772" y="42310"/>
                  <a:pt x="7956" y="40599"/>
                  <a:pt x="5804" y="35472"/>
                </a:cubicBezTo>
                <a:cubicBezTo>
                  <a:pt x="3690" y="35809"/>
                  <a:pt x="1705" y="34024"/>
                  <a:pt x="1110" y="31250"/>
                </a:cubicBezTo>
                <a:cubicBezTo>
                  <a:pt x="679" y="29243"/>
                  <a:pt x="1060" y="27077"/>
                  <a:pt x="2113" y="25551"/>
                </a:cubicBezTo>
                <a:cubicBezTo>
                  <a:pt x="619" y="24354"/>
                  <a:pt x="-213" y="22057"/>
                  <a:pt x="-5" y="19704"/>
                </a:cubicBezTo>
                <a:cubicBezTo>
                  <a:pt x="239" y="16949"/>
                  <a:pt x="1845" y="14791"/>
                  <a:pt x="3863" y="14507"/>
                </a:cubicBezTo>
                <a:cubicBezTo>
                  <a:pt x="3875" y="14461"/>
                  <a:pt x="3888" y="14416"/>
                  <a:pt x="3900" y="14370"/>
                </a:cubicBezTo>
                <a:close/>
              </a:path>
              <a:path w="43200" h="43200" fill="none">
                <a:moveTo>
                  <a:pt x="4693" y="26177"/>
                </a:moveTo>
                <a:cubicBezTo>
                  <a:pt x="3809" y="26271"/>
                  <a:pt x="2925" y="25993"/>
                  <a:pt x="2160" y="25380"/>
                </a:cubicBezTo>
                <a:moveTo>
                  <a:pt x="6928" y="34899"/>
                </a:moveTo>
                <a:cubicBezTo>
                  <a:pt x="6573" y="35092"/>
                  <a:pt x="6200" y="35220"/>
                  <a:pt x="5820" y="35280"/>
                </a:cubicBezTo>
                <a:moveTo>
                  <a:pt x="16478" y="39090"/>
                </a:moveTo>
                <a:cubicBezTo>
                  <a:pt x="16211" y="38544"/>
                  <a:pt x="15987" y="37961"/>
                  <a:pt x="15810" y="37350"/>
                </a:cubicBezTo>
                <a:moveTo>
                  <a:pt x="28827" y="34751"/>
                </a:moveTo>
                <a:cubicBezTo>
                  <a:pt x="28788" y="35398"/>
                  <a:pt x="28698" y="36038"/>
                  <a:pt x="28560" y="36660"/>
                </a:cubicBezTo>
                <a:moveTo>
                  <a:pt x="34129" y="22954"/>
                </a:moveTo>
                <a:cubicBezTo>
                  <a:pt x="36133" y="24282"/>
                  <a:pt x="37398" y="27058"/>
                  <a:pt x="37380" y="30090"/>
                </a:cubicBezTo>
                <a:moveTo>
                  <a:pt x="41798" y="15354"/>
                </a:moveTo>
                <a:cubicBezTo>
                  <a:pt x="41473" y="16386"/>
                  <a:pt x="40978" y="17302"/>
                  <a:pt x="40350" y="18030"/>
                </a:cubicBezTo>
                <a:moveTo>
                  <a:pt x="38324" y="5426"/>
                </a:moveTo>
                <a:cubicBezTo>
                  <a:pt x="38379" y="5843"/>
                  <a:pt x="38405" y="6266"/>
                  <a:pt x="38400" y="6690"/>
                </a:cubicBezTo>
                <a:moveTo>
                  <a:pt x="29078" y="3952"/>
                </a:moveTo>
                <a:cubicBezTo>
                  <a:pt x="29267" y="3369"/>
                  <a:pt x="29516" y="2826"/>
                  <a:pt x="29820" y="2340"/>
                </a:cubicBezTo>
                <a:moveTo>
                  <a:pt x="22141" y="4720"/>
                </a:moveTo>
                <a:cubicBezTo>
                  <a:pt x="22218" y="4238"/>
                  <a:pt x="22339" y="3771"/>
                  <a:pt x="22500" y="3330"/>
                </a:cubicBezTo>
                <a:moveTo>
                  <a:pt x="14000" y="5192"/>
                </a:moveTo>
                <a:cubicBezTo>
                  <a:pt x="14472" y="5568"/>
                  <a:pt x="14908" y="6021"/>
                  <a:pt x="15300" y="6540"/>
                </a:cubicBezTo>
                <a:moveTo>
                  <a:pt x="4127" y="15789"/>
                </a:moveTo>
                <a:cubicBezTo>
                  <a:pt x="4024" y="15325"/>
                  <a:pt x="3948" y="14851"/>
                  <a:pt x="3900" y="14370"/>
                </a:cubicBezTo>
              </a:path>
            </a:pathLst>
          </a:custGeom>
          <a:solidFill>
            <a:schemeClr val="bg2">
              <a:lumMod val="60000"/>
              <a:lumOff val="40000"/>
            </a:schemeClr>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defTabSz="457020" eaLnBrk="1" fontAlgn="auto" hangingPunct="1">
              <a:spcBef>
                <a:spcPts val="0"/>
              </a:spcBef>
              <a:spcAft>
                <a:spcPts val="0"/>
              </a:spcAft>
              <a:defRPr/>
            </a:pPr>
            <a:r>
              <a:rPr lang="en-GB" sz="2800" dirty="0">
                <a:solidFill>
                  <a:schemeClr val="bg1"/>
                </a:solidFill>
                <a:latin typeface="Calibri" pitchFamily="-110" charset="0"/>
              </a:rPr>
              <a:t>Teacher talk</a:t>
            </a:r>
          </a:p>
          <a:p>
            <a:pPr marL="342900" indent="-342900" algn="ctr" defTabSz="457020" eaLnBrk="1" fontAlgn="auto" hangingPunct="1">
              <a:spcBef>
                <a:spcPts val="0"/>
              </a:spcBef>
              <a:spcAft>
                <a:spcPts val="0"/>
              </a:spcAft>
              <a:buFont typeface="Arial" pitchFamily="-110" charset="0"/>
              <a:buChar char="•"/>
              <a:defRPr/>
            </a:pPr>
            <a:r>
              <a:rPr lang="en-GB" dirty="0" smtClean="0">
                <a:solidFill>
                  <a:schemeClr val="bg1"/>
                </a:solidFill>
                <a:latin typeface="Calibri" pitchFamily="-110" charset="0"/>
              </a:rPr>
              <a:t>None required</a:t>
            </a:r>
            <a:endParaRPr lang="en-GB" dirty="0">
              <a:solidFill>
                <a:schemeClr val="bg1"/>
              </a:solidFill>
              <a:latin typeface="Calibri" pitchFamily="-110"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
                                        </p:tgtEl>
                                        <p:attrNameLst>
                                          <p:attrName>style.visibility</p:attrName>
                                        </p:attrNameLst>
                                      </p:cBhvr>
                                      <p:to>
                                        <p:strVal val="visible"/>
                                      </p:to>
                                    </p:set>
                                    <p:animEffect transition="in" filter="fade">
                                      <p:cBhvr>
                                        <p:cTn id="7" dur="500"/>
                                        <p:tgtEl>
                                          <p:spTgt spid="2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3"/>
                                        </p:tgtEl>
                                        <p:attrNameLst>
                                          <p:attrName>style.visibility</p:attrName>
                                        </p:attrNameLst>
                                      </p:cBhvr>
                                      <p:to>
                                        <p:strVal val="visible"/>
                                      </p:to>
                                    </p:set>
                                    <p:animEffect transition="in" filter="fade">
                                      <p:cBhvr>
                                        <p:cTn id="12" dur="500"/>
                                        <p:tgtEl>
                                          <p:spTgt spid="21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pic>
        <p:nvPicPr>
          <p:cNvPr id="226" name="Google Shape;226;p32"/>
          <p:cNvPicPr preferRelativeResize="0"/>
          <p:nvPr/>
        </p:nvPicPr>
        <p:blipFill>
          <a:blip r:embed="rId3">
            <a:alphaModFix amt="29000"/>
          </a:blip>
          <a:stretch>
            <a:fillRect/>
          </a:stretch>
        </p:blipFill>
        <p:spPr>
          <a:xfrm>
            <a:off x="355500" y="703075"/>
            <a:ext cx="4219499" cy="2608201"/>
          </a:xfrm>
          <a:prstGeom prst="rect">
            <a:avLst/>
          </a:prstGeom>
          <a:noFill/>
          <a:ln>
            <a:noFill/>
          </a:ln>
        </p:spPr>
      </p:pic>
      <p:sp>
        <p:nvSpPr>
          <p:cNvPr id="227" name="Google Shape;227;p32"/>
          <p:cNvSpPr/>
          <p:nvPr/>
        </p:nvSpPr>
        <p:spPr>
          <a:xfrm>
            <a:off x="368300" y="703262"/>
            <a:ext cx="4216500" cy="26052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228" name="Google Shape;228;p32"/>
          <p:cNvSpPr txBox="1"/>
          <p:nvPr/>
        </p:nvSpPr>
        <p:spPr>
          <a:xfrm>
            <a:off x="4986333" y="3506787"/>
            <a:ext cx="3638475" cy="23130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Student Action</a:t>
            </a:r>
            <a:endParaRPr dirty="0">
              <a:solidFill>
                <a:schemeClr val="bg1"/>
              </a:solidFill>
            </a:endParaRPr>
          </a:p>
          <a:p>
            <a:pPr marL="0" marR="0" lvl="0" indent="0" algn="l"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Groups</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3 minutes for observers to feed back to the group the collaboration behaviours that they recorded during the activity</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3 minutes discussion – how could we have been more effective as a group ?</a:t>
            </a:r>
            <a:endParaRPr dirty="0">
              <a:solidFill>
                <a:schemeClr val="bg1"/>
              </a:solidFill>
            </a:endParaRPr>
          </a:p>
        </p:txBody>
      </p:sp>
      <p:sp>
        <p:nvSpPr>
          <p:cNvPr id="229" name="Google Shape;229;p32"/>
          <p:cNvSpPr txBox="1"/>
          <p:nvPr/>
        </p:nvSpPr>
        <p:spPr>
          <a:xfrm>
            <a:off x="2014537" y="1693862"/>
            <a:ext cx="1842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230" name="Google Shape;230;p32"/>
          <p:cNvSpPr txBox="1"/>
          <p:nvPr/>
        </p:nvSpPr>
        <p:spPr>
          <a:xfrm>
            <a:off x="828670" y="3492500"/>
            <a:ext cx="3359075" cy="23274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Teacher Action</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endParaRPr sz="1600" b="0" i="0" u="none" dirty="0">
              <a:solidFill>
                <a:schemeClr val="bg1"/>
              </a:solidFill>
              <a:latin typeface="Calibri"/>
              <a:ea typeface="Calibri"/>
              <a:cs typeface="Calibri"/>
              <a:sym typeface="Calibri"/>
            </a:endParaRPr>
          </a:p>
          <a:p>
            <a:pPr marL="0" marR="0" lvl="0" indent="-101600" algn="l" rtl="0">
              <a:lnSpc>
                <a:spcPct val="100000"/>
              </a:lnSpc>
              <a:spcBef>
                <a:spcPts val="0"/>
              </a:spcBef>
              <a:spcAft>
                <a:spcPts val="0"/>
              </a:spcAft>
              <a:buClr>
                <a:srgbClr val="000000"/>
              </a:buClr>
              <a:buSzPts val="1600"/>
              <a:buFont typeface="Arial"/>
              <a:buChar char="•"/>
            </a:pPr>
            <a:r>
              <a:rPr lang="en" sz="1600" dirty="0">
                <a:solidFill>
                  <a:schemeClr val="bg1"/>
                </a:solidFill>
                <a:latin typeface="Calibri"/>
                <a:ea typeface="Calibri"/>
                <a:cs typeface="Calibri"/>
                <a:sym typeface="Calibri"/>
              </a:rPr>
              <a:t>Set up the episode</a:t>
            </a:r>
            <a:endParaRPr sz="1600" dirty="0">
              <a:solidFill>
                <a:schemeClr val="bg1"/>
              </a:solidFill>
              <a:latin typeface="Calibri"/>
              <a:ea typeface="Calibri"/>
              <a:cs typeface="Calibri"/>
              <a:sym typeface="Calibri"/>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Intervene to support observers as necessary.</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Nudge groups to consider how they might behave differently next time they work as a team.</a:t>
            </a:r>
            <a:endParaRPr dirty="0">
              <a:solidFill>
                <a:schemeClr val="bg1"/>
              </a:solidFill>
            </a:endParaRPr>
          </a:p>
        </p:txBody>
      </p:sp>
      <p:pic>
        <p:nvPicPr>
          <p:cNvPr id="231" name="Google Shape;231;p32" descr="images.jpeg"/>
          <p:cNvPicPr preferRelativeResize="0"/>
          <p:nvPr/>
        </p:nvPicPr>
        <p:blipFill rotWithShape="1">
          <a:blip r:embed="rId4">
            <a:alphaModFix/>
          </a:blip>
          <a:srcRect/>
          <a:stretch/>
        </p:blipFill>
        <p:spPr>
          <a:xfrm>
            <a:off x="0" y="33337"/>
            <a:ext cx="430212" cy="461962"/>
          </a:xfrm>
          <a:prstGeom prst="rect">
            <a:avLst/>
          </a:prstGeom>
          <a:noFill/>
          <a:ln>
            <a:noFill/>
          </a:ln>
        </p:spPr>
      </p:pic>
      <p:sp>
        <p:nvSpPr>
          <p:cNvPr id="233" name="Google Shape;233;p32"/>
          <p:cNvSpPr txBox="1"/>
          <p:nvPr/>
        </p:nvSpPr>
        <p:spPr>
          <a:xfrm>
            <a:off x="355500" y="6001125"/>
            <a:ext cx="8597700" cy="720000"/>
          </a:xfrm>
          <a:prstGeom prst="rect">
            <a:avLst/>
          </a:prstGeom>
          <a:solidFill>
            <a:schemeClr val="bg2">
              <a:lumMod val="60000"/>
              <a:lumOff val="40000"/>
            </a:schemeClr>
          </a:solid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dirty="0">
                <a:solidFill>
                  <a:schemeClr val="bg1"/>
                </a:solidFill>
                <a:latin typeface="Calibri"/>
                <a:ea typeface="Calibri"/>
                <a:cs typeface="Calibri"/>
                <a:sym typeface="Calibri"/>
              </a:rPr>
              <a:t>Call up/activate students’ ability to accept feedback on team performance and draw warranted conclusions, to reflect on their performance as a group</a:t>
            </a:r>
            <a:endParaRPr dirty="0">
              <a:solidFill>
                <a:schemeClr val="bg1"/>
              </a:solidFill>
            </a:endParaRPr>
          </a:p>
        </p:txBody>
      </p:sp>
      <p:sp>
        <p:nvSpPr>
          <p:cNvPr id="234" name="Google Shape;234;p32"/>
          <p:cNvSpPr/>
          <p:nvPr/>
        </p:nvSpPr>
        <p:spPr>
          <a:xfrm>
            <a:off x="34925" y="111125"/>
            <a:ext cx="368400" cy="349200"/>
          </a:xfrm>
          <a:prstGeom prst="ellipse">
            <a:avLst/>
          </a:prstGeom>
          <a:solidFill>
            <a:schemeClr val="lt1">
              <a:alpha val="53725"/>
            </a:schemeClr>
          </a:solidFill>
          <a:ln w="9525" cap="flat" cmpd="sng">
            <a:solidFill>
              <a:schemeClr val="dk1"/>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Clr>
                <a:schemeClr val="dk1"/>
              </a:buClr>
              <a:buSzPts val="1200"/>
              <a:buFont typeface="Calibri"/>
              <a:buNone/>
            </a:pPr>
            <a:r>
              <a:rPr lang="en" sz="1200" b="0" i="0" u="none" dirty="0">
                <a:solidFill>
                  <a:schemeClr val="dk1"/>
                </a:solidFill>
                <a:latin typeface="Calibri"/>
                <a:ea typeface="Calibri"/>
                <a:cs typeface="Calibri"/>
                <a:sym typeface="Calibri"/>
              </a:rPr>
              <a:t>6</a:t>
            </a:r>
            <a:endParaRPr dirty="0"/>
          </a:p>
        </p:txBody>
      </p:sp>
      <p:sp>
        <p:nvSpPr>
          <p:cNvPr id="235" name="Google Shape;235;p32"/>
          <p:cNvSpPr txBox="1"/>
          <p:nvPr/>
        </p:nvSpPr>
        <p:spPr>
          <a:xfrm>
            <a:off x="765175" y="690562"/>
            <a:ext cx="3622800" cy="1478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800"/>
              <a:buFont typeface="Calibri"/>
              <a:buNone/>
            </a:pPr>
            <a:r>
              <a:rPr lang="en" sz="1800" b="1" i="0" u="none">
                <a:latin typeface="Calibri"/>
                <a:ea typeface="Calibri"/>
                <a:cs typeface="Calibri"/>
                <a:sym typeface="Calibri"/>
              </a:rPr>
              <a:t> Screen image</a:t>
            </a:r>
            <a:endParaRPr sz="1800"/>
          </a:p>
          <a:p>
            <a:pPr marL="0" marR="0" lvl="0" indent="0" algn="ctr" rtl="0">
              <a:lnSpc>
                <a:spcPct val="100000"/>
              </a:lnSpc>
              <a:spcBef>
                <a:spcPts val="0"/>
              </a:spcBef>
              <a:spcAft>
                <a:spcPts val="0"/>
              </a:spcAft>
              <a:buClr>
                <a:schemeClr val="dk1"/>
              </a:buClr>
              <a:buSzPts val="1800"/>
              <a:buFont typeface="Calibri"/>
              <a:buNone/>
            </a:pPr>
            <a:endParaRPr sz="1800" b="0" i="0" u="none">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r>
              <a:rPr lang="en" sz="1800" b="0" i="0" u="none">
                <a:latin typeface="Calibri"/>
                <a:ea typeface="Calibri"/>
                <a:cs typeface="Calibri"/>
                <a:sym typeface="Calibri"/>
              </a:rPr>
              <a:t>How well did we perform as a team?</a:t>
            </a:r>
            <a:endParaRPr sz="1800"/>
          </a:p>
          <a:p>
            <a:pPr marL="0" marR="0" lvl="0" indent="0" algn="ctr" rtl="0">
              <a:lnSpc>
                <a:spcPct val="100000"/>
              </a:lnSpc>
              <a:spcBef>
                <a:spcPts val="0"/>
              </a:spcBef>
              <a:spcAft>
                <a:spcPts val="0"/>
              </a:spcAft>
              <a:buClr>
                <a:schemeClr val="dk1"/>
              </a:buClr>
              <a:buSzPts val="1800"/>
              <a:buFont typeface="Calibri"/>
              <a:buNone/>
            </a:pPr>
            <a:endParaRPr sz="1800" b="0" i="0" u="none">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r>
              <a:rPr lang="en" sz="1800" b="0" i="0" u="none">
                <a:latin typeface="Calibri"/>
                <a:ea typeface="Calibri"/>
                <a:cs typeface="Calibri"/>
                <a:sym typeface="Calibri"/>
              </a:rPr>
              <a:t>What did the observers see?</a:t>
            </a:r>
            <a:endParaRPr sz="1800"/>
          </a:p>
        </p:txBody>
      </p:sp>
      <p:sp>
        <p:nvSpPr>
          <p:cNvPr id="236" name="Google Shape;236;p32"/>
          <p:cNvSpPr txBox="1"/>
          <p:nvPr/>
        </p:nvSpPr>
        <p:spPr>
          <a:xfrm>
            <a:off x="706437" y="311150"/>
            <a:ext cx="4344900" cy="368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a:solidFill>
                  <a:schemeClr val="dk1"/>
                </a:solidFill>
                <a:latin typeface="Calibri"/>
                <a:ea typeface="Calibri"/>
                <a:cs typeface="Calibri"/>
                <a:sym typeface="Calibri"/>
              </a:rPr>
              <a:t> Episode 6. How well did we do as a team? </a:t>
            </a:r>
            <a:endParaRPr/>
          </a:p>
        </p:txBody>
      </p:sp>
      <p:sp>
        <p:nvSpPr>
          <p:cNvPr id="13" name="Cloud 3"/>
          <p:cNvSpPr>
            <a:spLocks/>
          </p:cNvSpPr>
          <p:nvPr/>
        </p:nvSpPr>
        <p:spPr bwMode="auto">
          <a:xfrm>
            <a:off x="4725988" y="708125"/>
            <a:ext cx="4198636" cy="2601813"/>
          </a:xfrm>
          <a:custGeom>
            <a:avLst/>
            <a:gdLst>
              <a:gd name="T0" fmla="*/ 457528 w 43200"/>
              <a:gd name="T1" fmla="*/ 1738233 h 43200"/>
              <a:gd name="T2" fmla="*/ 210582 w 43200"/>
              <a:gd name="T3" fmla="*/ 1685310 h 43200"/>
              <a:gd name="T4" fmla="*/ 675422 w 43200"/>
              <a:gd name="T5" fmla="*/ 2317401 h 43200"/>
              <a:gd name="T6" fmla="*/ 567401 w 43200"/>
              <a:gd name="T7" fmla="*/ 2342701 h 43200"/>
              <a:gd name="T8" fmla="*/ 1606467 w 43200"/>
              <a:gd name="T9" fmla="*/ 2595696 h 43200"/>
              <a:gd name="T10" fmla="*/ 1541342 w 43200"/>
              <a:gd name="T11" fmla="*/ 2480155 h 43200"/>
              <a:gd name="T12" fmla="*/ 2810390 w 43200"/>
              <a:gd name="T13" fmla="*/ 2307573 h 43200"/>
              <a:gd name="T14" fmla="*/ 2784360 w 43200"/>
              <a:gd name="T15" fmla="*/ 2434337 h 43200"/>
              <a:gd name="T16" fmla="*/ 3327291 w 43200"/>
              <a:gd name="T17" fmla="*/ 1524216 h 43200"/>
              <a:gd name="T18" fmla="*/ 3644236 w 43200"/>
              <a:gd name="T19" fmla="*/ 1998069 h 43200"/>
              <a:gd name="T20" fmla="*/ 4074954 w 43200"/>
              <a:gd name="T21" fmla="*/ 1019553 h 43200"/>
              <a:gd name="T22" fmla="*/ 3933786 w 43200"/>
              <a:gd name="T23" fmla="*/ 1197248 h 43200"/>
              <a:gd name="T24" fmla="*/ 3736268 w 43200"/>
              <a:gd name="T25" fmla="*/ 360303 h 43200"/>
              <a:gd name="T26" fmla="*/ 3743677 w 43200"/>
              <a:gd name="T27" fmla="*/ 444237 h 43200"/>
              <a:gd name="T28" fmla="*/ 2834861 w 43200"/>
              <a:gd name="T29" fmla="*/ 262425 h 43200"/>
              <a:gd name="T30" fmla="*/ 2907199 w 43200"/>
              <a:gd name="T31" fmla="*/ 155383 h 43200"/>
              <a:gd name="T32" fmla="*/ 2158561 w 43200"/>
              <a:gd name="T33" fmla="*/ 313423 h 43200"/>
              <a:gd name="T34" fmla="*/ 2193561 w 43200"/>
              <a:gd name="T35" fmla="*/ 221122 h 43200"/>
              <a:gd name="T36" fmla="*/ 1364882 w 43200"/>
              <a:gd name="T37" fmla="*/ 344765 h 43200"/>
              <a:gd name="T38" fmla="*/ 1491621 w 43200"/>
              <a:gd name="T39" fmla="*/ 434276 h 43200"/>
              <a:gd name="T40" fmla="*/ 402348 w 43200"/>
              <a:gd name="T41" fmla="*/ 1048438 h 43200"/>
              <a:gd name="T42" fmla="*/ 380217 w 43200"/>
              <a:gd name="T43" fmla="*/ 954212 h 432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200"/>
              <a:gd name="T67" fmla="*/ 0 h 43200"/>
              <a:gd name="T68" fmla="*/ 43200 w 43200"/>
              <a:gd name="T69" fmla="*/ 43200 h 4320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200" h="43200">
                <a:moveTo>
                  <a:pt x="3900" y="14370"/>
                </a:moveTo>
                <a:cubicBezTo>
                  <a:pt x="3629" y="11657"/>
                  <a:pt x="4261" y="8921"/>
                  <a:pt x="5623" y="6907"/>
                </a:cubicBezTo>
                <a:cubicBezTo>
                  <a:pt x="7775" y="3726"/>
                  <a:pt x="11264" y="3017"/>
                  <a:pt x="14005" y="5202"/>
                </a:cubicBezTo>
                <a:cubicBezTo>
                  <a:pt x="15678" y="909"/>
                  <a:pt x="19914" y="22"/>
                  <a:pt x="22456" y="3432"/>
                </a:cubicBezTo>
                <a:cubicBezTo>
                  <a:pt x="23097" y="1683"/>
                  <a:pt x="24328" y="474"/>
                  <a:pt x="25749" y="200"/>
                </a:cubicBezTo>
                <a:cubicBezTo>
                  <a:pt x="27313" y="-102"/>
                  <a:pt x="28875" y="770"/>
                  <a:pt x="29833" y="2481"/>
                </a:cubicBezTo>
                <a:cubicBezTo>
                  <a:pt x="31215" y="267"/>
                  <a:pt x="33501" y="-460"/>
                  <a:pt x="35463" y="690"/>
                </a:cubicBezTo>
                <a:cubicBezTo>
                  <a:pt x="36958" y="1566"/>
                  <a:pt x="38030" y="3400"/>
                  <a:pt x="38318" y="5576"/>
                </a:cubicBezTo>
                <a:cubicBezTo>
                  <a:pt x="40046" y="6218"/>
                  <a:pt x="41422" y="7998"/>
                  <a:pt x="41982" y="10318"/>
                </a:cubicBezTo>
                <a:cubicBezTo>
                  <a:pt x="42389" y="12002"/>
                  <a:pt x="42331" y="13831"/>
                  <a:pt x="41818" y="15460"/>
                </a:cubicBezTo>
                <a:cubicBezTo>
                  <a:pt x="43079" y="17694"/>
                  <a:pt x="43520" y="20590"/>
                  <a:pt x="43016" y="23322"/>
                </a:cubicBezTo>
                <a:cubicBezTo>
                  <a:pt x="42346" y="26954"/>
                  <a:pt x="40128" y="29674"/>
                  <a:pt x="37404" y="30204"/>
                </a:cubicBezTo>
                <a:cubicBezTo>
                  <a:pt x="37391" y="32471"/>
                  <a:pt x="36658" y="34621"/>
                  <a:pt x="35395" y="36101"/>
                </a:cubicBezTo>
                <a:cubicBezTo>
                  <a:pt x="33476" y="38350"/>
                  <a:pt x="30704" y="38639"/>
                  <a:pt x="28555" y="36815"/>
                </a:cubicBezTo>
                <a:cubicBezTo>
                  <a:pt x="27860" y="39948"/>
                  <a:pt x="25999" y="42343"/>
                  <a:pt x="23667" y="43106"/>
                </a:cubicBezTo>
                <a:cubicBezTo>
                  <a:pt x="20919" y="44005"/>
                  <a:pt x="18051" y="42473"/>
                  <a:pt x="16480" y="39266"/>
                </a:cubicBezTo>
                <a:cubicBezTo>
                  <a:pt x="12772" y="42310"/>
                  <a:pt x="7956" y="40599"/>
                  <a:pt x="5804" y="35472"/>
                </a:cubicBezTo>
                <a:cubicBezTo>
                  <a:pt x="3690" y="35809"/>
                  <a:pt x="1705" y="34024"/>
                  <a:pt x="1110" y="31250"/>
                </a:cubicBezTo>
                <a:cubicBezTo>
                  <a:pt x="679" y="29243"/>
                  <a:pt x="1060" y="27077"/>
                  <a:pt x="2113" y="25551"/>
                </a:cubicBezTo>
                <a:cubicBezTo>
                  <a:pt x="619" y="24354"/>
                  <a:pt x="-213" y="22057"/>
                  <a:pt x="-5" y="19704"/>
                </a:cubicBezTo>
                <a:cubicBezTo>
                  <a:pt x="239" y="16949"/>
                  <a:pt x="1845" y="14791"/>
                  <a:pt x="3863" y="14507"/>
                </a:cubicBezTo>
                <a:cubicBezTo>
                  <a:pt x="3875" y="14461"/>
                  <a:pt x="3888" y="14416"/>
                  <a:pt x="3900" y="14370"/>
                </a:cubicBezTo>
                <a:close/>
              </a:path>
              <a:path w="43200" h="43200" fill="none">
                <a:moveTo>
                  <a:pt x="4693" y="26177"/>
                </a:moveTo>
                <a:cubicBezTo>
                  <a:pt x="3809" y="26271"/>
                  <a:pt x="2925" y="25993"/>
                  <a:pt x="2160" y="25380"/>
                </a:cubicBezTo>
                <a:moveTo>
                  <a:pt x="6928" y="34899"/>
                </a:moveTo>
                <a:cubicBezTo>
                  <a:pt x="6573" y="35092"/>
                  <a:pt x="6200" y="35220"/>
                  <a:pt x="5820" y="35280"/>
                </a:cubicBezTo>
                <a:moveTo>
                  <a:pt x="16478" y="39090"/>
                </a:moveTo>
                <a:cubicBezTo>
                  <a:pt x="16211" y="38544"/>
                  <a:pt x="15987" y="37961"/>
                  <a:pt x="15810" y="37350"/>
                </a:cubicBezTo>
                <a:moveTo>
                  <a:pt x="28827" y="34751"/>
                </a:moveTo>
                <a:cubicBezTo>
                  <a:pt x="28788" y="35398"/>
                  <a:pt x="28698" y="36038"/>
                  <a:pt x="28560" y="36660"/>
                </a:cubicBezTo>
                <a:moveTo>
                  <a:pt x="34129" y="22954"/>
                </a:moveTo>
                <a:cubicBezTo>
                  <a:pt x="36133" y="24282"/>
                  <a:pt x="37398" y="27058"/>
                  <a:pt x="37380" y="30090"/>
                </a:cubicBezTo>
                <a:moveTo>
                  <a:pt x="41798" y="15354"/>
                </a:moveTo>
                <a:cubicBezTo>
                  <a:pt x="41473" y="16386"/>
                  <a:pt x="40978" y="17302"/>
                  <a:pt x="40350" y="18030"/>
                </a:cubicBezTo>
                <a:moveTo>
                  <a:pt x="38324" y="5426"/>
                </a:moveTo>
                <a:cubicBezTo>
                  <a:pt x="38379" y="5843"/>
                  <a:pt x="38405" y="6266"/>
                  <a:pt x="38400" y="6690"/>
                </a:cubicBezTo>
                <a:moveTo>
                  <a:pt x="29078" y="3952"/>
                </a:moveTo>
                <a:cubicBezTo>
                  <a:pt x="29267" y="3369"/>
                  <a:pt x="29516" y="2826"/>
                  <a:pt x="29820" y="2340"/>
                </a:cubicBezTo>
                <a:moveTo>
                  <a:pt x="22141" y="4720"/>
                </a:moveTo>
                <a:cubicBezTo>
                  <a:pt x="22218" y="4238"/>
                  <a:pt x="22339" y="3771"/>
                  <a:pt x="22500" y="3330"/>
                </a:cubicBezTo>
                <a:moveTo>
                  <a:pt x="14000" y="5192"/>
                </a:moveTo>
                <a:cubicBezTo>
                  <a:pt x="14472" y="5568"/>
                  <a:pt x="14908" y="6021"/>
                  <a:pt x="15300" y="6540"/>
                </a:cubicBezTo>
                <a:moveTo>
                  <a:pt x="4127" y="15789"/>
                </a:moveTo>
                <a:cubicBezTo>
                  <a:pt x="4024" y="15325"/>
                  <a:pt x="3948" y="14851"/>
                  <a:pt x="3900" y="14370"/>
                </a:cubicBezTo>
              </a:path>
            </a:pathLst>
          </a:custGeom>
          <a:solidFill>
            <a:schemeClr val="bg2">
              <a:lumMod val="60000"/>
              <a:lumOff val="40000"/>
            </a:schemeClr>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defTabSz="457020" eaLnBrk="1" fontAlgn="auto" hangingPunct="1">
              <a:spcBef>
                <a:spcPts val="0"/>
              </a:spcBef>
              <a:spcAft>
                <a:spcPts val="0"/>
              </a:spcAft>
              <a:defRPr/>
            </a:pPr>
            <a:r>
              <a:rPr lang="en-GB" sz="2400" dirty="0">
                <a:solidFill>
                  <a:schemeClr val="bg1"/>
                </a:solidFill>
                <a:latin typeface="Calibri" pitchFamily="-110" charset="0"/>
              </a:rPr>
              <a:t>Teacher </a:t>
            </a:r>
            <a:r>
              <a:rPr lang="en-GB" sz="2400" dirty="0" smtClean="0">
                <a:solidFill>
                  <a:schemeClr val="bg1"/>
                </a:solidFill>
                <a:latin typeface="Calibri" pitchFamily="-110" charset="0"/>
              </a:rPr>
              <a:t>talk</a:t>
            </a:r>
            <a:endParaRPr lang="en-GB" sz="2800" dirty="0" smtClean="0">
              <a:solidFill>
                <a:schemeClr val="bg1"/>
              </a:solidFill>
              <a:latin typeface="Calibri" pitchFamily="-110" charset="0"/>
            </a:endParaRPr>
          </a:p>
          <a:p>
            <a:pPr marL="285750" indent="-285750" algn="ctr" defTabSz="457020" eaLnBrk="1" fontAlgn="auto" hangingPunct="1">
              <a:spcBef>
                <a:spcPts val="0"/>
              </a:spcBef>
              <a:spcAft>
                <a:spcPts val="0"/>
              </a:spcAft>
              <a:buFont typeface="Arial" panose="020B0604020202020204" pitchFamily="34" charset="0"/>
              <a:buChar char="•"/>
              <a:defRPr/>
            </a:pPr>
            <a:r>
              <a:rPr lang="en-GB" dirty="0" smtClean="0">
                <a:solidFill>
                  <a:schemeClr val="bg1"/>
                </a:solidFill>
                <a:latin typeface="Calibri" pitchFamily="-110" charset="0"/>
              </a:rPr>
              <a:t>What </a:t>
            </a:r>
            <a:r>
              <a:rPr lang="en-GB" dirty="0">
                <a:solidFill>
                  <a:schemeClr val="bg1"/>
                </a:solidFill>
                <a:latin typeface="Calibri" pitchFamily="-110" charset="0"/>
              </a:rPr>
              <a:t>helped the group to be successful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hindered you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How might you deal with this next time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Which behaviours are essential for successful group working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How did you overcome disagreement?</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Did you look for enough reasons for </a:t>
            </a:r>
            <a:endParaRPr lang="en-GB" dirty="0" smtClean="0">
              <a:solidFill>
                <a:schemeClr val="bg1"/>
              </a:solidFill>
              <a:latin typeface="Calibri" pitchFamily="-110" charset="0"/>
            </a:endParaRPr>
          </a:p>
          <a:p>
            <a:pPr algn="ctr" defTabSz="457020" eaLnBrk="1" fontAlgn="auto" hangingPunct="1">
              <a:spcBef>
                <a:spcPts val="0"/>
              </a:spcBef>
              <a:spcAft>
                <a:spcPts val="0"/>
              </a:spcAft>
              <a:defRPr/>
            </a:pPr>
            <a:r>
              <a:rPr lang="en-GB" dirty="0" smtClean="0">
                <a:solidFill>
                  <a:schemeClr val="bg1"/>
                </a:solidFill>
                <a:latin typeface="Calibri" pitchFamily="-110" charset="0"/>
              </a:rPr>
              <a:t>your </a:t>
            </a:r>
            <a:r>
              <a:rPr lang="en-GB" dirty="0">
                <a:solidFill>
                  <a:schemeClr val="bg1"/>
                </a:solidFill>
                <a:latin typeface="Calibri" pitchFamily="-110" charset="0"/>
              </a:rPr>
              <a:t>decisions?</a:t>
            </a:r>
          </a:p>
          <a:p>
            <a:pPr marL="342900" indent="-342900" algn="ctr" defTabSz="457020" eaLnBrk="1" fontAlgn="auto" hangingPunct="1">
              <a:spcBef>
                <a:spcPts val="0"/>
              </a:spcBef>
              <a:spcAft>
                <a:spcPts val="0"/>
              </a:spcAft>
              <a:buFont typeface="Arial" pitchFamily="-110" charset="0"/>
              <a:buChar char="•"/>
              <a:defRPr/>
            </a:pPr>
            <a:endParaRPr lang="en-GB" dirty="0">
              <a:solidFill>
                <a:schemeClr val="bg1"/>
              </a:solidFill>
              <a:latin typeface="Calibri" pitchFamily="-110"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0"/>
                                        </p:tgtEl>
                                        <p:attrNameLst>
                                          <p:attrName>style.visibility</p:attrName>
                                        </p:attrNameLst>
                                      </p:cBhvr>
                                      <p:to>
                                        <p:strVal val="visible"/>
                                      </p:to>
                                    </p:set>
                                    <p:animEffect transition="in" filter="fade">
                                      <p:cBhvr>
                                        <p:cTn id="7" dur="500"/>
                                        <p:tgtEl>
                                          <p:spTgt spid="2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8"/>
                                        </p:tgtEl>
                                        <p:attrNameLst>
                                          <p:attrName>style.visibility</p:attrName>
                                        </p:attrNameLst>
                                      </p:cBhvr>
                                      <p:to>
                                        <p:strVal val="visible"/>
                                      </p:to>
                                    </p:set>
                                    <p:animEffect transition="in" filter="fade">
                                      <p:cBhvr>
                                        <p:cTn id="12" dur="500"/>
                                        <p:tgtEl>
                                          <p:spTgt spid="22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pic>
        <p:nvPicPr>
          <p:cNvPr id="242" name="Google Shape;242;p33"/>
          <p:cNvPicPr preferRelativeResize="0"/>
          <p:nvPr/>
        </p:nvPicPr>
        <p:blipFill>
          <a:blip r:embed="rId3">
            <a:alphaModFix amt="30000"/>
          </a:blip>
          <a:stretch>
            <a:fillRect/>
          </a:stretch>
        </p:blipFill>
        <p:spPr>
          <a:xfrm>
            <a:off x="355500" y="703075"/>
            <a:ext cx="4219499" cy="2608201"/>
          </a:xfrm>
          <a:prstGeom prst="rect">
            <a:avLst/>
          </a:prstGeom>
          <a:noFill/>
          <a:ln w="9525" cap="flat" cmpd="sng">
            <a:solidFill>
              <a:srgbClr val="0000FF"/>
            </a:solidFill>
            <a:prstDash val="solid"/>
            <a:round/>
            <a:headEnd type="none" w="sm" len="sm"/>
            <a:tailEnd type="none" w="sm" len="sm"/>
          </a:ln>
        </p:spPr>
      </p:pic>
      <p:sp>
        <p:nvSpPr>
          <p:cNvPr id="243" name="Google Shape;243;p33"/>
          <p:cNvSpPr/>
          <p:nvPr/>
        </p:nvSpPr>
        <p:spPr>
          <a:xfrm>
            <a:off x="368300" y="703262"/>
            <a:ext cx="4216500" cy="26052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244" name="Google Shape;244;p33"/>
          <p:cNvSpPr txBox="1"/>
          <p:nvPr/>
        </p:nvSpPr>
        <p:spPr>
          <a:xfrm>
            <a:off x="5014907" y="3506787"/>
            <a:ext cx="3595612" cy="23130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Student Action</a:t>
            </a:r>
            <a:endParaRPr dirty="0">
              <a:solidFill>
                <a:schemeClr val="bg1"/>
              </a:solidFill>
            </a:endParaRPr>
          </a:p>
          <a:p>
            <a:pPr marL="0" marR="0" lvl="0" indent="0" algn="l" rtl="0">
              <a:lnSpc>
                <a:spcPct val="100000"/>
              </a:lnSpc>
              <a:spcBef>
                <a:spcPts val="0"/>
              </a:spcBef>
              <a:spcAft>
                <a:spcPts val="0"/>
              </a:spcAft>
              <a:buClr>
                <a:srgbClr val="000000"/>
              </a:buClr>
              <a:buSzPts val="1600"/>
              <a:buFont typeface="Calibri"/>
              <a:buNone/>
            </a:pPr>
            <a:r>
              <a:rPr lang="en" sz="1600" b="0" i="0" u="none" dirty="0">
                <a:solidFill>
                  <a:schemeClr val="bg1"/>
                </a:solidFill>
                <a:latin typeface="Calibri"/>
                <a:ea typeface="Calibri"/>
                <a:cs typeface="Calibri"/>
                <a:sym typeface="Calibri"/>
              </a:rPr>
              <a:t>Groups</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3 minutes for groups to compare and contrast their solution with the expert version.</a:t>
            </a:r>
            <a:endParaRPr dirty="0">
              <a:solidFill>
                <a:schemeClr val="bg1"/>
              </a:solidFill>
            </a:endParaRPr>
          </a:p>
          <a:p>
            <a:pPr marL="0" marR="0" lvl="0" indent="-101600" algn="l" rtl="0">
              <a:lnSpc>
                <a:spcPct val="100000"/>
              </a:lnSpc>
              <a:spcBef>
                <a:spcPts val="0"/>
              </a:spcBef>
              <a:spcAft>
                <a:spcPts val="0"/>
              </a:spcAft>
              <a:buClr>
                <a:srgbClr val="000000"/>
              </a:buClr>
              <a:buSzPts val="1600"/>
              <a:buFont typeface="Arial"/>
              <a:buChar char="•"/>
            </a:pPr>
            <a:r>
              <a:rPr lang="en" sz="1600" b="0" i="0" u="none" dirty="0">
                <a:solidFill>
                  <a:schemeClr val="bg1"/>
                </a:solidFill>
                <a:latin typeface="Calibri"/>
                <a:ea typeface="Calibri"/>
                <a:cs typeface="Calibri"/>
                <a:sym typeface="Calibri"/>
              </a:rPr>
              <a:t>3 minutes to consider what they could have done differently.</a:t>
            </a:r>
            <a:endParaRPr dirty="0">
              <a:solidFill>
                <a:schemeClr val="bg1"/>
              </a:solidFill>
            </a:endParaRPr>
          </a:p>
        </p:txBody>
      </p:sp>
      <p:sp>
        <p:nvSpPr>
          <p:cNvPr id="245" name="Google Shape;245;p33"/>
          <p:cNvSpPr txBox="1"/>
          <p:nvPr/>
        </p:nvSpPr>
        <p:spPr>
          <a:xfrm>
            <a:off x="2014537" y="1693862"/>
            <a:ext cx="184200" cy="369900"/>
          </a:xfrm>
          <a:prstGeom prst="rect">
            <a:avLst/>
          </a:prstGeom>
          <a:no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246" name="Google Shape;246;p33"/>
          <p:cNvSpPr txBox="1"/>
          <p:nvPr/>
        </p:nvSpPr>
        <p:spPr>
          <a:xfrm>
            <a:off x="619120" y="3492500"/>
            <a:ext cx="3697213" cy="2327400"/>
          </a:xfrm>
          <a:prstGeom prst="rect">
            <a:avLst/>
          </a:prstGeom>
          <a:solidFill>
            <a:schemeClr val="bg2">
              <a:lumMod val="60000"/>
              <a:lumOff val="40000"/>
            </a:schemeClr>
          </a:solid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Calibri"/>
              <a:buNone/>
            </a:pPr>
            <a:r>
              <a:rPr lang="en" sz="1600" b="1" i="0" u="none" dirty="0">
                <a:solidFill>
                  <a:schemeClr val="bg1"/>
                </a:solidFill>
                <a:latin typeface="Calibri"/>
                <a:ea typeface="Calibri"/>
                <a:cs typeface="Calibri"/>
                <a:sym typeface="Calibri"/>
              </a:rPr>
              <a:t> Teacher Action</a:t>
            </a:r>
            <a:endParaRPr dirty="0">
              <a:solidFill>
                <a:schemeClr val="bg1"/>
              </a:solidFill>
            </a:endParaRPr>
          </a:p>
          <a:p>
            <a:pPr marL="0" marR="0" lvl="0" indent="0" algn="l" rtl="0">
              <a:lnSpc>
                <a:spcPct val="100000"/>
              </a:lnSpc>
              <a:spcBef>
                <a:spcPts val="0"/>
              </a:spcBef>
              <a:spcAft>
                <a:spcPts val="0"/>
              </a:spcAft>
              <a:buClr>
                <a:schemeClr val="dk1"/>
              </a:buClr>
              <a:buSzPts val="1600"/>
              <a:buFont typeface="Calibri"/>
              <a:buNone/>
            </a:pPr>
            <a:endParaRPr sz="1600" b="0" i="0" u="none" dirty="0">
              <a:solidFill>
                <a:schemeClr val="bg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Calibri"/>
              <a:buNone/>
            </a:pPr>
            <a:r>
              <a:rPr lang="en" sz="1600" b="0" i="0" u="none" dirty="0">
                <a:solidFill>
                  <a:schemeClr val="bg1"/>
                </a:solidFill>
                <a:latin typeface="Calibri"/>
                <a:ea typeface="Calibri"/>
                <a:cs typeface="Calibri"/>
                <a:sym typeface="Calibri"/>
              </a:rPr>
              <a:t>Resource – The answer sheet</a:t>
            </a:r>
            <a:endParaRPr dirty="0">
              <a:solidFill>
                <a:schemeClr val="bg1"/>
              </a:solidFill>
            </a:endParaRPr>
          </a:p>
          <a:p>
            <a:pPr marL="0" marR="0" lvl="0" indent="0" algn="l" rtl="0">
              <a:lnSpc>
                <a:spcPct val="100000"/>
              </a:lnSpc>
              <a:spcBef>
                <a:spcPts val="0"/>
              </a:spcBef>
              <a:spcAft>
                <a:spcPts val="0"/>
              </a:spcAft>
              <a:buClr>
                <a:srgbClr val="000000"/>
              </a:buClr>
              <a:buSzPts val="1600"/>
              <a:buFont typeface="Calibri"/>
              <a:buNone/>
            </a:pPr>
            <a:r>
              <a:rPr lang="en" sz="1600" b="0" i="0" u="none" dirty="0">
                <a:solidFill>
                  <a:schemeClr val="bg1"/>
                </a:solidFill>
                <a:latin typeface="Calibri"/>
                <a:ea typeface="Calibri"/>
                <a:cs typeface="Calibri"/>
                <a:sym typeface="Calibri"/>
              </a:rPr>
              <a:t>Offer the survival experts’ solution to the Stranded challenge.</a:t>
            </a:r>
            <a:endParaRPr dirty="0">
              <a:solidFill>
                <a:schemeClr val="bg1"/>
              </a:solidFill>
            </a:endParaRPr>
          </a:p>
        </p:txBody>
      </p:sp>
      <p:pic>
        <p:nvPicPr>
          <p:cNvPr id="247" name="Google Shape;247;p33" descr="images.jpeg"/>
          <p:cNvPicPr preferRelativeResize="0"/>
          <p:nvPr/>
        </p:nvPicPr>
        <p:blipFill rotWithShape="1">
          <a:blip r:embed="rId4">
            <a:alphaModFix/>
          </a:blip>
          <a:srcRect/>
          <a:stretch/>
        </p:blipFill>
        <p:spPr>
          <a:xfrm>
            <a:off x="0" y="33337"/>
            <a:ext cx="430212" cy="461962"/>
          </a:xfrm>
          <a:prstGeom prst="rect">
            <a:avLst/>
          </a:prstGeom>
          <a:noFill/>
          <a:ln>
            <a:noFill/>
          </a:ln>
        </p:spPr>
      </p:pic>
      <p:sp>
        <p:nvSpPr>
          <p:cNvPr id="249" name="Google Shape;249;p33"/>
          <p:cNvSpPr txBox="1"/>
          <p:nvPr/>
        </p:nvSpPr>
        <p:spPr>
          <a:xfrm>
            <a:off x="368300" y="6001125"/>
            <a:ext cx="8585100" cy="697500"/>
          </a:xfrm>
          <a:prstGeom prst="rect">
            <a:avLst/>
          </a:prstGeom>
          <a:solidFill>
            <a:schemeClr val="bg2">
              <a:lumMod val="60000"/>
              <a:lumOff val="40000"/>
            </a:schemeClr>
          </a:solid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dirty="0">
                <a:solidFill>
                  <a:schemeClr val="dk1"/>
                </a:solidFill>
                <a:latin typeface="Calibri"/>
                <a:ea typeface="Calibri"/>
                <a:cs typeface="Calibri"/>
                <a:sym typeface="Calibri"/>
              </a:rPr>
              <a:t> </a:t>
            </a:r>
            <a:r>
              <a:rPr lang="en" sz="1800" b="0" i="0" u="none" dirty="0">
                <a:solidFill>
                  <a:schemeClr val="bg1"/>
                </a:solidFill>
                <a:latin typeface="Calibri"/>
                <a:ea typeface="Calibri"/>
                <a:cs typeface="Calibri"/>
                <a:sym typeface="Calibri"/>
              </a:rPr>
              <a:t>Call up/activate students’ learning capacity to reassess their ideas </a:t>
            </a:r>
            <a:r>
              <a:rPr lang="en" sz="1800" dirty="0">
                <a:solidFill>
                  <a:schemeClr val="bg1"/>
                </a:solidFill>
                <a:latin typeface="Calibri"/>
                <a:ea typeface="Calibri"/>
                <a:cs typeface="Calibri"/>
                <a:sym typeface="Calibri"/>
              </a:rPr>
              <a:t>and re-</a:t>
            </a:r>
            <a:r>
              <a:rPr lang="en" sz="1800" b="0" i="0" u="none" dirty="0">
                <a:solidFill>
                  <a:schemeClr val="bg1"/>
                </a:solidFill>
                <a:latin typeface="Calibri"/>
                <a:ea typeface="Calibri"/>
                <a:cs typeface="Calibri"/>
                <a:sym typeface="Calibri"/>
              </a:rPr>
              <a:t> draw warranted conclusions if </a:t>
            </a:r>
            <a:r>
              <a:rPr lang="en" sz="1800" b="0" i="0" u="none" dirty="0" smtClean="0">
                <a:solidFill>
                  <a:schemeClr val="bg1"/>
                </a:solidFill>
                <a:latin typeface="Calibri"/>
                <a:ea typeface="Calibri"/>
                <a:cs typeface="Calibri"/>
                <a:sym typeface="Calibri"/>
              </a:rPr>
              <a:t>necessary.</a:t>
            </a:r>
            <a:endParaRPr dirty="0">
              <a:solidFill>
                <a:schemeClr val="bg1"/>
              </a:solidFill>
            </a:endParaRPr>
          </a:p>
        </p:txBody>
      </p:sp>
      <p:sp>
        <p:nvSpPr>
          <p:cNvPr id="251" name="Google Shape;251;p33"/>
          <p:cNvSpPr txBox="1"/>
          <p:nvPr/>
        </p:nvSpPr>
        <p:spPr>
          <a:xfrm>
            <a:off x="890587" y="766762"/>
            <a:ext cx="3395700" cy="1478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800"/>
              <a:buFont typeface="Calibri"/>
              <a:buNone/>
            </a:pPr>
            <a:r>
              <a:rPr lang="en" sz="1800" b="1" i="0" u="none">
                <a:latin typeface="Calibri"/>
                <a:ea typeface="Calibri"/>
                <a:cs typeface="Calibri"/>
                <a:sym typeface="Calibri"/>
              </a:rPr>
              <a:t> Screen image</a:t>
            </a:r>
            <a:endParaRPr sz="1800" b="0" i="0" u="none">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r>
              <a:rPr lang="en" sz="1800" b="0" i="0" u="none">
                <a:latin typeface="Calibri"/>
                <a:ea typeface="Calibri"/>
                <a:cs typeface="Calibri"/>
                <a:sym typeface="Calibri"/>
              </a:rPr>
              <a:t>What do the survival experts say?</a:t>
            </a:r>
            <a:endParaRPr sz="3000">
              <a:solidFill>
                <a:srgbClr val="FF0000"/>
              </a:solidFill>
            </a:endParaRPr>
          </a:p>
        </p:txBody>
      </p:sp>
      <p:sp>
        <p:nvSpPr>
          <p:cNvPr id="252" name="Google Shape;252;p33"/>
          <p:cNvSpPr txBox="1"/>
          <p:nvPr/>
        </p:nvSpPr>
        <p:spPr>
          <a:xfrm>
            <a:off x="773112" y="274637"/>
            <a:ext cx="3429000" cy="3699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 sz="1800" b="0" i="0" u="none">
                <a:solidFill>
                  <a:schemeClr val="dk1"/>
                </a:solidFill>
                <a:latin typeface="Calibri"/>
                <a:ea typeface="Calibri"/>
                <a:cs typeface="Calibri"/>
                <a:sym typeface="Calibri"/>
              </a:rPr>
              <a:t> Episode 7. What the experts say</a:t>
            </a:r>
            <a:endParaRPr/>
          </a:p>
        </p:txBody>
      </p:sp>
      <p:pic>
        <p:nvPicPr>
          <p:cNvPr id="253" name="Google Shape;253;p33"/>
          <p:cNvPicPr preferRelativeResize="0"/>
          <p:nvPr/>
        </p:nvPicPr>
        <p:blipFill>
          <a:blip r:embed="rId5">
            <a:alphaModFix/>
          </a:blip>
          <a:stretch>
            <a:fillRect/>
          </a:stretch>
        </p:blipFill>
        <p:spPr>
          <a:xfrm>
            <a:off x="663725" y="1444175"/>
            <a:ext cx="3622549" cy="1734039"/>
          </a:xfrm>
          <a:prstGeom prst="rect">
            <a:avLst/>
          </a:prstGeom>
          <a:noFill/>
          <a:ln>
            <a:noFill/>
          </a:ln>
        </p:spPr>
      </p:pic>
      <p:sp>
        <p:nvSpPr>
          <p:cNvPr id="14" name="Cloud 3"/>
          <p:cNvSpPr>
            <a:spLocks/>
          </p:cNvSpPr>
          <p:nvPr/>
        </p:nvSpPr>
        <p:spPr bwMode="auto">
          <a:xfrm>
            <a:off x="4683123" y="703075"/>
            <a:ext cx="4270277" cy="2635440"/>
          </a:xfrm>
          <a:custGeom>
            <a:avLst/>
            <a:gdLst>
              <a:gd name="T0" fmla="*/ 457528 w 43200"/>
              <a:gd name="T1" fmla="*/ 1738233 h 43200"/>
              <a:gd name="T2" fmla="*/ 210582 w 43200"/>
              <a:gd name="T3" fmla="*/ 1685310 h 43200"/>
              <a:gd name="T4" fmla="*/ 675422 w 43200"/>
              <a:gd name="T5" fmla="*/ 2317401 h 43200"/>
              <a:gd name="T6" fmla="*/ 567401 w 43200"/>
              <a:gd name="T7" fmla="*/ 2342701 h 43200"/>
              <a:gd name="T8" fmla="*/ 1606467 w 43200"/>
              <a:gd name="T9" fmla="*/ 2595696 h 43200"/>
              <a:gd name="T10" fmla="*/ 1541342 w 43200"/>
              <a:gd name="T11" fmla="*/ 2480155 h 43200"/>
              <a:gd name="T12" fmla="*/ 2810390 w 43200"/>
              <a:gd name="T13" fmla="*/ 2307573 h 43200"/>
              <a:gd name="T14" fmla="*/ 2784360 w 43200"/>
              <a:gd name="T15" fmla="*/ 2434337 h 43200"/>
              <a:gd name="T16" fmla="*/ 3327291 w 43200"/>
              <a:gd name="T17" fmla="*/ 1524216 h 43200"/>
              <a:gd name="T18" fmla="*/ 3644236 w 43200"/>
              <a:gd name="T19" fmla="*/ 1998069 h 43200"/>
              <a:gd name="T20" fmla="*/ 4074954 w 43200"/>
              <a:gd name="T21" fmla="*/ 1019553 h 43200"/>
              <a:gd name="T22" fmla="*/ 3933786 w 43200"/>
              <a:gd name="T23" fmla="*/ 1197248 h 43200"/>
              <a:gd name="T24" fmla="*/ 3736268 w 43200"/>
              <a:gd name="T25" fmla="*/ 360303 h 43200"/>
              <a:gd name="T26" fmla="*/ 3743677 w 43200"/>
              <a:gd name="T27" fmla="*/ 444237 h 43200"/>
              <a:gd name="T28" fmla="*/ 2834861 w 43200"/>
              <a:gd name="T29" fmla="*/ 262425 h 43200"/>
              <a:gd name="T30" fmla="*/ 2907199 w 43200"/>
              <a:gd name="T31" fmla="*/ 155383 h 43200"/>
              <a:gd name="T32" fmla="*/ 2158561 w 43200"/>
              <a:gd name="T33" fmla="*/ 313423 h 43200"/>
              <a:gd name="T34" fmla="*/ 2193561 w 43200"/>
              <a:gd name="T35" fmla="*/ 221122 h 43200"/>
              <a:gd name="T36" fmla="*/ 1364882 w 43200"/>
              <a:gd name="T37" fmla="*/ 344765 h 43200"/>
              <a:gd name="T38" fmla="*/ 1491621 w 43200"/>
              <a:gd name="T39" fmla="*/ 434276 h 43200"/>
              <a:gd name="T40" fmla="*/ 402348 w 43200"/>
              <a:gd name="T41" fmla="*/ 1048438 h 43200"/>
              <a:gd name="T42" fmla="*/ 380217 w 43200"/>
              <a:gd name="T43" fmla="*/ 954212 h 432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200"/>
              <a:gd name="T67" fmla="*/ 0 h 43200"/>
              <a:gd name="T68" fmla="*/ 43200 w 43200"/>
              <a:gd name="T69" fmla="*/ 43200 h 4320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200" h="43200">
                <a:moveTo>
                  <a:pt x="3900" y="14370"/>
                </a:moveTo>
                <a:cubicBezTo>
                  <a:pt x="3629" y="11657"/>
                  <a:pt x="4261" y="8921"/>
                  <a:pt x="5623" y="6907"/>
                </a:cubicBezTo>
                <a:cubicBezTo>
                  <a:pt x="7775" y="3726"/>
                  <a:pt x="11264" y="3017"/>
                  <a:pt x="14005" y="5202"/>
                </a:cubicBezTo>
                <a:cubicBezTo>
                  <a:pt x="15678" y="909"/>
                  <a:pt x="19914" y="22"/>
                  <a:pt x="22456" y="3432"/>
                </a:cubicBezTo>
                <a:cubicBezTo>
                  <a:pt x="23097" y="1683"/>
                  <a:pt x="24328" y="474"/>
                  <a:pt x="25749" y="200"/>
                </a:cubicBezTo>
                <a:cubicBezTo>
                  <a:pt x="27313" y="-102"/>
                  <a:pt x="28875" y="770"/>
                  <a:pt x="29833" y="2481"/>
                </a:cubicBezTo>
                <a:cubicBezTo>
                  <a:pt x="31215" y="267"/>
                  <a:pt x="33501" y="-460"/>
                  <a:pt x="35463" y="690"/>
                </a:cubicBezTo>
                <a:cubicBezTo>
                  <a:pt x="36958" y="1566"/>
                  <a:pt x="38030" y="3400"/>
                  <a:pt x="38318" y="5576"/>
                </a:cubicBezTo>
                <a:cubicBezTo>
                  <a:pt x="40046" y="6218"/>
                  <a:pt x="41422" y="7998"/>
                  <a:pt x="41982" y="10318"/>
                </a:cubicBezTo>
                <a:cubicBezTo>
                  <a:pt x="42389" y="12002"/>
                  <a:pt x="42331" y="13831"/>
                  <a:pt x="41818" y="15460"/>
                </a:cubicBezTo>
                <a:cubicBezTo>
                  <a:pt x="43079" y="17694"/>
                  <a:pt x="43520" y="20590"/>
                  <a:pt x="43016" y="23322"/>
                </a:cubicBezTo>
                <a:cubicBezTo>
                  <a:pt x="42346" y="26954"/>
                  <a:pt x="40128" y="29674"/>
                  <a:pt x="37404" y="30204"/>
                </a:cubicBezTo>
                <a:cubicBezTo>
                  <a:pt x="37391" y="32471"/>
                  <a:pt x="36658" y="34621"/>
                  <a:pt x="35395" y="36101"/>
                </a:cubicBezTo>
                <a:cubicBezTo>
                  <a:pt x="33476" y="38350"/>
                  <a:pt x="30704" y="38639"/>
                  <a:pt x="28555" y="36815"/>
                </a:cubicBezTo>
                <a:cubicBezTo>
                  <a:pt x="27860" y="39948"/>
                  <a:pt x="25999" y="42343"/>
                  <a:pt x="23667" y="43106"/>
                </a:cubicBezTo>
                <a:cubicBezTo>
                  <a:pt x="20919" y="44005"/>
                  <a:pt x="18051" y="42473"/>
                  <a:pt x="16480" y="39266"/>
                </a:cubicBezTo>
                <a:cubicBezTo>
                  <a:pt x="12772" y="42310"/>
                  <a:pt x="7956" y="40599"/>
                  <a:pt x="5804" y="35472"/>
                </a:cubicBezTo>
                <a:cubicBezTo>
                  <a:pt x="3690" y="35809"/>
                  <a:pt x="1705" y="34024"/>
                  <a:pt x="1110" y="31250"/>
                </a:cubicBezTo>
                <a:cubicBezTo>
                  <a:pt x="679" y="29243"/>
                  <a:pt x="1060" y="27077"/>
                  <a:pt x="2113" y="25551"/>
                </a:cubicBezTo>
                <a:cubicBezTo>
                  <a:pt x="619" y="24354"/>
                  <a:pt x="-213" y="22057"/>
                  <a:pt x="-5" y="19704"/>
                </a:cubicBezTo>
                <a:cubicBezTo>
                  <a:pt x="239" y="16949"/>
                  <a:pt x="1845" y="14791"/>
                  <a:pt x="3863" y="14507"/>
                </a:cubicBezTo>
                <a:cubicBezTo>
                  <a:pt x="3875" y="14461"/>
                  <a:pt x="3888" y="14416"/>
                  <a:pt x="3900" y="14370"/>
                </a:cubicBezTo>
                <a:close/>
              </a:path>
              <a:path w="43200" h="43200" fill="none">
                <a:moveTo>
                  <a:pt x="4693" y="26177"/>
                </a:moveTo>
                <a:cubicBezTo>
                  <a:pt x="3809" y="26271"/>
                  <a:pt x="2925" y="25993"/>
                  <a:pt x="2160" y="25380"/>
                </a:cubicBezTo>
                <a:moveTo>
                  <a:pt x="6928" y="34899"/>
                </a:moveTo>
                <a:cubicBezTo>
                  <a:pt x="6573" y="35092"/>
                  <a:pt x="6200" y="35220"/>
                  <a:pt x="5820" y="35280"/>
                </a:cubicBezTo>
                <a:moveTo>
                  <a:pt x="16478" y="39090"/>
                </a:moveTo>
                <a:cubicBezTo>
                  <a:pt x="16211" y="38544"/>
                  <a:pt x="15987" y="37961"/>
                  <a:pt x="15810" y="37350"/>
                </a:cubicBezTo>
                <a:moveTo>
                  <a:pt x="28827" y="34751"/>
                </a:moveTo>
                <a:cubicBezTo>
                  <a:pt x="28788" y="35398"/>
                  <a:pt x="28698" y="36038"/>
                  <a:pt x="28560" y="36660"/>
                </a:cubicBezTo>
                <a:moveTo>
                  <a:pt x="34129" y="22954"/>
                </a:moveTo>
                <a:cubicBezTo>
                  <a:pt x="36133" y="24282"/>
                  <a:pt x="37398" y="27058"/>
                  <a:pt x="37380" y="30090"/>
                </a:cubicBezTo>
                <a:moveTo>
                  <a:pt x="41798" y="15354"/>
                </a:moveTo>
                <a:cubicBezTo>
                  <a:pt x="41473" y="16386"/>
                  <a:pt x="40978" y="17302"/>
                  <a:pt x="40350" y="18030"/>
                </a:cubicBezTo>
                <a:moveTo>
                  <a:pt x="38324" y="5426"/>
                </a:moveTo>
                <a:cubicBezTo>
                  <a:pt x="38379" y="5843"/>
                  <a:pt x="38405" y="6266"/>
                  <a:pt x="38400" y="6690"/>
                </a:cubicBezTo>
                <a:moveTo>
                  <a:pt x="29078" y="3952"/>
                </a:moveTo>
                <a:cubicBezTo>
                  <a:pt x="29267" y="3369"/>
                  <a:pt x="29516" y="2826"/>
                  <a:pt x="29820" y="2340"/>
                </a:cubicBezTo>
                <a:moveTo>
                  <a:pt x="22141" y="4720"/>
                </a:moveTo>
                <a:cubicBezTo>
                  <a:pt x="22218" y="4238"/>
                  <a:pt x="22339" y="3771"/>
                  <a:pt x="22500" y="3330"/>
                </a:cubicBezTo>
                <a:moveTo>
                  <a:pt x="14000" y="5192"/>
                </a:moveTo>
                <a:cubicBezTo>
                  <a:pt x="14472" y="5568"/>
                  <a:pt x="14908" y="6021"/>
                  <a:pt x="15300" y="6540"/>
                </a:cubicBezTo>
                <a:moveTo>
                  <a:pt x="4127" y="15789"/>
                </a:moveTo>
                <a:cubicBezTo>
                  <a:pt x="4024" y="15325"/>
                  <a:pt x="3948" y="14851"/>
                  <a:pt x="3900" y="14370"/>
                </a:cubicBezTo>
              </a:path>
            </a:pathLst>
          </a:custGeom>
          <a:solidFill>
            <a:schemeClr val="bg2">
              <a:lumMod val="60000"/>
              <a:lumOff val="40000"/>
            </a:schemeClr>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defTabSz="457020" eaLnBrk="1" fontAlgn="auto" hangingPunct="1">
              <a:spcBef>
                <a:spcPts val="0"/>
              </a:spcBef>
              <a:spcAft>
                <a:spcPts val="0"/>
              </a:spcAft>
              <a:defRPr/>
            </a:pPr>
            <a:r>
              <a:rPr lang="en-GB" sz="2400" dirty="0">
                <a:solidFill>
                  <a:schemeClr val="bg1"/>
                </a:solidFill>
                <a:latin typeface="Calibri" pitchFamily="-110" charset="0"/>
              </a:rPr>
              <a:t>Teacher talk</a:t>
            </a:r>
            <a:endParaRPr lang="en-GB" sz="2800" dirty="0">
              <a:solidFill>
                <a:schemeClr val="bg1"/>
              </a:solidFill>
              <a:latin typeface="Calibri" pitchFamily="-110" charset="0"/>
            </a:endParaRPr>
          </a:p>
          <a:p>
            <a:pPr marL="342900" indent="-342900" algn="ctr" defTabSz="457020" eaLnBrk="1" fontAlgn="auto" hangingPunct="1">
              <a:spcBef>
                <a:spcPts val="0"/>
              </a:spcBef>
              <a:spcAft>
                <a:spcPts val="0"/>
              </a:spcAft>
              <a:buFont typeface="Arial" pitchFamily="-110" charset="0"/>
              <a:buChar char="•"/>
              <a:defRPr/>
            </a:pPr>
            <a:r>
              <a:rPr lang="en-GB" dirty="0" smtClean="0">
                <a:solidFill>
                  <a:schemeClr val="bg1"/>
                </a:solidFill>
                <a:latin typeface="Calibri" pitchFamily="-110" charset="0"/>
              </a:rPr>
              <a:t>Do </a:t>
            </a:r>
            <a:r>
              <a:rPr lang="en-GB" dirty="0">
                <a:solidFill>
                  <a:schemeClr val="bg1"/>
                </a:solidFill>
                <a:latin typeface="Calibri" pitchFamily="-110" charset="0"/>
              </a:rPr>
              <a:t>you agree with the experts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How close were you?</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would have helped you get closer?</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is the most important aspect of the expert solution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Did you think of something that you missed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Might their ‘answer’ not work ?</a:t>
            </a:r>
          </a:p>
          <a:p>
            <a:pPr marL="342900" indent="-342900" algn="ctr" defTabSz="457020" eaLnBrk="1" fontAlgn="auto" hangingPunct="1">
              <a:spcBef>
                <a:spcPts val="0"/>
              </a:spcBef>
              <a:spcAft>
                <a:spcPts val="0"/>
              </a:spcAft>
              <a:buFont typeface="Arial" pitchFamily="-110" charset="0"/>
              <a:buChar char="•"/>
              <a:defRPr/>
            </a:pPr>
            <a:r>
              <a:rPr lang="en-GB" dirty="0">
                <a:solidFill>
                  <a:schemeClr val="bg1"/>
                </a:solidFill>
                <a:latin typeface="Calibri" pitchFamily="-110" charset="0"/>
              </a:rPr>
              <a:t>What have you learned about </a:t>
            </a:r>
            <a:r>
              <a:rPr lang="en-GB" dirty="0" smtClean="0">
                <a:solidFill>
                  <a:schemeClr val="bg1"/>
                </a:solidFill>
                <a:latin typeface="Calibri" pitchFamily="-110" charset="0"/>
              </a:rPr>
              <a:t>working</a:t>
            </a:r>
          </a:p>
          <a:p>
            <a:pPr algn="ctr" defTabSz="457020" eaLnBrk="1" fontAlgn="auto" hangingPunct="1">
              <a:spcBef>
                <a:spcPts val="0"/>
              </a:spcBef>
              <a:spcAft>
                <a:spcPts val="0"/>
              </a:spcAft>
              <a:defRPr/>
            </a:pPr>
            <a:r>
              <a:rPr lang="en-GB" dirty="0" smtClean="0">
                <a:solidFill>
                  <a:schemeClr val="bg1"/>
                </a:solidFill>
                <a:latin typeface="Calibri" pitchFamily="-110" charset="0"/>
              </a:rPr>
              <a:t> </a:t>
            </a:r>
            <a:r>
              <a:rPr lang="en-GB" dirty="0">
                <a:solidFill>
                  <a:schemeClr val="bg1"/>
                </a:solidFill>
                <a:latin typeface="Calibri" pitchFamily="-110" charset="0"/>
              </a:rPr>
              <a:t>together as a team?</a:t>
            </a:r>
          </a:p>
          <a:p>
            <a:pPr marL="342900" indent="-342900" algn="ctr" defTabSz="457020" eaLnBrk="1" fontAlgn="auto" hangingPunct="1">
              <a:spcBef>
                <a:spcPts val="0"/>
              </a:spcBef>
              <a:spcAft>
                <a:spcPts val="0"/>
              </a:spcAft>
              <a:buFont typeface="Arial" pitchFamily="-110" charset="0"/>
              <a:buChar char="•"/>
              <a:defRPr/>
            </a:pPr>
            <a:endParaRPr lang="en-GB" dirty="0">
              <a:solidFill>
                <a:schemeClr val="bg1"/>
              </a:solidFill>
              <a:latin typeface="Calibri" pitchFamily="-110" charset="0"/>
            </a:endParaRPr>
          </a:p>
        </p:txBody>
      </p:sp>
      <p:sp>
        <p:nvSpPr>
          <p:cNvPr id="15" name="Google Shape;234;p32"/>
          <p:cNvSpPr/>
          <p:nvPr/>
        </p:nvSpPr>
        <p:spPr>
          <a:xfrm>
            <a:off x="34925" y="111125"/>
            <a:ext cx="368400" cy="349200"/>
          </a:xfrm>
          <a:prstGeom prst="ellipse">
            <a:avLst/>
          </a:prstGeom>
          <a:solidFill>
            <a:schemeClr val="lt1">
              <a:alpha val="53725"/>
            </a:schemeClr>
          </a:solidFill>
          <a:ln w="9525" cap="flat" cmpd="sng">
            <a:solidFill>
              <a:schemeClr val="dk1"/>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Clr>
                <a:schemeClr val="dk1"/>
              </a:buClr>
              <a:buSzPts val="1200"/>
              <a:buFont typeface="Calibri"/>
              <a:buNone/>
            </a:pPr>
            <a:r>
              <a:rPr lang="en" sz="1200" b="0" i="0" u="none" dirty="0">
                <a:solidFill>
                  <a:schemeClr val="dk1"/>
                </a:solidFill>
                <a:latin typeface="Calibri"/>
                <a:ea typeface="Calibri"/>
                <a:cs typeface="Calibri"/>
                <a:sym typeface="Calibri"/>
              </a:rPr>
              <a:t>6</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6"/>
                                        </p:tgtEl>
                                        <p:attrNameLst>
                                          <p:attrName>style.visibility</p:attrName>
                                        </p:attrNameLst>
                                      </p:cBhvr>
                                      <p:to>
                                        <p:strVal val="visible"/>
                                      </p:to>
                                    </p:set>
                                    <p:animEffect transition="in" filter="fade">
                                      <p:cBhvr>
                                        <p:cTn id="7" dur="500"/>
                                        <p:tgtEl>
                                          <p:spTgt spid="2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4"/>
                                        </p:tgtEl>
                                        <p:attrNameLst>
                                          <p:attrName>style.visibility</p:attrName>
                                        </p:attrNameLst>
                                      </p:cBhvr>
                                      <p:to>
                                        <p:strVal val="visible"/>
                                      </p:to>
                                    </p:set>
                                    <p:animEffect transition="in" filter="fade">
                                      <p:cBhvr>
                                        <p:cTn id="12" dur="500"/>
                                        <p:tgtEl>
                                          <p:spTgt spid="24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ssolv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autoUpdateAnimBg="0"/>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1331</Words>
  <Application>Microsoft Office PowerPoint</Application>
  <PresentationFormat>On-screen Show (4:3)</PresentationFormat>
  <Paragraphs>197</Paragraphs>
  <Slides>9</Slides>
  <Notes>9</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Simple Light</vt:lpstr>
      <vt:lpstr>Office Theme</vt:lpstr>
      <vt:lpstr>Lesson Overview: Subject/phase – KS2/3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Overview: Subject/phase – KS2/3</dc:title>
  <dc:creator>Steve Watson TLO</dc:creator>
  <cp:lastModifiedBy>Steve Watson TLO</cp:lastModifiedBy>
  <cp:revision>7</cp:revision>
  <dcterms:modified xsi:type="dcterms:W3CDTF">2023-06-25T14:05:08Z</dcterms:modified>
</cp:coreProperties>
</file>