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
  </p:notesMasterIdLst>
  <p:sldIdLst>
    <p:sldId id="264" r:id="rId3"/>
    <p:sldId id="270" r:id="rId4"/>
    <p:sldId id="266" r:id="rId5"/>
    <p:sldId id="265" r:id="rId6"/>
    <p:sldId id="267" r:id="rId7"/>
    <p:sldId id="26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434" autoAdjust="0"/>
  </p:normalViewPr>
  <p:slideViewPr>
    <p:cSldViewPr snapToGrid="0">
      <p:cViewPr varScale="1">
        <p:scale>
          <a:sx n="74" d="100"/>
          <a:sy n="74" d="100"/>
        </p:scale>
        <p:origin x="600"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2C21B3-F0A1-4978-B920-48D759316A3D}" type="datetimeFigureOut">
              <a:rPr lang="en-GB" smtClean="0"/>
              <a:t>12/01/2019</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F6AC0-A4E9-4C04-B43F-FF8A934834AC}" type="slidenum">
              <a:rPr lang="en-GB" smtClean="0"/>
              <a:t>‹#›</a:t>
            </a:fld>
            <a:endParaRPr lang="en-GB" dirty="0"/>
          </a:p>
        </p:txBody>
      </p:sp>
    </p:spTree>
    <p:extLst>
      <p:ext uri="{BB962C8B-B14F-4D97-AF65-F5344CB8AC3E}">
        <p14:creationId xmlns:p14="http://schemas.microsoft.com/office/powerpoint/2010/main" val="905927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4376c97512_0_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dk1"/>
                </a:solidFill>
                <a:latin typeface="+mn-lt"/>
                <a:ea typeface="Calibri"/>
                <a:cs typeface="Calibri"/>
                <a:sym typeface="Calibri"/>
              </a:rPr>
              <a:t>Here is a dual focused introduction….but not one that we complete just yet. You have already identified the content, you intend to use Jigsaw Listening to help students to access spoken information, but the remainder will be filled in after the individual Episodes are planned.</a:t>
            </a:r>
            <a:endParaRPr lang="en-GB" dirty="0" smtClean="0"/>
          </a:p>
          <a:p>
            <a:pPr marL="0" lvl="0" indent="0" algn="l" rtl="0">
              <a:spcBef>
                <a:spcPts val="0"/>
              </a:spcBef>
              <a:spcAft>
                <a:spcPts val="0"/>
              </a:spcAft>
              <a:buNone/>
            </a:pPr>
            <a:endParaRPr dirty="0"/>
          </a:p>
        </p:txBody>
      </p:sp>
      <p:sp>
        <p:nvSpPr>
          <p:cNvPr id="238" name="Google Shape;238;g4376c97512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7039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2</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2001866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3</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596992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4</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903219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5</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3469096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defRPr/>
            </a:pPr>
            <a:endParaRPr lang="en-GB" altLang="en-US" dirty="0" smtClean="0">
              <a:latin typeface="Arial" panose="020B0604020202020204" pitchFamily="34" charset="0"/>
              <a:cs typeface="Arial" panose="020B0604020202020204" pitchFamily="34" charset="0"/>
            </a:endParaRP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6</a:t>
            </a:fld>
            <a:endParaRPr lang="en-GB" alt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590727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2967412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3397386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36999165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GB"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F24E8009-5A4D-4CD8-9519-D38CC076128D}" type="datetime1">
              <a:rPr lang="en-GB">
                <a:solidFill>
                  <a:prstClr val="black">
                    <a:tint val="75000"/>
                  </a:prstClr>
                </a:solidFill>
              </a:rPr>
              <a:pPr>
                <a:defRPr/>
              </a:pPr>
              <a:t>12/01/2019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6" name="Slide Number Placeholder 5"/>
          <p:cNvSpPr>
            <a:spLocks noGrp="1"/>
          </p:cNvSpPr>
          <p:nvPr>
            <p:ph type="sldNum" sz="quarter" idx="12"/>
          </p:nvPr>
        </p:nvSpPr>
        <p:spPr/>
        <p:txBody>
          <a:bodyPr/>
          <a:lstStyle>
            <a:lvl1pPr>
              <a:defRPr/>
            </a:lvl1pPr>
          </a:lstStyle>
          <a:p>
            <a:fld id="{AF803ECF-9398-417A-A7F0-8BA8867171E6}" type="slidenum">
              <a:rPr lang="en-US" altLang="en-US"/>
              <a:pPr/>
              <a:t>‹#›</a:t>
            </a:fld>
            <a:endParaRPr lang="en-US" altLang="en-US" dirty="0"/>
          </a:p>
        </p:txBody>
      </p:sp>
    </p:spTree>
    <p:extLst>
      <p:ext uri="{BB962C8B-B14F-4D97-AF65-F5344CB8AC3E}">
        <p14:creationId xmlns:p14="http://schemas.microsoft.com/office/powerpoint/2010/main" val="886267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Click to edit Master title style</a:t>
            </a:r>
            <a:endParaRPr lang="en-US" dirty="0"/>
          </a:p>
        </p:txBody>
      </p:sp>
      <p:sp>
        <p:nvSpPr>
          <p:cNvPr id="3" name="Content Placeholder 2"/>
          <p:cNvSpPr>
            <a:spLocks noGrp="1"/>
          </p:cNvSpPr>
          <p:nvPr>
            <p:ph idx="1"/>
          </p:nvPr>
        </p:nvSpPr>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8046A44-BF85-4989-9514-32713B9F797F}" type="datetime1">
              <a:rPr lang="en-GB">
                <a:solidFill>
                  <a:prstClr val="black">
                    <a:tint val="75000"/>
                  </a:prstClr>
                </a:solidFill>
              </a:rPr>
              <a:pPr>
                <a:defRPr/>
              </a:pPr>
              <a:t>12/01/2019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6" name="Slide Number Placeholder 5"/>
          <p:cNvSpPr>
            <a:spLocks noGrp="1"/>
          </p:cNvSpPr>
          <p:nvPr>
            <p:ph type="sldNum" sz="quarter" idx="12"/>
          </p:nvPr>
        </p:nvSpPr>
        <p:spPr/>
        <p:txBody>
          <a:bodyPr/>
          <a:lstStyle>
            <a:lvl1pPr>
              <a:defRPr/>
            </a:lvl1pPr>
          </a:lstStyle>
          <a:p>
            <a:fld id="{85876C9D-E5C6-4851-8623-8A05517EA357}" type="slidenum">
              <a:rPr lang="en-US" altLang="en-US"/>
              <a:pPr/>
              <a:t>‹#›</a:t>
            </a:fld>
            <a:endParaRPr lang="en-US" altLang="en-US" dirty="0"/>
          </a:p>
        </p:txBody>
      </p:sp>
    </p:spTree>
    <p:extLst>
      <p:ext uri="{BB962C8B-B14F-4D97-AF65-F5344CB8AC3E}">
        <p14:creationId xmlns:p14="http://schemas.microsoft.com/office/powerpoint/2010/main" val="3071550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963084" y="2906715"/>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CC8BC0E-7B89-4334-944D-E90C54DD79B3}" type="datetime1">
              <a:rPr lang="en-GB">
                <a:solidFill>
                  <a:prstClr val="black">
                    <a:tint val="75000"/>
                  </a:prstClr>
                </a:solidFill>
              </a:rPr>
              <a:pPr>
                <a:defRPr/>
              </a:pPr>
              <a:t>12/01/2019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6" name="Slide Number Placeholder 5"/>
          <p:cNvSpPr>
            <a:spLocks noGrp="1"/>
          </p:cNvSpPr>
          <p:nvPr>
            <p:ph type="sldNum" sz="quarter" idx="12"/>
          </p:nvPr>
        </p:nvSpPr>
        <p:spPr/>
        <p:txBody>
          <a:bodyPr/>
          <a:lstStyle>
            <a:lvl1pPr>
              <a:defRPr/>
            </a:lvl1pPr>
          </a:lstStyle>
          <a:p>
            <a:fld id="{712F0115-5C3C-45A7-B9A4-42F149358CD5}" type="slidenum">
              <a:rPr lang="en-US" altLang="en-US"/>
              <a:pPr/>
              <a:t>‹#›</a:t>
            </a:fld>
            <a:endParaRPr lang="en-US" altLang="en-US" dirty="0"/>
          </a:p>
        </p:txBody>
      </p:sp>
    </p:spTree>
    <p:extLst>
      <p:ext uri="{BB962C8B-B14F-4D97-AF65-F5344CB8AC3E}">
        <p14:creationId xmlns:p14="http://schemas.microsoft.com/office/powerpoint/2010/main" val="4069152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Click to edit Master title style</a:t>
            </a:r>
            <a:endParaRPr lang="en-US" dirty="0"/>
          </a:p>
        </p:txBody>
      </p:sp>
      <p:sp>
        <p:nvSpPr>
          <p:cNvPr id="3" name="Content Placeholder 2"/>
          <p:cNvSpPr>
            <a:spLocks noGrp="1"/>
          </p:cNvSpPr>
          <p:nvPr>
            <p:ph sz="half" idx="1"/>
          </p:nvPr>
        </p:nvSpPr>
        <p:spPr>
          <a:xfrm>
            <a:off x="609600" y="1600202"/>
            <a:ext cx="5384800"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Content Placeholder 3"/>
          <p:cNvSpPr>
            <a:spLocks noGrp="1"/>
          </p:cNvSpPr>
          <p:nvPr>
            <p:ph sz="half" idx="2"/>
          </p:nvPr>
        </p:nvSpPr>
        <p:spPr>
          <a:xfrm>
            <a:off x="6197600" y="1600202"/>
            <a:ext cx="5384800"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677EDB1B-6132-41E7-8AD2-CCBC4A85116C}" type="datetime1">
              <a:rPr lang="en-GB">
                <a:solidFill>
                  <a:prstClr val="black">
                    <a:tint val="75000"/>
                  </a:prstClr>
                </a:solidFill>
              </a:rPr>
              <a:pPr>
                <a:defRPr/>
              </a:pPr>
              <a:t>12/01/2019</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7" name="Slide Number Placeholder 5"/>
          <p:cNvSpPr>
            <a:spLocks noGrp="1"/>
          </p:cNvSpPr>
          <p:nvPr>
            <p:ph type="sldNum" sz="quarter" idx="12"/>
          </p:nvPr>
        </p:nvSpPr>
        <p:spPr/>
        <p:txBody>
          <a:bodyPr/>
          <a:lstStyle>
            <a:lvl1pPr>
              <a:defRPr/>
            </a:lvl1pPr>
          </a:lstStyle>
          <a:p>
            <a:fld id="{33ADF0AD-B353-44EF-BC26-8253D571ADDE}" type="slidenum">
              <a:rPr lang="en-US" altLang="en-US"/>
              <a:pPr/>
              <a:t>‹#›</a:t>
            </a:fld>
            <a:endParaRPr lang="en-US" altLang="en-US" dirty="0"/>
          </a:p>
        </p:txBody>
      </p:sp>
    </p:spTree>
    <p:extLst>
      <p:ext uri="{BB962C8B-B14F-4D97-AF65-F5344CB8AC3E}">
        <p14:creationId xmlns:p14="http://schemas.microsoft.com/office/powerpoint/2010/main" val="2598880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609601" y="1535113"/>
            <a:ext cx="5386917"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4" name="Content Placeholder 3"/>
          <p:cNvSpPr>
            <a:spLocks noGrp="1"/>
          </p:cNvSpPr>
          <p:nvPr>
            <p:ph sz="half" idx="2"/>
          </p:nvPr>
        </p:nvSpPr>
        <p:spPr>
          <a:xfrm>
            <a:off x="609601" y="2174875"/>
            <a:ext cx="5386917" cy="3951288"/>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Text Placeholder 4"/>
          <p:cNvSpPr>
            <a:spLocks noGrp="1"/>
          </p:cNvSpPr>
          <p:nvPr>
            <p:ph type="body" sz="quarter" idx="3"/>
          </p:nvPr>
        </p:nvSpPr>
        <p:spPr>
          <a:xfrm>
            <a:off x="6193368" y="1535113"/>
            <a:ext cx="538903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6" name="Content Placeholder 5"/>
          <p:cNvSpPr>
            <a:spLocks noGrp="1"/>
          </p:cNvSpPr>
          <p:nvPr>
            <p:ph sz="quarter" idx="4"/>
          </p:nvPr>
        </p:nvSpPr>
        <p:spPr>
          <a:xfrm>
            <a:off x="6193368" y="2174875"/>
            <a:ext cx="5389035" cy="3951288"/>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4490883A-64F9-4CB1-B203-BF129E900622}" type="datetime1">
              <a:rPr lang="en-GB">
                <a:solidFill>
                  <a:prstClr val="black">
                    <a:tint val="75000"/>
                  </a:prstClr>
                </a:solidFill>
              </a:rPr>
              <a:pPr>
                <a:defRPr/>
              </a:pPr>
              <a:t>12/01/2019</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9" name="Slide Number Placeholder 5"/>
          <p:cNvSpPr>
            <a:spLocks noGrp="1"/>
          </p:cNvSpPr>
          <p:nvPr>
            <p:ph type="sldNum" sz="quarter" idx="12"/>
          </p:nvPr>
        </p:nvSpPr>
        <p:spPr/>
        <p:txBody>
          <a:bodyPr/>
          <a:lstStyle>
            <a:lvl1pPr>
              <a:defRPr/>
            </a:lvl1pPr>
          </a:lstStyle>
          <a:p>
            <a:fld id="{BD0ED7EB-AAC2-40D5-A22C-9CBA7AEB987C}" type="slidenum">
              <a:rPr lang="en-US" altLang="en-US"/>
              <a:pPr/>
              <a:t>‹#›</a:t>
            </a:fld>
            <a:endParaRPr lang="en-US" altLang="en-US" dirty="0"/>
          </a:p>
        </p:txBody>
      </p:sp>
    </p:spTree>
    <p:extLst>
      <p:ext uri="{BB962C8B-B14F-4D97-AF65-F5344CB8AC3E}">
        <p14:creationId xmlns:p14="http://schemas.microsoft.com/office/powerpoint/2010/main" val="451450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D64FBC9-38B1-49A2-8EB5-09E8E1CC3ECF}" type="datetime1">
              <a:rPr lang="en-GB">
                <a:solidFill>
                  <a:prstClr val="black">
                    <a:tint val="75000"/>
                  </a:prstClr>
                </a:solidFill>
              </a:rPr>
              <a:pPr>
                <a:defRPr/>
              </a:pPr>
              <a:t>12/01/2019</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5" name="Slide Number Placeholder 5"/>
          <p:cNvSpPr>
            <a:spLocks noGrp="1"/>
          </p:cNvSpPr>
          <p:nvPr>
            <p:ph type="sldNum" sz="quarter" idx="12"/>
          </p:nvPr>
        </p:nvSpPr>
        <p:spPr/>
        <p:txBody>
          <a:bodyPr/>
          <a:lstStyle>
            <a:lvl1pPr>
              <a:defRPr/>
            </a:lvl1pPr>
          </a:lstStyle>
          <a:p>
            <a:fld id="{BA6443DF-BEE5-4EC1-87DC-5D1E8F919142}" type="slidenum">
              <a:rPr lang="en-US" altLang="en-US"/>
              <a:pPr/>
              <a:t>‹#›</a:t>
            </a:fld>
            <a:endParaRPr lang="en-US" altLang="en-US" dirty="0"/>
          </a:p>
        </p:txBody>
      </p:sp>
    </p:spTree>
    <p:extLst>
      <p:ext uri="{BB962C8B-B14F-4D97-AF65-F5344CB8AC3E}">
        <p14:creationId xmlns:p14="http://schemas.microsoft.com/office/powerpoint/2010/main" val="233940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EF107F6-9D42-4073-9E63-6D1792645D8F}" type="datetime1">
              <a:rPr lang="en-GB">
                <a:solidFill>
                  <a:prstClr val="black">
                    <a:tint val="75000"/>
                  </a:prstClr>
                </a:solidFill>
              </a:rPr>
              <a:pPr>
                <a:defRPr/>
              </a:pPr>
              <a:t>12/01/2019</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4" name="Slide Number Placeholder 5"/>
          <p:cNvSpPr>
            <a:spLocks noGrp="1"/>
          </p:cNvSpPr>
          <p:nvPr>
            <p:ph type="sldNum" sz="quarter" idx="12"/>
          </p:nvPr>
        </p:nvSpPr>
        <p:spPr/>
        <p:txBody>
          <a:bodyPr/>
          <a:lstStyle>
            <a:lvl1pPr>
              <a:defRPr/>
            </a:lvl1pPr>
          </a:lstStyle>
          <a:p>
            <a:fld id="{F8BBBC82-3C8D-414A-8F06-57D427D8ABE8}" type="slidenum">
              <a:rPr lang="en-US" altLang="en-US"/>
              <a:pPr/>
              <a:t>‹#›</a:t>
            </a:fld>
            <a:endParaRPr lang="en-US" altLang="en-US" dirty="0"/>
          </a:p>
        </p:txBody>
      </p:sp>
    </p:spTree>
    <p:extLst>
      <p:ext uri="{BB962C8B-B14F-4D97-AF65-F5344CB8AC3E}">
        <p14:creationId xmlns:p14="http://schemas.microsoft.com/office/powerpoint/2010/main" val="10873437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4766735" y="273053"/>
            <a:ext cx="681566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609601"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6434261-2D83-4824-ADA3-821327888B69}" type="datetime1">
              <a:rPr lang="en-GB">
                <a:solidFill>
                  <a:prstClr val="black">
                    <a:tint val="75000"/>
                  </a:prstClr>
                </a:solidFill>
              </a:rPr>
              <a:pPr>
                <a:defRPr/>
              </a:pPr>
              <a:t>12/01/2019</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7" name="Slide Number Placeholder 5"/>
          <p:cNvSpPr>
            <a:spLocks noGrp="1"/>
          </p:cNvSpPr>
          <p:nvPr>
            <p:ph type="sldNum" sz="quarter" idx="12"/>
          </p:nvPr>
        </p:nvSpPr>
        <p:spPr/>
        <p:txBody>
          <a:bodyPr/>
          <a:lstStyle>
            <a:lvl1pPr>
              <a:defRPr/>
            </a:lvl1pPr>
          </a:lstStyle>
          <a:p>
            <a:fld id="{691EC2E9-D7F5-4DCF-B260-A60DC9FAC9DA}" type="slidenum">
              <a:rPr lang="en-US" altLang="en-US"/>
              <a:pPr/>
              <a:t>‹#›</a:t>
            </a:fld>
            <a:endParaRPr lang="en-US" altLang="en-US" dirty="0"/>
          </a:p>
        </p:txBody>
      </p:sp>
    </p:spTree>
    <p:extLst>
      <p:ext uri="{BB962C8B-B14F-4D97-AF65-F5344CB8AC3E}">
        <p14:creationId xmlns:p14="http://schemas.microsoft.com/office/powerpoint/2010/main" val="129650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8705201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A2B3887-4A16-4BFA-93B5-3EE048B8AFAE}" type="datetime1">
              <a:rPr lang="en-GB">
                <a:solidFill>
                  <a:prstClr val="black">
                    <a:tint val="75000"/>
                  </a:prstClr>
                </a:solidFill>
              </a:rPr>
              <a:pPr>
                <a:defRPr/>
              </a:pPr>
              <a:t>12/01/2019</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7" name="Slide Number Placeholder 5"/>
          <p:cNvSpPr>
            <a:spLocks noGrp="1"/>
          </p:cNvSpPr>
          <p:nvPr>
            <p:ph type="sldNum" sz="quarter" idx="12"/>
          </p:nvPr>
        </p:nvSpPr>
        <p:spPr/>
        <p:txBody>
          <a:bodyPr/>
          <a:lstStyle>
            <a:lvl1pPr>
              <a:defRPr/>
            </a:lvl1pPr>
          </a:lstStyle>
          <a:p>
            <a:fld id="{5798C9DE-D8E6-4F8F-829C-AC69119AE7E7}" type="slidenum">
              <a:rPr lang="en-US" altLang="en-US"/>
              <a:pPr/>
              <a:t>‹#›</a:t>
            </a:fld>
            <a:endParaRPr lang="en-US" altLang="en-US" dirty="0"/>
          </a:p>
        </p:txBody>
      </p:sp>
    </p:spTree>
    <p:extLst>
      <p:ext uri="{BB962C8B-B14F-4D97-AF65-F5344CB8AC3E}">
        <p14:creationId xmlns:p14="http://schemas.microsoft.com/office/powerpoint/2010/main" val="2989452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BD287D-9CCE-438A-A4A1-F6A577D8C289}" type="datetime1">
              <a:rPr lang="en-GB">
                <a:solidFill>
                  <a:prstClr val="black">
                    <a:tint val="75000"/>
                  </a:prstClr>
                </a:solidFill>
              </a:rPr>
              <a:pPr>
                <a:defRPr/>
              </a:pPr>
              <a:t>12/01/2019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6" name="Slide Number Placeholder 5"/>
          <p:cNvSpPr>
            <a:spLocks noGrp="1"/>
          </p:cNvSpPr>
          <p:nvPr>
            <p:ph type="sldNum" sz="quarter" idx="12"/>
          </p:nvPr>
        </p:nvSpPr>
        <p:spPr/>
        <p:txBody>
          <a:bodyPr/>
          <a:lstStyle>
            <a:lvl1pPr>
              <a:defRPr/>
            </a:lvl1pPr>
          </a:lstStyle>
          <a:p>
            <a:fld id="{7A7434CB-4776-48D1-BC5D-90AE23540435}" type="slidenum">
              <a:rPr lang="en-US" altLang="en-US"/>
              <a:pPr/>
              <a:t>‹#›</a:t>
            </a:fld>
            <a:endParaRPr lang="en-US" altLang="en-US" dirty="0"/>
          </a:p>
        </p:txBody>
      </p:sp>
    </p:spTree>
    <p:extLst>
      <p:ext uri="{BB962C8B-B14F-4D97-AF65-F5344CB8AC3E}">
        <p14:creationId xmlns:p14="http://schemas.microsoft.com/office/powerpoint/2010/main" val="41497155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65542B1-B2E8-469D-A086-3A631FD9D569}" type="datetime1">
              <a:rPr lang="en-GB">
                <a:solidFill>
                  <a:prstClr val="black">
                    <a:tint val="75000"/>
                  </a:prstClr>
                </a:solidFill>
              </a:rPr>
              <a:pPr>
                <a:defRPr/>
              </a:pPr>
              <a:t>12/01/2019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Copyright TLO Limited 2013 | FCD2-Pri</a:t>
            </a:r>
          </a:p>
        </p:txBody>
      </p:sp>
      <p:sp>
        <p:nvSpPr>
          <p:cNvPr id="6" name="Slide Number Placeholder 5"/>
          <p:cNvSpPr>
            <a:spLocks noGrp="1"/>
          </p:cNvSpPr>
          <p:nvPr>
            <p:ph type="sldNum" sz="quarter" idx="12"/>
          </p:nvPr>
        </p:nvSpPr>
        <p:spPr/>
        <p:txBody>
          <a:bodyPr/>
          <a:lstStyle>
            <a:lvl1pPr>
              <a:defRPr/>
            </a:lvl1pPr>
          </a:lstStyle>
          <a:p>
            <a:fld id="{2FE5487E-63D7-4EBC-BC8E-00F4AB424FF0}" type="slidenum">
              <a:rPr lang="en-US" altLang="en-US"/>
              <a:pPr/>
              <a:t>‹#›</a:t>
            </a:fld>
            <a:endParaRPr lang="en-US" altLang="en-US" dirty="0"/>
          </a:p>
        </p:txBody>
      </p:sp>
    </p:spTree>
    <p:extLst>
      <p:ext uri="{BB962C8B-B14F-4D97-AF65-F5344CB8AC3E}">
        <p14:creationId xmlns:p14="http://schemas.microsoft.com/office/powerpoint/2010/main" val="3045207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1620868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380502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4244663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2294161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2177664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3562080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79BACC-C921-4784-BF61-0E6F77D91838}" type="datetimeFigureOut">
              <a:rPr lang="en-GB" smtClean="0"/>
              <a:t>12/01/2019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1AC2292-269A-4105-88E1-6C58FD2A4E55}" type="slidenum">
              <a:rPr lang="en-GB" smtClean="0"/>
              <a:t>‹#›</a:t>
            </a:fld>
            <a:endParaRPr lang="en-GB" dirty="0"/>
          </a:p>
        </p:txBody>
      </p:sp>
    </p:spTree>
    <p:extLst>
      <p:ext uri="{BB962C8B-B14F-4D97-AF65-F5344CB8AC3E}">
        <p14:creationId xmlns:p14="http://schemas.microsoft.com/office/powerpoint/2010/main" val="613740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9BACC-C921-4784-BF61-0E6F77D91838}" type="datetimeFigureOut">
              <a:rPr lang="en-GB" smtClean="0"/>
              <a:t>12/01/2019</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C2292-269A-4105-88E1-6C58FD2A4E55}" type="slidenum">
              <a:rPr lang="en-GB" smtClean="0"/>
              <a:t>‹#›</a:t>
            </a:fld>
            <a:endParaRPr lang="en-GB" dirty="0"/>
          </a:p>
        </p:txBody>
      </p:sp>
    </p:spTree>
    <p:extLst>
      <p:ext uri="{BB962C8B-B14F-4D97-AF65-F5344CB8AC3E}">
        <p14:creationId xmlns:p14="http://schemas.microsoft.com/office/powerpoint/2010/main" val="3600928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endParaRPr lang="en-US" altLang="en-US" smtClean="0"/>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endParaRPr lang="en-US" altLang="en-US" smtClean="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defTabSz="457200">
              <a:defRPr/>
            </a:pPr>
            <a:fld id="{BAAC1B6F-EB8D-4E30-8D88-E8BC384E3873}" type="datetime1">
              <a:rPr lang="en-GB" smtClean="0">
                <a:solidFill>
                  <a:prstClr val="black">
                    <a:tint val="75000"/>
                  </a:prstClr>
                </a:solidFill>
              </a:rPr>
              <a:pPr defTabSz="457200">
                <a:defRPr/>
              </a:pPr>
              <a:t>12/01/2019</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defTabSz="457200">
              <a:defRPr/>
            </a:pPr>
            <a:r>
              <a:rPr lang="en-US" dirty="0" smtClean="0">
                <a:solidFill>
                  <a:prstClr val="black">
                    <a:tint val="75000"/>
                  </a:prstClr>
                </a:solidFill>
              </a:rPr>
              <a:t>Copyright TLO Limited 2013 | FCD2-Pri</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defTabSz="457200" fontAlgn="base">
              <a:spcBef>
                <a:spcPct val="0"/>
              </a:spcBef>
              <a:spcAft>
                <a:spcPct val="0"/>
              </a:spcAft>
            </a:pPr>
            <a:fld id="{3553B216-967C-4444-9F38-419B082AB4B1}" type="slidenum">
              <a:rPr lang="en-US" altLang="en-US" smtClean="0"/>
              <a:pPr defTabSz="457200" fontAlgn="base">
                <a:spcBef>
                  <a:spcPct val="0"/>
                </a:spcBef>
                <a:spcAft>
                  <a:spcPct val="0"/>
                </a:spcAft>
              </a:pPr>
              <a:t>‹#›</a:t>
            </a:fld>
            <a:endParaRPr lang="en-US" altLang="en-US" dirty="0"/>
          </a:p>
        </p:txBody>
      </p:sp>
      <p:pic>
        <p:nvPicPr>
          <p:cNvPr id="1031"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25046" y="6356350"/>
            <a:ext cx="51777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2" name="Picture 4"/>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1599985" y="6351588"/>
            <a:ext cx="592015" cy="3857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959873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ctr" defTabSz="457200" rtl="0" eaLnBrk="0" fontAlgn="base" hangingPunct="0">
        <a:spcBef>
          <a:spcPct val="0"/>
        </a:spcBef>
        <a:spcAft>
          <a:spcPct val="0"/>
        </a:spcAft>
        <a:defRPr sz="3600" kern="1200">
          <a:solidFill>
            <a:srgbClr val="000090"/>
          </a:solidFill>
          <a:latin typeface="Arial"/>
          <a:ea typeface="+mj-ea"/>
          <a:cs typeface="Arial"/>
        </a:defRPr>
      </a:lvl1pPr>
      <a:lvl2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2pPr>
      <a:lvl3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3pPr>
      <a:lvl4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4pPr>
      <a:lvl5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5pPr>
      <a:lvl6pPr marL="4572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6pPr>
      <a:lvl7pPr marL="9144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7pPr>
      <a:lvl8pPr marL="13716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8pPr>
      <a:lvl9pPr marL="18288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2pPr>
      <a:lvl3pPr marL="11430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ow%20to%20get%20better%20at%20the%20things%20you%20care%20about%20_%20Eduardo%20Brice%C3%B1o.mp4" TargetMode="External"/><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hyperlink" Target="../How%20to%20get%20better%20at%20the%20things%20you%20care%20about%20_%20Eduardo%20Brice%C3%B1o.mp4" TargetMode="External"/><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hyperlink" Target="../How%20to%20get%20better%20at%20the%20things%20you%20care%20about%20_%20Eduardo%20Brice%C3%B1o.mp4" TargetMode="External"/><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hyperlink" Target="../How%20to%20get%20better%20at%20the%20things%20you%20care%20about%20_%20Eduardo%20Brice%C3%B1o.mp4" TargetMode="External"/><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hyperlink" Target="../How%20to%20get%20better%20at%20the%20things%20you%20care%20about%20_%20Eduardo%20Brice%C3%B1o.mp4" TargetMode="External"/><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7"/>
          <p:cNvSpPr/>
          <p:nvPr/>
        </p:nvSpPr>
        <p:spPr>
          <a:xfrm>
            <a:off x="1892300" y="1546820"/>
            <a:ext cx="8309100" cy="4970400"/>
          </a:xfrm>
          <a:prstGeom prst="roundRect">
            <a:avLst>
              <a:gd name="adj" fmla="val 16667"/>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noAutofit/>
          </a:bodyPr>
          <a:lstStyle/>
          <a:p>
            <a:endParaRPr sz="2400" dirty="0">
              <a:solidFill>
                <a:schemeClr val="dk1"/>
              </a:solidFill>
              <a:latin typeface="Calibri"/>
              <a:ea typeface="Calibri"/>
              <a:cs typeface="Calibri"/>
              <a:sym typeface="Calibri"/>
            </a:endParaRPr>
          </a:p>
        </p:txBody>
      </p:sp>
      <p:sp>
        <p:nvSpPr>
          <p:cNvPr id="241" name="Google Shape;241;p37"/>
          <p:cNvSpPr txBox="1">
            <a:spLocks noGrp="1"/>
          </p:cNvSpPr>
          <p:nvPr>
            <p:ph type="title"/>
          </p:nvPr>
        </p:nvSpPr>
        <p:spPr>
          <a:xfrm>
            <a:off x="1981200" y="499487"/>
            <a:ext cx="8229600" cy="1143000"/>
          </a:xfrm>
          <a:prstGeom prst="rect">
            <a:avLst/>
          </a:prstGeom>
          <a:noFill/>
          <a:ln>
            <a:noFill/>
          </a:ln>
        </p:spPr>
        <p:txBody>
          <a:bodyPr spcFirstLastPara="1" vert="horz" wrap="square" lIns="91425" tIns="45700" rIns="91425" bIns="45700" rtlCol="0" anchor="ctr" anchorCtr="0">
            <a:noAutofit/>
          </a:bodyPr>
          <a:lstStyle/>
          <a:p>
            <a:pPr algn="ctr">
              <a:lnSpc>
                <a:spcPct val="100000"/>
              </a:lnSpc>
              <a:spcBef>
                <a:spcPts val="0"/>
              </a:spcBef>
              <a:buClr>
                <a:schemeClr val="dk1"/>
              </a:buClr>
              <a:buSzPts val="3200"/>
            </a:pPr>
            <a:r>
              <a:rPr lang="en-GB" sz="3200" dirty="0">
                <a:solidFill>
                  <a:schemeClr val="dk1"/>
                </a:solidFill>
                <a:latin typeface="Calibri"/>
                <a:ea typeface="Calibri"/>
                <a:cs typeface="Calibri"/>
                <a:sym typeface="Calibri"/>
              </a:rPr>
              <a:t>Lesson Overview: </a:t>
            </a:r>
            <a:r>
              <a:rPr lang="en-GB" sz="3200" dirty="0" smtClean="0">
                <a:solidFill>
                  <a:schemeClr val="dk1"/>
                </a:solidFill>
                <a:latin typeface="Calibri"/>
                <a:ea typeface="Calibri"/>
                <a:cs typeface="Calibri"/>
                <a:sym typeface="Calibri"/>
              </a:rPr>
              <a:t>Using the Ted Talk ‘How to get better at the things you care about’ to listen for different purposes</a:t>
            </a:r>
            <a:r>
              <a:rPr lang="en-GB" dirty="0">
                <a:solidFill>
                  <a:schemeClr val="dk1"/>
                </a:solidFill>
                <a:latin typeface="Calibri"/>
                <a:ea typeface="Calibri"/>
                <a:cs typeface="Calibri"/>
                <a:sym typeface="Calibri"/>
              </a:rPr>
              <a:t/>
            </a:r>
            <a:br>
              <a:rPr lang="en-GB" dirty="0">
                <a:solidFill>
                  <a:schemeClr val="dk1"/>
                </a:solidFill>
                <a:latin typeface="Calibri"/>
                <a:ea typeface="Calibri"/>
                <a:cs typeface="Calibri"/>
                <a:sym typeface="Calibri"/>
              </a:rPr>
            </a:br>
            <a:endParaRPr dirty="0"/>
          </a:p>
        </p:txBody>
      </p:sp>
      <p:sp>
        <p:nvSpPr>
          <p:cNvPr id="242" name="Google Shape;242;p37"/>
          <p:cNvSpPr txBox="1">
            <a:spLocks noGrp="1"/>
          </p:cNvSpPr>
          <p:nvPr>
            <p:ph type="body" idx="1"/>
          </p:nvPr>
        </p:nvSpPr>
        <p:spPr>
          <a:xfrm>
            <a:off x="1981200" y="1657101"/>
            <a:ext cx="4108500" cy="4526100"/>
          </a:xfrm>
          <a:prstGeom prst="rect">
            <a:avLst/>
          </a:prstGeom>
          <a:noFill/>
          <a:ln>
            <a:noFill/>
          </a:ln>
        </p:spPr>
        <p:txBody>
          <a:bodyPr spcFirstLastPara="1" vert="horz" wrap="square" lIns="91425" tIns="45700" rIns="91425" bIns="45700" rtlCol="0" anchor="t" anchorCtr="0">
            <a:noAutofit/>
          </a:bodyPr>
          <a:lstStyle/>
          <a:p>
            <a:pPr marL="457200" lvl="1" indent="0">
              <a:lnSpc>
                <a:spcPct val="100000"/>
              </a:lnSpc>
              <a:spcBef>
                <a:spcPts val="0"/>
              </a:spcBef>
              <a:buClr>
                <a:schemeClr val="dk1"/>
              </a:buClr>
              <a:buSzPts val="2800"/>
              <a:buNone/>
            </a:pPr>
            <a:r>
              <a:rPr lang="en-GB" sz="2800" b="1" dirty="0">
                <a:solidFill>
                  <a:schemeClr val="dk1"/>
                </a:solidFill>
                <a:latin typeface="Calibri"/>
                <a:ea typeface="Calibri"/>
                <a:cs typeface="Calibri"/>
                <a:sym typeface="Calibri"/>
              </a:rPr>
              <a:t>Content</a:t>
            </a:r>
            <a:endParaRPr dirty="0"/>
          </a:p>
          <a:p>
            <a:pPr marL="457200" lvl="1" indent="0">
              <a:lnSpc>
                <a:spcPct val="100000"/>
              </a:lnSpc>
              <a:spcBef>
                <a:spcPts val="560"/>
              </a:spcBef>
              <a:buClr>
                <a:schemeClr val="dk1"/>
              </a:buClr>
              <a:buSzPts val="2800"/>
              <a:buNone/>
            </a:pPr>
            <a:r>
              <a:rPr lang="en-GB" sz="2200" dirty="0" smtClean="0"/>
              <a:t>The teacher has identified some content that is to be acquired, and that students will need to listen to carefully  to understand it.</a:t>
            </a:r>
          </a:p>
          <a:p>
            <a:pPr marL="457200" lvl="1" indent="0">
              <a:lnSpc>
                <a:spcPct val="100000"/>
              </a:lnSpc>
              <a:spcBef>
                <a:spcPts val="560"/>
              </a:spcBef>
              <a:buClr>
                <a:schemeClr val="dk1"/>
              </a:buClr>
              <a:buSzPts val="2800"/>
              <a:buNone/>
            </a:pPr>
            <a:r>
              <a:rPr lang="en-GB" sz="2200" dirty="0" smtClean="0"/>
              <a:t> Here the content is offered through a Ted Talk, but it could simply be some teacher exposition – anything that requires attentive listening.</a:t>
            </a:r>
            <a:r>
              <a:rPr lang="en-GB" sz="2200" strike="sngStrike" dirty="0" smtClean="0"/>
              <a:t> </a:t>
            </a:r>
            <a:endParaRPr sz="1200" strike="sngStrike" dirty="0"/>
          </a:p>
        </p:txBody>
      </p:sp>
      <p:sp>
        <p:nvSpPr>
          <p:cNvPr id="243" name="Google Shape;243;p37"/>
          <p:cNvSpPr txBox="1"/>
          <p:nvPr/>
        </p:nvSpPr>
        <p:spPr>
          <a:xfrm>
            <a:off x="5911278" y="1626489"/>
            <a:ext cx="4108500" cy="4526100"/>
          </a:xfrm>
          <a:prstGeom prst="rect">
            <a:avLst/>
          </a:prstGeom>
          <a:noFill/>
          <a:ln>
            <a:noFill/>
          </a:ln>
        </p:spPr>
        <p:txBody>
          <a:bodyPr spcFirstLastPara="1" wrap="square" lIns="91425" tIns="45700" rIns="91425" bIns="45700" anchor="t" anchorCtr="0">
            <a:noAutofit/>
          </a:bodyPr>
          <a:lstStyle/>
          <a:p>
            <a:pPr lvl="1">
              <a:buClr>
                <a:schemeClr val="dk1"/>
              </a:buClr>
              <a:buSzPts val="2800"/>
            </a:pPr>
            <a:r>
              <a:rPr lang="en-GB" sz="2400" b="1" dirty="0">
                <a:solidFill>
                  <a:schemeClr val="dk1"/>
                </a:solidFill>
                <a:latin typeface="Calibri"/>
                <a:ea typeface="Calibri"/>
                <a:cs typeface="Calibri"/>
                <a:sym typeface="Calibri"/>
              </a:rPr>
              <a:t>Learning behaviours </a:t>
            </a:r>
            <a:r>
              <a:rPr lang="en-GB" sz="2400" dirty="0">
                <a:solidFill>
                  <a:schemeClr val="dk1"/>
                </a:solidFill>
                <a:latin typeface="Calibri"/>
                <a:ea typeface="Calibri"/>
                <a:cs typeface="Calibri"/>
                <a:sym typeface="Calibri"/>
              </a:rPr>
              <a:t>– </a:t>
            </a:r>
            <a:r>
              <a:rPr lang="en-GB" sz="2200" dirty="0" smtClean="0">
                <a:solidFill>
                  <a:schemeClr val="dk1"/>
                </a:solidFill>
                <a:latin typeface="Calibri"/>
                <a:ea typeface="Calibri"/>
                <a:cs typeface="Calibri"/>
                <a:sym typeface="Calibri"/>
              </a:rPr>
              <a:t>The lesson intentionally encourages listening for different purposes, and also nudges learners to:</a:t>
            </a:r>
          </a:p>
          <a:p>
            <a:pPr marL="800100" lvl="1" indent="-342900">
              <a:buClr>
                <a:schemeClr val="dk1"/>
              </a:buClr>
              <a:buSzPts val="2800"/>
              <a:buFont typeface="Arial"/>
              <a:buChar char="•"/>
            </a:pPr>
            <a:r>
              <a:rPr lang="en-GB" sz="2200" dirty="0" smtClean="0">
                <a:latin typeface="Calibri"/>
                <a:ea typeface="Calibri"/>
                <a:cs typeface="Calibri"/>
                <a:sym typeface="Calibri"/>
              </a:rPr>
              <a:t>Make links to prior knowledge;</a:t>
            </a:r>
          </a:p>
          <a:p>
            <a:pPr marL="800100" lvl="1" indent="-342900">
              <a:buClr>
                <a:schemeClr val="dk1"/>
              </a:buClr>
              <a:buSzPts val="2800"/>
              <a:buFont typeface="Arial"/>
              <a:buChar char="•"/>
            </a:pPr>
            <a:r>
              <a:rPr lang="en-GB" sz="2200" dirty="0" smtClean="0">
                <a:latin typeface="Calibri"/>
                <a:ea typeface="Calibri"/>
                <a:cs typeface="Calibri"/>
                <a:sym typeface="Calibri"/>
              </a:rPr>
              <a:t>Distil key points;</a:t>
            </a:r>
          </a:p>
          <a:p>
            <a:pPr marL="800100" lvl="1" indent="-342900">
              <a:buClr>
                <a:schemeClr val="dk1"/>
              </a:buClr>
              <a:buSzPts val="2800"/>
              <a:buFont typeface="Arial"/>
              <a:buChar char="•"/>
            </a:pPr>
            <a:r>
              <a:rPr lang="en-GB" sz="2200" dirty="0" smtClean="0">
                <a:latin typeface="Calibri"/>
                <a:ea typeface="Calibri"/>
                <a:cs typeface="Calibri"/>
                <a:sym typeface="Calibri"/>
              </a:rPr>
              <a:t>Paraphrase/summarise;</a:t>
            </a:r>
          </a:p>
          <a:p>
            <a:pPr marL="800100" lvl="1" indent="-342900">
              <a:buClr>
                <a:schemeClr val="dk1"/>
              </a:buClr>
              <a:buSzPts val="2800"/>
              <a:buFont typeface="Arial"/>
              <a:buChar char="•"/>
            </a:pPr>
            <a:r>
              <a:rPr lang="en-GB" sz="2200" dirty="0" smtClean="0">
                <a:latin typeface="Calibri"/>
                <a:ea typeface="Calibri"/>
                <a:cs typeface="Calibri"/>
                <a:sym typeface="Calibri"/>
              </a:rPr>
              <a:t>Frame questions.</a:t>
            </a:r>
          </a:p>
          <a:p>
            <a:pPr lvl="1">
              <a:buClr>
                <a:schemeClr val="dk1"/>
              </a:buClr>
              <a:buSzPts val="2800"/>
            </a:pPr>
            <a:endParaRPr lang="en-GB" sz="2200" dirty="0" smtClean="0">
              <a:solidFill>
                <a:srgbClr val="FF0000"/>
              </a:solidFill>
              <a:latin typeface="Calibri"/>
              <a:ea typeface="Calibri"/>
              <a:cs typeface="Calibri"/>
              <a:sym typeface="Calibri"/>
            </a:endParaRPr>
          </a:p>
          <a:p>
            <a:pPr lvl="1">
              <a:buClr>
                <a:schemeClr val="dk1"/>
              </a:buClr>
              <a:buSzPts val="2800"/>
            </a:pPr>
            <a:endParaRPr lang="en-GB" sz="2200" dirty="0" smtClean="0">
              <a:solidFill>
                <a:srgbClr val="FF0000"/>
              </a:solidFill>
              <a:latin typeface="Calibri"/>
              <a:ea typeface="Calibri"/>
              <a:cs typeface="Calibri"/>
              <a:sym typeface="Calibri"/>
            </a:endParaRPr>
          </a:p>
          <a:p>
            <a:pPr lvl="1">
              <a:buClr>
                <a:schemeClr val="dk1"/>
              </a:buClr>
              <a:buSzPts val="2800"/>
            </a:pPr>
            <a:endParaRPr lang="en-GB" sz="2200" dirty="0" smtClean="0">
              <a:solidFill>
                <a:schemeClr val="dk1"/>
              </a:solidFill>
              <a:latin typeface="Calibri"/>
              <a:ea typeface="Calibri"/>
              <a:cs typeface="Calibri"/>
              <a:sym typeface="Calibri"/>
            </a:endParaRPr>
          </a:p>
        </p:txBody>
      </p:sp>
      <p:sp>
        <p:nvSpPr>
          <p:cNvPr id="244" name="Google Shape;244;p37"/>
          <p:cNvSpPr txBox="1"/>
          <p:nvPr/>
        </p:nvSpPr>
        <p:spPr>
          <a:xfrm>
            <a:off x="1892300" y="5599418"/>
            <a:ext cx="8775600" cy="831900"/>
          </a:xfrm>
          <a:prstGeom prst="rect">
            <a:avLst/>
          </a:prstGeom>
          <a:noFill/>
          <a:ln>
            <a:noFill/>
          </a:ln>
        </p:spPr>
        <p:txBody>
          <a:bodyPr spcFirstLastPara="1" wrap="square" lIns="91425" tIns="45700" rIns="91425" bIns="45700" anchor="t" anchorCtr="0">
            <a:noAutofit/>
          </a:bodyPr>
          <a:lstStyle/>
          <a:p>
            <a:pPr>
              <a:buClr>
                <a:schemeClr val="dk1"/>
              </a:buClr>
              <a:buSzPts val="2400"/>
            </a:pPr>
            <a:endParaRPr dirty="0"/>
          </a:p>
        </p:txBody>
      </p:sp>
    </p:spTree>
    <p:extLst>
      <p:ext uri="{BB962C8B-B14F-4D97-AF65-F5344CB8AC3E}">
        <p14:creationId xmlns:p14="http://schemas.microsoft.com/office/powerpoint/2010/main" val="3257833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a:solidFill>
                <a:srgbClr val="000000"/>
              </a:solidFill>
            </a:endParaRPr>
          </a:p>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a:solidFill>
                <a:srgbClr val="000000"/>
              </a:solidFill>
            </a:endParaRPr>
          </a:p>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a:solidFill>
                <a:srgbClr val="000000"/>
              </a:solidFill>
            </a:endParaRPr>
          </a:p>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r>
              <a:rPr lang="en-GB" altLang="en-US" sz="1800" dirty="0" smtClean="0">
                <a:solidFill>
                  <a:srgbClr val="000000"/>
                </a:solidFill>
              </a:rPr>
              <a:t>Ask yourself </a:t>
            </a:r>
          </a:p>
          <a:p>
            <a:pPr algn="ctr" defTabSz="457200" fontAlgn="base">
              <a:spcBef>
                <a:spcPct val="0"/>
              </a:spcBef>
              <a:spcAft>
                <a:spcPct val="0"/>
              </a:spcAft>
              <a:defRPr/>
            </a:pPr>
            <a:endParaRPr lang="en-GB" altLang="en-US" sz="1400" dirty="0">
              <a:solidFill>
                <a:srgbClr val="000000"/>
              </a:solidFill>
            </a:endParaRPr>
          </a:p>
          <a:p>
            <a:pPr algn="ctr" defTabSz="457200" fontAlgn="base">
              <a:spcBef>
                <a:spcPct val="0"/>
              </a:spcBef>
              <a:spcAft>
                <a:spcPct val="0"/>
              </a:spcAft>
              <a:defRPr/>
            </a:pPr>
            <a:r>
              <a:rPr lang="en-GB" altLang="en-US" sz="1400" dirty="0" smtClean="0">
                <a:solidFill>
                  <a:srgbClr val="000000"/>
                </a:solidFill>
              </a:rPr>
              <a:t>Does this sound interesting?</a:t>
            </a:r>
          </a:p>
          <a:p>
            <a:pPr algn="ctr" defTabSz="457200" fontAlgn="base">
              <a:spcBef>
                <a:spcPct val="0"/>
              </a:spcBef>
              <a:spcAft>
                <a:spcPct val="0"/>
              </a:spcAft>
              <a:defRPr/>
            </a:pPr>
            <a:r>
              <a:rPr lang="en-GB" altLang="en-US" sz="1400" dirty="0" smtClean="0">
                <a:solidFill>
                  <a:srgbClr val="000000"/>
                </a:solidFill>
              </a:rPr>
              <a:t>What is immediately striking a chord with me?</a:t>
            </a:r>
          </a:p>
          <a:p>
            <a:pPr algn="ctr" defTabSz="457200" fontAlgn="base">
              <a:spcBef>
                <a:spcPct val="0"/>
              </a:spcBef>
              <a:spcAft>
                <a:spcPct val="0"/>
              </a:spcAft>
              <a:defRPr/>
            </a:pPr>
            <a:r>
              <a:rPr lang="en-GB" altLang="en-US" sz="1400" dirty="0" smtClean="0">
                <a:solidFill>
                  <a:srgbClr val="000000"/>
                </a:solidFill>
              </a:rPr>
              <a:t>Might I be able to apply these ideas in my own life, professional or otherwise?</a:t>
            </a:r>
          </a:p>
          <a:p>
            <a:pPr algn="ctr" defTabSz="457200" fontAlgn="base">
              <a:spcBef>
                <a:spcPct val="0"/>
              </a:spcBef>
              <a:spcAft>
                <a:spcPct val="0"/>
              </a:spcAft>
              <a:defRPr/>
            </a:pPr>
            <a:r>
              <a:rPr lang="en-GB" altLang="en-US" sz="1400" dirty="0" smtClean="0">
                <a:solidFill>
                  <a:srgbClr val="000000"/>
                </a:solidFill>
              </a:rPr>
              <a:t>Do I want to know more?</a:t>
            </a:r>
            <a:endParaRPr lang="en-GB" altLang="en-US" sz="1400" dirty="0">
              <a:solidFill>
                <a:srgbClr val="000000"/>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smtClean="0">
              <a:solidFill>
                <a:prstClr val="white"/>
              </a:solidFill>
            </a:endParaRP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a:hlinkClick r:id="rId3" action="ppaction://hlinkfile"/>
          </p:cNvPr>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r>
              <a:rPr lang="en-GB" altLang="en-US" sz="1800" dirty="0" smtClean="0">
                <a:solidFill>
                  <a:srgbClr val="000000"/>
                </a:solidFill>
              </a:rPr>
              <a:t>What you do</a:t>
            </a:r>
          </a:p>
          <a:p>
            <a:pPr defTabSz="457200" fontAlgn="base">
              <a:spcBef>
                <a:spcPct val="0"/>
              </a:spcBef>
              <a:spcAft>
                <a:spcPct val="0"/>
              </a:spcAft>
              <a:buNone/>
              <a:defRPr/>
            </a:pPr>
            <a:endParaRPr lang="en-GB" altLang="en-US" sz="1400" dirty="0" smtClean="0"/>
          </a:p>
          <a:p>
            <a:pPr defTabSz="457200" fontAlgn="base">
              <a:spcBef>
                <a:spcPct val="0"/>
              </a:spcBef>
              <a:spcAft>
                <a:spcPct val="0"/>
              </a:spcAft>
              <a:buNone/>
              <a:defRPr/>
            </a:pPr>
            <a:r>
              <a:rPr lang="en-GB" altLang="en-US" sz="1400" dirty="0" smtClean="0"/>
              <a:t>Listen to the first 2 minutes of the talk with the following in mind – </a:t>
            </a:r>
          </a:p>
          <a:p>
            <a:pPr marL="171450" indent="-171450" defTabSz="457200" fontAlgn="base">
              <a:spcBef>
                <a:spcPct val="0"/>
              </a:spcBef>
              <a:spcAft>
                <a:spcPct val="0"/>
              </a:spcAft>
              <a:defRPr/>
            </a:pPr>
            <a:r>
              <a:rPr lang="en-GB" altLang="en-US" sz="1400" dirty="0" smtClean="0"/>
              <a:t>do I find this subject matter of interest?</a:t>
            </a:r>
          </a:p>
          <a:p>
            <a:pPr marL="171450" indent="-171450" defTabSz="457200" fontAlgn="base">
              <a:spcBef>
                <a:spcPct val="0"/>
              </a:spcBef>
              <a:spcAft>
                <a:spcPct val="0"/>
              </a:spcAft>
              <a:defRPr/>
            </a:pPr>
            <a:r>
              <a:rPr lang="en-GB" altLang="en-US" sz="1400" dirty="0" smtClean="0"/>
              <a:t>does the premise sound plausible?</a:t>
            </a:r>
          </a:p>
          <a:p>
            <a:pPr marL="171450" indent="-171450" defTabSz="457200" fontAlgn="base">
              <a:spcBef>
                <a:spcPct val="0"/>
              </a:spcBef>
              <a:spcAft>
                <a:spcPct val="0"/>
              </a:spcAft>
              <a:defRPr/>
            </a:pPr>
            <a:r>
              <a:rPr lang="en-GB" altLang="en-US" sz="1400" dirty="0" smtClean="0"/>
              <a:t>do I want to know more?</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2115627" y="54448"/>
            <a:ext cx="887564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             Episode </a:t>
            </a:r>
            <a:r>
              <a:rPr lang="en-GB" sz="2000" b="1" dirty="0"/>
              <a:t>1</a:t>
            </a:r>
            <a:r>
              <a:rPr lang="en-GB" sz="2000" b="1" dirty="0" smtClean="0"/>
              <a:t>: Listening to engage with the message</a:t>
            </a:r>
            <a:endParaRPr lang="en-GB" sz="2000" b="1" dirty="0"/>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9161" name="Picture 23" descr="images.jpe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307777"/>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sz="1400" dirty="0" smtClean="0"/>
              <a:t>You listen to the introduction to gauge your interest, the relevance and to engage with the ideas being presented</a:t>
            </a:r>
            <a:r>
              <a:rPr lang="en-GB" sz="1400" dirty="0" smtClean="0">
                <a:solidFill>
                  <a:schemeClr val="bg1"/>
                </a:solidFill>
              </a:rPr>
              <a:t>  </a:t>
            </a:r>
            <a:endParaRPr lang="en-GB" altLang="en-US" sz="1200" dirty="0">
              <a:solidFill>
                <a:schemeClr val="bg1"/>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r>
              <a:rPr lang="en-GB" altLang="en-US" sz="1800" dirty="0" smtClean="0">
                <a:solidFill>
                  <a:srgbClr val="000000"/>
                </a:solidFill>
              </a:rPr>
              <a:t>Organising this episode</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400" dirty="0" smtClean="0">
                <a:solidFill>
                  <a:srgbClr val="000000"/>
                </a:solidFill>
              </a:rPr>
              <a:t>Ted Talk: 0.00 to 2.06 mins</a:t>
            </a:r>
          </a:p>
          <a:p>
            <a:pPr defTabSz="457200" fontAlgn="base">
              <a:spcBef>
                <a:spcPct val="0"/>
              </a:spcBef>
              <a:spcAft>
                <a:spcPct val="0"/>
              </a:spcAft>
              <a:buNone/>
              <a:defRPr/>
            </a:pPr>
            <a:r>
              <a:rPr lang="en-GB" altLang="en-US" sz="1400" dirty="0" smtClean="0">
                <a:solidFill>
                  <a:srgbClr val="000000"/>
                </a:solidFill>
              </a:rPr>
              <a:t>Listen to the first 2 minutes only.</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p:txBody>
      </p:sp>
      <p:pic>
        <p:nvPicPr>
          <p:cNvPr id="49165" name="Picture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4" name="Picture 13" descr="How to get better at the things you care about _ Eduardo Briceño.mp4 - VLC media player">
            <a:hlinkClick r:id="rId3" action="ppaction://hlinkfile"/>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40116" y="891822"/>
            <a:ext cx="3086520" cy="1661629"/>
          </a:xfrm>
          <a:prstGeom prst="rect">
            <a:avLst/>
          </a:prstGeom>
        </p:spPr>
      </p:pic>
    </p:spTree>
    <p:extLst>
      <p:ext uri="{BB962C8B-B14F-4D97-AF65-F5344CB8AC3E}">
        <p14:creationId xmlns:p14="http://schemas.microsoft.com/office/powerpoint/2010/main" val="12090606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a:solidFill>
                <a:srgbClr val="000000"/>
              </a:solidFill>
            </a:endParaRPr>
          </a:p>
          <a:p>
            <a:pPr algn="ctr" defTabSz="457200" fontAlgn="base">
              <a:spcBef>
                <a:spcPct val="0"/>
              </a:spcBef>
              <a:spcAft>
                <a:spcPct val="0"/>
              </a:spcAft>
              <a:defRPr/>
            </a:pPr>
            <a:endParaRPr lang="en-GB" altLang="en-US" sz="1400" dirty="0" smtClean="0">
              <a:solidFill>
                <a:srgbClr val="000000"/>
              </a:solidFill>
            </a:endParaRPr>
          </a:p>
          <a:p>
            <a:pPr algn="ctr" defTabSz="457200" fontAlgn="base">
              <a:spcBef>
                <a:spcPct val="0"/>
              </a:spcBef>
              <a:spcAft>
                <a:spcPct val="0"/>
              </a:spcAft>
              <a:defRPr/>
            </a:pPr>
            <a:endParaRPr lang="en-GB" altLang="en-US" sz="1800" dirty="0" smtClean="0">
              <a:solidFill>
                <a:srgbClr val="000000"/>
              </a:solidFill>
            </a:endParaRPr>
          </a:p>
          <a:p>
            <a:pPr algn="ctr" defTabSz="457200" fontAlgn="base">
              <a:spcBef>
                <a:spcPct val="0"/>
              </a:spcBef>
              <a:spcAft>
                <a:spcPct val="0"/>
              </a:spcAft>
              <a:defRPr/>
            </a:pPr>
            <a:r>
              <a:rPr lang="en-GB" altLang="en-US" sz="1800" dirty="0" smtClean="0">
                <a:solidFill>
                  <a:srgbClr val="000000"/>
                </a:solidFill>
              </a:rPr>
              <a:t>Ask yourself </a:t>
            </a:r>
            <a:r>
              <a:rPr lang="en-GB" altLang="en-US" sz="1400" dirty="0" smtClean="0">
                <a:solidFill>
                  <a:srgbClr val="000000"/>
                </a:solidFill>
              </a:rPr>
              <a:t>. . </a:t>
            </a:r>
            <a:endParaRPr lang="en-GB" altLang="en-US" sz="1400" dirty="0">
              <a:solidFill>
                <a:srgbClr val="000000"/>
              </a:solidFill>
            </a:endParaRPr>
          </a:p>
          <a:p>
            <a:pPr algn="ctr" defTabSz="457200" fontAlgn="base">
              <a:spcBef>
                <a:spcPct val="0"/>
              </a:spcBef>
              <a:spcAft>
                <a:spcPct val="0"/>
              </a:spcAft>
              <a:defRPr/>
            </a:pPr>
            <a:endParaRPr lang="en-GB" altLang="en-US" sz="1400" dirty="0" smtClean="0">
              <a:solidFill>
                <a:srgbClr val="000000"/>
              </a:solidFill>
            </a:endParaRPr>
          </a:p>
          <a:p>
            <a:pPr algn="ctr" defTabSz="457200" fontAlgn="base">
              <a:spcBef>
                <a:spcPct val="0"/>
              </a:spcBef>
              <a:spcAft>
                <a:spcPct val="0"/>
              </a:spcAft>
              <a:defRPr/>
            </a:pPr>
            <a:r>
              <a:rPr lang="en-GB" altLang="en-US" sz="1400" dirty="0" smtClean="0">
                <a:solidFill>
                  <a:srgbClr val="000000"/>
                </a:solidFill>
              </a:rPr>
              <a:t>What did I already know?</a:t>
            </a:r>
          </a:p>
          <a:p>
            <a:pPr algn="ctr" defTabSz="457200" fontAlgn="base">
              <a:spcBef>
                <a:spcPct val="0"/>
              </a:spcBef>
              <a:spcAft>
                <a:spcPct val="0"/>
              </a:spcAft>
              <a:defRPr/>
            </a:pPr>
            <a:r>
              <a:rPr lang="en-GB" altLang="en-US" sz="1400" dirty="0" smtClean="0">
                <a:solidFill>
                  <a:srgbClr val="000000"/>
                </a:solidFill>
              </a:rPr>
              <a:t>What didn’t I know before?</a:t>
            </a:r>
          </a:p>
          <a:p>
            <a:pPr algn="ctr" defTabSz="457200" fontAlgn="base">
              <a:spcBef>
                <a:spcPct val="0"/>
              </a:spcBef>
              <a:spcAft>
                <a:spcPct val="0"/>
              </a:spcAft>
              <a:defRPr/>
            </a:pPr>
            <a:r>
              <a:rPr lang="en-GB" altLang="en-US" sz="1400" dirty="0" smtClean="0">
                <a:solidFill>
                  <a:srgbClr val="000000"/>
                </a:solidFill>
              </a:rPr>
              <a:t>What’s new?</a:t>
            </a:r>
          </a:p>
          <a:p>
            <a:pPr algn="ctr" defTabSz="457200" fontAlgn="base">
              <a:spcBef>
                <a:spcPct val="0"/>
              </a:spcBef>
              <a:spcAft>
                <a:spcPct val="0"/>
              </a:spcAft>
              <a:defRPr/>
            </a:pPr>
            <a:r>
              <a:rPr lang="en-GB" altLang="en-US" sz="1400" dirty="0" smtClean="0">
                <a:solidFill>
                  <a:srgbClr val="000000"/>
                </a:solidFill>
              </a:rPr>
              <a:t>How does it link to current understanding?</a:t>
            </a:r>
          </a:p>
          <a:p>
            <a:pPr algn="ctr" defTabSz="457200" fontAlgn="base">
              <a:spcBef>
                <a:spcPct val="0"/>
              </a:spcBef>
              <a:spcAft>
                <a:spcPct val="0"/>
              </a:spcAft>
              <a:defRPr/>
            </a:pPr>
            <a:r>
              <a:rPr lang="en-GB" altLang="en-US" sz="1400" dirty="0" smtClean="0">
                <a:solidFill>
                  <a:srgbClr val="000000"/>
                </a:solidFill>
              </a:rPr>
              <a:t>Similarities and differences</a:t>
            </a:r>
          </a:p>
          <a:p>
            <a:pPr algn="ctr" defTabSz="457200" fontAlgn="base">
              <a:spcBef>
                <a:spcPct val="0"/>
              </a:spcBef>
              <a:spcAft>
                <a:spcPct val="0"/>
              </a:spcAft>
              <a:defRPr/>
            </a:pPr>
            <a:r>
              <a:rPr lang="en-GB" altLang="en-US" sz="1400" dirty="0" smtClean="0">
                <a:solidFill>
                  <a:srgbClr val="000000"/>
                </a:solidFill>
              </a:rPr>
              <a:t>What’s the big idea?</a:t>
            </a:r>
          </a:p>
          <a:p>
            <a:pPr algn="ctr" defTabSz="457200" fontAlgn="base">
              <a:spcBef>
                <a:spcPct val="0"/>
              </a:spcBef>
              <a:spcAft>
                <a:spcPct val="0"/>
              </a:spcAft>
              <a:defRPr/>
            </a:pPr>
            <a:r>
              <a:rPr lang="en-GB" altLang="en-US" sz="1400" dirty="0" smtClean="0">
                <a:solidFill>
                  <a:srgbClr val="000000"/>
                </a:solidFill>
              </a:rPr>
              <a:t>What is important?</a:t>
            </a:r>
          </a:p>
          <a:p>
            <a:pPr marL="0" indent="0" algn="ctr" defTabSz="457200" fontAlgn="base">
              <a:spcBef>
                <a:spcPct val="0"/>
              </a:spcBef>
              <a:spcAft>
                <a:spcPct val="0"/>
              </a:spcAft>
              <a:buNone/>
              <a:defRPr/>
            </a:pPr>
            <a:endParaRPr lang="en-GB" altLang="en-US" sz="1800" dirty="0">
              <a:solidFill>
                <a:srgbClr val="000000"/>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smtClean="0">
              <a:solidFill>
                <a:prstClr val="white"/>
              </a:solidFill>
            </a:endParaRP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a:hlinkClick r:id="rId3" action="ppaction://hlinkfile"/>
          </p:cNvPr>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r>
              <a:rPr lang="en-GB" altLang="en-US" sz="1800" dirty="0" smtClean="0">
                <a:solidFill>
                  <a:srgbClr val="000000"/>
                </a:solidFill>
              </a:rPr>
              <a:t>What you do</a:t>
            </a:r>
            <a:endParaRPr lang="en-GB" altLang="en-US" sz="1800" dirty="0">
              <a:solidFill>
                <a:srgbClr val="000000"/>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400" dirty="0" smtClean="0"/>
          </a:p>
          <a:p>
            <a:pPr defTabSz="457200" fontAlgn="base">
              <a:spcBef>
                <a:spcPct val="0"/>
              </a:spcBef>
              <a:spcAft>
                <a:spcPct val="0"/>
              </a:spcAft>
              <a:buNone/>
              <a:defRPr/>
            </a:pPr>
            <a:r>
              <a:rPr lang="en-GB" altLang="en-US" sz="1400" dirty="0"/>
              <a:t>Listen to the </a:t>
            </a:r>
            <a:r>
              <a:rPr lang="en-GB" altLang="en-US" sz="1400" dirty="0" smtClean="0"/>
              <a:t>next 3.5 mins </a:t>
            </a:r>
            <a:r>
              <a:rPr lang="en-GB" altLang="en-US" sz="1400" dirty="0"/>
              <a:t>minutes of the talk with the following in mind – </a:t>
            </a:r>
            <a:endParaRPr lang="en-GB" altLang="en-US" sz="1400" dirty="0" smtClean="0"/>
          </a:p>
          <a:p>
            <a:pPr marL="285750" indent="-285750" defTabSz="457200" fontAlgn="base">
              <a:spcBef>
                <a:spcPct val="0"/>
              </a:spcBef>
              <a:spcAft>
                <a:spcPct val="0"/>
              </a:spcAft>
              <a:defRPr/>
            </a:pPr>
            <a:r>
              <a:rPr lang="en-GB" altLang="en-US" sz="1400" dirty="0" smtClean="0"/>
              <a:t>What new ideas are there?</a:t>
            </a:r>
          </a:p>
          <a:p>
            <a:pPr marL="285750" indent="-285750" defTabSz="457200" fontAlgn="base">
              <a:spcBef>
                <a:spcPct val="0"/>
              </a:spcBef>
              <a:spcAft>
                <a:spcPct val="0"/>
              </a:spcAft>
              <a:defRPr/>
            </a:pPr>
            <a:r>
              <a:rPr lang="en-GB" altLang="en-US" sz="1400" dirty="0" smtClean="0"/>
              <a:t>What do  these ideas link to in what I know</a:t>
            </a:r>
          </a:p>
          <a:p>
            <a:pPr marL="285750" indent="-285750" defTabSz="457200" fontAlgn="base">
              <a:spcBef>
                <a:spcPct val="0"/>
              </a:spcBef>
              <a:spcAft>
                <a:spcPct val="0"/>
              </a:spcAft>
              <a:defRPr/>
            </a:pPr>
            <a:r>
              <a:rPr lang="en-GB" altLang="en-US" sz="1400" dirty="0" smtClean="0"/>
              <a:t>What didn’t I know before?</a:t>
            </a:r>
            <a:endParaRPr lang="en-GB" altLang="en-US" sz="1400" dirty="0"/>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2115627" y="54448"/>
            <a:ext cx="887564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             Episode 2: Listening to the ideas as presented</a:t>
            </a:r>
            <a:endParaRPr lang="en-GB" sz="2000" b="1" dirty="0"/>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9161" name="Picture 23" descr="images.jpe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307777"/>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sz="1400" dirty="0" smtClean="0"/>
              <a:t>You listen to identify new information, make links to what you already know, and distil the key messages</a:t>
            </a:r>
            <a:endParaRPr lang="en-GB" altLang="en-US" sz="1200" dirty="0"/>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r>
              <a:rPr lang="en-GB" altLang="en-US" sz="1800" dirty="0" smtClean="0">
                <a:solidFill>
                  <a:srgbClr val="000000"/>
                </a:solidFill>
              </a:rPr>
              <a:t>Organising this episode</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400" dirty="0" smtClean="0">
                <a:solidFill>
                  <a:srgbClr val="000000"/>
                </a:solidFill>
              </a:rPr>
              <a:t>Listen to Ted </a:t>
            </a:r>
            <a:r>
              <a:rPr lang="en-GB" altLang="en-US" sz="1400" dirty="0" smtClean="0">
                <a:solidFill>
                  <a:srgbClr val="000000"/>
                </a:solidFill>
              </a:rPr>
              <a:t>Talk: 2.06 to 5.33 mins</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p:txBody>
      </p:sp>
      <p:pic>
        <p:nvPicPr>
          <p:cNvPr id="49165" name="Picture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4" name="Picture 13" descr="How to get better at the things you care about _ Eduardo Briceño.mp4 - VLC media player">
            <a:hlinkClick r:id="rId3" action="ppaction://hlinkfile"/>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40116" y="891822"/>
            <a:ext cx="3086520" cy="1661629"/>
          </a:xfrm>
          <a:prstGeom prst="rect">
            <a:avLst/>
          </a:prstGeom>
        </p:spPr>
      </p:pic>
    </p:spTree>
    <p:extLst>
      <p:ext uri="{BB962C8B-B14F-4D97-AF65-F5344CB8AC3E}">
        <p14:creationId xmlns:p14="http://schemas.microsoft.com/office/powerpoint/2010/main" val="24877345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a:solidFill>
                <a:srgbClr val="000000"/>
              </a:solidFill>
            </a:endParaRPr>
          </a:p>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400" dirty="0" smtClean="0"/>
          </a:p>
          <a:p>
            <a:pPr algn="ctr" defTabSz="457200" fontAlgn="base">
              <a:spcBef>
                <a:spcPct val="0"/>
              </a:spcBef>
              <a:spcAft>
                <a:spcPct val="0"/>
              </a:spcAft>
              <a:defRPr/>
            </a:pPr>
            <a:r>
              <a:rPr lang="en-GB" altLang="en-US" sz="1800" dirty="0" smtClean="0"/>
              <a:t>Ask yourself </a:t>
            </a:r>
          </a:p>
          <a:p>
            <a:pPr algn="ctr" defTabSz="457200" fontAlgn="base">
              <a:spcBef>
                <a:spcPct val="0"/>
              </a:spcBef>
              <a:spcAft>
                <a:spcPct val="0"/>
              </a:spcAft>
              <a:defRPr/>
            </a:pPr>
            <a:r>
              <a:rPr lang="en-GB" altLang="en-US" sz="1400" dirty="0" smtClean="0"/>
              <a:t>What </a:t>
            </a:r>
            <a:r>
              <a:rPr lang="en-GB" altLang="en-US" sz="1400" dirty="0"/>
              <a:t>would I tell someone else about this section</a:t>
            </a:r>
            <a:r>
              <a:rPr lang="en-GB" altLang="en-US" sz="1400" dirty="0" smtClean="0"/>
              <a:t>?</a:t>
            </a:r>
          </a:p>
          <a:p>
            <a:pPr algn="ctr" defTabSz="457200" fontAlgn="base">
              <a:spcBef>
                <a:spcPct val="0"/>
              </a:spcBef>
              <a:spcAft>
                <a:spcPct val="0"/>
              </a:spcAft>
              <a:defRPr/>
            </a:pPr>
            <a:r>
              <a:rPr lang="en-GB" altLang="en-US" sz="1400" dirty="0" smtClean="0"/>
              <a:t>how does it link to what I already know?  </a:t>
            </a:r>
            <a:endParaRPr lang="en-GB" altLang="en-US" sz="1400" dirty="0"/>
          </a:p>
          <a:p>
            <a:pPr algn="ctr" defTabSz="457200" fontAlgn="base">
              <a:spcBef>
                <a:spcPct val="0"/>
              </a:spcBef>
              <a:spcAft>
                <a:spcPct val="0"/>
              </a:spcAft>
              <a:defRPr/>
            </a:pPr>
            <a:r>
              <a:rPr lang="en-GB" altLang="en-US" sz="1400" i="1" dirty="0" smtClean="0"/>
              <a:t>How would I say that in my own words?</a:t>
            </a:r>
          </a:p>
          <a:p>
            <a:pPr algn="ctr" defTabSz="457200" fontAlgn="base">
              <a:spcBef>
                <a:spcPct val="0"/>
              </a:spcBef>
              <a:spcAft>
                <a:spcPct val="0"/>
              </a:spcAft>
              <a:defRPr/>
            </a:pPr>
            <a:r>
              <a:rPr lang="en-GB" altLang="en-US" sz="1400" i="1" dirty="0" smtClean="0"/>
              <a:t>Can I summarise this?</a:t>
            </a:r>
          </a:p>
          <a:p>
            <a:pPr algn="ctr" defTabSz="457200" fontAlgn="base">
              <a:spcBef>
                <a:spcPct val="0"/>
              </a:spcBef>
              <a:spcAft>
                <a:spcPct val="0"/>
              </a:spcAft>
              <a:defRPr/>
            </a:pPr>
            <a:r>
              <a:rPr lang="en-GB" altLang="en-US" sz="1400" i="1" dirty="0" smtClean="0"/>
              <a:t>What is the main point?</a:t>
            </a: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smtClean="0">
              <a:solidFill>
                <a:prstClr val="white"/>
              </a:solidFill>
            </a:endParaRP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a:hlinkClick r:id="rId3" action="ppaction://hlinkfile"/>
          </p:cNvPr>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r>
              <a:rPr lang="en-GB" altLang="en-US" sz="1800" dirty="0" smtClean="0">
                <a:solidFill>
                  <a:srgbClr val="000000"/>
                </a:solidFill>
              </a:rPr>
              <a:t>What you do</a:t>
            </a:r>
            <a:endParaRPr lang="en-GB" altLang="en-US" sz="1800" dirty="0">
              <a:solidFill>
                <a:srgbClr val="000000"/>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400" dirty="0" smtClean="0"/>
          </a:p>
          <a:p>
            <a:pPr defTabSz="457200" fontAlgn="base">
              <a:spcBef>
                <a:spcPct val="0"/>
              </a:spcBef>
              <a:spcAft>
                <a:spcPct val="0"/>
              </a:spcAft>
              <a:buNone/>
              <a:defRPr/>
            </a:pPr>
            <a:r>
              <a:rPr lang="en-GB" altLang="en-US" sz="1400" dirty="0"/>
              <a:t>Listen </a:t>
            </a:r>
            <a:r>
              <a:rPr lang="en-GB" altLang="en-US" sz="1400" dirty="0" smtClean="0"/>
              <a:t>again to the </a:t>
            </a:r>
            <a:r>
              <a:rPr lang="en-GB" altLang="en-US" sz="1400" dirty="0"/>
              <a:t>3.5 mins minutes of the talk with the following in mind – </a:t>
            </a:r>
          </a:p>
          <a:p>
            <a:pPr marL="285750" indent="-285750" defTabSz="457200" fontAlgn="base">
              <a:spcBef>
                <a:spcPct val="0"/>
              </a:spcBef>
              <a:spcAft>
                <a:spcPct val="0"/>
              </a:spcAft>
              <a:defRPr/>
            </a:pPr>
            <a:r>
              <a:rPr lang="en-GB" altLang="en-US" sz="1400" dirty="0" smtClean="0"/>
              <a:t>If I had to explain this section to a colleague, what would I say?</a:t>
            </a:r>
            <a:endParaRPr lang="en-GB" altLang="en-US" sz="1400" dirty="0"/>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2115627" y="54448"/>
            <a:ext cx="887564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             Episode </a:t>
            </a:r>
            <a:r>
              <a:rPr lang="en-GB" sz="2000" b="1" dirty="0"/>
              <a:t>3</a:t>
            </a:r>
            <a:r>
              <a:rPr lang="en-GB" sz="2000" b="1" dirty="0" smtClean="0"/>
              <a:t>: Listening to summarise the key ideas</a:t>
            </a:r>
            <a:endParaRPr lang="en-GB" sz="2000" b="1" dirty="0"/>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9161" name="Picture 23" descr="images.jpe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307777"/>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buNone/>
            </a:pPr>
            <a:r>
              <a:rPr lang="en-GB" sz="1400" dirty="0" smtClean="0"/>
              <a:t>You </a:t>
            </a:r>
            <a:r>
              <a:rPr lang="en-GB" sz="1400" dirty="0"/>
              <a:t>listen to notice and distil the key points, and summarise them in </a:t>
            </a:r>
            <a:r>
              <a:rPr lang="en-GB" sz="1400" dirty="0" smtClean="0"/>
              <a:t>your </a:t>
            </a:r>
            <a:r>
              <a:rPr lang="en-GB" sz="1400" dirty="0"/>
              <a:t>own words</a:t>
            </a:r>
            <a:endParaRPr lang="en-GB" sz="1200" dirty="0"/>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r>
              <a:rPr lang="en-GB" altLang="en-US" sz="1800" dirty="0" smtClean="0">
                <a:solidFill>
                  <a:srgbClr val="000000"/>
                </a:solidFill>
              </a:rPr>
              <a:t>Organising this episode</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400" dirty="0">
                <a:solidFill>
                  <a:srgbClr val="000000"/>
                </a:solidFill>
              </a:rPr>
              <a:t>L</a:t>
            </a:r>
            <a:r>
              <a:rPr lang="en-GB" altLang="en-US" sz="1400" dirty="0" smtClean="0">
                <a:solidFill>
                  <a:srgbClr val="000000"/>
                </a:solidFill>
              </a:rPr>
              <a:t>isten </a:t>
            </a:r>
            <a:r>
              <a:rPr lang="en-GB" altLang="en-US" sz="1400" i="1" dirty="0" smtClean="0">
                <a:solidFill>
                  <a:srgbClr val="000000"/>
                </a:solidFill>
              </a:rPr>
              <a:t>again</a:t>
            </a:r>
            <a:r>
              <a:rPr lang="en-GB" altLang="en-US" sz="1400" dirty="0" smtClean="0">
                <a:solidFill>
                  <a:srgbClr val="000000"/>
                </a:solidFill>
              </a:rPr>
              <a:t> to the Ted </a:t>
            </a:r>
            <a:r>
              <a:rPr lang="en-GB" altLang="en-US" sz="1400" dirty="0">
                <a:solidFill>
                  <a:srgbClr val="000000"/>
                </a:solidFill>
              </a:rPr>
              <a:t>Talk: 2.06 to </a:t>
            </a:r>
            <a:r>
              <a:rPr lang="en-GB" altLang="en-US" sz="1400" dirty="0" smtClean="0">
                <a:solidFill>
                  <a:srgbClr val="000000"/>
                </a:solidFill>
              </a:rPr>
              <a:t>5.33 </a:t>
            </a:r>
            <a:r>
              <a:rPr lang="en-GB" altLang="en-US" sz="1400" dirty="0">
                <a:solidFill>
                  <a:srgbClr val="000000"/>
                </a:solidFill>
              </a:rPr>
              <a:t>mins</a:t>
            </a: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p:txBody>
      </p:sp>
      <p:pic>
        <p:nvPicPr>
          <p:cNvPr id="49165" name="Picture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4" name="Picture 13" descr="How to get better at the things you care about _ Eduardo Briceño.mp4 - VLC media player">
            <a:hlinkClick r:id="rId3" action="ppaction://hlinkfile"/>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40116" y="891822"/>
            <a:ext cx="3086520" cy="1661629"/>
          </a:xfrm>
          <a:prstGeom prst="rect">
            <a:avLst/>
          </a:prstGeom>
        </p:spPr>
      </p:pic>
    </p:spTree>
    <p:extLst>
      <p:ext uri="{BB962C8B-B14F-4D97-AF65-F5344CB8AC3E}">
        <p14:creationId xmlns:p14="http://schemas.microsoft.com/office/powerpoint/2010/main" val="15308806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a:solidFill>
                <a:srgbClr val="000000"/>
              </a:solidFill>
            </a:endParaRPr>
          </a:p>
          <a:p>
            <a:pPr algn="ctr" defTabSz="457200" fontAlgn="base">
              <a:spcBef>
                <a:spcPct val="0"/>
              </a:spcBef>
              <a:spcAft>
                <a:spcPct val="0"/>
              </a:spcAft>
              <a:defRPr/>
            </a:pPr>
            <a:endParaRPr lang="en-GB" altLang="en-US" sz="1200" dirty="0" smtClean="0">
              <a:solidFill>
                <a:srgbClr val="000000"/>
              </a:solidFill>
            </a:endParaRPr>
          </a:p>
          <a:p>
            <a:pPr marL="0" indent="0" algn="ctr" defTabSz="457200" fontAlgn="base">
              <a:spcBef>
                <a:spcPct val="0"/>
              </a:spcBef>
              <a:spcAft>
                <a:spcPct val="0"/>
              </a:spcAft>
              <a:buNone/>
              <a:defRPr/>
            </a:pPr>
            <a:endParaRPr lang="en-GB" altLang="en-US" sz="1200" dirty="0" smtClean="0">
              <a:solidFill>
                <a:srgbClr val="000000"/>
              </a:solidFill>
            </a:endParaRPr>
          </a:p>
          <a:p>
            <a:pPr marL="0" indent="0" algn="ctr" defTabSz="457200" fontAlgn="base">
              <a:spcBef>
                <a:spcPct val="0"/>
              </a:spcBef>
              <a:spcAft>
                <a:spcPct val="0"/>
              </a:spcAft>
              <a:buNone/>
              <a:defRPr/>
            </a:pPr>
            <a:endParaRPr lang="en-GB" altLang="en-US" sz="1200" dirty="0" smtClean="0">
              <a:solidFill>
                <a:srgbClr val="000000"/>
              </a:solidFill>
            </a:endParaRPr>
          </a:p>
          <a:p>
            <a:pPr marL="0" indent="0" algn="ctr" defTabSz="457200" fontAlgn="base">
              <a:spcBef>
                <a:spcPct val="0"/>
              </a:spcBef>
              <a:spcAft>
                <a:spcPct val="0"/>
              </a:spcAft>
              <a:buNone/>
              <a:defRPr/>
            </a:pPr>
            <a:r>
              <a:rPr lang="en-GB" altLang="en-US" sz="1800" dirty="0" smtClean="0">
                <a:solidFill>
                  <a:srgbClr val="000000"/>
                </a:solidFill>
              </a:rPr>
              <a:t>Ask yourself . .</a:t>
            </a:r>
          </a:p>
          <a:p>
            <a:pPr algn="ctr" defTabSz="457200" fontAlgn="base">
              <a:spcBef>
                <a:spcPct val="0"/>
              </a:spcBef>
              <a:spcAft>
                <a:spcPct val="0"/>
              </a:spcAft>
              <a:defRPr/>
            </a:pPr>
            <a:r>
              <a:rPr lang="en-GB" altLang="en-US" sz="1400" dirty="0" smtClean="0">
                <a:solidFill>
                  <a:srgbClr val="000000"/>
                </a:solidFill>
              </a:rPr>
              <a:t>What’s new?</a:t>
            </a:r>
          </a:p>
          <a:p>
            <a:pPr algn="ctr" defTabSz="457200" fontAlgn="base">
              <a:spcBef>
                <a:spcPct val="0"/>
              </a:spcBef>
              <a:spcAft>
                <a:spcPct val="0"/>
              </a:spcAft>
              <a:defRPr/>
            </a:pPr>
            <a:r>
              <a:rPr lang="en-GB" altLang="en-US" sz="1400" dirty="0" smtClean="0">
                <a:solidFill>
                  <a:srgbClr val="000000"/>
                </a:solidFill>
              </a:rPr>
              <a:t>What are the big ideas?</a:t>
            </a:r>
          </a:p>
          <a:p>
            <a:pPr algn="ctr" defTabSz="457200" fontAlgn="base">
              <a:spcBef>
                <a:spcPct val="0"/>
              </a:spcBef>
              <a:spcAft>
                <a:spcPct val="0"/>
              </a:spcAft>
              <a:defRPr/>
            </a:pPr>
            <a:r>
              <a:rPr lang="en-GB" altLang="en-US" sz="1400" dirty="0" smtClean="0">
                <a:solidFill>
                  <a:srgbClr val="000000"/>
                </a:solidFill>
              </a:rPr>
              <a:t>What do I want to know more about?</a:t>
            </a:r>
          </a:p>
          <a:p>
            <a:pPr algn="ctr" defTabSz="457200" fontAlgn="base">
              <a:spcBef>
                <a:spcPct val="0"/>
              </a:spcBef>
              <a:spcAft>
                <a:spcPct val="0"/>
              </a:spcAft>
              <a:defRPr/>
            </a:pPr>
            <a:r>
              <a:rPr lang="en-GB" altLang="en-US" sz="1400" dirty="0" smtClean="0">
                <a:solidFill>
                  <a:srgbClr val="000000"/>
                </a:solidFill>
              </a:rPr>
              <a:t>What is bugging me? </a:t>
            </a:r>
            <a:r>
              <a:rPr lang="en-GB" altLang="en-US" sz="1200" dirty="0" smtClean="0">
                <a:solidFill>
                  <a:srgbClr val="000000"/>
                </a:solidFill>
              </a:rPr>
              <a:t>. </a:t>
            </a:r>
            <a:endParaRPr lang="en-GB" altLang="en-US" sz="1800" dirty="0">
              <a:solidFill>
                <a:srgbClr val="000000"/>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smtClean="0">
              <a:solidFill>
                <a:prstClr val="white"/>
              </a:solidFill>
            </a:endParaRP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a:hlinkClick r:id="rId3" action="ppaction://hlinkfile"/>
          </p:cNvPr>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r>
              <a:rPr lang="en-GB" altLang="en-US" sz="1800" dirty="0" smtClean="0">
                <a:solidFill>
                  <a:srgbClr val="000000"/>
                </a:solidFill>
              </a:rPr>
              <a:t>What you do</a:t>
            </a:r>
            <a:endParaRPr lang="en-GB" altLang="en-US" sz="1800" dirty="0">
              <a:solidFill>
                <a:srgbClr val="000000"/>
              </a:solidFill>
            </a:endParaRPr>
          </a:p>
          <a:p>
            <a:pPr defTabSz="457200" fontAlgn="base">
              <a:spcBef>
                <a:spcPct val="0"/>
              </a:spcBef>
              <a:spcAft>
                <a:spcPct val="0"/>
              </a:spcAft>
              <a:buNone/>
              <a:defRPr/>
            </a:pPr>
            <a:endParaRPr lang="en-GB" altLang="en-US" sz="1400" dirty="0" smtClean="0"/>
          </a:p>
          <a:p>
            <a:pPr defTabSz="457200" fontAlgn="base">
              <a:spcBef>
                <a:spcPct val="0"/>
              </a:spcBef>
              <a:spcAft>
                <a:spcPct val="0"/>
              </a:spcAft>
              <a:buNone/>
              <a:defRPr/>
            </a:pPr>
            <a:r>
              <a:rPr lang="en-GB" altLang="en-US" sz="1400" dirty="0" smtClean="0"/>
              <a:t>Listen to the remainder of the Ted Talk, and practise what you have done thus far in terms of listening for new information/facts and listening for the main points/ key ideas.</a:t>
            </a:r>
          </a:p>
          <a:p>
            <a:pPr defTabSz="457200" fontAlgn="base">
              <a:spcBef>
                <a:spcPct val="0"/>
              </a:spcBef>
              <a:spcAft>
                <a:spcPct val="0"/>
              </a:spcAft>
              <a:buNone/>
              <a:defRPr/>
            </a:pPr>
            <a:endParaRPr lang="en-GB" altLang="en-US" sz="1000" dirty="0" smtClean="0"/>
          </a:p>
          <a:p>
            <a:pPr defTabSz="457200" fontAlgn="base">
              <a:spcBef>
                <a:spcPct val="0"/>
              </a:spcBef>
              <a:spcAft>
                <a:spcPct val="0"/>
              </a:spcAft>
              <a:buNone/>
              <a:defRPr/>
            </a:pPr>
            <a:r>
              <a:rPr lang="en-GB" altLang="en-US" sz="1400" dirty="0" smtClean="0"/>
              <a:t>Additionally listen with the intention of framing questions that you would like to ask Eduardo, should you have the opportunity.</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1548955" y="54448"/>
            <a:ext cx="887564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sz="2000" b="1" dirty="0" smtClean="0"/>
              <a:t>             Episode </a:t>
            </a:r>
            <a:r>
              <a:rPr lang="en-GB" sz="2000" b="1" dirty="0"/>
              <a:t>4</a:t>
            </a:r>
            <a:r>
              <a:rPr lang="en-GB" sz="2000" b="1" dirty="0" smtClean="0"/>
              <a:t>: Listening to ask questions and seek clarification</a:t>
            </a:r>
            <a:endParaRPr lang="en-GB" sz="2000" b="1" dirty="0"/>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9161" name="Picture 23" descr="images.jpe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307777"/>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sz="1400" dirty="0" smtClean="0"/>
              <a:t>You listen in order to garner information, to distil key ideas and to identify what you still need to find out </a:t>
            </a:r>
            <a:r>
              <a:rPr lang="en-GB" sz="1400" dirty="0" smtClean="0">
                <a:solidFill>
                  <a:schemeClr val="bg1"/>
                </a:solidFill>
              </a:rPr>
              <a:t> </a:t>
            </a:r>
            <a:endParaRPr lang="en-GB" altLang="en-US" sz="1200" dirty="0">
              <a:solidFill>
                <a:schemeClr val="bg1"/>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800" dirty="0" smtClean="0">
              <a:solidFill>
                <a:srgbClr val="000000"/>
              </a:solidFill>
            </a:endParaRPr>
          </a:p>
          <a:p>
            <a:pPr algn="ctr" defTabSz="457200" fontAlgn="base">
              <a:spcBef>
                <a:spcPct val="0"/>
              </a:spcBef>
              <a:spcAft>
                <a:spcPct val="0"/>
              </a:spcAft>
              <a:buNone/>
              <a:defRPr/>
            </a:pPr>
            <a:r>
              <a:rPr lang="en-GB" altLang="en-US" sz="1800" dirty="0" smtClean="0">
                <a:solidFill>
                  <a:srgbClr val="000000"/>
                </a:solidFill>
              </a:rPr>
              <a:t>Organising </a:t>
            </a:r>
            <a:r>
              <a:rPr lang="en-GB" altLang="en-US" sz="1800" dirty="0" smtClean="0">
                <a:solidFill>
                  <a:srgbClr val="000000"/>
                </a:solidFill>
              </a:rPr>
              <a:t>this episode</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400" dirty="0" smtClean="0">
                <a:solidFill>
                  <a:srgbClr val="000000"/>
                </a:solidFill>
              </a:rPr>
              <a:t>Listen to the Ted </a:t>
            </a:r>
            <a:r>
              <a:rPr lang="en-GB" altLang="en-US" sz="1400" dirty="0" smtClean="0">
                <a:solidFill>
                  <a:srgbClr val="000000"/>
                </a:solidFill>
              </a:rPr>
              <a:t>Talk: </a:t>
            </a:r>
            <a:r>
              <a:rPr lang="en-GB" altLang="en-US" sz="1400" dirty="0" smtClean="0">
                <a:solidFill>
                  <a:srgbClr val="000000"/>
                </a:solidFill>
              </a:rPr>
              <a:t>5.33 mins </a:t>
            </a:r>
            <a:r>
              <a:rPr lang="en-GB" altLang="en-US" sz="1400" dirty="0" smtClean="0">
                <a:solidFill>
                  <a:srgbClr val="000000"/>
                </a:solidFill>
              </a:rPr>
              <a:t>to the </a:t>
            </a:r>
            <a:r>
              <a:rPr lang="en-GB" altLang="en-US" sz="1400" dirty="0" smtClean="0">
                <a:solidFill>
                  <a:srgbClr val="000000"/>
                </a:solidFill>
              </a:rPr>
              <a:t>end.</a:t>
            </a: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p:txBody>
      </p:sp>
      <p:pic>
        <p:nvPicPr>
          <p:cNvPr id="49165" name="Picture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4" name="Picture 13" descr="How to get better at the things you care about _ Eduardo Briceño.mp4 - VLC media player">
            <a:hlinkClick r:id="rId3" action="ppaction://hlinkfile"/>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40116" y="891822"/>
            <a:ext cx="3086520" cy="1661629"/>
          </a:xfrm>
          <a:prstGeom prst="rect">
            <a:avLst/>
          </a:prstGeom>
        </p:spPr>
      </p:pic>
    </p:spTree>
    <p:extLst>
      <p:ext uri="{BB962C8B-B14F-4D97-AF65-F5344CB8AC3E}">
        <p14:creationId xmlns:p14="http://schemas.microsoft.com/office/powerpoint/2010/main" val="11599075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a:solidFill>
                <a:srgbClr val="000000"/>
              </a:solidFill>
            </a:endParaRPr>
          </a:p>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a:solidFill>
                <a:srgbClr val="000000"/>
              </a:solidFill>
            </a:endParaRPr>
          </a:p>
          <a:p>
            <a:pPr algn="ctr" defTabSz="457200" fontAlgn="base">
              <a:spcBef>
                <a:spcPct val="0"/>
              </a:spcBef>
              <a:spcAft>
                <a:spcPct val="0"/>
              </a:spcAft>
              <a:defRPr/>
            </a:pPr>
            <a:endParaRPr lang="en-GB" altLang="en-US" sz="1200" dirty="0" smtClean="0">
              <a:solidFill>
                <a:srgbClr val="000000"/>
              </a:solidFill>
            </a:endParaRPr>
          </a:p>
          <a:p>
            <a:pPr algn="ctr" defTabSz="457200" fontAlgn="base">
              <a:spcBef>
                <a:spcPct val="0"/>
              </a:spcBef>
              <a:spcAft>
                <a:spcPct val="0"/>
              </a:spcAft>
              <a:defRPr/>
            </a:pPr>
            <a:endParaRPr lang="en-GB" altLang="en-US" sz="1200" dirty="0">
              <a:solidFill>
                <a:srgbClr val="000000"/>
              </a:solidFill>
            </a:endParaRPr>
          </a:p>
          <a:p>
            <a:pPr algn="ctr" defTabSz="457200" fontAlgn="base">
              <a:spcBef>
                <a:spcPct val="0"/>
              </a:spcBef>
              <a:spcAft>
                <a:spcPct val="0"/>
              </a:spcAft>
              <a:defRPr/>
            </a:pPr>
            <a:endParaRPr lang="en-GB" altLang="en-US" sz="1800" dirty="0" smtClean="0">
              <a:solidFill>
                <a:srgbClr val="000000"/>
              </a:solidFill>
            </a:endParaRPr>
          </a:p>
          <a:p>
            <a:pPr algn="ctr" defTabSz="457200" fontAlgn="base">
              <a:spcBef>
                <a:spcPct val="0"/>
              </a:spcBef>
              <a:spcAft>
                <a:spcPct val="0"/>
              </a:spcAft>
              <a:defRPr/>
            </a:pPr>
            <a:r>
              <a:rPr lang="en-GB" altLang="en-US" sz="1800" dirty="0" smtClean="0">
                <a:solidFill>
                  <a:srgbClr val="000000"/>
                </a:solidFill>
              </a:rPr>
              <a:t>Ask yourself . </a:t>
            </a:r>
            <a:r>
              <a:rPr lang="en-GB" altLang="en-US" sz="1200" dirty="0" smtClean="0">
                <a:solidFill>
                  <a:srgbClr val="000000"/>
                </a:solidFill>
              </a:rPr>
              <a:t>. </a:t>
            </a:r>
          </a:p>
          <a:p>
            <a:pPr algn="ctr" defTabSz="457200" fontAlgn="base">
              <a:spcBef>
                <a:spcPct val="0"/>
              </a:spcBef>
              <a:spcAft>
                <a:spcPct val="0"/>
              </a:spcAft>
              <a:defRPr/>
            </a:pPr>
            <a:r>
              <a:rPr lang="en-GB" altLang="en-US" sz="1200" dirty="0" smtClean="0">
                <a:solidFill>
                  <a:srgbClr val="000000"/>
                </a:solidFill>
              </a:rPr>
              <a:t>So what?</a:t>
            </a:r>
          </a:p>
          <a:p>
            <a:pPr algn="ctr" defTabSz="457200" fontAlgn="base">
              <a:spcBef>
                <a:spcPct val="0"/>
              </a:spcBef>
              <a:spcAft>
                <a:spcPct val="0"/>
              </a:spcAft>
              <a:defRPr/>
            </a:pPr>
            <a:r>
              <a:rPr lang="en-GB" altLang="en-US" sz="1200" dirty="0" smtClean="0">
                <a:solidFill>
                  <a:srgbClr val="000000"/>
                </a:solidFill>
              </a:rPr>
              <a:t>Does this make sense to me?</a:t>
            </a:r>
          </a:p>
          <a:p>
            <a:pPr algn="ctr" defTabSz="457200" fontAlgn="base">
              <a:spcBef>
                <a:spcPct val="0"/>
              </a:spcBef>
              <a:spcAft>
                <a:spcPct val="0"/>
              </a:spcAft>
              <a:defRPr/>
            </a:pPr>
            <a:r>
              <a:rPr lang="en-GB" altLang="en-US" sz="1200" dirty="0" smtClean="0">
                <a:solidFill>
                  <a:srgbClr val="000000"/>
                </a:solidFill>
              </a:rPr>
              <a:t>What’s the big idea?</a:t>
            </a:r>
          </a:p>
          <a:p>
            <a:pPr algn="ctr" defTabSz="457200" fontAlgn="base">
              <a:spcBef>
                <a:spcPct val="0"/>
              </a:spcBef>
              <a:spcAft>
                <a:spcPct val="0"/>
              </a:spcAft>
              <a:defRPr/>
            </a:pPr>
            <a:r>
              <a:rPr lang="en-GB" altLang="en-US" sz="1200" dirty="0" smtClean="0">
                <a:solidFill>
                  <a:srgbClr val="000000"/>
                </a:solidFill>
              </a:rPr>
              <a:t>What does Eduardo believe?</a:t>
            </a:r>
          </a:p>
          <a:p>
            <a:pPr algn="ctr" defTabSz="457200" fontAlgn="base">
              <a:spcBef>
                <a:spcPct val="0"/>
              </a:spcBef>
              <a:spcAft>
                <a:spcPct val="0"/>
              </a:spcAft>
              <a:defRPr/>
            </a:pPr>
            <a:r>
              <a:rPr lang="en-GB" altLang="en-US" sz="1200" dirty="0" smtClean="0">
                <a:solidFill>
                  <a:srgbClr val="000000"/>
                </a:solidFill>
              </a:rPr>
              <a:t>Why is he saying this?</a:t>
            </a:r>
          </a:p>
          <a:p>
            <a:pPr algn="ctr" defTabSz="457200" fontAlgn="base">
              <a:spcBef>
                <a:spcPct val="0"/>
              </a:spcBef>
              <a:spcAft>
                <a:spcPct val="0"/>
              </a:spcAft>
              <a:defRPr/>
            </a:pPr>
            <a:r>
              <a:rPr lang="en-GB" altLang="en-US" sz="1200" dirty="0" smtClean="0">
                <a:solidFill>
                  <a:srgbClr val="000000"/>
                </a:solidFill>
              </a:rPr>
              <a:t>What are the implications for the way I organise my classroom?</a:t>
            </a:r>
          </a:p>
          <a:p>
            <a:pPr algn="ctr" defTabSz="457200" fontAlgn="base">
              <a:spcBef>
                <a:spcPct val="0"/>
              </a:spcBef>
              <a:spcAft>
                <a:spcPct val="0"/>
              </a:spcAft>
              <a:defRPr/>
            </a:pPr>
            <a:r>
              <a:rPr lang="en-GB" altLang="en-US" sz="1200" dirty="0" smtClean="0">
                <a:solidFill>
                  <a:srgbClr val="000000"/>
                </a:solidFill>
              </a:rPr>
              <a:t>What are the implications for the way I practise the craft of </a:t>
            </a:r>
            <a:r>
              <a:rPr lang="en-GB" altLang="en-US" sz="1200" smtClean="0">
                <a:solidFill>
                  <a:srgbClr val="000000"/>
                </a:solidFill>
              </a:rPr>
              <a:t>teaching</a:t>
            </a:r>
            <a:r>
              <a:rPr lang="en-GB" altLang="en-US" sz="1200" smtClean="0">
                <a:solidFill>
                  <a:srgbClr val="000000"/>
                </a:solidFill>
              </a:rPr>
              <a:t>?. </a:t>
            </a:r>
            <a:endParaRPr lang="en-GB" altLang="en-US" sz="1800" dirty="0">
              <a:solidFill>
                <a:srgbClr val="000000"/>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a:solidFill>
                <a:prstClr val="white"/>
              </a:solidFill>
            </a:endParaRPr>
          </a:p>
          <a:p>
            <a:pPr marL="0" indent="0" algn="ctr" defTabSz="457200" fontAlgn="base">
              <a:spcBef>
                <a:spcPct val="0"/>
              </a:spcBef>
              <a:spcAft>
                <a:spcPct val="0"/>
              </a:spcAft>
              <a:buNone/>
              <a:defRPr/>
            </a:pPr>
            <a:endParaRPr lang="en-GB" altLang="en-US" sz="1400" i="1" dirty="0" smtClean="0">
              <a:solidFill>
                <a:prstClr val="white"/>
              </a:solidFill>
            </a:endParaRP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a:hlinkClick r:id="rId3" action="ppaction://hlinkfile"/>
          </p:cNvPr>
          <p:cNvSpPr/>
          <p:nvPr/>
        </p:nvSpPr>
        <p:spPr>
          <a:xfrm>
            <a:off x="1498600" y="476050"/>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r>
              <a:rPr lang="en-GB" altLang="en-US" sz="1400" dirty="0">
                <a:solidFill>
                  <a:srgbClr val="000000"/>
                </a:solidFill>
              </a:rPr>
              <a:t>i</a:t>
            </a: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r>
              <a:rPr lang="en-GB" altLang="en-US" sz="1800" dirty="0" smtClean="0">
                <a:solidFill>
                  <a:srgbClr val="000000"/>
                </a:solidFill>
              </a:rPr>
              <a:t>What you do</a:t>
            </a:r>
            <a:endParaRPr lang="en-GB" altLang="en-US" sz="1800" dirty="0">
              <a:solidFill>
                <a:srgbClr val="000000"/>
              </a:solidFill>
            </a:endParaRPr>
          </a:p>
          <a:p>
            <a:pPr defTabSz="457200" fontAlgn="base">
              <a:spcBef>
                <a:spcPct val="0"/>
              </a:spcBef>
              <a:spcAft>
                <a:spcPct val="0"/>
              </a:spcAft>
              <a:buNone/>
              <a:defRPr/>
            </a:pPr>
            <a:r>
              <a:rPr lang="en-GB" altLang="en-US" sz="1400" dirty="0" smtClean="0"/>
              <a:t>Listen to the talk from start to finish..</a:t>
            </a:r>
          </a:p>
          <a:p>
            <a:pPr defTabSz="457200" fontAlgn="base">
              <a:spcBef>
                <a:spcPct val="0"/>
              </a:spcBef>
              <a:spcAft>
                <a:spcPct val="0"/>
              </a:spcAft>
              <a:buNone/>
              <a:defRPr/>
            </a:pPr>
            <a:r>
              <a:rPr lang="en-GB" altLang="en-US" sz="1400" dirty="0" smtClean="0"/>
              <a:t>Feel free to pause it or re-wind if you find it helpful</a:t>
            </a:r>
            <a:r>
              <a:rPr lang="en-GB" altLang="en-US" sz="1400" dirty="0" smtClean="0"/>
              <a:t>.</a:t>
            </a:r>
            <a:endParaRPr lang="en-GB" altLang="en-US" sz="1400" dirty="0" smtClean="0"/>
          </a:p>
          <a:p>
            <a:pPr defTabSz="457200" fontAlgn="base">
              <a:spcBef>
                <a:spcPct val="0"/>
              </a:spcBef>
              <a:spcAft>
                <a:spcPct val="0"/>
              </a:spcAft>
              <a:buNone/>
              <a:defRPr/>
            </a:pPr>
            <a:endParaRPr lang="en-GB" altLang="en-US" sz="1400" dirty="0" smtClean="0"/>
          </a:p>
          <a:p>
            <a:pPr defTabSz="457200" fontAlgn="base">
              <a:spcBef>
                <a:spcPct val="0"/>
              </a:spcBef>
              <a:spcAft>
                <a:spcPct val="0"/>
              </a:spcAft>
              <a:buNone/>
              <a:defRPr/>
            </a:pPr>
            <a:r>
              <a:rPr lang="en-GB" altLang="en-US" sz="1400" dirty="0" smtClean="0"/>
              <a:t>Focus this time on listening for 2 new things:</a:t>
            </a:r>
          </a:p>
          <a:p>
            <a:pPr defTabSz="457200" fontAlgn="base">
              <a:spcBef>
                <a:spcPct val="0"/>
              </a:spcBef>
              <a:spcAft>
                <a:spcPct val="0"/>
              </a:spcAft>
              <a:buNone/>
              <a:defRPr/>
            </a:pPr>
            <a:r>
              <a:rPr lang="en-GB" altLang="en-US" sz="1400" dirty="0" smtClean="0"/>
              <a:t>What are Eduardo’s motivations, values and beliefs?</a:t>
            </a:r>
          </a:p>
          <a:p>
            <a:pPr defTabSz="457200" fontAlgn="base">
              <a:spcBef>
                <a:spcPct val="0"/>
              </a:spcBef>
              <a:spcAft>
                <a:spcPct val="0"/>
              </a:spcAft>
              <a:buNone/>
              <a:defRPr/>
            </a:pPr>
            <a:r>
              <a:rPr lang="en-GB" altLang="en-US" sz="1400" dirty="0" smtClean="0"/>
              <a:t>What are the implications for my professional practice?</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200" dirty="0" smtClean="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49158" name="TextBox 12"/>
          <p:cNvSpPr txBox="1">
            <a:spLocks noChangeArrowheads="1"/>
          </p:cNvSpPr>
          <p:nvPr/>
        </p:nvSpPr>
        <p:spPr bwMode="auto">
          <a:xfrm>
            <a:off x="128789" y="54448"/>
            <a:ext cx="1192583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en-GB" b="1" dirty="0" smtClean="0"/>
              <a:t>Episode 5: Listening to consider the beliefs of the speaker and for the implications of what he is saying</a:t>
            </a:r>
            <a:endParaRPr lang="en-GB" b="1" dirty="0"/>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dirty="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9161" name="Picture 23" descr="images.jpe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dirty="0">
              <a:solidFill>
                <a:prstClr val="black"/>
              </a:solidFill>
              <a:cs typeface="Arial" panose="020B0604020202020204" pitchFamily="34" charset="0"/>
            </a:endParaRPr>
          </a:p>
        </p:txBody>
      </p:sp>
      <p:sp>
        <p:nvSpPr>
          <p:cNvPr id="3" name="Rectangle 2"/>
          <p:cNvSpPr/>
          <p:nvPr/>
        </p:nvSpPr>
        <p:spPr>
          <a:xfrm>
            <a:off x="1143001" y="6173788"/>
            <a:ext cx="10120313" cy="307777"/>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sz="1400" dirty="0" smtClean="0"/>
              <a:t>You listen for key messages, for the intentions and beliefs of the speaker, and for the implications of what you hearing</a:t>
            </a:r>
            <a:r>
              <a:rPr lang="en-GB" sz="1400" dirty="0" smtClean="0">
                <a:solidFill>
                  <a:schemeClr val="bg1"/>
                </a:solidFill>
              </a:rPr>
              <a:t> </a:t>
            </a:r>
            <a:endParaRPr lang="en-GB" altLang="en-US" sz="1200" dirty="0">
              <a:solidFill>
                <a:schemeClr val="bg1"/>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endParaRPr lang="en-GB" altLang="en-US" sz="1400" dirty="0" smtClean="0">
              <a:solidFill>
                <a:srgbClr val="000000"/>
              </a:solidFill>
            </a:endParaRPr>
          </a:p>
          <a:p>
            <a:pPr algn="ctr" defTabSz="457200" fontAlgn="base">
              <a:spcBef>
                <a:spcPct val="0"/>
              </a:spcBef>
              <a:spcAft>
                <a:spcPct val="0"/>
              </a:spcAft>
              <a:buNone/>
              <a:defRPr/>
            </a:pPr>
            <a:r>
              <a:rPr lang="en-GB" altLang="en-US" sz="1800" dirty="0" smtClean="0">
                <a:solidFill>
                  <a:srgbClr val="000000"/>
                </a:solidFill>
              </a:rPr>
              <a:t>Organising this episode</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400" dirty="0" smtClean="0">
                <a:solidFill>
                  <a:srgbClr val="000000"/>
                </a:solidFill>
              </a:rPr>
              <a:t>Listen again to the </a:t>
            </a:r>
            <a:r>
              <a:rPr lang="en-GB" altLang="en-US" sz="1400" dirty="0" smtClean="0">
                <a:solidFill>
                  <a:srgbClr val="000000"/>
                </a:solidFill>
              </a:rPr>
              <a:t>whole Ted </a:t>
            </a:r>
            <a:r>
              <a:rPr lang="en-GB" altLang="en-US" sz="1400" dirty="0" smtClean="0">
                <a:solidFill>
                  <a:srgbClr val="000000"/>
                </a:solidFill>
              </a:rPr>
              <a:t>Talk from start to finish. </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endParaRPr lang="en-GB" altLang="en-US" sz="1200" dirty="0" smtClean="0">
              <a:solidFill>
                <a:schemeClr val="bg1"/>
              </a:solidFill>
            </a:endParaRPr>
          </a:p>
        </p:txBody>
      </p:sp>
      <p:pic>
        <p:nvPicPr>
          <p:cNvPr id="49165" name="Picture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4" name="Picture 13" descr="How to get better at the things you care about _ Eduardo Briceño.mp4 - VLC media player">
            <a:hlinkClick r:id="rId3" action="ppaction://hlinkfile"/>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40116" y="891822"/>
            <a:ext cx="3086520" cy="1661629"/>
          </a:xfrm>
          <a:prstGeom prst="rect">
            <a:avLst/>
          </a:prstGeom>
        </p:spPr>
      </p:pic>
    </p:spTree>
    <p:extLst>
      <p:ext uri="{BB962C8B-B14F-4D97-AF65-F5344CB8AC3E}">
        <p14:creationId xmlns:p14="http://schemas.microsoft.com/office/powerpoint/2010/main" val="25622314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iterate type="wd">
                                    <p:tmPct val="100000"/>
                                  </p:iterate>
                                  <p:childTnLst>
                                    <p:set>
                                      <p:cBhvr>
                                        <p:cTn id="23" dur="1" fill="hold">
                                          <p:stCondLst>
                                            <p:cond delay="0"/>
                                          </p:stCondLst>
                                        </p:cTn>
                                        <p:tgtEl>
                                          <p:spTgt spid="3"/>
                                        </p:tgtEl>
                                        <p:attrNameLst>
                                          <p:attrName>style.visibility</p:attrName>
                                        </p:attrNameLst>
                                      </p:cBhvr>
                                      <p:to>
                                        <p:strVal val="visible"/>
                                      </p:to>
                                    </p:set>
                                    <p:animEffect transition="in" filter="dissolve">
                                      <p:cBhvr>
                                        <p:cTn id="24"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2397</TotalTime>
  <Words>817</Words>
  <Application>Microsoft Office PowerPoint</Application>
  <PresentationFormat>Widescreen</PresentationFormat>
  <Paragraphs>270</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Calibri Light</vt:lpstr>
      <vt:lpstr>Office Theme</vt:lpstr>
      <vt:lpstr>1_Office Theme</vt:lpstr>
      <vt:lpstr>Lesson Overview: Using the Ted Talk ‘How to get better at the things you care about’ to listen for different purposes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Watson TLO</dc:creator>
  <cp:lastModifiedBy>Steve Watson TLO</cp:lastModifiedBy>
  <cp:revision>121</cp:revision>
  <dcterms:created xsi:type="dcterms:W3CDTF">2018-09-30T09:40:51Z</dcterms:created>
  <dcterms:modified xsi:type="dcterms:W3CDTF">2019-01-12T04:01:09Z</dcterms:modified>
</cp:coreProperties>
</file>