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6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2C21B3-F0A1-4978-B920-48D759316A3D}" type="datetimeFigureOut">
              <a:rPr lang="en-GB" smtClean="0"/>
              <a:t>15/10/2018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6F6AC0-A4E9-4C04-B43F-FF8A934834AC}" type="slidenum">
              <a:rPr lang="en-GB" smtClean="0"/>
              <a:t>‹#›</a:t>
            </a:fld>
            <a:endParaRPr lang="en-GB"/>
          </a:p>
        </p:txBody>
      </p:sp>
    </p:spTree>
    <p:extLst>
      <p:ext uri="{BB962C8B-B14F-4D97-AF65-F5344CB8AC3E}">
        <p14:creationId xmlns:p14="http://schemas.microsoft.com/office/powerpoint/2010/main" val="905927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GB" altLang="en-US" smtClean="0">
                <a:latin typeface="Arial" panose="020B0604020202020204" pitchFamily="34" charset="0"/>
                <a:cs typeface="Arial" panose="020B0604020202020204" pitchFamily="34" charset="0"/>
              </a:rPr>
              <a:t>The ‘process encourages’ banner is critical – it is where the teacher identifies the precise learning</a:t>
            </a:r>
          </a:p>
          <a:p>
            <a:pPr eaLnBrk="1" hangingPunct="1">
              <a:spcBef>
                <a:spcPct val="0"/>
              </a:spcBef>
              <a:defRPr/>
            </a:pPr>
            <a:r>
              <a:rPr lang="en-GB" altLang="en-US" smtClean="0">
                <a:latin typeface="Arial" panose="020B0604020202020204" pitchFamily="34" charset="0"/>
                <a:cs typeface="Arial" panose="020B0604020202020204" pitchFamily="34" charset="0"/>
              </a:rPr>
              <a:t>Behaviours needed for success in this particular learning episode</a:t>
            </a:r>
          </a:p>
          <a:p>
            <a:pPr eaLnBrk="1" hangingPunct="1">
              <a:spcBef>
                <a:spcPct val="0"/>
              </a:spcBef>
              <a:defRPr/>
            </a:pPr>
            <a:r>
              <a:rPr lang="en-GB" altLang="en-US" smtClean="0">
                <a:latin typeface="Arial" panose="020B0604020202020204" pitchFamily="34" charset="0"/>
                <a:cs typeface="Arial" panose="020B0604020202020204" pitchFamily="34" charset="0"/>
              </a:rPr>
              <a:t>Once completed, it is possible to decide how the teacher will commentate so as to nudge, prompt support those behaviours (the teacher talk cloud)</a:t>
            </a: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2</a:t>
            </a:fld>
            <a:endParaRPr lang="en-GB" altLang="en-US" sz="1200">
              <a:solidFill>
                <a:prstClr val="black"/>
              </a:solidFill>
              <a:latin typeface="Calibri" panose="020F0502020204030204" pitchFamily="34" charset="0"/>
            </a:endParaRPr>
          </a:p>
        </p:txBody>
      </p:sp>
    </p:spTree>
    <p:extLst>
      <p:ext uri="{BB962C8B-B14F-4D97-AF65-F5344CB8AC3E}">
        <p14:creationId xmlns:p14="http://schemas.microsoft.com/office/powerpoint/2010/main" val="283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GB" altLang="en-US" smtClean="0">
                <a:latin typeface="Arial" panose="020B0604020202020204" pitchFamily="34" charset="0"/>
                <a:cs typeface="Arial" panose="020B0604020202020204" pitchFamily="34" charset="0"/>
              </a:rPr>
              <a:t>The ‘process encourages’ banner is critical – it is where the teacher identifies the precise learning</a:t>
            </a:r>
          </a:p>
          <a:p>
            <a:pPr eaLnBrk="1" hangingPunct="1">
              <a:spcBef>
                <a:spcPct val="0"/>
              </a:spcBef>
              <a:defRPr/>
            </a:pPr>
            <a:r>
              <a:rPr lang="en-GB" altLang="en-US" smtClean="0">
                <a:latin typeface="Arial" panose="020B0604020202020204" pitchFamily="34" charset="0"/>
                <a:cs typeface="Arial" panose="020B0604020202020204" pitchFamily="34" charset="0"/>
              </a:rPr>
              <a:t>Behaviours needed for success in this particular learning episode</a:t>
            </a:r>
          </a:p>
          <a:p>
            <a:pPr eaLnBrk="1" hangingPunct="1">
              <a:spcBef>
                <a:spcPct val="0"/>
              </a:spcBef>
              <a:defRPr/>
            </a:pPr>
            <a:r>
              <a:rPr lang="en-GB" altLang="en-US" smtClean="0">
                <a:latin typeface="Arial" panose="020B0604020202020204" pitchFamily="34" charset="0"/>
                <a:cs typeface="Arial" panose="020B0604020202020204" pitchFamily="34" charset="0"/>
              </a:rPr>
              <a:t>Once completed, it is possible to decide how the teacher will commentate so as to nudge, prompt support those behaviours (the teacher talk cloud)</a:t>
            </a: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3</a:t>
            </a:fld>
            <a:endParaRPr lang="en-GB" altLang="en-US" sz="1200">
              <a:solidFill>
                <a:prstClr val="black"/>
              </a:solidFill>
              <a:latin typeface="Calibri" panose="020F0502020204030204" pitchFamily="34" charset="0"/>
            </a:endParaRPr>
          </a:p>
        </p:txBody>
      </p:sp>
    </p:spTree>
    <p:extLst>
      <p:ext uri="{BB962C8B-B14F-4D97-AF65-F5344CB8AC3E}">
        <p14:creationId xmlns:p14="http://schemas.microsoft.com/office/powerpoint/2010/main" val="3348612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GB" altLang="en-US" smtClean="0">
                <a:latin typeface="Arial" panose="020B0604020202020204" pitchFamily="34" charset="0"/>
                <a:cs typeface="Arial" panose="020B0604020202020204" pitchFamily="34" charset="0"/>
              </a:rPr>
              <a:t>The ‘process encourages’ banner is critical – it is where the teacher identifies the precise learning</a:t>
            </a:r>
          </a:p>
          <a:p>
            <a:pPr eaLnBrk="1" hangingPunct="1">
              <a:spcBef>
                <a:spcPct val="0"/>
              </a:spcBef>
              <a:defRPr/>
            </a:pPr>
            <a:r>
              <a:rPr lang="en-GB" altLang="en-US" smtClean="0">
                <a:latin typeface="Arial" panose="020B0604020202020204" pitchFamily="34" charset="0"/>
                <a:cs typeface="Arial" panose="020B0604020202020204" pitchFamily="34" charset="0"/>
              </a:rPr>
              <a:t>Behaviours needed for success in this particular learning episode</a:t>
            </a:r>
          </a:p>
          <a:p>
            <a:pPr eaLnBrk="1" hangingPunct="1">
              <a:spcBef>
                <a:spcPct val="0"/>
              </a:spcBef>
              <a:defRPr/>
            </a:pPr>
            <a:r>
              <a:rPr lang="en-GB" altLang="en-US" smtClean="0">
                <a:latin typeface="Arial" panose="020B0604020202020204" pitchFamily="34" charset="0"/>
                <a:cs typeface="Arial" panose="020B0604020202020204" pitchFamily="34" charset="0"/>
              </a:rPr>
              <a:t>Once completed, it is possible to decide how the teacher will commentate so as to nudge, prompt support those behaviours (the teacher talk cloud)</a:t>
            </a: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4</a:t>
            </a:fld>
            <a:endParaRPr lang="en-GB" altLang="en-US" sz="1200">
              <a:solidFill>
                <a:prstClr val="black"/>
              </a:solidFill>
              <a:latin typeface="Calibri" panose="020F0502020204030204" pitchFamily="34" charset="0"/>
            </a:endParaRPr>
          </a:p>
        </p:txBody>
      </p:sp>
    </p:spTree>
    <p:extLst>
      <p:ext uri="{BB962C8B-B14F-4D97-AF65-F5344CB8AC3E}">
        <p14:creationId xmlns:p14="http://schemas.microsoft.com/office/powerpoint/2010/main" val="1287543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GB" altLang="en-US" smtClean="0">
                <a:latin typeface="Arial" panose="020B0604020202020204" pitchFamily="34" charset="0"/>
                <a:cs typeface="Arial" panose="020B0604020202020204" pitchFamily="34" charset="0"/>
              </a:rPr>
              <a:t>The ‘process encourages’ banner is critical – it is where the teacher identifies the precise learning</a:t>
            </a:r>
          </a:p>
          <a:p>
            <a:pPr eaLnBrk="1" hangingPunct="1">
              <a:spcBef>
                <a:spcPct val="0"/>
              </a:spcBef>
              <a:defRPr/>
            </a:pPr>
            <a:r>
              <a:rPr lang="en-GB" altLang="en-US" smtClean="0">
                <a:latin typeface="Arial" panose="020B0604020202020204" pitchFamily="34" charset="0"/>
                <a:cs typeface="Arial" panose="020B0604020202020204" pitchFamily="34" charset="0"/>
              </a:rPr>
              <a:t>Behaviours needed for success in this particular learning episode</a:t>
            </a:r>
          </a:p>
          <a:p>
            <a:pPr eaLnBrk="1" hangingPunct="1">
              <a:spcBef>
                <a:spcPct val="0"/>
              </a:spcBef>
              <a:defRPr/>
            </a:pPr>
            <a:r>
              <a:rPr lang="en-GB" altLang="en-US" smtClean="0">
                <a:latin typeface="Arial" panose="020B0604020202020204" pitchFamily="34" charset="0"/>
                <a:cs typeface="Arial" panose="020B0604020202020204" pitchFamily="34" charset="0"/>
              </a:rPr>
              <a:t>Once completed, it is possible to decide how the teacher will commentate so as to nudge, prompt support those behaviours (the teacher talk cloud)</a:t>
            </a: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5</a:t>
            </a:fld>
            <a:endParaRPr lang="en-GB" altLang="en-US" sz="1200">
              <a:solidFill>
                <a:prstClr val="black"/>
              </a:solidFill>
              <a:latin typeface="Calibri" panose="020F0502020204030204" pitchFamily="34" charset="0"/>
            </a:endParaRPr>
          </a:p>
        </p:txBody>
      </p:sp>
    </p:spTree>
    <p:extLst>
      <p:ext uri="{BB962C8B-B14F-4D97-AF65-F5344CB8AC3E}">
        <p14:creationId xmlns:p14="http://schemas.microsoft.com/office/powerpoint/2010/main" val="2148938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GB" altLang="en-US" smtClean="0">
                <a:latin typeface="Arial" panose="020B0604020202020204" pitchFamily="34" charset="0"/>
                <a:cs typeface="Arial" panose="020B0604020202020204" pitchFamily="34" charset="0"/>
              </a:rPr>
              <a:t>The ‘process encourages’ banner is critical – it is where the teacher identifies the precise learning</a:t>
            </a:r>
          </a:p>
          <a:p>
            <a:pPr eaLnBrk="1" hangingPunct="1">
              <a:spcBef>
                <a:spcPct val="0"/>
              </a:spcBef>
              <a:defRPr/>
            </a:pPr>
            <a:r>
              <a:rPr lang="en-GB" altLang="en-US" smtClean="0">
                <a:latin typeface="Arial" panose="020B0604020202020204" pitchFamily="34" charset="0"/>
                <a:cs typeface="Arial" panose="020B0604020202020204" pitchFamily="34" charset="0"/>
              </a:rPr>
              <a:t>Behaviours needed for success in this particular learning episode</a:t>
            </a:r>
          </a:p>
          <a:p>
            <a:pPr eaLnBrk="1" hangingPunct="1">
              <a:spcBef>
                <a:spcPct val="0"/>
              </a:spcBef>
              <a:defRPr/>
            </a:pPr>
            <a:r>
              <a:rPr lang="en-GB" altLang="en-US" smtClean="0">
                <a:latin typeface="Arial" panose="020B0604020202020204" pitchFamily="34" charset="0"/>
                <a:cs typeface="Arial" panose="020B0604020202020204" pitchFamily="34" charset="0"/>
              </a:rPr>
              <a:t>Once completed, it is possible to decide how the teacher will commentate so as to nudge, prompt support those behaviours (the teacher talk cloud)</a:t>
            </a: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6</a:t>
            </a:fld>
            <a:endParaRPr lang="en-GB" altLang="en-US" sz="1200">
              <a:solidFill>
                <a:prstClr val="black"/>
              </a:solidFill>
              <a:latin typeface="Calibri" panose="020F0502020204030204" pitchFamily="34" charset="0"/>
            </a:endParaRPr>
          </a:p>
        </p:txBody>
      </p:sp>
    </p:spTree>
    <p:extLst>
      <p:ext uri="{BB962C8B-B14F-4D97-AF65-F5344CB8AC3E}">
        <p14:creationId xmlns:p14="http://schemas.microsoft.com/office/powerpoint/2010/main" val="2242814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5491" name="Notes Placeholder 2"/>
          <p:cNvSpPr>
            <a:spLocks noGrp="1"/>
          </p:cNvSpPr>
          <p:nvPr>
            <p:ph type="body" idx="1"/>
          </p:nvPr>
        </p:nvSpPr>
        <p:spPr bwMode="auto">
          <a:xfrm>
            <a:off x="687388" y="4343400"/>
            <a:ext cx="5486400" cy="411480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defRPr/>
            </a:pPr>
            <a:r>
              <a:rPr lang="en-GB" altLang="en-US" smtClean="0">
                <a:latin typeface="Arial" panose="020B0604020202020204" pitchFamily="34" charset="0"/>
                <a:cs typeface="Arial" panose="020B0604020202020204" pitchFamily="34" charset="0"/>
              </a:rPr>
              <a:t>The ‘process encourages’ banner is critical – it is where the teacher identifies the precise learning</a:t>
            </a:r>
          </a:p>
          <a:p>
            <a:pPr eaLnBrk="1" hangingPunct="1">
              <a:spcBef>
                <a:spcPct val="0"/>
              </a:spcBef>
              <a:defRPr/>
            </a:pPr>
            <a:r>
              <a:rPr lang="en-GB" altLang="en-US" smtClean="0">
                <a:latin typeface="Arial" panose="020B0604020202020204" pitchFamily="34" charset="0"/>
                <a:cs typeface="Arial" panose="020B0604020202020204" pitchFamily="34" charset="0"/>
              </a:rPr>
              <a:t>Behaviours needed for success in this particular learning episode</a:t>
            </a:r>
          </a:p>
          <a:p>
            <a:pPr eaLnBrk="1" hangingPunct="1">
              <a:spcBef>
                <a:spcPct val="0"/>
              </a:spcBef>
              <a:defRPr/>
            </a:pPr>
            <a:r>
              <a:rPr lang="en-GB" altLang="en-US" smtClean="0">
                <a:latin typeface="Arial" panose="020B0604020202020204" pitchFamily="34" charset="0"/>
                <a:cs typeface="Arial" panose="020B0604020202020204" pitchFamily="34" charset="0"/>
              </a:rPr>
              <a:t>Once completed, it is possible to decide how the teacher will commentate so as to nudge, prompt support those behaviours (the teacher talk cloud)</a:t>
            </a:r>
          </a:p>
        </p:txBody>
      </p:sp>
      <p:sp>
        <p:nvSpPr>
          <p:cNvPr id="106500"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r" defTabSz="457200" fontAlgn="base">
              <a:spcBef>
                <a:spcPct val="0"/>
              </a:spcBef>
              <a:spcAft>
                <a:spcPct val="0"/>
              </a:spcAft>
            </a:pPr>
            <a:fld id="{93614C30-C29D-4FDC-A5F6-733C768361E7}" type="slidenum">
              <a:rPr lang="en-GB" altLang="en-US" sz="1200">
                <a:solidFill>
                  <a:prstClr val="black"/>
                </a:solidFill>
                <a:latin typeface="Calibri" panose="020F0502020204030204" pitchFamily="34" charset="0"/>
              </a:rPr>
              <a:pPr algn="r" defTabSz="457200" fontAlgn="base">
                <a:spcBef>
                  <a:spcPct val="0"/>
                </a:spcBef>
                <a:spcAft>
                  <a:spcPct val="0"/>
                </a:spcAft>
              </a:pPr>
              <a:t>7</a:t>
            </a:fld>
            <a:endParaRPr lang="en-GB" altLang="en-US" sz="1200">
              <a:solidFill>
                <a:prstClr val="black"/>
              </a:solidFill>
              <a:latin typeface="Calibri" panose="020F0502020204030204" pitchFamily="34" charset="0"/>
            </a:endParaRPr>
          </a:p>
        </p:txBody>
      </p:sp>
    </p:spTree>
    <p:extLst>
      <p:ext uri="{BB962C8B-B14F-4D97-AF65-F5344CB8AC3E}">
        <p14:creationId xmlns:p14="http://schemas.microsoft.com/office/powerpoint/2010/main" val="2310070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296741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3397386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36999165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GB" dirty="0" smtClean="0"/>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lumMod val="85000"/>
                    <a:lumOff val="1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24E8009-5A4D-4CD8-9519-D38CC076128D}" type="datetime1">
              <a:rPr lang="en-GB">
                <a:solidFill>
                  <a:prstClr val="black">
                    <a:tint val="75000"/>
                  </a:prstClr>
                </a:solidFill>
              </a:rPr>
              <a:pPr>
                <a:defRPr/>
              </a:pPr>
              <a:t>15/10/2018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AF803ECF-9398-417A-A7F0-8BA8867171E6}" type="slidenum">
              <a:rPr lang="en-US" altLang="en-US"/>
              <a:pPr/>
              <a:t>‹#›</a:t>
            </a:fld>
            <a:endParaRPr lang="en-US" altLang="en-US"/>
          </a:p>
        </p:txBody>
      </p:sp>
    </p:spTree>
    <p:extLst>
      <p:ext uri="{BB962C8B-B14F-4D97-AF65-F5344CB8AC3E}">
        <p14:creationId xmlns:p14="http://schemas.microsoft.com/office/powerpoint/2010/main" val="8862677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8046A44-BF85-4989-9514-32713B9F797F}" type="datetime1">
              <a:rPr lang="en-GB">
                <a:solidFill>
                  <a:prstClr val="black">
                    <a:tint val="75000"/>
                  </a:prstClr>
                </a:solidFill>
              </a:rPr>
              <a:pPr>
                <a:defRPr/>
              </a:pPr>
              <a:t>15/10/2018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85876C9D-E5C6-4851-8623-8A05517EA357}" type="slidenum">
              <a:rPr lang="en-US" altLang="en-US"/>
              <a:pPr/>
              <a:t>‹#›</a:t>
            </a:fld>
            <a:endParaRPr lang="en-US" altLang="en-US"/>
          </a:p>
        </p:txBody>
      </p:sp>
    </p:spTree>
    <p:extLst>
      <p:ext uri="{BB962C8B-B14F-4D97-AF65-F5344CB8AC3E}">
        <p14:creationId xmlns:p14="http://schemas.microsoft.com/office/powerpoint/2010/main" val="3071550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963084" y="2906715"/>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CC8BC0E-7B89-4334-944D-E90C54DD79B3}" type="datetime1">
              <a:rPr lang="en-GB">
                <a:solidFill>
                  <a:prstClr val="black">
                    <a:tint val="75000"/>
                  </a:prstClr>
                </a:solidFill>
              </a:rPr>
              <a:pPr>
                <a:defRPr/>
              </a:pPr>
              <a:t>15/10/2018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712F0115-5C3C-45A7-B9A4-42F149358CD5}" type="slidenum">
              <a:rPr lang="en-US" altLang="en-US"/>
              <a:pPr/>
              <a:t>‹#›</a:t>
            </a:fld>
            <a:endParaRPr lang="en-US" altLang="en-US"/>
          </a:p>
        </p:txBody>
      </p:sp>
    </p:spTree>
    <p:extLst>
      <p:ext uri="{BB962C8B-B14F-4D97-AF65-F5344CB8AC3E}">
        <p14:creationId xmlns:p14="http://schemas.microsoft.com/office/powerpoint/2010/main" val="4069152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sz="half" idx="1"/>
          </p:nvPr>
        </p:nvSpPr>
        <p:spPr>
          <a:xfrm>
            <a:off x="609600" y="1600202"/>
            <a:ext cx="53848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6197600" y="1600202"/>
            <a:ext cx="5384800" cy="4525963"/>
          </a:xfrm>
        </p:spPr>
        <p:txBody>
          <a:bodyPr>
            <a:normAutofit/>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77EDB1B-6132-41E7-8AD2-CCBC4A85116C}" type="datetime1">
              <a:rPr lang="en-GB">
                <a:solidFill>
                  <a:prstClr val="black">
                    <a:tint val="75000"/>
                  </a:prstClr>
                </a:solidFill>
              </a:rPr>
              <a:pPr>
                <a:defRPr/>
              </a:pPr>
              <a:t>15/10/2018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33ADF0AD-B353-44EF-BC26-8253D571ADDE}" type="slidenum">
              <a:rPr lang="en-US" altLang="en-US"/>
              <a:pPr/>
              <a:t>‹#›</a:t>
            </a:fld>
            <a:endParaRPr lang="en-US" altLang="en-US"/>
          </a:p>
        </p:txBody>
      </p:sp>
    </p:spTree>
    <p:extLst>
      <p:ext uri="{BB962C8B-B14F-4D97-AF65-F5344CB8AC3E}">
        <p14:creationId xmlns:p14="http://schemas.microsoft.com/office/powerpoint/2010/main" val="2598880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609601" y="1535113"/>
            <a:ext cx="5386917"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4" name="Content Placeholder 3"/>
          <p:cNvSpPr>
            <a:spLocks noGrp="1"/>
          </p:cNvSpPr>
          <p:nvPr>
            <p:ph sz="half" idx="2"/>
          </p:nvPr>
        </p:nvSpPr>
        <p:spPr>
          <a:xfrm>
            <a:off x="609601" y="2174875"/>
            <a:ext cx="5386917"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Text Placeholder 4"/>
          <p:cNvSpPr>
            <a:spLocks noGrp="1"/>
          </p:cNvSpPr>
          <p:nvPr>
            <p:ph type="body" sz="quarter" idx="3"/>
          </p:nvPr>
        </p:nvSpPr>
        <p:spPr>
          <a:xfrm>
            <a:off x="6193368" y="1535113"/>
            <a:ext cx="5389035" cy="63976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smtClean="0"/>
              <a:t>Click to edit Master text styles</a:t>
            </a:r>
          </a:p>
        </p:txBody>
      </p:sp>
      <p:sp>
        <p:nvSpPr>
          <p:cNvPr id="6" name="Content Placeholder 5"/>
          <p:cNvSpPr>
            <a:spLocks noGrp="1"/>
          </p:cNvSpPr>
          <p:nvPr>
            <p:ph sz="quarter" idx="4"/>
          </p:nvPr>
        </p:nvSpPr>
        <p:spPr>
          <a:xfrm>
            <a:off x="6193368" y="2174875"/>
            <a:ext cx="5389035" cy="3951288"/>
          </a:xfrm>
        </p:spPr>
        <p:txBody>
          <a:bodyPr>
            <a:normAutofit/>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4490883A-64F9-4CB1-B203-BF129E900622}" type="datetime1">
              <a:rPr lang="en-GB">
                <a:solidFill>
                  <a:prstClr val="black">
                    <a:tint val="75000"/>
                  </a:prstClr>
                </a:solidFill>
              </a:rPr>
              <a:pPr>
                <a:defRPr/>
              </a:pPr>
              <a:t>15/10/2018</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BD0ED7EB-AAC2-40D5-A22C-9CBA7AEB987C}" type="slidenum">
              <a:rPr lang="en-US" altLang="en-US"/>
              <a:pPr/>
              <a:t>‹#›</a:t>
            </a:fld>
            <a:endParaRPr lang="en-US" altLang="en-US"/>
          </a:p>
        </p:txBody>
      </p:sp>
    </p:spTree>
    <p:extLst>
      <p:ext uri="{BB962C8B-B14F-4D97-AF65-F5344CB8AC3E}">
        <p14:creationId xmlns:p14="http://schemas.microsoft.com/office/powerpoint/2010/main" val="451450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D64FBC9-38B1-49A2-8EB5-09E8E1CC3ECF}" type="datetime1">
              <a:rPr lang="en-GB">
                <a:solidFill>
                  <a:prstClr val="black">
                    <a:tint val="75000"/>
                  </a:prstClr>
                </a:solidFill>
              </a:rPr>
              <a:pPr>
                <a:defRPr/>
              </a:pPr>
              <a:t>15/10/2018</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BA6443DF-BEE5-4EC1-87DC-5D1E8F919142}" type="slidenum">
              <a:rPr lang="en-US" altLang="en-US"/>
              <a:pPr/>
              <a:t>‹#›</a:t>
            </a:fld>
            <a:endParaRPr lang="en-US" altLang="en-US"/>
          </a:p>
        </p:txBody>
      </p:sp>
    </p:spTree>
    <p:extLst>
      <p:ext uri="{BB962C8B-B14F-4D97-AF65-F5344CB8AC3E}">
        <p14:creationId xmlns:p14="http://schemas.microsoft.com/office/powerpoint/2010/main" val="23394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F107F6-9D42-4073-9E63-6D1792645D8F}" type="datetime1">
              <a:rPr lang="en-GB">
                <a:solidFill>
                  <a:prstClr val="black">
                    <a:tint val="75000"/>
                  </a:prstClr>
                </a:solidFill>
              </a:rPr>
              <a:pPr>
                <a:defRPr/>
              </a:pPr>
              <a:t>15/10/2018</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F8BBBC82-3C8D-414A-8F06-57D427D8ABE8}" type="slidenum">
              <a:rPr lang="en-US" altLang="en-US"/>
              <a:pPr/>
              <a:t>‹#›</a:t>
            </a:fld>
            <a:endParaRPr lang="en-US" altLang="en-US"/>
          </a:p>
        </p:txBody>
      </p:sp>
    </p:spTree>
    <p:extLst>
      <p:ext uri="{BB962C8B-B14F-4D97-AF65-F5344CB8AC3E}">
        <p14:creationId xmlns:p14="http://schemas.microsoft.com/office/powerpoint/2010/main" val="10873437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4766735" y="273053"/>
            <a:ext cx="681566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609601" y="1435102"/>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6434261-2D83-4824-ADA3-821327888B69}" type="datetime1">
              <a:rPr lang="en-GB">
                <a:solidFill>
                  <a:prstClr val="black">
                    <a:tint val="75000"/>
                  </a:prstClr>
                </a:solidFill>
              </a:rPr>
              <a:pPr>
                <a:defRPr/>
              </a:pPr>
              <a:t>15/10/2018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691EC2E9-D7F5-4DCF-B260-A60DC9FAC9DA}" type="slidenum">
              <a:rPr lang="en-US" altLang="en-US"/>
              <a:pPr/>
              <a:t>‹#›</a:t>
            </a:fld>
            <a:endParaRPr lang="en-US" altLang="en-US"/>
          </a:p>
        </p:txBody>
      </p:sp>
    </p:spTree>
    <p:extLst>
      <p:ext uri="{BB962C8B-B14F-4D97-AF65-F5344CB8AC3E}">
        <p14:creationId xmlns:p14="http://schemas.microsoft.com/office/powerpoint/2010/main" val="129650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679BACC-C921-4784-BF61-0E6F77D91838}"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8705201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A2B3887-4A16-4BFA-93B5-3EE048B8AFAE}" type="datetime1">
              <a:rPr lang="en-GB">
                <a:solidFill>
                  <a:prstClr val="black">
                    <a:tint val="75000"/>
                  </a:prstClr>
                </a:solidFill>
              </a:rPr>
              <a:pPr>
                <a:defRPr/>
              </a:pPr>
              <a:t>15/10/2018</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5798C9DE-D8E6-4F8F-829C-AC69119AE7E7}" type="slidenum">
              <a:rPr lang="en-US" altLang="en-US"/>
              <a:pPr/>
              <a:t>‹#›</a:t>
            </a:fld>
            <a:endParaRPr lang="en-US" altLang="en-US"/>
          </a:p>
        </p:txBody>
      </p:sp>
    </p:spTree>
    <p:extLst>
      <p:ext uri="{BB962C8B-B14F-4D97-AF65-F5344CB8AC3E}">
        <p14:creationId xmlns:p14="http://schemas.microsoft.com/office/powerpoint/2010/main" val="298945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BD287D-9CCE-438A-A4A1-F6A577D8C289}" type="datetime1">
              <a:rPr lang="en-GB">
                <a:solidFill>
                  <a:prstClr val="black">
                    <a:tint val="75000"/>
                  </a:prstClr>
                </a:solidFill>
              </a:rPr>
              <a:pPr>
                <a:defRPr/>
              </a:pPr>
              <a:t>15/10/2018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7A7434CB-4776-48D1-BC5D-90AE23540435}" type="slidenum">
              <a:rPr lang="en-US" altLang="en-US"/>
              <a:pPr/>
              <a:t>‹#›</a:t>
            </a:fld>
            <a:endParaRPr lang="en-US" altLang="en-US"/>
          </a:p>
        </p:txBody>
      </p:sp>
    </p:spTree>
    <p:extLst>
      <p:ext uri="{BB962C8B-B14F-4D97-AF65-F5344CB8AC3E}">
        <p14:creationId xmlns:p14="http://schemas.microsoft.com/office/powerpoint/2010/main" val="4149715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65542B1-B2E8-469D-A086-3A631FD9D569}" type="datetime1">
              <a:rPr lang="en-GB">
                <a:solidFill>
                  <a:prstClr val="black">
                    <a:tint val="75000"/>
                  </a:prstClr>
                </a:solidFill>
              </a:rPr>
              <a:pPr>
                <a:defRPr/>
              </a:pPr>
              <a:t>15/10/2018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r>
              <a:rPr lang="en-US">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FE5487E-63D7-4EBC-BC8E-00F4AB424FF0}" type="slidenum">
              <a:rPr lang="en-US" altLang="en-US"/>
              <a:pPr/>
              <a:t>‹#›</a:t>
            </a:fld>
            <a:endParaRPr lang="en-US" altLang="en-US"/>
          </a:p>
        </p:txBody>
      </p:sp>
    </p:spTree>
    <p:extLst>
      <p:ext uri="{BB962C8B-B14F-4D97-AF65-F5344CB8AC3E}">
        <p14:creationId xmlns:p14="http://schemas.microsoft.com/office/powerpoint/2010/main" val="3045207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79BACC-C921-4784-BF61-0E6F77D91838}" type="datetimeFigureOut">
              <a:rPr lang="en-GB" smtClean="0"/>
              <a:t>15/10/2018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162086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679BACC-C921-4784-BF61-0E6F77D91838}" type="datetimeFigureOut">
              <a:rPr lang="en-GB" smtClean="0"/>
              <a:t>15/10/2018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3805022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679BACC-C921-4784-BF61-0E6F77D91838}" type="datetimeFigureOut">
              <a:rPr lang="en-GB" smtClean="0"/>
              <a:t>15/10/2018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424466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679BACC-C921-4784-BF61-0E6F77D91838}" type="datetimeFigureOut">
              <a:rPr lang="en-GB" smtClean="0"/>
              <a:t>15/10/2018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2294161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9BACC-C921-4784-BF61-0E6F77D91838}" type="datetimeFigureOut">
              <a:rPr lang="en-GB" smtClean="0"/>
              <a:t>15/10/2018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217766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9BACC-C921-4784-BF61-0E6F77D91838}" type="datetimeFigureOut">
              <a:rPr lang="en-GB" smtClean="0"/>
              <a:t>15/10/2018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3562080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79BACC-C921-4784-BF61-0E6F77D91838}" type="datetimeFigureOut">
              <a:rPr lang="en-GB" smtClean="0"/>
              <a:t>15/10/2018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1AC2292-269A-4105-88E1-6C58FD2A4E55}" type="slidenum">
              <a:rPr lang="en-GB" smtClean="0"/>
              <a:t>‹#›</a:t>
            </a:fld>
            <a:endParaRPr lang="en-GB"/>
          </a:p>
        </p:txBody>
      </p:sp>
    </p:spTree>
    <p:extLst>
      <p:ext uri="{BB962C8B-B14F-4D97-AF65-F5344CB8AC3E}">
        <p14:creationId xmlns:p14="http://schemas.microsoft.com/office/powerpoint/2010/main" val="613740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9BACC-C921-4784-BF61-0E6F77D91838}" type="datetimeFigureOut">
              <a:rPr lang="en-GB" smtClean="0"/>
              <a:t>15/10/2018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C2292-269A-4105-88E1-6C58FD2A4E55}" type="slidenum">
              <a:rPr lang="en-GB" smtClean="0"/>
              <a:t>‹#›</a:t>
            </a:fld>
            <a:endParaRPr lang="en-GB"/>
          </a:p>
        </p:txBody>
      </p:sp>
    </p:spTree>
    <p:extLst>
      <p:ext uri="{BB962C8B-B14F-4D97-AF65-F5344CB8AC3E}">
        <p14:creationId xmlns:p14="http://schemas.microsoft.com/office/powerpoint/2010/main" val="36009286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endParaRPr lang="en-US" altLang="en-US" smtClean="0"/>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endParaRPr lang="en-US" altLang="en-US" smtClean="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defTabSz="457200">
              <a:defRPr/>
            </a:pPr>
            <a:fld id="{BAAC1B6F-EB8D-4E30-8D88-E8BC384E3873}" type="datetime1">
              <a:rPr lang="en-GB" smtClean="0">
                <a:solidFill>
                  <a:prstClr val="black">
                    <a:tint val="75000"/>
                  </a:prstClr>
                </a:solidFill>
              </a:rPr>
              <a:pPr defTabSz="457200">
                <a:defRPr/>
              </a:pPr>
              <a:t>15/10/2018</a:t>
            </a:fld>
            <a:endParaRPr lang="en-US" dirty="0">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defTabSz="457200">
              <a:defRPr/>
            </a:pPr>
            <a:r>
              <a:rPr lang="en-US" smtClean="0">
                <a:solidFill>
                  <a:prstClr val="black">
                    <a:tint val="75000"/>
                  </a:prstClr>
                </a:solidFill>
              </a:rPr>
              <a:t>Copyright TLO Limited 2013 | FCD2-Pri</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defTabSz="457200" fontAlgn="base">
              <a:spcBef>
                <a:spcPct val="0"/>
              </a:spcBef>
              <a:spcAft>
                <a:spcPct val="0"/>
              </a:spcAft>
            </a:pPr>
            <a:fld id="{3553B216-967C-4444-9F38-419B082AB4B1}" type="slidenum">
              <a:rPr lang="en-US" altLang="en-US" smtClean="0"/>
              <a:pPr defTabSz="457200" fontAlgn="base">
                <a:spcBef>
                  <a:spcPct val="0"/>
                </a:spcBef>
                <a:spcAft>
                  <a:spcPct val="0"/>
                </a:spcAft>
              </a:pPr>
              <a:t>‹#›</a:t>
            </a:fld>
            <a:endParaRPr lang="en-US" altLang="en-US"/>
          </a:p>
        </p:txBody>
      </p:sp>
      <p:pic>
        <p:nvPicPr>
          <p:cNvPr id="1031"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25046" y="6356350"/>
            <a:ext cx="51777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4"/>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599985" y="6351588"/>
            <a:ext cx="592015"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98733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dt="0"/>
  <p:txStyles>
    <p:titleStyle>
      <a:lvl1pPr algn="ctr" defTabSz="457200" rtl="0" eaLnBrk="0" fontAlgn="base" hangingPunct="0">
        <a:spcBef>
          <a:spcPct val="0"/>
        </a:spcBef>
        <a:spcAft>
          <a:spcPct val="0"/>
        </a:spcAft>
        <a:defRPr sz="3600" kern="1200">
          <a:solidFill>
            <a:srgbClr val="000090"/>
          </a:solidFill>
          <a:latin typeface="Arial"/>
          <a:ea typeface="+mj-ea"/>
          <a:cs typeface="Arial"/>
        </a:defRPr>
      </a:lvl1pPr>
      <a:lvl2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defRPr sz="3600">
          <a:solidFill>
            <a:srgbClr val="000090"/>
          </a:solidFill>
          <a:latin typeface="Arial" panose="020B0604020202020204" pitchFamily="34" charset="0"/>
          <a:cs typeface="Arial" panose="020B0604020202020204" pitchFamily="34" charset="0"/>
        </a:defRPr>
      </a:lvl5pPr>
      <a:lvl6pPr marL="4572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6pPr>
      <a:lvl7pPr marL="9144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7pPr>
      <a:lvl8pPr marL="13716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8pPr>
      <a:lvl9pPr marL="1828800" algn="ctr" defTabSz="457200" rtl="0" fontAlgn="base">
        <a:spcBef>
          <a:spcPct val="0"/>
        </a:spcBef>
        <a:spcAft>
          <a:spcPct val="0"/>
        </a:spcAft>
        <a:defRPr sz="3600">
          <a:solidFill>
            <a:srgbClr val="00009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1pPr>
      <a:lvl2pPr marL="742950" indent="-28575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2pPr>
      <a:lvl3pPr marL="11430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8.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image" Target="../media/image7.jpeg"/><Relationship Id="rId5" Type="http://schemas.openxmlformats.org/officeDocument/2006/relationships/image" Target="../media/image5.pn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7.jpeg"/><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18.xml"/><Relationship Id="rId6" Type="http://schemas.openxmlformats.org/officeDocument/2006/relationships/image" Target="../media/image7.jpeg"/><Relationship Id="rId5" Type="http://schemas.openxmlformats.org/officeDocument/2006/relationships/image" Target="../media/image5.pn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8.xml"/><Relationship Id="rId6" Type="http://schemas.openxmlformats.org/officeDocument/2006/relationships/image" Target="../media/image7.jpeg"/><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8.xml"/><Relationship Id="rId6" Type="http://schemas.openxmlformats.org/officeDocument/2006/relationships/image" Target="../media/image9.jpeg"/><Relationship Id="rId5" Type="http://schemas.openxmlformats.org/officeDocument/2006/relationships/image" Target="../media/image5.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752481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a:t>
            </a:r>
            <a:r>
              <a:rPr lang="en-GB" altLang="en-US" sz="1400" i="1" dirty="0" smtClean="0">
                <a:solidFill>
                  <a:prstClr val="white"/>
                </a:solidFill>
              </a:rPr>
              <a:t>What makes you say that ?</a:t>
            </a:r>
          </a:p>
          <a:p>
            <a:pPr algn="ctr" defTabSz="457200" fontAlgn="base">
              <a:spcBef>
                <a:spcPct val="0"/>
              </a:spcBef>
              <a:spcAft>
                <a:spcPct val="0"/>
              </a:spcAft>
              <a:defRPr/>
            </a:pPr>
            <a:r>
              <a:rPr lang="en-GB" altLang="en-US" sz="1400" i="1" dirty="0" smtClean="0">
                <a:solidFill>
                  <a:prstClr val="white"/>
                </a:solidFill>
              </a:rPr>
              <a:t>Can you give me a bit more on why you think . . . </a:t>
            </a:r>
          </a:p>
          <a:p>
            <a:pPr algn="ctr" defTabSz="457200" fontAlgn="base">
              <a:spcBef>
                <a:spcPct val="0"/>
              </a:spcBef>
              <a:spcAft>
                <a:spcPct val="0"/>
              </a:spcAft>
              <a:defRPr/>
            </a:pPr>
            <a:r>
              <a:rPr lang="en-GB" altLang="en-US" sz="1400" i="1" dirty="0" smtClean="0">
                <a:solidFill>
                  <a:prstClr val="white"/>
                </a:solidFill>
              </a:rPr>
              <a:t>Convince me</a:t>
            </a:r>
          </a:p>
          <a:p>
            <a:pPr algn="ctr" defTabSz="457200" fontAlgn="base">
              <a:spcBef>
                <a:spcPct val="0"/>
              </a:spcBef>
              <a:spcAft>
                <a:spcPct val="0"/>
              </a:spcAft>
              <a:defRPr/>
            </a:pPr>
            <a:r>
              <a:rPr lang="en-GB" altLang="en-US" sz="1400" i="1" dirty="0" smtClean="0">
                <a:solidFill>
                  <a:prstClr val="white"/>
                </a:solidFill>
              </a:rPr>
              <a:t>How can you be sure</a:t>
            </a:r>
          </a:p>
          <a:p>
            <a:pPr algn="ctr" defTabSz="457200" fontAlgn="base">
              <a:spcBef>
                <a:spcPct val="0"/>
              </a:spcBef>
              <a:spcAft>
                <a:spcPct val="0"/>
              </a:spcAft>
              <a:defRPr/>
            </a:pPr>
            <a:r>
              <a:rPr lang="en-GB" altLang="en-US" sz="1400" i="1" dirty="0" smtClean="0">
                <a:solidFill>
                  <a:prstClr val="white"/>
                </a:solidFill>
              </a:rPr>
              <a:t>What do we know for certain about the time of day ? </a:t>
            </a:r>
            <a:endParaRPr lang="en-GB" altLang="en-US" sz="1400" i="1" dirty="0">
              <a:solidFill>
                <a:prstClr val="white"/>
              </a:solidFill>
            </a:endParaRPr>
          </a:p>
        </p:txBody>
      </p:sp>
      <p:sp>
        <p:nvSpPr>
          <p:cNvPr id="5" name="Rounded Rectangle 4"/>
          <p:cNvSpPr/>
          <p:nvPr/>
        </p:nvSpPr>
        <p:spPr>
          <a:xfrm>
            <a:off x="1498600" y="604838"/>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r>
              <a:rPr lang="en-GB" altLang="en-US" sz="1200" dirty="0">
                <a:solidFill>
                  <a:srgbClr val="FFFFFF"/>
                </a:solidFill>
              </a:rPr>
              <a:t>1</a:t>
            </a:r>
            <a:r>
              <a:rPr lang="en-GB" altLang="en-US" sz="1200" dirty="0" smtClean="0">
                <a:solidFill>
                  <a:srgbClr val="FFFFFF"/>
                </a:solidFill>
              </a:rPr>
              <a:t> minute in silence to consider the evidence</a:t>
            </a:r>
          </a:p>
          <a:p>
            <a:pPr defTabSz="457200" fontAlgn="base">
              <a:spcBef>
                <a:spcPct val="0"/>
              </a:spcBef>
              <a:spcAft>
                <a:spcPct val="0"/>
              </a:spcAft>
              <a:buNone/>
              <a:defRPr/>
            </a:pPr>
            <a:r>
              <a:rPr lang="en-GB" altLang="en-US" sz="1200" dirty="0" smtClean="0">
                <a:solidFill>
                  <a:srgbClr val="FFFFFF"/>
                </a:solidFill>
              </a:rPr>
              <a:t>1 minute to explain to a partner what they are thinking and why.</a:t>
            </a:r>
          </a:p>
          <a:p>
            <a:pPr defTabSz="457200" fontAlgn="base">
              <a:spcBef>
                <a:spcPct val="0"/>
              </a:spcBef>
              <a:spcAft>
                <a:spcPct val="0"/>
              </a:spcAft>
              <a:buNone/>
              <a:defRPr/>
            </a:pPr>
            <a:r>
              <a:rPr lang="en-GB" altLang="en-US" sz="1200" dirty="0" smtClean="0">
                <a:solidFill>
                  <a:srgbClr val="FFFFFF"/>
                </a:solidFill>
              </a:rPr>
              <a:t>5 minutes whole class discussion.</a:t>
            </a:r>
          </a:p>
          <a:p>
            <a:pPr defTabSz="457200" fontAlgn="base">
              <a:spcBef>
                <a:spcPct val="0"/>
              </a:spcBef>
              <a:spcAft>
                <a:spcPct val="0"/>
              </a:spcAft>
              <a:buNone/>
              <a:defRPr/>
            </a:pPr>
            <a:r>
              <a:rPr lang="en-GB" altLang="en-US" sz="1200" dirty="0" smtClean="0">
                <a:solidFill>
                  <a:srgbClr val="FFFFFF"/>
                </a:solidFill>
              </a:rPr>
              <a:t>2 minutes to debate whether there is sufficient evidence to answer the question ?</a:t>
            </a:r>
          </a:p>
          <a:p>
            <a:pPr defTabSz="457200" fontAlgn="base">
              <a:spcBef>
                <a:spcPct val="0"/>
              </a:spcBef>
              <a:spcAft>
                <a:spcPct val="0"/>
              </a:spcAft>
              <a:buNone/>
              <a:defRPr/>
            </a:pPr>
            <a:endParaRPr lang="en-GB" altLang="en-US" sz="1400" dirty="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49158" name="TextBox 12"/>
          <p:cNvSpPr txBox="1">
            <a:spLocks noChangeArrowheads="1"/>
          </p:cNvSpPr>
          <p:nvPr/>
        </p:nvSpPr>
        <p:spPr bwMode="auto">
          <a:xfrm>
            <a:off x="3355976" y="19050"/>
            <a:ext cx="6524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r>
              <a:rPr lang="en-GB" altLang="en-US" sz="2000" dirty="0" smtClean="0">
                <a:solidFill>
                  <a:prstClr val="black"/>
                </a:solidFill>
                <a:cs typeface="Arial" panose="020B0604020202020204" pitchFamily="34" charset="0"/>
              </a:rPr>
              <a:t>           What time of day is this ?</a:t>
            </a:r>
            <a:endParaRPr lang="en-GB" altLang="en-US" sz="2000" dirty="0">
              <a:solidFill>
                <a:prstClr val="black"/>
              </a:solidFill>
              <a:cs typeface="Arial" panose="020B0604020202020204" pitchFamily="34" charset="0"/>
            </a:endParaRP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3" name="Rectangle 2"/>
          <p:cNvSpPr/>
          <p:nvPr/>
        </p:nvSpPr>
        <p:spPr>
          <a:xfrm>
            <a:off x="1008856" y="6154156"/>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hypothesise, with very little evidence on which to base the hypothesis, to explain their thinking to others, and to understand that the evidence is insufficient to answer the question. .</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rgbClr val="FFFFFF"/>
                </a:solidFill>
              </a:rPr>
              <a:t>Use </a:t>
            </a:r>
            <a:r>
              <a:rPr lang="en-GB" altLang="en-US" sz="1200" dirty="0" smtClean="0">
                <a:solidFill>
                  <a:schemeClr val="bg1"/>
                </a:solidFill>
              </a:rPr>
              <a:t>Think Pair Share to encourage students to explore the image with a view to deciding what time it is.</a:t>
            </a:r>
          </a:p>
          <a:p>
            <a:pPr defTabSz="457200" fontAlgn="base">
              <a:spcBef>
                <a:spcPct val="0"/>
              </a:spcBef>
              <a:spcAft>
                <a:spcPct val="0"/>
              </a:spcAft>
              <a:buNone/>
              <a:defRPr/>
            </a:pPr>
            <a:r>
              <a:rPr lang="en-GB" altLang="en-US" sz="1200" dirty="0" smtClean="0">
                <a:solidFill>
                  <a:schemeClr val="bg1"/>
                </a:solidFill>
              </a:rPr>
              <a:t>Use ‘What makes you say that?’ to encourage students to offer explanations rather than opinions.</a:t>
            </a:r>
          </a:p>
          <a:p>
            <a:pPr defTabSz="457200" fontAlgn="base">
              <a:spcBef>
                <a:spcPct val="0"/>
              </a:spcBef>
              <a:spcAft>
                <a:spcPct val="0"/>
              </a:spcAft>
              <a:buNone/>
              <a:defRPr/>
            </a:pPr>
            <a:r>
              <a:rPr lang="en-GB" altLang="en-US" sz="1200" dirty="0" smtClean="0">
                <a:solidFill>
                  <a:schemeClr val="bg1"/>
                </a:solidFill>
              </a:rPr>
              <a:t>Conduct class discussion to explore hypotheses.</a:t>
            </a:r>
          </a:p>
          <a:p>
            <a:pPr defTabSz="457200" fontAlgn="base">
              <a:spcBef>
                <a:spcPct val="0"/>
              </a:spcBef>
              <a:spcAft>
                <a:spcPct val="0"/>
              </a:spcAft>
              <a:buNone/>
              <a:defRPr/>
            </a:pPr>
            <a:r>
              <a:rPr lang="en-GB" altLang="en-US" sz="1200" dirty="0" smtClean="0">
                <a:solidFill>
                  <a:schemeClr val="bg1"/>
                </a:solidFill>
              </a:rPr>
              <a:t>Conduct class discussion about how the question cannot be answered for certain.</a:t>
            </a: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P10104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15915" y="929463"/>
            <a:ext cx="2789765" cy="2092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13562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iterate type="wd">
                                    <p:tmPct val="100000"/>
                                  </p:iterate>
                                  <p:childTnLst>
                                    <p:set>
                                      <p:cBhvr>
                                        <p:cTn id="27" dur="1" fill="hold">
                                          <p:stCondLst>
                                            <p:cond delay="0"/>
                                          </p:stCondLst>
                                        </p:cTn>
                                        <p:tgtEl>
                                          <p:spTgt spid="3"/>
                                        </p:tgtEl>
                                        <p:attrNameLst>
                                          <p:attrName>style.visibility</p:attrName>
                                        </p:attrNameLst>
                                      </p:cBhvr>
                                      <p:to>
                                        <p:strVal val="visible"/>
                                      </p:to>
                                    </p:set>
                                    <p:animEffect transition="in" filter="dissolve">
                                      <p:cBhvr>
                                        <p:cTn id="28"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What are you </a:t>
            </a:r>
            <a:r>
              <a:rPr lang="en-GB" altLang="en-US" sz="1400" i="1" dirty="0" smtClean="0">
                <a:solidFill>
                  <a:prstClr val="white"/>
                </a:solidFill>
              </a:rPr>
              <a:t>noticing?</a:t>
            </a:r>
          </a:p>
          <a:p>
            <a:pPr algn="ctr" defTabSz="457200" fontAlgn="base">
              <a:spcBef>
                <a:spcPct val="0"/>
              </a:spcBef>
              <a:spcAft>
                <a:spcPct val="0"/>
              </a:spcAft>
              <a:defRPr/>
            </a:pPr>
            <a:r>
              <a:rPr lang="en-GB" altLang="en-US" sz="1400" i="1" dirty="0" smtClean="0">
                <a:solidFill>
                  <a:prstClr val="white"/>
                </a:solidFill>
              </a:rPr>
              <a:t>What is still the same?</a:t>
            </a:r>
          </a:p>
          <a:p>
            <a:pPr algn="ctr" defTabSz="457200" fontAlgn="base">
              <a:spcBef>
                <a:spcPct val="0"/>
              </a:spcBef>
              <a:spcAft>
                <a:spcPct val="0"/>
              </a:spcAft>
              <a:defRPr/>
            </a:pPr>
            <a:r>
              <a:rPr lang="en-GB" altLang="en-US" sz="1400" i="1" dirty="0" smtClean="0">
                <a:solidFill>
                  <a:prstClr val="white"/>
                </a:solidFill>
              </a:rPr>
              <a:t>What are the differences?</a:t>
            </a:r>
          </a:p>
          <a:p>
            <a:pPr algn="ctr" defTabSz="457200" fontAlgn="base">
              <a:spcBef>
                <a:spcPct val="0"/>
              </a:spcBef>
              <a:spcAft>
                <a:spcPct val="0"/>
              </a:spcAft>
              <a:defRPr/>
            </a:pPr>
            <a:r>
              <a:rPr lang="en-GB" altLang="en-US" sz="1400" i="1" dirty="0" smtClean="0">
                <a:solidFill>
                  <a:prstClr val="white"/>
                </a:solidFill>
              </a:rPr>
              <a:t>Anyone else spot that?</a:t>
            </a:r>
          </a:p>
          <a:p>
            <a:pPr algn="ctr" defTabSz="457200" fontAlgn="base">
              <a:spcBef>
                <a:spcPct val="0"/>
              </a:spcBef>
              <a:spcAft>
                <a:spcPct val="0"/>
              </a:spcAft>
              <a:defRPr/>
            </a:pPr>
            <a:r>
              <a:rPr lang="en-GB" altLang="en-US" sz="1400" i="1" dirty="0" smtClean="0">
                <a:solidFill>
                  <a:prstClr val="white"/>
                </a:solidFill>
              </a:rPr>
              <a:t>Which differences are most important?</a:t>
            </a:r>
          </a:p>
          <a:p>
            <a:pPr algn="ctr" defTabSz="457200" fontAlgn="base">
              <a:spcBef>
                <a:spcPct val="0"/>
              </a:spcBef>
              <a:spcAft>
                <a:spcPct val="0"/>
              </a:spcAft>
              <a:defRPr/>
            </a:pPr>
            <a:r>
              <a:rPr lang="en-GB" altLang="en-US" sz="1400" i="1" dirty="0" smtClean="0">
                <a:solidFill>
                  <a:prstClr val="white"/>
                </a:solidFill>
              </a:rPr>
              <a:t>Least important? On what </a:t>
            </a:r>
            <a:r>
              <a:rPr lang="en-GB" altLang="en-US" sz="1400" i="1" dirty="0" smtClean="0">
                <a:solidFill>
                  <a:prstClr val="white"/>
                </a:solidFill>
              </a:rPr>
              <a:t>grounds</a:t>
            </a:r>
            <a:r>
              <a:rPr lang="en-GB" altLang="en-US" sz="1400" i="1" dirty="0" smtClean="0">
                <a:solidFill>
                  <a:prstClr val="white"/>
                </a:solidFill>
              </a:rPr>
              <a:t>? </a:t>
            </a:r>
            <a:endParaRPr lang="en-GB" altLang="en-US" sz="1400" i="1" dirty="0">
              <a:solidFill>
                <a:prstClr val="white"/>
              </a:solidFill>
            </a:endParaRPr>
          </a:p>
        </p:txBody>
      </p:sp>
      <p:sp>
        <p:nvSpPr>
          <p:cNvPr id="5" name="Rounded Rectangle 4"/>
          <p:cNvSpPr/>
          <p:nvPr/>
        </p:nvSpPr>
        <p:spPr>
          <a:xfrm>
            <a:off x="1498600" y="604838"/>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r>
              <a:rPr lang="en-GB" altLang="en-US" sz="1200" dirty="0">
                <a:solidFill>
                  <a:srgbClr val="FFFFFF"/>
                </a:solidFill>
              </a:rPr>
              <a:t>1</a:t>
            </a:r>
            <a:r>
              <a:rPr lang="en-GB" altLang="en-US" sz="1200" dirty="0" smtClean="0">
                <a:solidFill>
                  <a:srgbClr val="FFFFFF"/>
                </a:solidFill>
              </a:rPr>
              <a:t> minute to study the 2 images.</a:t>
            </a:r>
            <a:endParaRPr lang="en-GB" altLang="en-US" sz="1200" dirty="0">
              <a:solidFill>
                <a:srgbClr val="FFFFFF"/>
              </a:solidFill>
            </a:endParaRPr>
          </a:p>
          <a:p>
            <a:pPr defTabSz="457200" fontAlgn="base">
              <a:spcBef>
                <a:spcPct val="0"/>
              </a:spcBef>
              <a:spcAft>
                <a:spcPct val="0"/>
              </a:spcAft>
              <a:buNone/>
              <a:defRPr/>
            </a:pPr>
            <a:r>
              <a:rPr lang="en-GB" altLang="en-US" sz="1200" dirty="0" smtClean="0">
                <a:solidFill>
                  <a:srgbClr val="FFFFFF"/>
                </a:solidFill>
              </a:rPr>
              <a:t>2 minutes to share similarities and differences with a partner. </a:t>
            </a:r>
          </a:p>
          <a:p>
            <a:pPr defTabSz="457200" fontAlgn="base">
              <a:spcBef>
                <a:spcPct val="0"/>
              </a:spcBef>
              <a:spcAft>
                <a:spcPct val="0"/>
              </a:spcAft>
              <a:buNone/>
              <a:defRPr/>
            </a:pPr>
            <a:r>
              <a:rPr lang="en-GB" altLang="en-US" sz="1200" dirty="0" smtClean="0">
                <a:solidFill>
                  <a:srgbClr val="FFFFFF"/>
                </a:solidFill>
              </a:rPr>
              <a:t>2 minutes class discussion to collate </a:t>
            </a:r>
            <a:r>
              <a:rPr lang="en-GB" altLang="en-US" sz="1200" smtClean="0">
                <a:solidFill>
                  <a:srgbClr val="FFFFFF"/>
                </a:solidFill>
              </a:rPr>
              <a:t>the </a:t>
            </a:r>
            <a:r>
              <a:rPr lang="en-GB" altLang="en-US" sz="1200" smtClean="0">
                <a:solidFill>
                  <a:srgbClr val="FFFFFF"/>
                </a:solidFill>
              </a:rPr>
              <a:t>outcomes</a:t>
            </a:r>
            <a:r>
              <a:rPr lang="en-GB" altLang="en-US" sz="1200">
                <a:solidFill>
                  <a:srgbClr val="FFFFFF"/>
                </a:solidFill>
              </a:rPr>
              <a:t>.</a:t>
            </a:r>
            <a:endParaRPr lang="en-GB" altLang="en-US" sz="1400" dirty="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49158" name="TextBox 12"/>
          <p:cNvSpPr txBox="1">
            <a:spLocks noChangeArrowheads="1"/>
          </p:cNvSpPr>
          <p:nvPr/>
        </p:nvSpPr>
        <p:spPr bwMode="auto">
          <a:xfrm>
            <a:off x="2763548" y="19050"/>
            <a:ext cx="6524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r>
              <a:rPr lang="en-GB" altLang="en-US" sz="2000" dirty="0" smtClean="0">
                <a:solidFill>
                  <a:prstClr val="black"/>
                </a:solidFill>
                <a:cs typeface="Arial" panose="020B0604020202020204" pitchFamily="34" charset="0"/>
              </a:rPr>
              <a:t>           Spot the differences and similarities</a:t>
            </a:r>
            <a:endParaRPr lang="en-GB" altLang="en-US" sz="2000" dirty="0">
              <a:solidFill>
                <a:prstClr val="black"/>
              </a:solidFill>
              <a:cs typeface="Arial" panose="020B0604020202020204" pitchFamily="34" charset="0"/>
            </a:endParaRP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be patient to notice similarities, </a:t>
            </a:r>
            <a:r>
              <a:rPr lang="en-GB" altLang="en-US" sz="1200" dirty="0" smtClean="0">
                <a:solidFill>
                  <a:srgbClr val="FFFFFF"/>
                </a:solidFill>
              </a:rPr>
              <a:t>differences </a:t>
            </a:r>
            <a:r>
              <a:rPr lang="en-GB" altLang="en-US" sz="1200" dirty="0" smtClean="0">
                <a:solidFill>
                  <a:srgbClr val="FFFFFF"/>
                </a:solidFill>
              </a:rPr>
              <a:t>and obscure differences, to share their ideas with others, and finally to contribute their ideas to a class list of similarities and differences.</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defTabSz="457200" fontAlgn="base">
              <a:spcBef>
                <a:spcPct val="0"/>
              </a:spcBef>
              <a:spcAft>
                <a:spcPct val="0"/>
              </a:spcAft>
              <a:buNone/>
              <a:defRPr/>
            </a:pPr>
            <a:r>
              <a:rPr lang="en-GB" altLang="en-US" sz="1200" dirty="0" smtClean="0">
                <a:solidFill>
                  <a:srgbClr val="FFFFFF"/>
                </a:solidFill>
              </a:rPr>
              <a:t>Again use </a:t>
            </a:r>
            <a:r>
              <a:rPr lang="en-GB" altLang="en-US" sz="1200" dirty="0" smtClean="0">
                <a:solidFill>
                  <a:schemeClr val="bg1"/>
                </a:solidFill>
              </a:rPr>
              <a:t>Think Pair Share to encourage students to identify differences and similarities.</a:t>
            </a:r>
          </a:p>
          <a:p>
            <a:pPr defTabSz="457200" fontAlgn="base">
              <a:spcBef>
                <a:spcPct val="0"/>
              </a:spcBef>
              <a:spcAft>
                <a:spcPct val="0"/>
              </a:spcAft>
              <a:buNone/>
              <a:defRPr/>
            </a:pPr>
            <a:r>
              <a:rPr lang="en-GB" altLang="en-US" sz="1200" dirty="0" smtClean="0">
                <a:solidFill>
                  <a:schemeClr val="bg1"/>
                </a:solidFill>
              </a:rPr>
              <a:t>Ask pairs to share the differences they have noticed.</a:t>
            </a:r>
          </a:p>
          <a:p>
            <a:pPr defTabSz="457200" fontAlgn="base">
              <a:spcBef>
                <a:spcPct val="0"/>
              </a:spcBef>
              <a:spcAft>
                <a:spcPct val="0"/>
              </a:spcAft>
              <a:buNone/>
              <a:defRPr/>
            </a:pPr>
            <a:r>
              <a:rPr lang="en-GB" altLang="en-US" sz="1200" dirty="0" smtClean="0">
                <a:solidFill>
                  <a:schemeClr val="bg1"/>
                </a:solidFill>
              </a:rPr>
              <a:t>Ask if anyone has a difference that nobody else has noticed?</a:t>
            </a:r>
          </a:p>
          <a:p>
            <a:pPr defTabSz="457200" fontAlgn="base">
              <a:spcBef>
                <a:spcPct val="0"/>
              </a:spcBef>
              <a:spcAft>
                <a:spcPct val="0"/>
              </a:spcAft>
              <a:buNone/>
              <a:defRPr/>
            </a:pPr>
            <a:r>
              <a:rPr lang="en-GB" altLang="en-US" sz="1200" dirty="0" smtClean="0">
                <a:solidFill>
                  <a:schemeClr val="bg1"/>
                </a:solidFill>
              </a:rPr>
              <a:t>Record / gallery differences / similarities arising from the </a:t>
            </a:r>
            <a:r>
              <a:rPr lang="en-GB" altLang="en-US" sz="1200" dirty="0" smtClean="0">
                <a:solidFill>
                  <a:schemeClr val="bg1"/>
                </a:solidFill>
              </a:rPr>
              <a:t>discussion</a:t>
            </a:r>
            <a:r>
              <a:rPr lang="en-GB" altLang="en-US" sz="1200" dirty="0">
                <a:solidFill>
                  <a:schemeClr val="bg1"/>
                </a:solidFill>
              </a:rPr>
              <a:t>.</a:t>
            </a:r>
            <a:endParaRPr lang="en-GB" altLang="en-US" sz="1200" dirty="0" smtClean="0">
              <a:solidFill>
                <a:schemeClr val="bg1"/>
              </a:solidFill>
            </a:endParaRP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P10104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27264" y="1125926"/>
            <a:ext cx="2304577" cy="1728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P101040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90669" y="1151482"/>
            <a:ext cx="2270502" cy="170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7625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iterate type="wd">
                                    <p:tmPct val="100000"/>
                                  </p:iterate>
                                  <p:childTnLst>
                                    <p:set>
                                      <p:cBhvr>
                                        <p:cTn id="31" dur="1" fill="hold">
                                          <p:stCondLst>
                                            <p:cond delay="0"/>
                                          </p:stCondLst>
                                        </p:cTn>
                                        <p:tgtEl>
                                          <p:spTgt spid="3"/>
                                        </p:tgtEl>
                                        <p:attrNameLst>
                                          <p:attrName>style.visibility</p:attrName>
                                        </p:attrNameLst>
                                      </p:cBhvr>
                                      <p:to>
                                        <p:strVal val="visible"/>
                                      </p:to>
                                    </p:set>
                                    <p:animEffect transition="in" filter="dissolve">
                                      <p:cBhvr>
                                        <p:cTn id="3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a:t>
            </a:r>
            <a:r>
              <a:rPr lang="en-GB" altLang="en-US" sz="1400" i="1" dirty="0" smtClean="0">
                <a:solidFill>
                  <a:prstClr val="white"/>
                </a:solidFill>
              </a:rPr>
              <a:t>What is and is not important?</a:t>
            </a:r>
          </a:p>
          <a:p>
            <a:pPr algn="ctr" defTabSz="457200" fontAlgn="base">
              <a:spcBef>
                <a:spcPct val="0"/>
              </a:spcBef>
              <a:spcAft>
                <a:spcPct val="0"/>
              </a:spcAft>
              <a:defRPr/>
            </a:pPr>
            <a:r>
              <a:rPr lang="en-GB" altLang="en-US" sz="1400" i="1" dirty="0" smtClean="0">
                <a:solidFill>
                  <a:prstClr val="white"/>
                </a:solidFill>
              </a:rPr>
              <a:t>What is your evidence for  . . ?</a:t>
            </a:r>
          </a:p>
          <a:p>
            <a:pPr algn="ctr" defTabSz="457200" fontAlgn="base">
              <a:spcBef>
                <a:spcPct val="0"/>
              </a:spcBef>
              <a:spcAft>
                <a:spcPct val="0"/>
              </a:spcAft>
              <a:defRPr/>
            </a:pPr>
            <a:r>
              <a:rPr lang="en-GB" altLang="en-US" sz="1400" i="1" dirty="0" smtClean="0">
                <a:solidFill>
                  <a:prstClr val="white"/>
                </a:solidFill>
              </a:rPr>
              <a:t>Is it possible to decide this? </a:t>
            </a:r>
          </a:p>
          <a:p>
            <a:pPr algn="ctr" defTabSz="457200" fontAlgn="base">
              <a:spcBef>
                <a:spcPct val="0"/>
              </a:spcBef>
              <a:spcAft>
                <a:spcPct val="0"/>
              </a:spcAft>
              <a:defRPr/>
            </a:pPr>
            <a:r>
              <a:rPr lang="en-GB" altLang="en-US" sz="1400" i="1" dirty="0" smtClean="0">
                <a:solidFill>
                  <a:prstClr val="white"/>
                </a:solidFill>
              </a:rPr>
              <a:t>What do we know – for certain How is that different from what we think we know? </a:t>
            </a:r>
            <a:endParaRPr lang="en-GB" altLang="en-US" sz="1400" i="1" dirty="0">
              <a:solidFill>
                <a:prstClr val="white"/>
              </a:solidFill>
            </a:endParaRPr>
          </a:p>
        </p:txBody>
      </p:sp>
      <p:sp>
        <p:nvSpPr>
          <p:cNvPr id="5" name="Rounded Rectangle 4"/>
          <p:cNvSpPr/>
          <p:nvPr/>
        </p:nvSpPr>
        <p:spPr>
          <a:xfrm>
            <a:off x="1498600" y="604838"/>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r>
              <a:rPr lang="en-GB" altLang="en-US" sz="1200" dirty="0" smtClean="0">
                <a:solidFill>
                  <a:srgbClr val="FFFFFF"/>
                </a:solidFill>
              </a:rPr>
              <a:t>1</a:t>
            </a:r>
            <a:r>
              <a:rPr lang="en-GB" altLang="en-US" sz="1200" dirty="0">
                <a:solidFill>
                  <a:srgbClr val="FFFFFF"/>
                </a:solidFill>
              </a:rPr>
              <a:t> </a:t>
            </a:r>
            <a:r>
              <a:rPr lang="en-GB" altLang="en-US" sz="1200" dirty="0" smtClean="0">
                <a:solidFill>
                  <a:srgbClr val="FFFFFF"/>
                </a:solidFill>
              </a:rPr>
              <a:t>minute to discuss on tables which differences are most important.</a:t>
            </a:r>
          </a:p>
          <a:p>
            <a:pPr defTabSz="457200" fontAlgn="base">
              <a:spcBef>
                <a:spcPct val="0"/>
              </a:spcBef>
              <a:spcAft>
                <a:spcPct val="0"/>
              </a:spcAft>
              <a:buNone/>
              <a:defRPr/>
            </a:pPr>
            <a:r>
              <a:rPr lang="en-GB" altLang="en-US" sz="1200" dirty="0" smtClean="0">
                <a:solidFill>
                  <a:srgbClr val="FFFFFF"/>
                </a:solidFill>
              </a:rPr>
              <a:t>2 minutes to debate which image comes first.</a:t>
            </a:r>
          </a:p>
          <a:p>
            <a:pPr defTabSz="457200" fontAlgn="base">
              <a:spcBef>
                <a:spcPct val="0"/>
              </a:spcBef>
              <a:spcAft>
                <a:spcPct val="0"/>
              </a:spcAft>
              <a:buNone/>
              <a:defRPr/>
            </a:pPr>
            <a:r>
              <a:rPr lang="en-GB" altLang="en-US" sz="1200" dirty="0" smtClean="0">
                <a:solidFill>
                  <a:srgbClr val="FFFFFF"/>
                </a:solidFill>
              </a:rPr>
              <a:t>2 minutes to decide on whether there is sufficient evidence to answer the question</a:t>
            </a:r>
          </a:p>
          <a:p>
            <a:pPr defTabSz="457200" fontAlgn="base">
              <a:spcBef>
                <a:spcPct val="0"/>
              </a:spcBef>
              <a:spcAft>
                <a:spcPct val="0"/>
              </a:spcAft>
              <a:buNone/>
              <a:defRPr/>
            </a:pPr>
            <a:r>
              <a:rPr lang="en-GB" altLang="en-US" sz="1200" dirty="0" smtClean="0">
                <a:solidFill>
                  <a:srgbClr val="FFFFFF"/>
                </a:solidFill>
              </a:rPr>
              <a:t>1 minute to reflect on what we do KNOW about the 2 images.</a:t>
            </a:r>
            <a:endParaRPr lang="en-GB" altLang="en-US" sz="1200" dirty="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49158" name="TextBox 12"/>
          <p:cNvSpPr txBox="1">
            <a:spLocks noChangeArrowheads="1"/>
          </p:cNvSpPr>
          <p:nvPr/>
        </p:nvSpPr>
        <p:spPr bwMode="auto">
          <a:xfrm>
            <a:off x="3355976" y="19050"/>
            <a:ext cx="65246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r>
              <a:rPr lang="en-GB" altLang="en-US" sz="2000" dirty="0" smtClean="0">
                <a:solidFill>
                  <a:prstClr val="black"/>
                </a:solidFill>
                <a:cs typeface="Arial" panose="020B0604020202020204" pitchFamily="34" charset="0"/>
              </a:rPr>
              <a:t>           </a:t>
            </a:r>
            <a:r>
              <a:rPr lang="en-GB" altLang="en-US" sz="2000" smtClean="0">
                <a:solidFill>
                  <a:prstClr val="black"/>
                </a:solidFill>
                <a:cs typeface="Arial" panose="020B0604020202020204" pitchFamily="34" charset="0"/>
              </a:rPr>
              <a:t>Which photo was taken first ?</a:t>
            </a:r>
            <a:endParaRPr lang="en-GB" altLang="en-US" sz="2000" dirty="0">
              <a:solidFill>
                <a:prstClr val="black"/>
              </a:solidFill>
              <a:cs typeface="Arial" panose="020B0604020202020204" pitchFamily="34" charset="0"/>
            </a:endParaRP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rank the evidence in order of importance, to debate with others, to present their reasoning in order to convince, and finally to reflect on whether the evidence is sufficient to draw warranted conclusions.</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chemeClr val="bg1"/>
                </a:solidFill>
              </a:rPr>
              <a:t>Organise table based discussion – which similarities and differences are most important/relevant here?</a:t>
            </a:r>
          </a:p>
          <a:p>
            <a:pPr defTabSz="457200" fontAlgn="base">
              <a:spcBef>
                <a:spcPct val="0"/>
              </a:spcBef>
              <a:spcAft>
                <a:spcPct val="0"/>
              </a:spcAft>
              <a:buNone/>
              <a:defRPr/>
            </a:pPr>
            <a:r>
              <a:rPr lang="en-GB" altLang="en-US" sz="1200" dirty="0" smtClean="0">
                <a:solidFill>
                  <a:schemeClr val="bg1"/>
                </a:solidFill>
              </a:rPr>
              <a:t>Lead whole class debate on which image came first.</a:t>
            </a:r>
          </a:p>
          <a:p>
            <a:pPr defTabSz="457200" fontAlgn="base">
              <a:spcBef>
                <a:spcPct val="0"/>
              </a:spcBef>
              <a:spcAft>
                <a:spcPct val="0"/>
              </a:spcAft>
              <a:buNone/>
              <a:defRPr/>
            </a:pPr>
            <a:r>
              <a:rPr lang="en-GB" altLang="en-US" sz="1200" dirty="0" smtClean="0">
                <a:solidFill>
                  <a:schemeClr val="bg1"/>
                </a:solidFill>
              </a:rPr>
              <a:t>Lead whole class discussion on whether there is sufficient evidence to make a definitive decision, leading in to a discussion about what we really do know.</a:t>
            </a: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P10104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27264" y="1125926"/>
            <a:ext cx="2304577" cy="1728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P101040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90669" y="1151482"/>
            <a:ext cx="2270502" cy="170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1636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iterate type="wd">
                                    <p:tmPct val="100000"/>
                                  </p:iterate>
                                  <p:childTnLst>
                                    <p:set>
                                      <p:cBhvr>
                                        <p:cTn id="31" dur="1" fill="hold">
                                          <p:stCondLst>
                                            <p:cond delay="0"/>
                                          </p:stCondLst>
                                        </p:cTn>
                                        <p:tgtEl>
                                          <p:spTgt spid="3"/>
                                        </p:tgtEl>
                                        <p:attrNameLst>
                                          <p:attrName>style.visibility</p:attrName>
                                        </p:attrNameLst>
                                      </p:cBhvr>
                                      <p:to>
                                        <p:strVal val="visible"/>
                                      </p:to>
                                    </p:set>
                                    <p:animEffect transition="in" filter="dissolve">
                                      <p:cBhvr>
                                        <p:cTn id="3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What </a:t>
            </a:r>
            <a:r>
              <a:rPr lang="en-GB" altLang="en-US" sz="1400" i="1" dirty="0" smtClean="0">
                <a:solidFill>
                  <a:prstClr val="white"/>
                </a:solidFill>
              </a:rPr>
              <a:t>is most important here?</a:t>
            </a:r>
          </a:p>
          <a:p>
            <a:pPr algn="ctr" defTabSz="457200" fontAlgn="base">
              <a:spcBef>
                <a:spcPct val="0"/>
              </a:spcBef>
              <a:spcAft>
                <a:spcPct val="0"/>
              </a:spcAft>
              <a:defRPr/>
            </a:pPr>
            <a:r>
              <a:rPr lang="en-GB" altLang="en-US" sz="1400" i="1" dirty="0" smtClean="0">
                <a:solidFill>
                  <a:prstClr val="white"/>
                </a:solidFill>
              </a:rPr>
              <a:t>Does changing the question change the importance?</a:t>
            </a:r>
          </a:p>
          <a:p>
            <a:pPr algn="ctr" defTabSz="457200" fontAlgn="base">
              <a:spcBef>
                <a:spcPct val="0"/>
              </a:spcBef>
              <a:spcAft>
                <a:spcPct val="0"/>
              </a:spcAft>
              <a:defRPr/>
            </a:pPr>
            <a:r>
              <a:rPr lang="en-GB" altLang="en-US" sz="1400" i="1" dirty="0" smtClean="0">
                <a:solidFill>
                  <a:prstClr val="white"/>
                </a:solidFill>
              </a:rPr>
              <a:t>What is your point? What is the evidence for that? What does that tell us? </a:t>
            </a:r>
            <a:r>
              <a:rPr lang="en-GB" altLang="en-US" sz="1400" i="1" dirty="0">
                <a:solidFill>
                  <a:prstClr val="white"/>
                </a:solidFill>
              </a:rPr>
              <a:t>(</a:t>
            </a:r>
            <a:r>
              <a:rPr lang="en-GB" altLang="en-US" sz="1400" i="1" dirty="0" smtClean="0">
                <a:solidFill>
                  <a:prstClr val="white"/>
                </a:solidFill>
              </a:rPr>
              <a:t>PEE)</a:t>
            </a:r>
          </a:p>
          <a:p>
            <a:pPr algn="ctr" defTabSz="457200" fontAlgn="base">
              <a:spcBef>
                <a:spcPct val="0"/>
              </a:spcBef>
              <a:spcAft>
                <a:spcPct val="0"/>
              </a:spcAft>
              <a:defRPr/>
            </a:pPr>
            <a:r>
              <a:rPr lang="en-GB" altLang="en-US" sz="1400" i="1" dirty="0" smtClean="0">
                <a:solidFill>
                  <a:prstClr val="white"/>
                </a:solidFill>
              </a:rPr>
              <a:t>How might we resolve this? </a:t>
            </a:r>
            <a:endParaRPr lang="en-GB" altLang="en-US" sz="1400" i="1" dirty="0">
              <a:solidFill>
                <a:prstClr val="white"/>
              </a:solidFill>
            </a:endParaRPr>
          </a:p>
        </p:txBody>
      </p:sp>
      <p:sp>
        <p:nvSpPr>
          <p:cNvPr id="5" name="Rounded Rectangle 4"/>
          <p:cNvSpPr/>
          <p:nvPr/>
        </p:nvSpPr>
        <p:spPr>
          <a:xfrm>
            <a:off x="1498600" y="604838"/>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r>
              <a:rPr lang="en-GB" altLang="en-US" sz="1200" dirty="0">
                <a:solidFill>
                  <a:srgbClr val="FFFFFF"/>
                </a:solidFill>
              </a:rPr>
              <a:t>1</a:t>
            </a:r>
            <a:r>
              <a:rPr lang="en-GB" altLang="en-US" sz="1200" dirty="0" smtClean="0">
                <a:solidFill>
                  <a:srgbClr val="FFFFFF"/>
                </a:solidFill>
              </a:rPr>
              <a:t> minute on tables to consider whether the important similarities and differences in Episode 3 are still the important ones now that the question has changed.</a:t>
            </a:r>
          </a:p>
          <a:p>
            <a:pPr defTabSz="457200" fontAlgn="base">
              <a:spcBef>
                <a:spcPct val="0"/>
              </a:spcBef>
              <a:spcAft>
                <a:spcPct val="0"/>
              </a:spcAft>
              <a:buNone/>
              <a:defRPr/>
            </a:pPr>
            <a:r>
              <a:rPr lang="en-GB" altLang="en-US" sz="1200" dirty="0">
                <a:solidFill>
                  <a:srgbClr val="FFFFFF"/>
                </a:solidFill>
              </a:rPr>
              <a:t>3</a:t>
            </a:r>
            <a:r>
              <a:rPr lang="en-GB" altLang="en-US" sz="1200" dirty="0" smtClean="0">
                <a:solidFill>
                  <a:srgbClr val="FFFFFF"/>
                </a:solidFill>
              </a:rPr>
              <a:t> minutes to discuss and decide on the time elapsed. </a:t>
            </a:r>
          </a:p>
          <a:p>
            <a:pPr defTabSz="457200" fontAlgn="base">
              <a:spcBef>
                <a:spcPct val="0"/>
              </a:spcBef>
              <a:spcAft>
                <a:spcPct val="0"/>
              </a:spcAft>
              <a:buNone/>
              <a:defRPr/>
            </a:pPr>
            <a:r>
              <a:rPr lang="en-GB" altLang="en-US" sz="1200" dirty="0" smtClean="0">
                <a:solidFill>
                  <a:srgbClr val="FFFFFF"/>
                </a:solidFill>
              </a:rPr>
              <a:t>2 minutes to debate and hopefully come to a class consensus. Or not !</a:t>
            </a:r>
          </a:p>
          <a:p>
            <a:pPr defTabSz="457200" fontAlgn="base">
              <a:spcBef>
                <a:spcPct val="0"/>
              </a:spcBef>
              <a:spcAft>
                <a:spcPct val="0"/>
              </a:spcAft>
              <a:buNone/>
              <a:defRPr/>
            </a:pPr>
            <a:endParaRPr lang="en-GB" altLang="en-US" sz="1200" dirty="0" smtClean="0">
              <a:solidFill>
                <a:srgbClr val="FFFFFF"/>
              </a:solidFill>
            </a:endParaRPr>
          </a:p>
          <a:p>
            <a:pPr defTabSz="457200" fontAlgn="base">
              <a:spcBef>
                <a:spcPct val="0"/>
              </a:spcBef>
              <a:spcAft>
                <a:spcPct val="0"/>
              </a:spcAft>
              <a:buNone/>
              <a:defRPr/>
            </a:pPr>
            <a:endParaRPr lang="en-GB" altLang="en-US" sz="1400" dirty="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49158" name="TextBox 12"/>
          <p:cNvSpPr txBox="1">
            <a:spLocks noChangeArrowheads="1"/>
          </p:cNvSpPr>
          <p:nvPr/>
        </p:nvSpPr>
        <p:spPr bwMode="auto">
          <a:xfrm>
            <a:off x="2498507" y="19050"/>
            <a:ext cx="653209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r>
              <a:rPr lang="en-GB" altLang="en-US" sz="2000" dirty="0" smtClean="0">
                <a:solidFill>
                  <a:prstClr val="black"/>
                </a:solidFill>
                <a:cs typeface="Arial" panose="020B0604020202020204" pitchFamily="34" charset="0"/>
              </a:rPr>
              <a:t>           What time elapsed between the two images</a:t>
            </a:r>
            <a:endParaRPr lang="en-GB" altLang="en-US" sz="2000" dirty="0">
              <a:solidFill>
                <a:prstClr val="black"/>
              </a:solidFill>
              <a:cs typeface="Arial" panose="020B0604020202020204" pitchFamily="34" charset="0"/>
            </a:endParaRP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identify key evidence and counter evidence; to present their logical arguments others; to consider the arguments of others in reaching a consensus. </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chemeClr val="bg1"/>
                </a:solidFill>
              </a:rPr>
              <a:t>Organise </a:t>
            </a:r>
            <a:r>
              <a:rPr lang="en-GB" altLang="en-US" sz="1200" dirty="0" smtClean="0">
                <a:solidFill>
                  <a:schemeClr val="bg1"/>
                </a:solidFill>
              </a:rPr>
              <a:t>table based discussions on: </a:t>
            </a:r>
          </a:p>
          <a:p>
            <a:pPr defTabSz="457200" fontAlgn="base">
              <a:spcBef>
                <a:spcPct val="0"/>
              </a:spcBef>
              <a:spcAft>
                <a:spcPct val="0"/>
              </a:spcAft>
              <a:buNone/>
              <a:defRPr/>
            </a:pPr>
            <a:r>
              <a:rPr lang="en-GB" altLang="en-US" sz="1200" dirty="0" smtClean="0">
                <a:solidFill>
                  <a:schemeClr val="bg1"/>
                </a:solidFill>
              </a:rPr>
              <a:t>a) relative importance of the evidence;</a:t>
            </a:r>
          </a:p>
          <a:p>
            <a:pPr defTabSz="457200" fontAlgn="base">
              <a:spcBef>
                <a:spcPct val="0"/>
              </a:spcBef>
              <a:spcAft>
                <a:spcPct val="0"/>
              </a:spcAft>
              <a:buNone/>
              <a:defRPr/>
            </a:pPr>
            <a:r>
              <a:rPr lang="en-GB" altLang="en-US" sz="1200" dirty="0" smtClean="0">
                <a:solidFill>
                  <a:schemeClr val="bg1"/>
                </a:solidFill>
              </a:rPr>
              <a:t>b) the elapsed time</a:t>
            </a:r>
          </a:p>
          <a:p>
            <a:pPr defTabSz="457200" fontAlgn="base">
              <a:spcBef>
                <a:spcPct val="0"/>
              </a:spcBef>
              <a:spcAft>
                <a:spcPct val="0"/>
              </a:spcAft>
              <a:buNone/>
              <a:defRPr/>
            </a:pPr>
            <a:r>
              <a:rPr lang="en-GB" altLang="en-US" sz="1200" dirty="0" smtClean="0">
                <a:solidFill>
                  <a:schemeClr val="bg1"/>
                </a:solidFill>
              </a:rPr>
              <a:t>Lead whole class discussion to weigh the evidence and counter evidence.</a:t>
            </a: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P10104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27264" y="1125926"/>
            <a:ext cx="2304577" cy="1728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P101040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90669" y="1151482"/>
            <a:ext cx="2270502" cy="170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827295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iterate type="wd">
                                    <p:tmPct val="100000"/>
                                  </p:iterate>
                                  <p:childTnLst>
                                    <p:set>
                                      <p:cBhvr>
                                        <p:cTn id="31" dur="1" fill="hold">
                                          <p:stCondLst>
                                            <p:cond delay="0"/>
                                          </p:stCondLst>
                                        </p:cTn>
                                        <p:tgtEl>
                                          <p:spTgt spid="3"/>
                                        </p:tgtEl>
                                        <p:attrNameLst>
                                          <p:attrName>style.visibility</p:attrName>
                                        </p:attrNameLst>
                                      </p:cBhvr>
                                      <p:to>
                                        <p:strVal val="visible"/>
                                      </p:to>
                                    </p:set>
                                    <p:animEffect transition="in" filter="dissolve">
                                      <p:cBhvr>
                                        <p:cTn id="3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a:solidFill>
                  <a:prstClr val="white"/>
                </a:solidFill>
              </a:rPr>
              <a:t> What </a:t>
            </a:r>
            <a:r>
              <a:rPr lang="en-GB" altLang="en-US" sz="1400" i="1" dirty="0" smtClean="0">
                <a:solidFill>
                  <a:prstClr val="white"/>
                </a:solidFill>
              </a:rPr>
              <a:t>lead you to think that?</a:t>
            </a:r>
          </a:p>
          <a:p>
            <a:pPr algn="ctr" defTabSz="457200" fontAlgn="base">
              <a:spcBef>
                <a:spcPct val="0"/>
              </a:spcBef>
              <a:spcAft>
                <a:spcPct val="0"/>
              </a:spcAft>
              <a:defRPr/>
            </a:pPr>
            <a:r>
              <a:rPr lang="en-GB" altLang="en-US" sz="1400" i="1" dirty="0" smtClean="0">
                <a:solidFill>
                  <a:prstClr val="white"/>
                </a:solidFill>
              </a:rPr>
              <a:t>Which bits of evidence did you find most compelling?</a:t>
            </a:r>
          </a:p>
          <a:p>
            <a:pPr algn="ctr" defTabSz="457200" fontAlgn="base">
              <a:spcBef>
                <a:spcPct val="0"/>
              </a:spcBef>
              <a:spcAft>
                <a:spcPct val="0"/>
              </a:spcAft>
              <a:defRPr/>
            </a:pPr>
            <a:r>
              <a:rPr lang="en-GB" altLang="en-US" sz="1400" i="1" dirty="0" smtClean="0">
                <a:solidFill>
                  <a:prstClr val="white"/>
                </a:solidFill>
              </a:rPr>
              <a:t>Who thinks differently?</a:t>
            </a:r>
          </a:p>
          <a:p>
            <a:pPr algn="ctr" defTabSz="457200" fontAlgn="base">
              <a:spcBef>
                <a:spcPct val="0"/>
              </a:spcBef>
              <a:spcAft>
                <a:spcPct val="0"/>
              </a:spcAft>
              <a:defRPr/>
            </a:pPr>
            <a:r>
              <a:rPr lang="en-GB" altLang="en-US" sz="1400" i="1" dirty="0" smtClean="0">
                <a:solidFill>
                  <a:prstClr val="white"/>
                </a:solidFill>
              </a:rPr>
              <a:t>Can we come to a consensus on this?</a:t>
            </a:r>
          </a:p>
          <a:p>
            <a:pPr algn="ctr" defTabSz="457200" fontAlgn="base">
              <a:spcBef>
                <a:spcPct val="0"/>
              </a:spcBef>
              <a:spcAft>
                <a:spcPct val="0"/>
              </a:spcAft>
              <a:defRPr/>
            </a:pPr>
            <a:r>
              <a:rPr lang="en-GB" altLang="en-US" sz="1400" i="1" dirty="0" smtClean="0">
                <a:solidFill>
                  <a:prstClr val="white"/>
                </a:solidFill>
              </a:rPr>
              <a:t>Do we buy this?</a:t>
            </a:r>
          </a:p>
          <a:p>
            <a:pPr algn="ctr" defTabSz="457200" fontAlgn="base">
              <a:spcBef>
                <a:spcPct val="0"/>
              </a:spcBef>
              <a:spcAft>
                <a:spcPct val="0"/>
              </a:spcAft>
              <a:defRPr/>
            </a:pPr>
            <a:r>
              <a:rPr lang="en-GB" altLang="en-US" sz="1400" i="1" dirty="0" smtClean="0">
                <a:solidFill>
                  <a:prstClr val="white"/>
                </a:solidFill>
              </a:rPr>
              <a:t>What is our best guess?</a:t>
            </a:r>
          </a:p>
          <a:p>
            <a:pPr algn="ctr" defTabSz="457200" fontAlgn="base">
              <a:spcBef>
                <a:spcPct val="0"/>
              </a:spcBef>
              <a:spcAft>
                <a:spcPct val="0"/>
              </a:spcAft>
              <a:defRPr/>
            </a:pPr>
            <a:endParaRPr lang="en-GB" altLang="en-US" sz="1400" i="1" dirty="0">
              <a:solidFill>
                <a:prstClr val="white"/>
              </a:solidFill>
            </a:endParaRPr>
          </a:p>
        </p:txBody>
      </p:sp>
      <p:sp>
        <p:nvSpPr>
          <p:cNvPr id="5" name="Rounded Rectangle 4"/>
          <p:cNvSpPr/>
          <p:nvPr/>
        </p:nvSpPr>
        <p:spPr>
          <a:xfrm>
            <a:off x="1498600" y="604838"/>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r>
              <a:rPr lang="en-GB" altLang="en-US" sz="1200" dirty="0">
                <a:solidFill>
                  <a:srgbClr val="FFFFFF"/>
                </a:solidFill>
              </a:rPr>
              <a:t>2</a:t>
            </a:r>
            <a:r>
              <a:rPr lang="en-GB" altLang="en-US" sz="1200" dirty="0" smtClean="0">
                <a:solidFill>
                  <a:srgbClr val="FFFFFF"/>
                </a:solidFill>
              </a:rPr>
              <a:t> minutes for each table to agree their preferred time window, based on all of the evidence.</a:t>
            </a:r>
          </a:p>
          <a:p>
            <a:pPr defTabSz="457200" fontAlgn="base">
              <a:spcBef>
                <a:spcPct val="0"/>
              </a:spcBef>
              <a:spcAft>
                <a:spcPct val="0"/>
              </a:spcAft>
              <a:buNone/>
              <a:defRPr/>
            </a:pPr>
            <a:r>
              <a:rPr lang="en-GB" altLang="en-US" sz="1200" dirty="0">
                <a:solidFill>
                  <a:srgbClr val="FFFFFF"/>
                </a:solidFill>
              </a:rPr>
              <a:t>2</a:t>
            </a:r>
            <a:r>
              <a:rPr lang="en-GB" altLang="en-US" sz="1200" dirty="0" smtClean="0">
                <a:solidFill>
                  <a:srgbClr val="FFFFFF"/>
                </a:solidFill>
              </a:rPr>
              <a:t> minutes for 4’s to become 8’s with a view to agreeing their collective answer.</a:t>
            </a:r>
          </a:p>
          <a:p>
            <a:pPr defTabSz="457200" fontAlgn="base">
              <a:spcBef>
                <a:spcPct val="0"/>
              </a:spcBef>
              <a:spcAft>
                <a:spcPct val="0"/>
              </a:spcAft>
              <a:buNone/>
              <a:defRPr/>
            </a:pPr>
            <a:r>
              <a:rPr lang="en-GB" altLang="en-US" sz="1200" dirty="0">
                <a:solidFill>
                  <a:srgbClr val="FFFFFF"/>
                </a:solidFill>
              </a:rPr>
              <a:t>1</a:t>
            </a:r>
            <a:r>
              <a:rPr lang="en-GB" altLang="en-US" sz="1200" dirty="0" smtClean="0">
                <a:solidFill>
                  <a:srgbClr val="FFFFFF"/>
                </a:solidFill>
              </a:rPr>
              <a:t> minute to explore differences and counter arguments. </a:t>
            </a:r>
            <a:endParaRPr lang="en-GB" altLang="en-US" sz="1400" dirty="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49158" name="TextBox 12"/>
          <p:cNvSpPr txBox="1">
            <a:spLocks noChangeArrowheads="1"/>
          </p:cNvSpPr>
          <p:nvPr/>
        </p:nvSpPr>
        <p:spPr bwMode="auto">
          <a:xfrm>
            <a:off x="1893195" y="19050"/>
            <a:ext cx="79230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r>
              <a:rPr lang="en-GB" altLang="en-US" sz="2000" dirty="0" smtClean="0">
                <a:solidFill>
                  <a:prstClr val="black"/>
                </a:solidFill>
                <a:cs typeface="Arial" panose="020B0604020202020204" pitchFamily="34" charset="0"/>
              </a:rPr>
              <a:t>           W</a:t>
            </a:r>
            <a:r>
              <a:rPr lang="en-GB" sz="2000" dirty="0" smtClean="0"/>
              <a:t>ithin </a:t>
            </a:r>
            <a:r>
              <a:rPr lang="en-GB" sz="2000" dirty="0"/>
              <a:t>what time window were these two images </a:t>
            </a:r>
            <a:r>
              <a:rPr lang="en-GB" sz="2000" dirty="0" smtClean="0"/>
              <a:t>taken ?</a:t>
            </a:r>
            <a:endParaRPr lang="en-GB" sz="2000" dirty="0"/>
          </a:p>
          <a:p>
            <a:pPr defTabSz="457200" fontAlgn="base">
              <a:spcBef>
                <a:spcPct val="0"/>
              </a:spcBef>
              <a:spcAft>
                <a:spcPct val="0"/>
              </a:spcAft>
            </a:pPr>
            <a:endParaRPr lang="en-GB" altLang="en-US" sz="2000" dirty="0">
              <a:solidFill>
                <a:prstClr val="black"/>
              </a:solidFill>
              <a:cs typeface="Arial" panose="020B0604020202020204" pitchFamily="34" charset="0"/>
            </a:endParaRP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3" name="Rectangle 2"/>
          <p:cNvSpPr/>
          <p:nvPr/>
        </p:nvSpPr>
        <p:spPr>
          <a:xfrm>
            <a:off x="1143001" y="6173788"/>
            <a:ext cx="10120313" cy="492443"/>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reach consensus through reasoned argument; to present their reasoning; to reconsider their line of thinking in light of others’ arguments.</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algn="ctr" defTabSz="457200" fontAlgn="base">
              <a:spcBef>
                <a:spcPct val="0"/>
              </a:spcBef>
              <a:spcAft>
                <a:spcPct val="0"/>
              </a:spcAft>
              <a:buNone/>
              <a:defRPr/>
            </a:pPr>
            <a:endParaRPr lang="en-GB" altLang="en-US" sz="1400" dirty="0">
              <a:solidFill>
                <a:srgbClr val="000000"/>
              </a:solidFill>
            </a:endParaRPr>
          </a:p>
          <a:p>
            <a:pPr defTabSz="457200" fontAlgn="base">
              <a:spcBef>
                <a:spcPct val="0"/>
              </a:spcBef>
              <a:spcAft>
                <a:spcPct val="0"/>
              </a:spcAft>
              <a:buNone/>
              <a:defRPr/>
            </a:pPr>
            <a:r>
              <a:rPr lang="en-GB" altLang="en-US" sz="1200" dirty="0" smtClean="0">
                <a:solidFill>
                  <a:srgbClr val="FFFFFF"/>
                </a:solidFill>
              </a:rPr>
              <a:t>Organise 4’s to discuss and agree, with evidence, their proposed ‘time window’.</a:t>
            </a:r>
          </a:p>
          <a:p>
            <a:pPr defTabSz="457200" fontAlgn="base">
              <a:spcBef>
                <a:spcPct val="0"/>
              </a:spcBef>
              <a:spcAft>
                <a:spcPct val="0"/>
              </a:spcAft>
              <a:buNone/>
              <a:defRPr/>
            </a:pPr>
            <a:r>
              <a:rPr lang="en-GB" altLang="en-US" sz="1200" dirty="0" smtClean="0">
                <a:solidFill>
                  <a:schemeClr val="bg1"/>
                </a:solidFill>
              </a:rPr>
              <a:t>Organise 8’s to debate and agree.</a:t>
            </a:r>
          </a:p>
          <a:p>
            <a:pPr defTabSz="457200" fontAlgn="base">
              <a:spcBef>
                <a:spcPct val="0"/>
              </a:spcBef>
              <a:spcAft>
                <a:spcPct val="0"/>
              </a:spcAft>
              <a:buNone/>
              <a:defRPr/>
            </a:pPr>
            <a:r>
              <a:rPr lang="en-GB" altLang="en-US" sz="1200" dirty="0" smtClean="0">
                <a:solidFill>
                  <a:schemeClr val="bg1"/>
                </a:solidFill>
              </a:rPr>
              <a:t>Lead whole class discussion to explore the arguments and counter arguments.</a:t>
            </a: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4" descr="P10104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27264" y="1125926"/>
            <a:ext cx="2304577" cy="1728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4" descr="P1010408"/>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90669" y="1151482"/>
            <a:ext cx="2270502" cy="17028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96904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dissolv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iterate type="wd">
                                    <p:tmPct val="100000"/>
                                  </p:iterate>
                                  <p:childTnLst>
                                    <p:set>
                                      <p:cBhvr>
                                        <p:cTn id="31" dur="1" fill="hold">
                                          <p:stCondLst>
                                            <p:cond delay="0"/>
                                          </p:stCondLst>
                                        </p:cTn>
                                        <p:tgtEl>
                                          <p:spTgt spid="3"/>
                                        </p:tgtEl>
                                        <p:attrNameLst>
                                          <p:attrName>style.visibility</p:attrName>
                                        </p:attrNameLst>
                                      </p:cBhvr>
                                      <p:to>
                                        <p:strVal val="visible"/>
                                      </p:to>
                                    </p:set>
                                    <p:animEffect transition="in" filter="dissolve">
                                      <p:cBhvr>
                                        <p:cTn id="32"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a:off x="6238876" y="412751"/>
            <a:ext cx="4562475" cy="2868613"/>
          </a:xfrm>
          <a:prstGeom prst="cloud">
            <a:avLst/>
          </a:prstGeom>
        </p:spPr>
        <p:style>
          <a:lnRef idx="1">
            <a:schemeClr val="accent1"/>
          </a:lnRef>
          <a:fillRef idx="3">
            <a:schemeClr val="accent1"/>
          </a:fillRef>
          <a:effectRef idx="2">
            <a:schemeClr val="accent1"/>
          </a:effectRef>
          <a:fontRef idx="minor">
            <a:schemeClr val="lt1"/>
          </a:fontRef>
        </p:style>
        <p:txBody>
          <a:bodyPr anchor="ctr"/>
          <a:lstStyle>
            <a:lvl1pPr marL="342900" indent="-3429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defRPr/>
            </a:pPr>
            <a:r>
              <a:rPr lang="en-GB" altLang="en-US" sz="1200" dirty="0">
                <a:solidFill>
                  <a:srgbClr val="000000"/>
                </a:solidFill>
              </a:rPr>
              <a:t>Teacher talk</a:t>
            </a:r>
            <a:endParaRPr lang="en-GB" altLang="en-US" sz="1800" dirty="0">
              <a:solidFill>
                <a:srgbClr val="000000"/>
              </a:solidFill>
            </a:endParaRPr>
          </a:p>
          <a:p>
            <a:pPr algn="ctr" defTabSz="457200" fontAlgn="base">
              <a:spcBef>
                <a:spcPct val="0"/>
              </a:spcBef>
              <a:spcAft>
                <a:spcPct val="0"/>
              </a:spcAft>
              <a:defRPr/>
            </a:pPr>
            <a:r>
              <a:rPr lang="en-GB" altLang="en-US" sz="1400" i="1" dirty="0" smtClean="0">
                <a:solidFill>
                  <a:prstClr val="white"/>
                </a:solidFill>
              </a:rPr>
              <a:t>What do we know now that we did not know before?</a:t>
            </a:r>
          </a:p>
          <a:p>
            <a:pPr algn="ctr" defTabSz="457200" fontAlgn="base">
              <a:spcBef>
                <a:spcPct val="0"/>
              </a:spcBef>
              <a:spcAft>
                <a:spcPct val="0"/>
              </a:spcAft>
              <a:defRPr/>
            </a:pPr>
            <a:r>
              <a:rPr lang="en-GB" altLang="en-US" sz="1400" i="1" dirty="0" smtClean="0">
                <a:solidFill>
                  <a:prstClr val="white"/>
                </a:solidFill>
              </a:rPr>
              <a:t>What is the single most important thing we have learned about Reasoning today?</a:t>
            </a:r>
          </a:p>
          <a:p>
            <a:pPr algn="ctr" defTabSz="457200" fontAlgn="base">
              <a:spcBef>
                <a:spcPct val="0"/>
              </a:spcBef>
              <a:spcAft>
                <a:spcPct val="0"/>
              </a:spcAft>
              <a:defRPr/>
            </a:pPr>
            <a:r>
              <a:rPr lang="en-GB" altLang="en-US" sz="1400" i="1" dirty="0" smtClean="0">
                <a:solidFill>
                  <a:prstClr val="white"/>
                </a:solidFill>
              </a:rPr>
              <a:t>Imagine a world without Reasoning . . .  </a:t>
            </a:r>
            <a:endParaRPr lang="en-GB" altLang="en-US" sz="1400" i="1" dirty="0">
              <a:solidFill>
                <a:prstClr val="white"/>
              </a:solidFill>
            </a:endParaRPr>
          </a:p>
        </p:txBody>
      </p:sp>
      <p:sp>
        <p:nvSpPr>
          <p:cNvPr id="5" name="Rounded Rectangle 4"/>
          <p:cNvSpPr/>
          <p:nvPr/>
        </p:nvSpPr>
        <p:spPr>
          <a:xfrm>
            <a:off x="1498600" y="604838"/>
            <a:ext cx="4230688" cy="2652712"/>
          </a:xfrm>
          <a:prstGeom prst="round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endParaRPr lang="en-US" altLang="en-US" sz="1600" dirty="0">
              <a:solidFill>
                <a:prstClr val="white"/>
              </a:solidFill>
            </a:endParaRPr>
          </a:p>
          <a:p>
            <a:pPr algn="ctr" defTabSz="457200" fontAlgn="base">
              <a:spcBef>
                <a:spcPct val="0"/>
              </a:spcBef>
              <a:spcAft>
                <a:spcPct val="0"/>
              </a:spcAft>
              <a:buNone/>
              <a:defRPr/>
            </a:pPr>
            <a:endParaRPr lang="en-US" altLang="en-US" sz="1200" dirty="0">
              <a:solidFill>
                <a:prstClr val="white"/>
              </a:solidFill>
            </a:endParaRPr>
          </a:p>
        </p:txBody>
      </p:sp>
      <p:sp>
        <p:nvSpPr>
          <p:cNvPr id="8" name="Rectangle 7"/>
          <p:cNvSpPr/>
          <p:nvPr/>
        </p:nvSpPr>
        <p:spPr>
          <a:xfrm>
            <a:off x="7004051" y="340360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Student Action</a:t>
            </a:r>
          </a:p>
          <a:p>
            <a:pPr defTabSz="457200" fontAlgn="base">
              <a:spcBef>
                <a:spcPct val="0"/>
              </a:spcBef>
              <a:spcAft>
                <a:spcPct val="0"/>
              </a:spcAft>
              <a:buNone/>
              <a:defRPr/>
            </a:pPr>
            <a:r>
              <a:rPr lang="en-GB" altLang="en-US" sz="1200" dirty="0" smtClean="0">
                <a:solidFill>
                  <a:srgbClr val="FFFFFF"/>
                </a:solidFill>
              </a:rPr>
              <a:t>2 minutes in pairs to reflect on and share what has been learned about reasoning.</a:t>
            </a:r>
          </a:p>
          <a:p>
            <a:pPr defTabSz="457200" fontAlgn="base">
              <a:spcBef>
                <a:spcPct val="0"/>
              </a:spcBef>
              <a:spcAft>
                <a:spcPct val="0"/>
              </a:spcAft>
              <a:buNone/>
              <a:defRPr/>
            </a:pPr>
            <a:r>
              <a:rPr lang="en-GB" altLang="en-US" sz="1200" dirty="0" smtClean="0">
                <a:solidFill>
                  <a:srgbClr val="FFFFFF"/>
                </a:solidFill>
              </a:rPr>
              <a:t>1 minute to write on 2 post its two things that they have learned about reasoning.</a:t>
            </a:r>
          </a:p>
          <a:p>
            <a:pPr defTabSz="457200" fontAlgn="base">
              <a:spcBef>
                <a:spcPct val="0"/>
              </a:spcBef>
              <a:spcAft>
                <a:spcPct val="0"/>
              </a:spcAft>
              <a:buNone/>
              <a:defRPr/>
            </a:pPr>
            <a:r>
              <a:rPr lang="en-GB" altLang="en-US" sz="1200" dirty="0" smtClean="0">
                <a:solidFill>
                  <a:srgbClr val="FFFFFF"/>
                </a:solidFill>
              </a:rPr>
              <a:t>1 minute to gallery their post its and consider what others have learned. </a:t>
            </a:r>
            <a:endParaRPr lang="en-GB" altLang="en-US" sz="1400" dirty="0">
              <a:solidFill>
                <a:srgbClr val="FFFFFF"/>
              </a:solidFill>
            </a:endParaRPr>
          </a:p>
        </p:txBody>
      </p:sp>
      <p:sp>
        <p:nvSpPr>
          <p:cNvPr id="49157" name="TextBox 10"/>
          <p:cNvSpPr txBox="1">
            <a:spLocks noChangeArrowheads="1"/>
          </p:cNvSpPr>
          <p:nvPr/>
        </p:nvSpPr>
        <p:spPr bwMode="auto">
          <a:xfrm>
            <a:off x="3157539" y="1693864"/>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49158" name="TextBox 12"/>
          <p:cNvSpPr txBox="1">
            <a:spLocks noChangeArrowheads="1"/>
          </p:cNvSpPr>
          <p:nvPr/>
        </p:nvSpPr>
        <p:spPr bwMode="auto">
          <a:xfrm>
            <a:off x="1893195" y="19050"/>
            <a:ext cx="792301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r>
              <a:rPr lang="en-GB" altLang="en-US" sz="2000" dirty="0" smtClean="0">
                <a:solidFill>
                  <a:prstClr val="black"/>
                </a:solidFill>
                <a:cs typeface="Arial" panose="020B0604020202020204" pitchFamily="34" charset="0"/>
              </a:rPr>
              <a:t>                   W</a:t>
            </a:r>
            <a:r>
              <a:rPr lang="en-GB" altLang="en-US" sz="2000" dirty="0" smtClean="0"/>
              <a:t>hat have we learned about Reasoning</a:t>
            </a:r>
            <a:r>
              <a:rPr lang="en-GB" sz="2000" dirty="0" smtClean="0"/>
              <a:t> ?</a:t>
            </a:r>
            <a:endParaRPr lang="en-GB" sz="2000" dirty="0"/>
          </a:p>
          <a:p>
            <a:pPr defTabSz="457200" fontAlgn="base">
              <a:spcBef>
                <a:spcPct val="0"/>
              </a:spcBef>
              <a:spcAft>
                <a:spcPct val="0"/>
              </a:spcAft>
            </a:pPr>
            <a:endParaRPr lang="en-GB" altLang="en-US" sz="2000" dirty="0">
              <a:solidFill>
                <a:prstClr val="black"/>
              </a:solidFill>
              <a:cs typeface="Arial" panose="020B0604020202020204" pitchFamily="34" charset="0"/>
            </a:endParaRPr>
          </a:p>
        </p:txBody>
      </p:sp>
      <p:sp>
        <p:nvSpPr>
          <p:cNvPr id="49159" name="Rectangle 14"/>
          <p:cNvSpPr>
            <a:spLocks noChangeArrowheads="1"/>
          </p:cNvSpPr>
          <p:nvPr/>
        </p:nvSpPr>
        <p:spPr bwMode="auto">
          <a:xfrm>
            <a:off x="2913787" y="628651"/>
            <a:ext cx="113043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defTabSz="457200" fontAlgn="base">
              <a:spcBef>
                <a:spcPct val="0"/>
              </a:spcBef>
              <a:spcAft>
                <a:spcPct val="0"/>
              </a:spcAft>
            </a:pPr>
            <a:r>
              <a:rPr lang="en-GB" altLang="en-US" sz="1200">
                <a:solidFill>
                  <a:srgbClr val="000000"/>
                </a:solidFill>
                <a:cs typeface="Arial" panose="020B0604020202020204" pitchFamily="34" charset="0"/>
              </a:rPr>
              <a:t>Screen image</a:t>
            </a:r>
          </a:p>
        </p:txBody>
      </p:sp>
      <p:pic>
        <p:nvPicPr>
          <p:cNvPr id="49160" name="Picture 21" descr="images.jpe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69013" y="728664"/>
            <a:ext cx="563562"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23" descr="images.jpe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75401" y="3521076"/>
            <a:ext cx="512763"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62" name="TextBox 27"/>
          <p:cNvSpPr txBox="1">
            <a:spLocks noChangeArrowheads="1"/>
          </p:cNvSpPr>
          <p:nvPr/>
        </p:nvSpPr>
        <p:spPr bwMode="auto">
          <a:xfrm>
            <a:off x="-1166813" y="4838701"/>
            <a:ext cx="18473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defTabSz="457200" fontAlgn="base">
              <a:spcBef>
                <a:spcPct val="0"/>
              </a:spcBef>
              <a:spcAft>
                <a:spcPct val="0"/>
              </a:spcAft>
            </a:pPr>
            <a:endParaRPr lang="en-GB" altLang="en-US" sz="1200">
              <a:solidFill>
                <a:prstClr val="black"/>
              </a:solidFill>
              <a:cs typeface="Arial" panose="020B0604020202020204" pitchFamily="34" charset="0"/>
            </a:endParaRPr>
          </a:p>
        </p:txBody>
      </p:sp>
      <p:sp>
        <p:nvSpPr>
          <p:cNvPr id="3" name="Rectangle 2"/>
          <p:cNvSpPr/>
          <p:nvPr/>
        </p:nvSpPr>
        <p:spPr>
          <a:xfrm>
            <a:off x="1143001" y="6173788"/>
            <a:ext cx="10120313" cy="307777"/>
          </a:xfrm>
          <a:prstGeom prst="rect">
            <a:avLst/>
          </a:prstGeom>
          <a:gradFill>
            <a:gsLst>
              <a:gs pos="0">
                <a:schemeClr val="accent1">
                  <a:tint val="100000"/>
                  <a:shade val="100000"/>
                  <a:satMod val="130000"/>
                </a:schemeClr>
              </a:gs>
              <a:gs pos="100000">
                <a:schemeClr val="accent1">
                  <a:tint val="50000"/>
                  <a:shade val="100000"/>
                  <a:satMod val="350000"/>
                </a:schemeClr>
              </a:gs>
            </a:gsLst>
            <a:lin ang="16200000" scaled="0"/>
          </a:gradFill>
        </p:spPr>
        <p:txBody>
          <a:bodyPr>
            <a:spAutoFit/>
          </a:bodyP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defTabSz="457200" fontAlgn="base">
              <a:spcBef>
                <a:spcPct val="0"/>
              </a:spcBef>
              <a:spcAft>
                <a:spcPct val="0"/>
              </a:spcAft>
              <a:buNone/>
              <a:defRPr/>
            </a:pPr>
            <a:r>
              <a:rPr lang="en-GB" altLang="en-US" sz="1200" dirty="0">
                <a:solidFill>
                  <a:prstClr val="black"/>
                </a:solidFill>
              </a:rPr>
              <a:t> </a:t>
            </a:r>
            <a:r>
              <a:rPr lang="en-GB" altLang="en-US" sz="1400" dirty="0">
                <a:solidFill>
                  <a:prstClr val="white"/>
                </a:solidFill>
              </a:rPr>
              <a:t>Process encourages</a:t>
            </a:r>
            <a:r>
              <a:rPr lang="en-GB" altLang="en-US" sz="1400" dirty="0">
                <a:solidFill>
                  <a:prstClr val="black"/>
                </a:solidFill>
              </a:rPr>
              <a:t> </a:t>
            </a:r>
            <a:r>
              <a:rPr lang="en-GB" altLang="en-US" sz="1200" dirty="0">
                <a:solidFill>
                  <a:srgbClr val="FFFFFF"/>
                </a:solidFill>
              </a:rPr>
              <a:t>students </a:t>
            </a:r>
            <a:r>
              <a:rPr lang="en-GB" altLang="en-US" sz="1200" dirty="0" smtClean="0">
                <a:solidFill>
                  <a:srgbClr val="FFFFFF"/>
                </a:solidFill>
              </a:rPr>
              <a:t>to reflect on and share what has been learned about the process of Reasoning.</a:t>
            </a:r>
            <a:endParaRPr lang="en-GB" altLang="en-US" sz="1200" dirty="0">
              <a:solidFill>
                <a:srgbClr val="FFFFFF"/>
              </a:solidFill>
            </a:endParaRPr>
          </a:p>
        </p:txBody>
      </p:sp>
      <p:sp>
        <p:nvSpPr>
          <p:cNvPr id="15" name="Rectangle 14"/>
          <p:cNvSpPr/>
          <p:nvPr/>
        </p:nvSpPr>
        <p:spPr>
          <a:xfrm>
            <a:off x="2215915" y="3383970"/>
            <a:ext cx="3298825" cy="264795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lvl1pPr>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5pPr>
            <a:lvl6pPr marL="25146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6pPr>
            <a:lvl7pPr marL="29718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7pPr>
            <a:lvl8pPr marL="34290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8pPr>
            <a:lvl9pPr marL="3886200" indent="-228600" defTabSz="457200" fontAlgn="base">
              <a:spcBef>
                <a:spcPct val="20000"/>
              </a:spcBef>
              <a:spcAft>
                <a:spcPct val="0"/>
              </a:spcAft>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9pPr>
          </a:lstStyle>
          <a:p>
            <a:pPr algn="ctr" defTabSz="457200" fontAlgn="base">
              <a:spcBef>
                <a:spcPct val="0"/>
              </a:spcBef>
              <a:spcAft>
                <a:spcPct val="0"/>
              </a:spcAft>
              <a:buNone/>
              <a:defRPr/>
            </a:pPr>
            <a:r>
              <a:rPr lang="en-GB" altLang="en-US" sz="1400" dirty="0">
                <a:solidFill>
                  <a:srgbClr val="000000"/>
                </a:solidFill>
              </a:rPr>
              <a:t>Teacher </a:t>
            </a:r>
            <a:r>
              <a:rPr lang="en-GB" altLang="en-US" sz="1400" dirty="0" smtClean="0">
                <a:solidFill>
                  <a:srgbClr val="000000"/>
                </a:solidFill>
              </a:rPr>
              <a:t>Action</a:t>
            </a:r>
          </a:p>
          <a:p>
            <a:pPr defTabSz="457200" fontAlgn="base">
              <a:spcBef>
                <a:spcPct val="0"/>
              </a:spcBef>
              <a:spcAft>
                <a:spcPct val="0"/>
              </a:spcAft>
              <a:buNone/>
              <a:defRPr/>
            </a:pPr>
            <a:endParaRPr lang="en-GB" altLang="en-US" sz="1200" dirty="0" smtClean="0">
              <a:solidFill>
                <a:schemeClr val="bg1"/>
              </a:solidFill>
            </a:endParaRPr>
          </a:p>
          <a:p>
            <a:pPr defTabSz="457200" fontAlgn="base">
              <a:spcBef>
                <a:spcPct val="0"/>
              </a:spcBef>
              <a:spcAft>
                <a:spcPct val="0"/>
              </a:spcAft>
              <a:buNone/>
              <a:defRPr/>
            </a:pPr>
            <a:r>
              <a:rPr lang="en-GB" altLang="en-US" sz="1200" dirty="0" smtClean="0">
                <a:solidFill>
                  <a:schemeClr val="bg1"/>
                </a:solidFill>
              </a:rPr>
              <a:t>Organise pair reflection time on what has been learned about reasoning.</a:t>
            </a:r>
          </a:p>
          <a:p>
            <a:pPr defTabSz="457200" fontAlgn="base">
              <a:spcBef>
                <a:spcPct val="0"/>
              </a:spcBef>
              <a:spcAft>
                <a:spcPct val="0"/>
              </a:spcAft>
              <a:buNone/>
              <a:defRPr/>
            </a:pPr>
            <a:r>
              <a:rPr lang="en-GB" altLang="en-US" sz="1200" dirty="0" smtClean="0">
                <a:solidFill>
                  <a:schemeClr val="bg1"/>
                </a:solidFill>
              </a:rPr>
              <a:t>Enable students to collate post its in a gallery</a:t>
            </a:r>
          </a:p>
          <a:p>
            <a:pPr defTabSz="457200" fontAlgn="base">
              <a:spcBef>
                <a:spcPct val="0"/>
              </a:spcBef>
              <a:spcAft>
                <a:spcPct val="0"/>
              </a:spcAft>
              <a:buNone/>
              <a:defRPr/>
            </a:pPr>
            <a:r>
              <a:rPr lang="en-GB" altLang="en-US" sz="1200" dirty="0" smtClean="0">
                <a:solidFill>
                  <a:schemeClr val="bg1"/>
                </a:solidFill>
              </a:rPr>
              <a:t>Help students to distil their learning about Reasoning.</a:t>
            </a:r>
          </a:p>
          <a:p>
            <a:pPr defTabSz="457200" fontAlgn="base">
              <a:spcBef>
                <a:spcPct val="0"/>
              </a:spcBef>
              <a:spcAft>
                <a:spcPct val="0"/>
              </a:spcAft>
              <a:buNone/>
              <a:defRPr/>
            </a:pPr>
            <a:r>
              <a:rPr lang="en-GB" altLang="en-US" sz="1200" dirty="0" smtClean="0">
                <a:solidFill>
                  <a:schemeClr val="bg1"/>
                </a:solidFill>
              </a:rPr>
              <a:t>Produce </a:t>
            </a:r>
            <a:r>
              <a:rPr lang="en-GB" altLang="en-US" sz="1200" dirty="0">
                <a:solidFill>
                  <a:schemeClr val="bg1"/>
                </a:solidFill>
              </a:rPr>
              <a:t>a display to distil what has been learned about Reasoning..</a:t>
            </a:r>
            <a:endParaRPr lang="en-GB" altLang="en-US" sz="1200" dirty="0" smtClean="0">
              <a:solidFill>
                <a:schemeClr val="bg1"/>
              </a:solidFill>
            </a:endParaRPr>
          </a:p>
        </p:txBody>
      </p:sp>
      <p:pic>
        <p:nvPicPr>
          <p:cNvPr id="49165" name="Picture 6"/>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57301" y="3594101"/>
            <a:ext cx="86677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Image result for reasoni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41678" y="905721"/>
            <a:ext cx="3605235" cy="22603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79070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ssolve">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iterate type="wd">
                                    <p:tmPct val="100000"/>
                                  </p:iterate>
                                  <p:childTnLst>
                                    <p:set>
                                      <p:cBhvr>
                                        <p:cTn id="27" dur="1" fill="hold">
                                          <p:stCondLst>
                                            <p:cond delay="0"/>
                                          </p:stCondLst>
                                        </p:cTn>
                                        <p:tgtEl>
                                          <p:spTgt spid="3"/>
                                        </p:tgtEl>
                                        <p:attrNameLst>
                                          <p:attrName>style.visibility</p:attrName>
                                        </p:attrNameLst>
                                      </p:cBhvr>
                                      <p:to>
                                        <p:strVal val="visible"/>
                                      </p:to>
                                    </p:set>
                                    <p:animEffect transition="in" filter="dissolve">
                                      <p:cBhvr>
                                        <p:cTn id="28" dur="3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5" grpId="0" animBg="1"/>
      <p:bldP spid="8" grpId="0" animBg="1"/>
      <p:bldP spid="3" grpId="0" animBg="1" autoUpdateAnimBg="0"/>
      <p:bldP spid="1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1392</Words>
  <Application>Microsoft Office PowerPoint</Application>
  <PresentationFormat>Widescreen</PresentationFormat>
  <Paragraphs>135</Paragraphs>
  <Slides>7</Slides>
  <Notes>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Calibri Light</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Watson TLO</dc:creator>
  <cp:lastModifiedBy>Steve Watson TLO</cp:lastModifiedBy>
  <cp:revision>27</cp:revision>
  <dcterms:created xsi:type="dcterms:W3CDTF">2018-09-30T09:40:51Z</dcterms:created>
  <dcterms:modified xsi:type="dcterms:W3CDTF">2018-10-15T05:36:49Z</dcterms:modified>
</cp:coreProperties>
</file>