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0" r:id="rId1"/>
  </p:sldMasterIdLst>
  <p:notesMasterIdLst>
    <p:notesMasterId r:id="rId22"/>
  </p:notesMasterIdLst>
  <p:sldIdLst>
    <p:sldId id="312" r:id="rId2"/>
    <p:sldId id="343" r:id="rId3"/>
    <p:sldId id="301" r:id="rId4"/>
    <p:sldId id="313" r:id="rId5"/>
    <p:sldId id="314" r:id="rId6"/>
    <p:sldId id="315" r:id="rId7"/>
    <p:sldId id="316" r:id="rId8"/>
    <p:sldId id="317" r:id="rId9"/>
    <p:sldId id="318" r:id="rId10"/>
    <p:sldId id="327" r:id="rId11"/>
    <p:sldId id="346" r:id="rId12"/>
    <p:sldId id="348" r:id="rId13"/>
    <p:sldId id="319" r:id="rId14"/>
    <p:sldId id="320" r:id="rId15"/>
    <p:sldId id="322" r:id="rId16"/>
    <p:sldId id="324" r:id="rId17"/>
    <p:sldId id="326" r:id="rId18"/>
    <p:sldId id="304" r:id="rId19"/>
    <p:sldId id="302" r:id="rId20"/>
    <p:sldId id="303" r:id="rId21"/>
  </p:sldIdLst>
  <p:sldSz cx="9144000" cy="5143500" type="screen16x9"/>
  <p:notesSz cx="6858000" cy="9144000"/>
  <p:embeddedFontLst>
    <p:embeddedFont>
      <p:font typeface="Helvetica Neue" panose="020B0604020202020204" charset="0"/>
      <p:regular r:id="rId23"/>
      <p:bold r:id="rId24"/>
      <p:italic r:id="rId25"/>
      <p:boldItalic r:id="rId26"/>
    </p:embeddedFont>
    <p:embeddedFont>
      <p:font typeface="Open Sans"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andara" panose="020E0502030303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018AE-9FFB-48B1-8EED-710FA5EFEBB4}">
  <a:tblStyle styleId="{8EC018AE-9FFB-48B1-8EED-710FA5EFEBB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5224" autoAdjust="0"/>
  </p:normalViewPr>
  <p:slideViewPr>
    <p:cSldViewPr snapToGrid="0">
      <p:cViewPr varScale="1">
        <p:scale>
          <a:sx n="69" d="100"/>
          <a:sy n="69" d="100"/>
        </p:scale>
        <p:origin x="1332" y="66"/>
      </p:cViewPr>
      <p:guideLst>
        <p:guide orient="horz" pos="1620"/>
        <p:guide pos="2880"/>
      </p:guideLst>
    </p:cSldViewPr>
  </p:slideViewPr>
  <p:outlineViewPr>
    <p:cViewPr>
      <p:scale>
        <a:sx n="33" d="100"/>
        <a:sy n="33" d="100"/>
      </p:scale>
      <p:origin x="0" y="-11052"/>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2913968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900" dirty="0"/>
          </a:p>
        </p:txBody>
      </p:sp>
    </p:spTree>
    <p:extLst>
      <p:ext uri="{BB962C8B-B14F-4D97-AF65-F5344CB8AC3E}">
        <p14:creationId xmlns:p14="http://schemas.microsoft.com/office/powerpoint/2010/main" val="1834708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3" name="Google Shape;64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dirty="0" smtClean="0">
                <a:solidFill>
                  <a:schemeClr val="dk1"/>
                </a:solidFill>
                <a:latin typeface="Calibri"/>
                <a:ea typeface="Calibri"/>
                <a:cs typeface="Calibri"/>
                <a:sym typeface="Calibri"/>
              </a:rPr>
              <a:t>But the point of Learning Power is not to know about it, but to get better at it – it is the </a:t>
            </a:r>
            <a:r>
              <a:rPr lang="en" sz="1100" b="1" i="1" dirty="0" smtClean="0">
                <a:solidFill>
                  <a:schemeClr val="dk1"/>
                </a:solidFill>
                <a:latin typeface="Calibri"/>
                <a:ea typeface="Calibri"/>
                <a:cs typeface="Calibri"/>
                <a:sym typeface="Calibri"/>
              </a:rPr>
              <a:t>Building</a:t>
            </a:r>
            <a:r>
              <a:rPr lang="en" sz="1100" dirty="0" smtClean="0">
                <a:solidFill>
                  <a:schemeClr val="dk1"/>
                </a:solidFill>
                <a:latin typeface="Calibri"/>
                <a:ea typeface="Calibri"/>
                <a:cs typeface="Calibri"/>
                <a:sym typeface="Calibri"/>
              </a:rPr>
              <a:t> bit of Building Learning Power.</a:t>
            </a:r>
          </a:p>
          <a:p>
            <a:pPr marL="0" lvl="0" indent="0" algn="l" rtl="0">
              <a:lnSpc>
                <a:spcPct val="100000"/>
              </a:lnSpc>
              <a:spcBef>
                <a:spcPts val="0"/>
              </a:spcBef>
              <a:spcAft>
                <a:spcPts val="0"/>
              </a:spcAft>
              <a:buClr>
                <a:schemeClr val="dk1"/>
              </a:buClr>
              <a:buSzPts val="1100"/>
              <a:buFont typeface="Arial"/>
              <a:buNone/>
            </a:pPr>
            <a:endParaRPr lang="en" sz="1100" dirty="0" smtClean="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100" dirty="0" smtClean="0">
                <a:solidFill>
                  <a:schemeClr val="dk1"/>
                </a:solidFill>
                <a:latin typeface="Calibri"/>
                <a:ea typeface="Calibri"/>
                <a:cs typeface="Calibri"/>
                <a:sym typeface="Calibri"/>
              </a:rPr>
              <a:t>It is (relatively) easy to describe learners lacking effective</a:t>
            </a:r>
            <a:r>
              <a:rPr lang="en" sz="1100" baseline="0" dirty="0" smtClean="0">
                <a:solidFill>
                  <a:schemeClr val="dk1"/>
                </a:solidFill>
                <a:latin typeface="Calibri"/>
                <a:ea typeface="Calibri"/>
                <a:cs typeface="Calibri"/>
                <a:sym typeface="Calibri"/>
              </a:rPr>
              <a:t> learning behaviours [on the LHS of the image] and equally to describe accomplished learners with a full range of effective learning behaviours [on the RHS].</a:t>
            </a:r>
          </a:p>
          <a:p>
            <a:pPr marL="0" lvl="0" indent="0" algn="l" rtl="0">
              <a:lnSpc>
                <a:spcPct val="100000"/>
              </a:lnSpc>
              <a:spcBef>
                <a:spcPts val="0"/>
              </a:spcBef>
              <a:spcAft>
                <a:spcPts val="0"/>
              </a:spcAft>
              <a:buClr>
                <a:schemeClr val="dk1"/>
              </a:buClr>
              <a:buSzPts val="1100"/>
              <a:buFont typeface="Arial"/>
              <a:buNone/>
            </a:pPr>
            <a:endParaRPr lang="en" sz="1100" baseline="0" dirty="0" smtClean="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100" baseline="0" dirty="0" smtClean="0">
                <a:solidFill>
                  <a:schemeClr val="dk1"/>
                </a:solidFill>
                <a:latin typeface="Calibri"/>
                <a:ea typeface="Calibri"/>
                <a:cs typeface="Calibri"/>
                <a:sym typeface="Calibri"/>
              </a:rPr>
              <a:t>But the problem is that few learners lie at these extremes in all circumstances. Most are somewhere in between, neither completely lacking or completely accomplished.</a:t>
            </a:r>
          </a:p>
          <a:p>
            <a:pPr marL="0" lvl="0" indent="0" algn="l" rtl="0">
              <a:lnSpc>
                <a:spcPct val="100000"/>
              </a:lnSpc>
              <a:spcBef>
                <a:spcPts val="0"/>
              </a:spcBef>
              <a:spcAft>
                <a:spcPts val="0"/>
              </a:spcAft>
              <a:buClr>
                <a:schemeClr val="dk1"/>
              </a:buClr>
              <a:buSzPts val="1100"/>
              <a:buFont typeface="Arial"/>
              <a:buNone/>
            </a:pPr>
            <a:endParaRPr lang="en" sz="1100" baseline="0" dirty="0" smtClean="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100" baseline="0" dirty="0" smtClean="0">
                <a:solidFill>
                  <a:schemeClr val="dk1"/>
                </a:solidFill>
                <a:latin typeface="Calibri"/>
                <a:ea typeface="Calibri"/>
                <a:cs typeface="Calibri"/>
                <a:sym typeface="Calibri"/>
              </a:rPr>
              <a:t>In ‘Playing the Learning Power Game’ we explore what lies inbetween these 2 extremes, the skills and dispositions that can be progressively cultivated to help learners become increasingly accomplished. </a:t>
            </a:r>
            <a:endParaRPr lang="en" sz="1100" dirty="0" smtClean="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lang="en" sz="1100" dirty="0" smtClean="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lang="en" sz="1100" dirty="0" smtClean="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100" dirty="0" smtClean="0">
                <a:solidFill>
                  <a:schemeClr val="dk1"/>
                </a:solidFill>
                <a:latin typeface="Calibri"/>
                <a:ea typeface="Calibri"/>
                <a:cs typeface="Calibri"/>
                <a:sym typeface="Calibri"/>
              </a:rPr>
              <a:t>And </a:t>
            </a:r>
            <a:r>
              <a:rPr lang="en" sz="1100" dirty="0">
                <a:solidFill>
                  <a:schemeClr val="dk1"/>
                </a:solidFill>
                <a:latin typeface="Calibri"/>
                <a:ea typeface="Calibri"/>
                <a:cs typeface="Calibri"/>
                <a:sym typeface="Calibri"/>
              </a:rPr>
              <a:t>of course the point of </a:t>
            </a:r>
            <a:r>
              <a:rPr lang="en" sz="1100" dirty="0" smtClean="0">
                <a:solidFill>
                  <a:schemeClr val="dk1"/>
                </a:solidFill>
                <a:latin typeface="Calibri"/>
                <a:ea typeface="Calibri"/>
                <a:cs typeface="Calibri"/>
                <a:sym typeface="Calibri"/>
              </a:rPr>
              <a:t>Learning</a:t>
            </a:r>
            <a:r>
              <a:rPr lang="en" sz="1100" baseline="0" dirty="0" smtClean="0">
                <a:solidFill>
                  <a:schemeClr val="dk1"/>
                </a:solidFill>
                <a:latin typeface="Calibri"/>
                <a:ea typeface="Calibri"/>
                <a:cs typeface="Calibri"/>
                <a:sym typeface="Calibri"/>
              </a:rPr>
              <a:t> Power</a:t>
            </a:r>
            <a:r>
              <a:rPr lang="en" sz="1100" dirty="0" smtClean="0">
                <a:solidFill>
                  <a:schemeClr val="dk1"/>
                </a:solidFill>
                <a:latin typeface="Calibri"/>
                <a:ea typeface="Calibri"/>
                <a:cs typeface="Calibri"/>
                <a:sym typeface="Calibri"/>
              </a:rPr>
              <a:t> </a:t>
            </a:r>
            <a:r>
              <a:rPr lang="en" sz="1100" dirty="0">
                <a:solidFill>
                  <a:schemeClr val="dk1"/>
                </a:solidFill>
                <a:latin typeface="Calibri"/>
                <a:ea typeface="Calibri"/>
                <a:cs typeface="Calibri"/>
                <a:sym typeface="Calibri"/>
              </a:rPr>
              <a:t>is to </a:t>
            </a:r>
            <a:r>
              <a:rPr lang="en" sz="1100" dirty="0">
                <a:solidFill>
                  <a:srgbClr val="FF0000"/>
                </a:solidFill>
                <a:latin typeface="Calibri"/>
                <a:ea typeface="Calibri"/>
                <a:cs typeface="Calibri"/>
                <a:sym typeface="Calibri"/>
              </a:rPr>
              <a:t>help learners to grow themselves</a:t>
            </a:r>
            <a:r>
              <a:rPr lang="en" sz="1100" dirty="0">
                <a:solidFill>
                  <a:schemeClr val="dk1"/>
                </a:solidFill>
                <a:latin typeface="Calibri"/>
                <a:ea typeface="Calibri"/>
                <a:cs typeface="Calibri"/>
                <a:sym typeface="Calibri"/>
              </a:rPr>
              <a:t> into fully rounded learners. To move them </a:t>
            </a:r>
            <a:r>
              <a:rPr lang="en" sz="1100" dirty="0">
                <a:solidFill>
                  <a:srgbClr val="FF0000"/>
                </a:solidFill>
                <a:latin typeface="Calibri"/>
                <a:ea typeface="Calibri"/>
                <a:cs typeface="Calibri"/>
                <a:sym typeface="Calibri"/>
              </a:rPr>
              <a:t>from</a:t>
            </a:r>
            <a:r>
              <a:rPr lang="en" sz="1100" dirty="0">
                <a:solidFill>
                  <a:schemeClr val="dk1"/>
                </a:solidFill>
                <a:latin typeface="Calibri"/>
                <a:ea typeface="Calibri"/>
                <a:cs typeface="Calibri"/>
                <a:sym typeface="Calibri"/>
              </a:rPr>
              <a:t> being fragile, risk averse, dependent and with little self awareness </a:t>
            </a:r>
            <a:r>
              <a:rPr lang="en" sz="1100" dirty="0">
                <a:solidFill>
                  <a:srgbClr val="FF0000"/>
                </a:solidFill>
                <a:latin typeface="Calibri"/>
                <a:ea typeface="Calibri"/>
                <a:cs typeface="Calibri"/>
                <a:sym typeface="Calibri"/>
              </a:rPr>
              <a:t>to</a:t>
            </a:r>
            <a:r>
              <a:rPr lang="en" sz="1100" dirty="0">
                <a:solidFill>
                  <a:schemeClr val="dk1"/>
                </a:solidFill>
                <a:latin typeface="Calibri"/>
                <a:ea typeface="Calibri"/>
                <a:cs typeface="Calibri"/>
                <a:sym typeface="Calibri"/>
              </a:rPr>
              <a:t> being a fully fledged learner over their life at school.</a:t>
            </a:r>
            <a:endParaRPr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100" b="1" dirty="0">
                <a:solidFill>
                  <a:schemeClr val="dk1"/>
                </a:solidFill>
                <a:latin typeface="Calibri"/>
                <a:ea typeface="Calibri"/>
                <a:cs typeface="Calibri"/>
                <a:sym typeface="Calibri"/>
              </a:rPr>
              <a:t>Detail:</a:t>
            </a:r>
            <a:r>
              <a:rPr lang="en" sz="1100" dirty="0">
                <a:solidFill>
                  <a:srgbClr val="444444"/>
                </a:solidFill>
                <a:latin typeface="Calibri"/>
                <a:ea typeface="Calibri"/>
                <a:cs typeface="Calibri"/>
                <a:sym typeface="Calibri"/>
              </a:rPr>
              <a:t>​</a:t>
            </a:r>
            <a:endParaRPr sz="1100" dirty="0">
              <a:solidFill>
                <a:srgbClr val="444444"/>
              </a:solidFill>
              <a:latin typeface="Calibri"/>
              <a:ea typeface="Calibri"/>
              <a:cs typeface="Calibri"/>
              <a:sym typeface="Calibri"/>
            </a:endParaRPr>
          </a:p>
          <a:p>
            <a:pPr marL="0" lvl="0" indent="0" algn="l" rtl="0">
              <a:lnSpc>
                <a:spcPct val="100000"/>
              </a:lnSpc>
              <a:spcBef>
                <a:spcPts val="0"/>
              </a:spcBef>
              <a:spcAft>
                <a:spcPts val="0"/>
              </a:spcAft>
              <a:buClr>
                <a:srgbClr val="444444"/>
              </a:buClr>
              <a:buSzPts val="1200"/>
              <a:buFont typeface="Arial"/>
              <a:buNone/>
            </a:pPr>
            <a:r>
              <a:rPr lang="en" sz="1100" dirty="0">
                <a:solidFill>
                  <a:srgbClr val="444444"/>
                </a:solidFill>
                <a:latin typeface="Avenir"/>
                <a:ea typeface="Avenir"/>
                <a:cs typeface="Avenir"/>
                <a:sym typeface="Avenir"/>
              </a:rPr>
              <a:t>​</a:t>
            </a:r>
            <a:endParaRPr sz="1100" dirty="0">
              <a:solidFill>
                <a:srgbClr val="444444"/>
              </a:solidFill>
            </a:endParaRPr>
          </a:p>
          <a:p>
            <a:pPr marL="0" lvl="0" indent="0" algn="l" rtl="0">
              <a:lnSpc>
                <a:spcPct val="100000"/>
              </a:lnSpc>
              <a:spcBef>
                <a:spcPts val="0"/>
              </a:spcBef>
              <a:spcAft>
                <a:spcPts val="0"/>
              </a:spcAft>
              <a:buClr>
                <a:schemeClr val="dk1"/>
              </a:buClr>
              <a:buSzPts val="1100"/>
              <a:buFont typeface="Arial"/>
              <a:buNone/>
            </a:pPr>
            <a:r>
              <a:rPr lang="en" sz="1100" dirty="0">
                <a:solidFill>
                  <a:schemeClr val="dk1"/>
                </a:solidFill>
                <a:latin typeface="Avenir"/>
                <a:ea typeface="Avenir"/>
                <a:cs typeface="Avenir"/>
                <a:sym typeface="Avenir"/>
              </a:rPr>
              <a:t>What might happen if pupils are not  supported in their learning behaviours? </a:t>
            </a:r>
            <a:r>
              <a:rPr lang="en" sz="1100" dirty="0">
                <a:solidFill>
                  <a:srgbClr val="444444"/>
                </a:solidFill>
                <a:latin typeface="Avenir"/>
                <a:ea typeface="Avenir"/>
                <a:cs typeface="Avenir"/>
                <a:sym typeface="Avenir"/>
              </a:rPr>
              <a:t>​</a:t>
            </a:r>
            <a:endParaRPr sz="1100" dirty="0">
              <a:solidFill>
                <a:srgbClr val="444444"/>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100" dirty="0">
                <a:solidFill>
                  <a:schemeClr val="dk1"/>
                </a:solidFill>
                <a:latin typeface="Avenir"/>
                <a:ea typeface="Avenir"/>
                <a:cs typeface="Avenir"/>
                <a:sym typeface="Avenir"/>
              </a:rPr>
              <a:t>What might happen if we spoon-feed learners ?</a:t>
            </a:r>
            <a:r>
              <a:rPr lang="en" sz="1100" dirty="0">
                <a:solidFill>
                  <a:srgbClr val="444444"/>
                </a:solidFill>
                <a:latin typeface="Avenir"/>
                <a:ea typeface="Avenir"/>
                <a:cs typeface="Avenir"/>
                <a:sym typeface="Avenir"/>
              </a:rPr>
              <a:t>​</a:t>
            </a:r>
            <a:endParaRPr sz="1100" dirty="0">
              <a:solidFill>
                <a:srgbClr val="444444"/>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100" dirty="0">
                <a:solidFill>
                  <a:srgbClr val="444444"/>
                </a:solidFill>
                <a:latin typeface="Avenir"/>
                <a:ea typeface="Avenir"/>
                <a:cs typeface="Avenir"/>
                <a:sym typeface="Avenir"/>
              </a:rPr>
              <a:t>​</a:t>
            </a:r>
            <a:endParaRPr sz="1100" dirty="0">
              <a:solidFill>
                <a:srgbClr val="444444"/>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r>
              <a:rPr lang="en" sz="1100" dirty="0">
                <a:solidFill>
                  <a:schemeClr val="dk1"/>
                </a:solidFill>
                <a:latin typeface="Avenir"/>
                <a:ea typeface="Avenir"/>
                <a:cs typeface="Avenir"/>
                <a:sym typeface="Avenir"/>
              </a:rPr>
              <a:t>Here are the alternatives - we want learners to be at or near the right hand side</a:t>
            </a:r>
            <a:r>
              <a:rPr lang="en" sz="1100" dirty="0">
                <a:solidFill>
                  <a:srgbClr val="444444"/>
                </a:solidFill>
                <a:latin typeface="Avenir"/>
                <a:ea typeface="Avenir"/>
                <a:cs typeface="Avenir"/>
                <a:sym typeface="Avenir"/>
              </a:rPr>
              <a:t>​</a:t>
            </a:r>
            <a:endParaRPr sz="1100" dirty="0">
              <a:solidFill>
                <a:srgbClr val="444444"/>
              </a:solidFill>
            </a:endParaRPr>
          </a:p>
          <a:p>
            <a:pPr marL="0" lvl="0" indent="0" algn="l" rtl="0">
              <a:lnSpc>
                <a:spcPct val="100000"/>
              </a:lnSpc>
              <a:spcBef>
                <a:spcPts val="0"/>
              </a:spcBef>
              <a:spcAft>
                <a:spcPts val="0"/>
              </a:spcAft>
              <a:buClr>
                <a:schemeClr val="dk1"/>
              </a:buClr>
              <a:buSzPts val="1400"/>
              <a:buChar char="•"/>
            </a:pPr>
            <a:r>
              <a:rPr lang="en" sz="1100" dirty="0">
                <a:solidFill>
                  <a:schemeClr val="dk1"/>
                </a:solidFill>
                <a:latin typeface="Avenir"/>
                <a:ea typeface="Avenir"/>
                <a:cs typeface="Avenir"/>
                <a:sym typeface="Avenir"/>
              </a:rPr>
              <a:t> tough, alternative, curious, imaginative, rational, collaborative, empathetic, revisionist, and meta-cognitive</a:t>
            </a:r>
            <a:r>
              <a:rPr lang="en" sz="1100" dirty="0">
                <a:solidFill>
                  <a:srgbClr val="444444"/>
                </a:solidFill>
                <a:latin typeface="Avenir"/>
                <a:ea typeface="Avenir"/>
                <a:cs typeface="Avenir"/>
                <a:sym typeface="Avenir"/>
              </a:rPr>
              <a:t>​</a:t>
            </a:r>
            <a:endParaRPr sz="1100" dirty="0">
              <a:solidFill>
                <a:srgbClr val="444444"/>
              </a:solidFill>
            </a:endParaRPr>
          </a:p>
          <a:p>
            <a:pPr marL="0" lvl="0" indent="0" algn="l" rtl="0">
              <a:lnSpc>
                <a:spcPct val="100000"/>
              </a:lnSpc>
              <a:spcBef>
                <a:spcPts val="0"/>
              </a:spcBef>
              <a:spcAft>
                <a:spcPts val="0"/>
              </a:spcAft>
              <a:buClr>
                <a:schemeClr val="dk1"/>
              </a:buClr>
              <a:buSzPts val="1400"/>
              <a:buChar char="•"/>
            </a:pPr>
            <a:r>
              <a:rPr lang="en" sz="1100" dirty="0">
                <a:solidFill>
                  <a:schemeClr val="dk1"/>
                </a:solidFill>
                <a:latin typeface="Avenir"/>
                <a:ea typeface="Avenir"/>
                <a:cs typeface="Avenir"/>
                <a:sym typeface="Avenir"/>
              </a:rPr>
              <a:t> Rather than</a:t>
            </a:r>
            <a:r>
              <a:rPr lang="en" sz="1100" dirty="0">
                <a:solidFill>
                  <a:srgbClr val="444444"/>
                </a:solidFill>
                <a:latin typeface="Avenir"/>
                <a:ea typeface="Avenir"/>
                <a:cs typeface="Avenir"/>
                <a:sym typeface="Avenir"/>
              </a:rPr>
              <a:t>​</a:t>
            </a:r>
            <a:r>
              <a:rPr lang="en" sz="1100" dirty="0">
                <a:solidFill>
                  <a:srgbClr val="444444"/>
                </a:solidFill>
              </a:rPr>
              <a:t> </a:t>
            </a:r>
            <a:r>
              <a:rPr lang="en" sz="1100" dirty="0">
                <a:solidFill>
                  <a:schemeClr val="dk1"/>
                </a:solidFill>
                <a:latin typeface="Avenir"/>
                <a:ea typeface="Avenir"/>
                <a:cs typeface="Avenir"/>
                <a:sym typeface="Avenir"/>
              </a:rPr>
              <a:t>fragile, risk averse, rule-bound, fragmented understanding, passive, dependent, robotic.</a:t>
            </a:r>
            <a:r>
              <a:rPr lang="en" sz="1100" dirty="0">
                <a:solidFill>
                  <a:srgbClr val="444444"/>
                </a:solidFill>
                <a:latin typeface="Avenir"/>
                <a:ea typeface="Avenir"/>
                <a:cs typeface="Avenir"/>
                <a:sym typeface="Avenir"/>
              </a:rPr>
              <a:t>​</a:t>
            </a:r>
            <a:endParaRPr sz="1100" dirty="0">
              <a:solidFill>
                <a:srgbClr val="444444"/>
              </a:solidFill>
            </a:endParaRPr>
          </a:p>
          <a:p>
            <a:pPr marL="0" lvl="0" indent="0" algn="l" rtl="0">
              <a:lnSpc>
                <a:spcPct val="100000"/>
              </a:lnSpc>
              <a:spcBef>
                <a:spcPts val="0"/>
              </a:spcBef>
              <a:spcAft>
                <a:spcPts val="0"/>
              </a:spcAft>
              <a:buClr>
                <a:schemeClr val="dk1"/>
              </a:buClr>
              <a:buSzPts val="960"/>
              <a:buFont typeface="Arial"/>
              <a:buNone/>
            </a:pPr>
            <a:endParaRPr sz="1100" dirty="0">
              <a:solidFill>
                <a:srgbClr val="444444"/>
              </a:solidFill>
            </a:endParaRPr>
          </a:p>
          <a:p>
            <a:pPr marL="0" lvl="0" indent="0" algn="l" rtl="0">
              <a:lnSpc>
                <a:spcPct val="100000"/>
              </a:lnSpc>
              <a:spcBef>
                <a:spcPts val="0"/>
              </a:spcBef>
              <a:spcAft>
                <a:spcPts val="0"/>
              </a:spcAft>
              <a:buClr>
                <a:schemeClr val="dk1"/>
              </a:buClr>
              <a:buSzPts val="1100"/>
              <a:buFont typeface="Arial"/>
              <a:buNone/>
            </a:pPr>
            <a:r>
              <a:rPr lang="en" sz="1100" dirty="0">
                <a:solidFill>
                  <a:schemeClr val="dk1"/>
                </a:solidFill>
                <a:latin typeface="Avenir"/>
                <a:ea typeface="Avenir"/>
                <a:cs typeface="Avenir"/>
                <a:sym typeface="Avenir"/>
              </a:rPr>
              <a:t>If we left learners to it they would probably be like the right hand side – they certainly appear to be </a:t>
            </a:r>
            <a:r>
              <a:rPr lang="en" sz="1100" b="1" i="1" dirty="0">
                <a:solidFill>
                  <a:schemeClr val="dk1"/>
                </a:solidFill>
                <a:latin typeface="Avenir"/>
                <a:ea typeface="Avenir"/>
                <a:cs typeface="Avenir"/>
                <a:sym typeface="Avenir"/>
              </a:rPr>
              <a:t>before</a:t>
            </a:r>
            <a:r>
              <a:rPr lang="en" sz="1100" dirty="0">
                <a:solidFill>
                  <a:schemeClr val="dk1"/>
                </a:solidFill>
                <a:latin typeface="Avenir"/>
                <a:ea typeface="Avenir"/>
                <a:cs typeface="Avenir"/>
                <a:sym typeface="Avenir"/>
              </a:rPr>
              <a:t> they go to school !</a:t>
            </a:r>
            <a:r>
              <a:rPr lang="en" sz="1100" dirty="0">
                <a:solidFill>
                  <a:srgbClr val="444444"/>
                </a:solidFill>
                <a:latin typeface="Avenir"/>
                <a:ea typeface="Avenir"/>
                <a:cs typeface="Avenir"/>
                <a:sym typeface="Avenir"/>
              </a:rPr>
              <a:t>​</a:t>
            </a:r>
            <a:endParaRPr sz="1100" dirty="0">
              <a:solidFill>
                <a:srgbClr val="444444"/>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dirty="0">
              <a:solidFill>
                <a:schemeClr val="dk1"/>
              </a:solidFill>
              <a:latin typeface="Avenir"/>
              <a:ea typeface="Avenir"/>
              <a:cs typeface="Avenir"/>
              <a:sym typeface="Avenir"/>
            </a:endParaRPr>
          </a:p>
          <a:p>
            <a:pPr marL="0" lvl="0" indent="0" algn="l" rtl="0">
              <a:lnSpc>
                <a:spcPct val="100000"/>
              </a:lnSpc>
              <a:spcBef>
                <a:spcPts val="0"/>
              </a:spcBef>
              <a:spcAft>
                <a:spcPts val="0"/>
              </a:spcAft>
              <a:buClr>
                <a:schemeClr val="dk1"/>
              </a:buClr>
              <a:buSzPts val="1100"/>
              <a:buFont typeface="Arial"/>
              <a:buNone/>
            </a:pPr>
            <a:r>
              <a:rPr lang="en" sz="1100" dirty="0">
                <a:solidFill>
                  <a:schemeClr val="dk1"/>
                </a:solidFill>
                <a:latin typeface="Avenir"/>
                <a:ea typeface="Avenir"/>
                <a:cs typeface="Avenir"/>
                <a:sym typeface="Avenir"/>
              </a:rPr>
              <a:t>But schooling, too often works, against these natural, innate learning behaviours. </a:t>
            </a:r>
            <a:r>
              <a:rPr lang="en" sz="1100" dirty="0">
                <a:solidFill>
                  <a:srgbClr val="444444"/>
                </a:solidFill>
                <a:latin typeface="Avenir"/>
                <a:ea typeface="Avenir"/>
                <a:cs typeface="Avenir"/>
                <a:sym typeface="Avenir"/>
              </a:rPr>
              <a:t>​</a:t>
            </a:r>
            <a:endParaRPr sz="1100" dirty="0">
              <a:solidFill>
                <a:srgbClr val="444444"/>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100" dirty="0">
                <a:solidFill>
                  <a:schemeClr val="dk1"/>
                </a:solidFill>
                <a:latin typeface="Avenir"/>
                <a:ea typeface="Avenir"/>
                <a:cs typeface="Avenir"/>
                <a:sym typeface="Avenir"/>
              </a:rPr>
              <a:t>It hot houses learners through, and in so doing moves them towards the left.</a:t>
            </a:r>
            <a:r>
              <a:rPr lang="en" sz="1100" dirty="0">
                <a:solidFill>
                  <a:srgbClr val="444444"/>
                </a:solidFill>
                <a:latin typeface="Avenir"/>
                <a:ea typeface="Avenir"/>
                <a:cs typeface="Avenir"/>
                <a:sym typeface="Avenir"/>
              </a:rPr>
              <a:t>​</a:t>
            </a:r>
            <a:endParaRPr sz="1100" dirty="0">
              <a:solidFill>
                <a:srgbClr val="444444"/>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100" dirty="0">
                <a:solidFill>
                  <a:srgbClr val="444444"/>
                </a:solidFill>
                <a:latin typeface="Avenir"/>
                <a:ea typeface="Avenir"/>
                <a:cs typeface="Avenir"/>
                <a:sym typeface="Avenir"/>
              </a:rPr>
              <a:t>​</a:t>
            </a:r>
            <a:endParaRPr sz="1100" dirty="0">
              <a:solidFill>
                <a:srgbClr val="444444"/>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100" b="1" dirty="0">
                <a:solidFill>
                  <a:schemeClr val="dk1"/>
                </a:solidFill>
                <a:latin typeface="Avenir"/>
                <a:ea typeface="Avenir"/>
                <a:cs typeface="Avenir"/>
                <a:sym typeface="Avenir"/>
              </a:rPr>
              <a:t>Important</a:t>
            </a:r>
            <a:r>
              <a:rPr lang="en" sz="1100" dirty="0">
                <a:solidFill>
                  <a:srgbClr val="444444"/>
                </a:solidFill>
                <a:latin typeface="Avenir"/>
                <a:ea typeface="Avenir"/>
                <a:cs typeface="Avenir"/>
                <a:sym typeface="Avenir"/>
              </a:rPr>
              <a:t>​</a:t>
            </a:r>
            <a:endParaRPr sz="1100" dirty="0">
              <a:solidFill>
                <a:srgbClr val="444444"/>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100" dirty="0">
                <a:solidFill>
                  <a:schemeClr val="dk1"/>
                </a:solidFill>
                <a:latin typeface="Avenir"/>
                <a:ea typeface="Avenir"/>
                <a:cs typeface="Avenir"/>
                <a:sym typeface="Avenir"/>
              </a:rPr>
              <a:t>Left side does NOT mean low achievers. Many high achieving girls are fragile learners who ‘fall apart’ when they come up against something they cannot do. They are not used to having to struggle. They have not learned how to make mistakes profitably</a:t>
            </a:r>
            <a:r>
              <a:rPr lang="en" sz="1100" dirty="0">
                <a:solidFill>
                  <a:srgbClr val="444444"/>
                </a:solidFill>
                <a:latin typeface="Avenir"/>
                <a:ea typeface="Avenir"/>
                <a:cs typeface="Avenir"/>
                <a:sym typeface="Avenir"/>
              </a:rPr>
              <a:t>​</a:t>
            </a:r>
            <a:endParaRPr sz="1100" dirty="0">
              <a:solidFill>
                <a:srgbClr val="444444"/>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100" dirty="0">
                <a:solidFill>
                  <a:srgbClr val="444444"/>
                </a:solidFill>
                <a:latin typeface="Avenir"/>
                <a:ea typeface="Avenir"/>
                <a:cs typeface="Avenir"/>
                <a:sym typeface="Avenir"/>
              </a:rPr>
              <a:t>​</a:t>
            </a:r>
            <a:endParaRPr sz="1100" dirty="0">
              <a:solidFill>
                <a:srgbClr val="444444"/>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100" dirty="0">
                <a:solidFill>
                  <a:schemeClr val="dk1"/>
                </a:solidFill>
                <a:latin typeface="Avenir"/>
                <a:ea typeface="Avenir"/>
                <a:cs typeface="Avenir"/>
                <a:sym typeface="Avenir"/>
              </a:rPr>
              <a:t>NB Definition - Robotic learners. - unwilling to try other ways of doing things. Keep to the teachers instructions in order to pass the exam. </a:t>
            </a:r>
            <a:r>
              <a:rPr lang="en" sz="1100" dirty="0">
                <a:solidFill>
                  <a:srgbClr val="444444"/>
                </a:solidFill>
                <a:latin typeface="Avenir"/>
                <a:ea typeface="Avenir"/>
                <a:cs typeface="Avenir"/>
                <a:sym typeface="Avenir"/>
              </a:rPr>
              <a:t>​</a:t>
            </a:r>
            <a:endParaRPr sz="1100" dirty="0">
              <a:solidFill>
                <a:srgbClr val="444444"/>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200"/>
              <a:buFont typeface="Calibri"/>
              <a:buNone/>
            </a:pPr>
            <a:endParaRPr sz="1100" dirty="0">
              <a:solidFill>
                <a:schemeClr val="dk1"/>
              </a:solidFill>
              <a:latin typeface="Calibri"/>
              <a:ea typeface="Calibri"/>
              <a:cs typeface="Calibri"/>
              <a:sym typeface="Calibri"/>
            </a:endParaRPr>
          </a:p>
          <a:p>
            <a:pPr marL="571500" lvl="1" indent="-266700" algn="l" rtl="0">
              <a:lnSpc>
                <a:spcPct val="100000"/>
              </a:lnSpc>
              <a:spcBef>
                <a:spcPts val="0"/>
              </a:spcBef>
              <a:spcAft>
                <a:spcPts val="0"/>
              </a:spcAft>
              <a:buClr>
                <a:schemeClr val="dk1"/>
              </a:buClr>
              <a:buSzPts val="1200"/>
              <a:buFont typeface="Calibri"/>
              <a:buNone/>
            </a:pPr>
            <a:endParaRPr sz="1100" dirty="0">
              <a:latin typeface="Avenir"/>
              <a:ea typeface="Avenir"/>
              <a:cs typeface="Avenir"/>
              <a:sym typeface="Avenir"/>
            </a:endParaRPr>
          </a:p>
          <a:p>
            <a:pPr marL="571500" lvl="1" indent="-266700" algn="l" rtl="0">
              <a:lnSpc>
                <a:spcPct val="100000"/>
              </a:lnSpc>
              <a:spcBef>
                <a:spcPts val="0"/>
              </a:spcBef>
              <a:spcAft>
                <a:spcPts val="0"/>
              </a:spcAft>
              <a:buClr>
                <a:schemeClr val="dk1"/>
              </a:buClr>
              <a:buSzPts val="1200"/>
              <a:buFont typeface="Calibri"/>
              <a:buNone/>
            </a:pPr>
            <a:endParaRPr sz="1100" dirty="0">
              <a:latin typeface="Avenir"/>
              <a:ea typeface="Avenir"/>
              <a:cs typeface="Avenir"/>
              <a:sym typeface="Avenir"/>
            </a:endParaRPr>
          </a:p>
          <a:p>
            <a:pPr marL="571500" lvl="1" indent="-266700" algn="l" rtl="0">
              <a:lnSpc>
                <a:spcPct val="100000"/>
              </a:lnSpc>
              <a:spcBef>
                <a:spcPts val="0"/>
              </a:spcBef>
              <a:spcAft>
                <a:spcPts val="0"/>
              </a:spcAft>
              <a:buClr>
                <a:schemeClr val="dk1"/>
              </a:buClr>
              <a:buSzPts val="1200"/>
              <a:buFont typeface="Calibri"/>
              <a:buNone/>
            </a:pPr>
            <a:endParaRPr sz="1100" dirty="0">
              <a:latin typeface="Avenir"/>
              <a:ea typeface="Avenir"/>
              <a:cs typeface="Avenir"/>
              <a:sym typeface="Avenir"/>
            </a:endParaRPr>
          </a:p>
        </p:txBody>
      </p:sp>
    </p:spTree>
    <p:extLst>
      <p:ext uri="{BB962C8B-B14F-4D97-AF65-F5344CB8AC3E}">
        <p14:creationId xmlns:p14="http://schemas.microsoft.com/office/powerpoint/2010/main" val="3658638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smtClean="0">
                <a:solidFill>
                  <a:srgbClr val="000000"/>
                </a:solidFill>
                <a:effectLst/>
                <a:latin typeface="Arial"/>
                <a:ea typeface="Arial"/>
                <a:cs typeface="Arial"/>
                <a:sym typeface="Arial"/>
              </a:rPr>
              <a:t>In</a:t>
            </a:r>
            <a:r>
              <a:rPr lang="en-GB" sz="1100" b="0" i="0" u="none" strike="noStrike" cap="none" baseline="0" dirty="0" smtClean="0">
                <a:solidFill>
                  <a:srgbClr val="000000"/>
                </a:solidFill>
                <a:effectLst/>
                <a:latin typeface="Arial"/>
                <a:ea typeface="Arial"/>
                <a:cs typeface="Arial"/>
                <a:sym typeface="Arial"/>
              </a:rPr>
              <a:t> Playing the Learning Power Game we introduce</a:t>
            </a:r>
            <a:r>
              <a:rPr lang="en-GB" sz="1100" b="0" i="0" u="none" strike="noStrike" cap="none" dirty="0" smtClean="0">
                <a:solidFill>
                  <a:srgbClr val="000000"/>
                </a:solidFill>
                <a:effectLst/>
                <a:latin typeface="Arial"/>
                <a:ea typeface="Arial"/>
                <a:cs typeface="Arial"/>
                <a:sym typeface="Arial"/>
              </a:rPr>
              <a:t> the growth trajectories for the 12 key learning</a:t>
            </a:r>
            <a:r>
              <a:rPr lang="en-GB" sz="1100" b="0" i="0" u="none" strike="noStrike" cap="none" baseline="0" dirty="0" smtClean="0">
                <a:solidFill>
                  <a:srgbClr val="000000"/>
                </a:solidFill>
                <a:effectLst/>
                <a:latin typeface="Arial"/>
                <a:ea typeface="Arial"/>
                <a:cs typeface="Arial"/>
                <a:sym typeface="Arial"/>
              </a:rPr>
              <a:t> behaviours</a:t>
            </a:r>
          </a:p>
          <a:p>
            <a:r>
              <a:rPr lang="en-GB" sz="1100" b="0" i="0" u="none" strike="noStrike" cap="none" baseline="0" dirty="0" smtClean="0">
                <a:solidFill>
                  <a:srgbClr val="000000"/>
                </a:solidFill>
                <a:effectLst/>
                <a:latin typeface="Arial"/>
                <a:ea typeface="Arial"/>
                <a:cs typeface="Arial"/>
                <a:sym typeface="Arial"/>
              </a:rPr>
              <a:t>And invite teachers to use these trajectories to:</a:t>
            </a:r>
          </a:p>
          <a:p>
            <a:r>
              <a:rPr lang="en-GB" sz="1100" b="0" i="0" u="none" strike="noStrike" cap="none" baseline="0" dirty="0" smtClean="0">
                <a:solidFill>
                  <a:srgbClr val="000000"/>
                </a:solidFill>
                <a:effectLst/>
                <a:latin typeface="Arial"/>
                <a:cs typeface="Arial"/>
                <a:sym typeface="Arial"/>
              </a:rPr>
              <a:t>Understand their students as learners (rather than performers);</a:t>
            </a:r>
          </a:p>
          <a:p>
            <a:r>
              <a:rPr lang="en-GB" sz="1100" b="0" i="0" u="none" strike="noStrike" cap="none" baseline="0" dirty="0" smtClean="0">
                <a:solidFill>
                  <a:srgbClr val="000000"/>
                </a:solidFill>
                <a:effectLst/>
                <a:latin typeface="Arial"/>
                <a:cs typeface="Arial"/>
                <a:sym typeface="Arial"/>
              </a:rPr>
              <a:t>And to create learning profiles for individual students.</a:t>
            </a:r>
          </a:p>
          <a:p>
            <a:endParaRPr lang="en-GB" sz="1100" b="0" i="0" u="none" strike="noStrike" cap="none" baseline="0" dirty="0" smtClean="0">
              <a:solidFill>
                <a:srgbClr val="000000"/>
              </a:solidFill>
              <a:effectLst/>
              <a:latin typeface="Arial"/>
              <a:cs typeface="Arial"/>
              <a:sym typeface="Arial"/>
            </a:endParaRPr>
          </a:p>
          <a:p>
            <a:r>
              <a:rPr lang="en-GB" sz="1100" b="0" i="0" u="none" strike="noStrike" cap="none" baseline="0" dirty="0" smtClean="0">
                <a:solidFill>
                  <a:srgbClr val="000000"/>
                </a:solidFill>
                <a:effectLst/>
                <a:latin typeface="Arial"/>
                <a:cs typeface="Arial"/>
                <a:sym typeface="Arial"/>
              </a:rPr>
              <a:t>It is these learning profiles that help teachers to target the interventions they make.</a:t>
            </a:r>
            <a:endParaRPr lang="en-GB" dirty="0"/>
          </a:p>
        </p:txBody>
      </p:sp>
    </p:spTree>
    <p:extLst>
      <p:ext uri="{BB962C8B-B14F-4D97-AF65-F5344CB8AC3E}">
        <p14:creationId xmlns:p14="http://schemas.microsoft.com/office/powerpoint/2010/main" val="421946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9381f2034_0_3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Google Shape;170;ge9381f2034_0_36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400" b="0" dirty="0">
                <a:solidFill>
                  <a:schemeClr val="dk1"/>
                </a:solidFill>
                <a:latin typeface="Calibri"/>
                <a:ea typeface="Calibri"/>
                <a:cs typeface="Calibri"/>
                <a:sym typeface="Calibri"/>
              </a:rPr>
              <a:t>The 2nd model of Building Learning Power...The Teachers’ Palette</a:t>
            </a:r>
            <a:endParaRPr sz="1400" b="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b="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400" b="0" dirty="0">
                <a:solidFill>
                  <a:schemeClr val="dk1"/>
                </a:solidFill>
                <a:latin typeface="Calibri"/>
                <a:ea typeface="Calibri"/>
                <a:cs typeface="Calibri"/>
                <a:sym typeface="Calibri"/>
              </a:rPr>
              <a:t>This framework gives a systematic introduction to the principles behind the teaching for building powerful learners: the framework teachers need to have at the back of their minds, as they;</a:t>
            </a:r>
            <a:endParaRPr sz="1400" b="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sz="1400" b="0" dirty="0">
                <a:solidFill>
                  <a:schemeClr val="dk1"/>
                </a:solidFill>
                <a:latin typeface="Calibri"/>
                <a:ea typeface="Calibri"/>
                <a:cs typeface="Calibri"/>
                <a:sym typeface="Calibri"/>
              </a:rPr>
              <a:t> explain the approach to pupils, </a:t>
            </a:r>
            <a:endParaRPr sz="1400" b="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sz="1400" b="0" dirty="0">
                <a:solidFill>
                  <a:schemeClr val="dk1"/>
                </a:solidFill>
                <a:latin typeface="Calibri"/>
                <a:ea typeface="Calibri"/>
                <a:cs typeface="Calibri"/>
                <a:sym typeface="Calibri"/>
              </a:rPr>
              <a:t>plan their activities, </a:t>
            </a:r>
            <a:endParaRPr sz="1400" b="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sz="1400" b="0" dirty="0">
                <a:solidFill>
                  <a:schemeClr val="dk1"/>
                </a:solidFill>
                <a:latin typeface="Calibri"/>
                <a:ea typeface="Calibri"/>
                <a:cs typeface="Calibri"/>
                <a:sym typeface="Calibri"/>
              </a:rPr>
              <a:t>comment on pupils performance and </a:t>
            </a:r>
            <a:endParaRPr sz="1400" b="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sz="1400" b="0" dirty="0">
                <a:solidFill>
                  <a:schemeClr val="dk1"/>
                </a:solidFill>
                <a:latin typeface="Calibri"/>
                <a:ea typeface="Calibri"/>
                <a:cs typeface="Calibri"/>
                <a:sym typeface="Calibri"/>
              </a:rPr>
              <a:t>demonstrate learning power in their own lives.</a:t>
            </a:r>
            <a:endParaRPr sz="1400" b="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400" dirty="0">
                <a:solidFill>
                  <a:schemeClr val="dk1"/>
                </a:solidFill>
                <a:latin typeface="Calibri"/>
                <a:ea typeface="Calibri"/>
                <a:cs typeface="Calibri"/>
                <a:sym typeface="Calibri"/>
              </a:rPr>
              <a:t>Putting LP into action is </a:t>
            </a:r>
            <a:r>
              <a:rPr lang="en" sz="1400" b="1" dirty="0">
                <a:solidFill>
                  <a:schemeClr val="dk1"/>
                </a:solidFill>
                <a:latin typeface="Calibri"/>
                <a:ea typeface="Calibri"/>
                <a:cs typeface="Calibri"/>
                <a:sym typeface="Calibri"/>
              </a:rPr>
              <a:t>not</a:t>
            </a:r>
            <a:r>
              <a:rPr lang="en" sz="1400" dirty="0">
                <a:solidFill>
                  <a:schemeClr val="dk1"/>
                </a:solidFill>
                <a:latin typeface="Calibri"/>
                <a:ea typeface="Calibri"/>
                <a:cs typeface="Calibri"/>
                <a:sym typeface="Calibri"/>
              </a:rPr>
              <a:t> a seven day wonder, </a:t>
            </a:r>
            <a:r>
              <a:rPr lang="en" sz="1400" b="1" dirty="0">
                <a:solidFill>
                  <a:schemeClr val="dk1"/>
                </a:solidFill>
                <a:latin typeface="Calibri"/>
                <a:ea typeface="Calibri"/>
                <a:cs typeface="Calibri"/>
                <a:sym typeface="Calibri"/>
              </a:rPr>
              <a:t>a quick fix,</a:t>
            </a:r>
            <a:r>
              <a:rPr lang="en" sz="1400" dirty="0">
                <a:solidFill>
                  <a:schemeClr val="dk1"/>
                </a:solidFill>
                <a:latin typeface="Calibri"/>
                <a:ea typeface="Calibri"/>
                <a:cs typeface="Calibri"/>
                <a:sym typeface="Calibri"/>
              </a:rPr>
              <a:t> or a miracle cure for all the ills and difficulties in education. It is potentially a long journey that starts with small steps and is capable of fundamentally shifting the way teachers think, the way they teach and the whole ethos of the school.</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b="1" dirty="0">
              <a:solidFill>
                <a:schemeClr val="dk1"/>
              </a:solidFill>
              <a:latin typeface="Calibri"/>
              <a:ea typeface="Calibri"/>
              <a:cs typeface="Calibri"/>
              <a:sym typeface="Calibri"/>
            </a:endParaRPr>
          </a:p>
          <a:p>
            <a:pPr marL="0" lvl="0" indent="0" algn="l" rtl="0">
              <a:spcBef>
                <a:spcPts val="0"/>
              </a:spcBef>
              <a:spcAft>
                <a:spcPts val="0"/>
              </a:spcAft>
              <a:buSzPts val="1400"/>
              <a:buNone/>
            </a:pPr>
            <a:endParaRPr sz="1200" dirty="0">
              <a:solidFill>
                <a:srgbClr val="444444"/>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dirty="0">
              <a:solidFill>
                <a:srgbClr val="444444"/>
              </a:solidFill>
            </a:endParaRPr>
          </a:p>
          <a:p>
            <a:pPr marL="0" lvl="0" indent="0" algn="l" rtl="0">
              <a:spcBef>
                <a:spcPts val="0"/>
              </a:spcBef>
              <a:spcAft>
                <a:spcPts val="0"/>
              </a:spcAft>
              <a:buClr>
                <a:schemeClr val="dk1"/>
              </a:buClr>
              <a:buSzPts val="1400"/>
              <a:buFont typeface="Arial"/>
              <a:buNone/>
            </a:pPr>
            <a:endParaRPr dirty="0">
              <a:solidFill>
                <a:srgbClr val="444444"/>
              </a:solidFill>
            </a:endParaRPr>
          </a:p>
          <a:p>
            <a:pPr marL="0" lvl="0" indent="0" algn="l" rtl="0">
              <a:spcBef>
                <a:spcPts val="0"/>
              </a:spcBef>
              <a:spcAft>
                <a:spcPts val="0"/>
              </a:spcAft>
              <a:buNone/>
            </a:pPr>
            <a:endParaRPr sz="2700" dirty="0">
              <a:latin typeface="Calibri"/>
              <a:ea typeface="Calibri"/>
              <a:cs typeface="Calibri"/>
              <a:sym typeface="Calibri"/>
            </a:endParaRPr>
          </a:p>
        </p:txBody>
      </p:sp>
      <p:sp>
        <p:nvSpPr>
          <p:cNvPr id="171" name="Google Shape;171;ge9381f2034_0_36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13</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5921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9381f2034_0_4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e9381f2034_0_4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600" b="1">
                <a:solidFill>
                  <a:schemeClr val="dk1"/>
                </a:solidFill>
                <a:latin typeface="Calibri"/>
                <a:ea typeface="Calibri"/>
                <a:cs typeface="Calibri"/>
                <a:sym typeface="Calibri"/>
              </a:rPr>
              <a:t>RELATING</a:t>
            </a:r>
            <a:r>
              <a:rPr lang="en" sz="1600">
                <a:solidFill>
                  <a:srgbClr val="444444"/>
                </a:solidFill>
                <a:latin typeface="Calibri"/>
                <a:ea typeface="Calibri"/>
                <a:cs typeface="Calibri"/>
                <a:sym typeface="Calibri"/>
              </a:rPr>
              <a:t>​ for learning involves;</a:t>
            </a:r>
            <a:endParaRPr sz="1500" dirty="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devolving responsibility – shifting the emphasis towards learners taking increasing responsibility for their own development</a:t>
            </a:r>
            <a:r>
              <a:rPr lang="en" sz="1600">
                <a:solidFill>
                  <a:srgbClr val="444444"/>
                </a:solidFill>
                <a:latin typeface="Calibri"/>
                <a:ea typeface="Calibri"/>
                <a:cs typeface="Calibri"/>
                <a:sym typeface="Calibri"/>
              </a:rPr>
              <a:t>​</a:t>
            </a:r>
            <a:endParaRPr sz="1500" dirty="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coaching approaches – moving away from ‘teacher telling’ mode whenever possible</a:t>
            </a:r>
            <a:r>
              <a:rPr lang="en" sz="1600">
                <a:solidFill>
                  <a:srgbClr val="444444"/>
                </a:solidFill>
                <a:latin typeface="Calibri"/>
                <a:ea typeface="Calibri"/>
                <a:cs typeface="Calibri"/>
                <a:sym typeface="Calibri"/>
              </a:rPr>
              <a:t>​</a:t>
            </a:r>
            <a:endParaRPr sz="1500" dirty="0">
              <a:solidFill>
                <a:schemeClr val="dk1"/>
              </a:solidFill>
            </a:endParaRPr>
          </a:p>
          <a:p>
            <a:pPr marL="457200" lvl="0" indent="-330200" algn="l" rtl="0">
              <a:spcBef>
                <a:spcPts val="0"/>
              </a:spcBef>
              <a:spcAft>
                <a:spcPts val="0"/>
              </a:spcAft>
              <a:buSzPts val="1600"/>
              <a:buFont typeface="Calibri"/>
              <a:buChar char="●"/>
            </a:pPr>
            <a:r>
              <a:rPr lang="en" sz="1500">
                <a:solidFill>
                  <a:schemeClr val="dk1"/>
                </a:solidFill>
              </a:rPr>
              <a:t>modelling learning – walking the talk, being a learner yourself. </a:t>
            </a:r>
            <a:endParaRPr sz="1500" dirty="0">
              <a:solidFill>
                <a:srgbClr val="444444"/>
              </a:solidFill>
            </a:endParaRPr>
          </a:p>
          <a:p>
            <a:pPr marL="0" lvl="0" indent="0" algn="l" rtl="0">
              <a:spcBef>
                <a:spcPts val="0"/>
              </a:spcBef>
              <a:spcAft>
                <a:spcPts val="0"/>
              </a:spcAft>
              <a:buNone/>
            </a:pPr>
            <a:endParaRPr sz="1300" dirty="0"/>
          </a:p>
        </p:txBody>
      </p:sp>
    </p:spTree>
    <p:extLst>
      <p:ext uri="{BB962C8B-B14F-4D97-AF65-F5344CB8AC3E}">
        <p14:creationId xmlns:p14="http://schemas.microsoft.com/office/powerpoint/2010/main" val="162348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9381f2034_0_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e9381f2034_0_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600" b="1">
                <a:solidFill>
                  <a:schemeClr val="dk1"/>
                </a:solidFill>
                <a:latin typeface="Calibri"/>
                <a:ea typeface="Calibri"/>
                <a:cs typeface="Calibri"/>
                <a:sym typeface="Calibri"/>
              </a:rPr>
              <a:t>TALKING</a:t>
            </a:r>
            <a:r>
              <a:rPr lang="en" sz="1600">
                <a:solidFill>
                  <a:srgbClr val="444444"/>
                </a:solidFill>
                <a:latin typeface="Calibri"/>
                <a:ea typeface="Calibri"/>
                <a:cs typeface="Calibri"/>
                <a:sym typeface="Calibri"/>
              </a:rPr>
              <a:t>​ about learning</a:t>
            </a:r>
            <a:endParaRPr sz="1500" dirty="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Exploring learning as a process – finding time to talk about learning and how it works</a:t>
            </a:r>
            <a:r>
              <a:rPr lang="en" sz="1600">
                <a:solidFill>
                  <a:srgbClr val="444444"/>
                </a:solidFill>
                <a:latin typeface="Calibri"/>
                <a:ea typeface="Calibri"/>
                <a:cs typeface="Calibri"/>
                <a:sym typeface="Calibri"/>
              </a:rPr>
              <a:t>​</a:t>
            </a:r>
            <a:endParaRPr sz="1500" dirty="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Developing a language for learning – teacher talk uses the school’s learning language.</a:t>
            </a:r>
            <a:endParaRPr sz="1500" dirty="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Nudging learning forward – catching students employing positive learning behaviours and commenting on them, orally and in writing</a:t>
            </a:r>
            <a:r>
              <a:rPr lang="en" sz="1600">
                <a:solidFill>
                  <a:srgbClr val="444444"/>
                </a:solidFill>
                <a:latin typeface="Calibri"/>
                <a:ea typeface="Calibri"/>
                <a:cs typeface="Calibri"/>
                <a:sym typeface="Calibri"/>
              </a:rPr>
              <a:t>​</a:t>
            </a:r>
            <a:endParaRPr sz="1600" dirty="0">
              <a:solidFill>
                <a:srgbClr val="444444"/>
              </a:solidFill>
              <a:latin typeface="Calibri"/>
              <a:ea typeface="Calibri"/>
              <a:cs typeface="Calibri"/>
              <a:sym typeface="Calibri"/>
            </a:endParaRPr>
          </a:p>
          <a:p>
            <a:pPr marL="0" lvl="0" indent="0" algn="l" rtl="0">
              <a:spcBef>
                <a:spcPts val="0"/>
              </a:spcBef>
              <a:spcAft>
                <a:spcPts val="0"/>
              </a:spcAft>
              <a:buNone/>
            </a:pPr>
            <a:r>
              <a:rPr lang="en" sz="1500">
                <a:solidFill>
                  <a:srgbClr val="FF0000"/>
                </a:solidFill>
              </a:rPr>
              <a:t>[DEVELOPING A LANGUAGE FOR LEARNING IS KEY TO UNDERSTANDING LEARNING AS A PROCESS. IT UNDERPINS METACOGNITIVE ACTIVITY]</a:t>
            </a:r>
            <a:endParaRPr sz="1500" dirty="0">
              <a:solidFill>
                <a:srgbClr val="FF0000"/>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0301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9381f2034_0_4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e9381f2034_0_4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600" b="1" dirty="0">
                <a:solidFill>
                  <a:schemeClr val="dk1"/>
                </a:solidFill>
                <a:latin typeface="Calibri"/>
                <a:ea typeface="Calibri"/>
                <a:cs typeface="Calibri"/>
                <a:sym typeface="Calibri"/>
              </a:rPr>
              <a:t>CONSTRUCTING</a:t>
            </a:r>
            <a:r>
              <a:rPr lang="en" sz="1600" dirty="0">
                <a:solidFill>
                  <a:srgbClr val="444444"/>
                </a:solidFill>
                <a:latin typeface="Calibri"/>
                <a:ea typeface="Calibri"/>
                <a:cs typeface="Calibri"/>
                <a:sym typeface="Calibri"/>
              </a:rPr>
              <a:t>​ learning</a:t>
            </a:r>
            <a:endParaRPr sz="1500" dirty="0">
              <a:solidFill>
                <a:schemeClr val="dk1"/>
              </a:solidFill>
            </a:endParaRPr>
          </a:p>
          <a:p>
            <a:pPr marL="457200" lvl="0" indent="-330200" algn="l" rtl="0">
              <a:spcBef>
                <a:spcPts val="0"/>
              </a:spcBef>
              <a:spcAft>
                <a:spcPts val="0"/>
              </a:spcAft>
              <a:buSzPts val="1600"/>
              <a:buFont typeface="Calibri"/>
              <a:buChar char="●"/>
            </a:pPr>
            <a:r>
              <a:rPr lang="en" sz="1600" dirty="0">
                <a:solidFill>
                  <a:schemeClr val="dk1"/>
                </a:solidFill>
                <a:latin typeface="Calibri"/>
                <a:ea typeface="Calibri"/>
                <a:cs typeface="Calibri"/>
                <a:sym typeface="Calibri"/>
              </a:rPr>
              <a:t>Using a reflective model for learning – reflection on content </a:t>
            </a:r>
            <a:r>
              <a:rPr lang="en" sz="1600" b="1" i="1" dirty="0">
                <a:solidFill>
                  <a:schemeClr val="dk1"/>
                </a:solidFill>
                <a:latin typeface="Calibri"/>
                <a:ea typeface="Calibri"/>
                <a:cs typeface="Calibri"/>
                <a:sym typeface="Calibri"/>
              </a:rPr>
              <a:t>and</a:t>
            </a:r>
            <a:r>
              <a:rPr lang="en" sz="1600" dirty="0">
                <a:solidFill>
                  <a:schemeClr val="dk1"/>
                </a:solidFill>
                <a:latin typeface="Calibri"/>
                <a:ea typeface="Calibri"/>
                <a:cs typeface="Calibri"/>
                <a:sym typeface="Calibri"/>
              </a:rPr>
              <a:t> reflection on learning behaviours is routinely built into lessons</a:t>
            </a:r>
            <a:r>
              <a:rPr lang="en" sz="1600" dirty="0">
                <a:solidFill>
                  <a:srgbClr val="444444"/>
                </a:solidFill>
                <a:latin typeface="Calibri"/>
                <a:ea typeface="Calibri"/>
                <a:cs typeface="Calibri"/>
                <a:sym typeface="Calibri"/>
              </a:rPr>
              <a:t>​</a:t>
            </a:r>
            <a:endParaRPr sz="1500" dirty="0">
              <a:solidFill>
                <a:schemeClr val="dk1"/>
              </a:solidFill>
            </a:endParaRPr>
          </a:p>
          <a:p>
            <a:pPr marL="457200" lvl="0" indent="-330200" algn="l" rtl="0">
              <a:spcBef>
                <a:spcPts val="0"/>
              </a:spcBef>
              <a:spcAft>
                <a:spcPts val="0"/>
              </a:spcAft>
              <a:buSzPts val="1600"/>
              <a:buFont typeface="Calibri"/>
              <a:buChar char="●"/>
            </a:pPr>
            <a:r>
              <a:rPr lang="en" sz="1600" dirty="0">
                <a:solidFill>
                  <a:schemeClr val="dk1"/>
                </a:solidFill>
                <a:latin typeface="Calibri"/>
                <a:ea typeface="Calibri"/>
                <a:cs typeface="Calibri"/>
                <a:sym typeface="Calibri"/>
              </a:rPr>
              <a:t>Linking content with learning behaviours – lessons are designed intentionally to deliver content </a:t>
            </a:r>
            <a:r>
              <a:rPr lang="en" sz="1600" b="1" dirty="0">
                <a:solidFill>
                  <a:schemeClr val="dk1"/>
                </a:solidFill>
                <a:latin typeface="Calibri"/>
                <a:ea typeface="Calibri"/>
                <a:cs typeface="Calibri"/>
                <a:sym typeface="Calibri"/>
              </a:rPr>
              <a:t>and</a:t>
            </a:r>
            <a:r>
              <a:rPr lang="en" sz="1600" dirty="0">
                <a:solidFill>
                  <a:schemeClr val="dk1"/>
                </a:solidFill>
                <a:latin typeface="Calibri"/>
                <a:ea typeface="Calibri"/>
                <a:cs typeface="Calibri"/>
                <a:sym typeface="Calibri"/>
              </a:rPr>
              <a:t> to exercise learning behaviours. Students are made aware of both</a:t>
            </a:r>
            <a:r>
              <a:rPr lang="en" sz="1600" dirty="0">
                <a:solidFill>
                  <a:srgbClr val="444444"/>
                </a:solidFill>
                <a:latin typeface="Calibri"/>
                <a:ea typeface="Calibri"/>
                <a:cs typeface="Calibri"/>
                <a:sym typeface="Calibri"/>
              </a:rPr>
              <a:t>​</a:t>
            </a:r>
            <a:endParaRPr sz="1500" dirty="0">
              <a:solidFill>
                <a:schemeClr val="dk1"/>
              </a:solidFill>
            </a:endParaRPr>
          </a:p>
          <a:p>
            <a:pPr marL="457200" lvl="0" indent="-330200" algn="l" rtl="0">
              <a:spcBef>
                <a:spcPts val="0"/>
              </a:spcBef>
              <a:spcAft>
                <a:spcPts val="0"/>
              </a:spcAft>
              <a:buSzPts val="1600"/>
              <a:buFont typeface="Calibri"/>
              <a:buChar char="●"/>
            </a:pPr>
            <a:r>
              <a:rPr lang="en" sz="1600" dirty="0">
                <a:solidFill>
                  <a:schemeClr val="dk1"/>
                </a:solidFill>
                <a:latin typeface="Calibri"/>
                <a:ea typeface="Calibri"/>
                <a:cs typeface="Calibri"/>
                <a:sym typeface="Calibri"/>
              </a:rPr>
              <a:t>Rich, challenging activities – increasingly open-ended activities are designed to engage, to stretch and to challenge </a:t>
            </a:r>
            <a:endParaRPr lang="en" sz="1600" dirty="0" smtClean="0">
              <a:solidFill>
                <a:schemeClr val="dk1"/>
              </a:solidFill>
              <a:latin typeface="Calibri"/>
              <a:ea typeface="Calibri"/>
              <a:cs typeface="Calibri"/>
              <a:sym typeface="Calibri"/>
            </a:endParaRPr>
          </a:p>
          <a:p>
            <a:pPr marL="457200" lvl="0" indent="-330200" algn="l" rtl="0">
              <a:spcBef>
                <a:spcPts val="0"/>
              </a:spcBef>
              <a:spcAft>
                <a:spcPts val="0"/>
              </a:spcAft>
              <a:buSzPts val="1600"/>
              <a:buFont typeface="Calibri"/>
              <a:buChar char="●"/>
            </a:pPr>
            <a:endParaRPr lang="en" sz="1600" dirty="0" smtClean="0">
              <a:solidFill>
                <a:schemeClr val="dk1"/>
              </a:solidFill>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dirty="0" smtClean="0">
                <a:solidFill>
                  <a:schemeClr val="dk1"/>
                </a:solidFill>
                <a:latin typeface="Calibri"/>
                <a:ea typeface="Calibri"/>
                <a:cs typeface="Calibri"/>
                <a:sym typeface="Calibri"/>
              </a:rPr>
              <a:t>NOTE THAT CONSTRUCTING LEARNING WILL BE THE FOCUS OF UNIT 3 AND</a:t>
            </a:r>
            <a:r>
              <a:rPr lang="en" sz="1600" baseline="0" dirty="0" smtClean="0">
                <a:solidFill>
                  <a:schemeClr val="dk1"/>
                </a:solidFill>
                <a:latin typeface="Calibri"/>
                <a:ea typeface="Calibri"/>
                <a:cs typeface="Calibri"/>
                <a:sym typeface="Calibri"/>
              </a:rPr>
              <a:t> IS NOT DEVELOPED IN UNIT 2 </a:t>
            </a:r>
            <a:r>
              <a:rPr lang="en" sz="1600" dirty="0" smtClean="0">
                <a:solidFill>
                  <a:srgbClr val="444444"/>
                </a:solidFill>
                <a:latin typeface="Calibri"/>
                <a:ea typeface="Calibri"/>
                <a:cs typeface="Calibri"/>
                <a:sym typeface="Calibri"/>
              </a:rPr>
              <a:t>​</a:t>
            </a:r>
            <a:endParaRPr sz="1500" dirty="0">
              <a:solidFill>
                <a:schemeClr val="dk1"/>
              </a:solidFill>
            </a:endParaRPr>
          </a:p>
          <a:p>
            <a:pPr marL="0" lvl="0" indent="0" algn="l" rtl="0">
              <a:spcBef>
                <a:spcPts val="0"/>
              </a:spcBef>
              <a:spcAft>
                <a:spcPts val="0"/>
              </a:spcAft>
              <a:buNone/>
            </a:pPr>
            <a:endParaRPr sz="1300" dirty="0"/>
          </a:p>
        </p:txBody>
      </p:sp>
    </p:spTree>
    <p:extLst>
      <p:ext uri="{BB962C8B-B14F-4D97-AF65-F5344CB8AC3E}">
        <p14:creationId xmlns:p14="http://schemas.microsoft.com/office/powerpoint/2010/main" val="1584842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9381f2034_0_4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9381f2034_0_4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600" b="1">
                <a:solidFill>
                  <a:schemeClr val="dk1"/>
                </a:solidFill>
                <a:latin typeface="Calibri"/>
                <a:ea typeface="Calibri"/>
                <a:cs typeface="Calibri"/>
                <a:sym typeface="Calibri"/>
              </a:rPr>
              <a:t>CELEBRATING</a:t>
            </a:r>
            <a:r>
              <a:rPr lang="en" sz="1600">
                <a:solidFill>
                  <a:srgbClr val="444444"/>
                </a:solidFill>
                <a:latin typeface="Calibri"/>
                <a:ea typeface="Calibri"/>
                <a:cs typeface="Calibri"/>
                <a:sym typeface="Calibri"/>
              </a:rPr>
              <a:t>​ learning and its growth</a:t>
            </a:r>
            <a:endParaRPr sz="1500" dirty="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Growing learning habits – finding ways to track, record and celebrate learning behaviour growth,</a:t>
            </a:r>
            <a:r>
              <a:rPr lang="en" sz="1600">
                <a:solidFill>
                  <a:srgbClr val="444444"/>
                </a:solidFill>
                <a:latin typeface="Calibri"/>
                <a:ea typeface="Calibri"/>
                <a:cs typeface="Calibri"/>
                <a:sym typeface="Calibri"/>
              </a:rPr>
              <a:t>​</a:t>
            </a:r>
            <a:endParaRPr sz="1500" dirty="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Redefining failure – turning the lens around: mistakes become learning opportunities; difficulty is when learning happens; asking questions shows curiosity, not a lack of intelligence. </a:t>
            </a:r>
            <a:r>
              <a:rPr lang="en" sz="1600">
                <a:solidFill>
                  <a:srgbClr val="444444"/>
                </a:solidFill>
                <a:latin typeface="Calibri"/>
                <a:ea typeface="Calibri"/>
                <a:cs typeface="Calibri"/>
                <a:sym typeface="Calibri"/>
              </a:rPr>
              <a:t>​</a:t>
            </a:r>
            <a:endParaRPr sz="1500" dirty="0">
              <a:solidFill>
                <a:schemeClr val="dk1"/>
              </a:solidFill>
            </a:endParaRPr>
          </a:p>
          <a:p>
            <a:pPr marL="457200" lvl="0" indent="-330200" algn="l" rtl="0">
              <a:spcBef>
                <a:spcPts val="0"/>
              </a:spcBef>
              <a:spcAft>
                <a:spcPts val="0"/>
              </a:spcAft>
              <a:buSzPts val="1600"/>
              <a:buFont typeface="Calibri"/>
              <a:buChar char="●"/>
            </a:pPr>
            <a:r>
              <a:rPr lang="en" sz="1500">
                <a:solidFill>
                  <a:schemeClr val="dk1"/>
                </a:solidFill>
              </a:rPr>
              <a:t>Putting </a:t>
            </a:r>
            <a:r>
              <a:rPr lang="en" sz="1600">
                <a:solidFill>
                  <a:schemeClr val="dk1"/>
                </a:solidFill>
                <a:latin typeface="Calibri"/>
                <a:ea typeface="Calibri"/>
                <a:cs typeface="Calibri"/>
                <a:sym typeface="Calibri"/>
              </a:rPr>
              <a:t>learning on display – the process of learning (as opposed to the finished outcomes of learning) are on display. Annotated work in progress, first attempts, revisions, failed lines of enquiry, leading, of course, to the finished article.</a:t>
            </a:r>
            <a:r>
              <a:rPr lang="en" sz="1600">
                <a:solidFill>
                  <a:srgbClr val="444444"/>
                </a:solidFill>
                <a:latin typeface="Calibri"/>
                <a:ea typeface="Calibri"/>
                <a:cs typeface="Calibri"/>
                <a:sym typeface="Calibri"/>
              </a:rPr>
              <a:t>​</a:t>
            </a:r>
            <a:endParaRPr sz="1500" dirty="0">
              <a:solidFill>
                <a:schemeClr val="dk1"/>
              </a:solidFill>
            </a:endParaRPr>
          </a:p>
          <a:p>
            <a:pPr marL="0" lvl="0" indent="0" algn="l" rtl="0">
              <a:spcBef>
                <a:spcPts val="0"/>
              </a:spcBef>
              <a:spcAft>
                <a:spcPts val="0"/>
              </a:spcAft>
              <a:buClr>
                <a:schemeClr val="dk1"/>
              </a:buClr>
              <a:buSzPts val="1400"/>
              <a:buFont typeface="Arial"/>
              <a:buNone/>
            </a:pPr>
            <a:endParaRPr sz="1600" dirty="0">
              <a:solidFill>
                <a:srgbClr val="FF0000"/>
              </a:solidFill>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918056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202fd79546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202fd7954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GB" sz="1100" b="1" i="0" u="none" strike="noStrike" cap="none" dirty="0" smtClean="0">
                <a:solidFill>
                  <a:srgbClr val="000000"/>
                </a:solidFill>
                <a:effectLst/>
                <a:latin typeface="Arial"/>
                <a:ea typeface="Arial"/>
                <a:cs typeface="Arial"/>
                <a:sym typeface="Arial"/>
              </a:rPr>
              <a:t>1. </a:t>
            </a:r>
            <a:r>
              <a:rPr lang="en-GB" sz="1100" b="0" i="0" u="none" strike="noStrike" cap="none" dirty="0" smtClean="0">
                <a:solidFill>
                  <a:srgbClr val="000000"/>
                </a:solidFill>
                <a:effectLst/>
                <a:latin typeface="Arial"/>
                <a:ea typeface="Arial"/>
                <a:cs typeface="Arial"/>
                <a:sym typeface="Arial"/>
              </a:rPr>
              <a:t>The first aspect of the blended programme is the </a:t>
            </a:r>
            <a:r>
              <a:rPr lang="en-GB" sz="1100" b="1" i="0" u="none" strike="noStrike" cap="none" dirty="0" smtClean="0">
                <a:solidFill>
                  <a:srgbClr val="000000"/>
                </a:solidFill>
                <a:effectLst/>
                <a:latin typeface="Arial"/>
                <a:ea typeface="Arial"/>
                <a:cs typeface="Arial"/>
                <a:sym typeface="Arial"/>
              </a:rPr>
              <a:t>online course</a:t>
            </a:r>
            <a:r>
              <a:rPr lang="en-GB" sz="1100" b="0" i="0" u="none" strike="noStrike" cap="none" dirty="0" smtClean="0">
                <a:solidFill>
                  <a:srgbClr val="000000"/>
                </a:solidFill>
                <a:effectLst/>
                <a:latin typeface="Arial"/>
                <a:ea typeface="Arial"/>
                <a:cs typeface="Arial"/>
                <a:sym typeface="Arial"/>
              </a:rPr>
              <a:t> </a:t>
            </a:r>
            <a:r>
              <a:rPr lang="en-GB" sz="1100" b="0" i="1" u="none" strike="noStrike" cap="none" dirty="0" smtClean="0">
                <a:solidFill>
                  <a:srgbClr val="000000"/>
                </a:solidFill>
                <a:effectLst/>
                <a:latin typeface="Arial"/>
                <a:ea typeface="Arial"/>
                <a:cs typeface="Arial"/>
                <a:sym typeface="Arial"/>
              </a:rPr>
              <a:t>Playing the Learning Power game</a:t>
            </a:r>
            <a:r>
              <a:rPr lang="en-GB" sz="1100" b="0" i="0" u="none" strike="noStrike" cap="none" dirty="0" smtClean="0">
                <a:solidFill>
                  <a:srgbClr val="000000"/>
                </a:solidFill>
                <a:effectLst/>
                <a:latin typeface="Arial"/>
                <a:ea typeface="Arial"/>
                <a:cs typeface="Arial"/>
                <a:sym typeface="Arial"/>
              </a:rPr>
              <a:t>. This provides the </a:t>
            </a:r>
            <a:r>
              <a:rPr lang="en-GB" sz="1100" b="1" i="0" u="none" strike="noStrike" cap="none" dirty="0" smtClean="0">
                <a:solidFill>
                  <a:srgbClr val="000000"/>
                </a:solidFill>
                <a:effectLst/>
                <a:latin typeface="Arial"/>
                <a:ea typeface="Arial"/>
                <a:cs typeface="Arial"/>
                <a:sym typeface="Arial"/>
              </a:rPr>
              <a:t>content</a:t>
            </a:r>
            <a:r>
              <a:rPr lang="en-GB" sz="1100" b="0" i="0" u="none" strike="noStrike" cap="none" dirty="0" smtClean="0">
                <a:solidFill>
                  <a:srgbClr val="000000"/>
                </a:solidFill>
                <a:effectLst/>
                <a:latin typeface="Arial"/>
                <a:ea typeface="Arial"/>
                <a:cs typeface="Arial"/>
                <a:sym typeface="Arial"/>
              </a:rPr>
              <a:t> for introducing the Learning Power approach into classrooms. The online course is grouped into digestible pieces (sections) to help teachers take them on board.</a:t>
            </a:r>
            <a:endParaRPr lang="en-GB" sz="2000" b="0" dirty="0" smtClean="0">
              <a:effectLst/>
            </a:endParaRPr>
          </a:p>
          <a:p>
            <a:pPr rtl="0"/>
            <a:endParaRPr lang="en-GB" sz="1100" b="1" i="0" u="none" strike="noStrike" cap="none" dirty="0" smtClean="0">
              <a:solidFill>
                <a:srgbClr val="000000"/>
              </a:solidFill>
              <a:effectLst/>
              <a:latin typeface="Arial"/>
              <a:ea typeface="Arial"/>
              <a:cs typeface="Arial"/>
              <a:sym typeface="Arial"/>
            </a:endParaRPr>
          </a:p>
          <a:p>
            <a:pPr rtl="0"/>
            <a:r>
              <a:rPr lang="en-GB" sz="1100" b="1" i="0" u="none" strike="noStrike" cap="none" dirty="0" smtClean="0">
                <a:solidFill>
                  <a:srgbClr val="000000"/>
                </a:solidFill>
                <a:effectLst/>
                <a:latin typeface="Arial"/>
                <a:ea typeface="Arial"/>
                <a:cs typeface="Arial"/>
                <a:sym typeface="Arial"/>
              </a:rPr>
              <a:t>2.</a:t>
            </a:r>
            <a:r>
              <a:rPr lang="en-GB" sz="1100" b="0" i="0" u="none" strike="noStrike" cap="none" dirty="0" smtClean="0">
                <a:solidFill>
                  <a:srgbClr val="000000"/>
                </a:solidFill>
                <a:effectLst/>
                <a:latin typeface="Arial"/>
                <a:ea typeface="Arial"/>
                <a:cs typeface="Arial"/>
                <a:sym typeface="Arial"/>
              </a:rPr>
              <a:t> The second aspect of the blended programme couples the online content with the PD approach of Professional Learning Team sessions. These offer</a:t>
            </a:r>
            <a:r>
              <a:rPr lang="en-GB" sz="1100" b="1" i="0" u="none" strike="noStrike" cap="none" dirty="0" smtClean="0">
                <a:solidFill>
                  <a:srgbClr val="000000"/>
                </a:solidFill>
                <a:effectLst/>
                <a:latin typeface="Arial"/>
                <a:ea typeface="Arial"/>
                <a:cs typeface="Arial"/>
                <a:sym typeface="Arial"/>
              </a:rPr>
              <a:t> the best way</a:t>
            </a:r>
            <a:r>
              <a:rPr lang="en-GB" sz="1100" b="0" i="0" u="none" strike="noStrike" cap="none" dirty="0" smtClean="0">
                <a:solidFill>
                  <a:srgbClr val="000000"/>
                </a:solidFill>
                <a:effectLst/>
                <a:latin typeface="Arial"/>
                <a:ea typeface="Arial"/>
                <a:cs typeface="Arial"/>
                <a:sym typeface="Arial"/>
              </a:rPr>
              <a:t> of </a:t>
            </a:r>
            <a:r>
              <a:rPr lang="en-GB" sz="1100" b="1" i="0" u="none" strike="noStrike" cap="none" dirty="0" smtClean="0">
                <a:solidFill>
                  <a:srgbClr val="000000"/>
                </a:solidFill>
                <a:effectLst/>
                <a:latin typeface="Arial"/>
                <a:ea typeface="Arial"/>
                <a:cs typeface="Arial"/>
                <a:sym typeface="Arial"/>
              </a:rPr>
              <a:t>supporting</a:t>
            </a:r>
            <a:r>
              <a:rPr lang="en-GB" sz="1100" b="0" i="0" u="none" strike="noStrike" cap="none" dirty="0" smtClean="0">
                <a:solidFill>
                  <a:srgbClr val="000000"/>
                </a:solidFill>
                <a:effectLst/>
                <a:latin typeface="Arial"/>
                <a:ea typeface="Arial"/>
                <a:cs typeface="Arial"/>
                <a:sym typeface="Arial"/>
              </a:rPr>
              <a:t> and delivering changes in </a:t>
            </a:r>
            <a:r>
              <a:rPr lang="en-GB" sz="1100" b="1" i="0" u="none" strike="noStrike" cap="none" dirty="0" smtClean="0">
                <a:solidFill>
                  <a:srgbClr val="000000"/>
                </a:solidFill>
                <a:effectLst/>
                <a:latin typeface="Arial"/>
                <a:ea typeface="Arial"/>
                <a:cs typeface="Arial"/>
                <a:sym typeface="Arial"/>
              </a:rPr>
              <a:t>teachers'</a:t>
            </a:r>
            <a:r>
              <a:rPr lang="en-GB" sz="1100" b="0" i="0" u="none" strike="noStrike" cap="none" dirty="0" smtClean="0">
                <a:solidFill>
                  <a:srgbClr val="000000"/>
                </a:solidFill>
                <a:effectLst/>
                <a:latin typeface="Arial"/>
                <a:ea typeface="Arial"/>
                <a:cs typeface="Arial"/>
                <a:sym typeface="Arial"/>
              </a:rPr>
              <a:t> classroom practice.</a:t>
            </a:r>
            <a:endParaRPr lang="en-GB" sz="2000" b="0" dirty="0" smtClean="0">
              <a:effectLst/>
            </a:endParaRPr>
          </a:p>
          <a:p>
            <a:pPr rtl="0"/>
            <a:endParaRPr lang="en-GB" sz="1100" b="1" i="0" u="none" strike="noStrike" cap="none" dirty="0" smtClean="0">
              <a:solidFill>
                <a:srgbClr val="000000"/>
              </a:solidFill>
              <a:effectLst/>
              <a:latin typeface="Arial"/>
              <a:ea typeface="Arial"/>
              <a:cs typeface="Arial"/>
              <a:sym typeface="Arial"/>
            </a:endParaRPr>
          </a:p>
          <a:p>
            <a:pPr rtl="0"/>
            <a:r>
              <a:rPr lang="en-GB" sz="1100" b="1" i="0" u="none" strike="noStrike" cap="none" dirty="0" smtClean="0">
                <a:solidFill>
                  <a:srgbClr val="000000"/>
                </a:solidFill>
                <a:effectLst/>
                <a:latin typeface="Arial"/>
                <a:ea typeface="Arial"/>
                <a:cs typeface="Arial"/>
                <a:sym typeface="Arial"/>
              </a:rPr>
              <a:t>3.</a:t>
            </a:r>
            <a:r>
              <a:rPr lang="en-GB" sz="1100" b="0" i="0" u="none" strike="noStrike" cap="none" dirty="0" smtClean="0">
                <a:solidFill>
                  <a:srgbClr val="000000"/>
                </a:solidFill>
                <a:effectLst/>
                <a:latin typeface="Arial"/>
                <a:ea typeface="Arial"/>
                <a:cs typeface="Arial"/>
                <a:sym typeface="Arial"/>
              </a:rPr>
              <a:t> The third aspect of the blended programme incorporates a learning enquiry element into discovering how teachers, by changing their practice, are beginning to impact on the development of their students as learners.</a:t>
            </a:r>
            <a:endParaRPr lang="en-GB" sz="2000" b="0" dirty="0" smtClean="0">
              <a:effectLst/>
            </a:endParaRPr>
          </a:p>
          <a:p>
            <a:pPr rtl="0"/>
            <a:endParaRPr lang="en-GB" sz="1100" b="0" i="0" u="none" strike="noStrike" cap="none" dirty="0" smtClean="0">
              <a:solidFill>
                <a:srgbClr val="000000"/>
              </a:solidFill>
              <a:effectLst/>
              <a:latin typeface="Arial"/>
              <a:ea typeface="Arial"/>
              <a:cs typeface="Arial"/>
              <a:sym typeface="Arial"/>
            </a:endParaRPr>
          </a:p>
          <a:p>
            <a:pPr rtl="0"/>
            <a:r>
              <a:rPr lang="en-GB" sz="1100" b="0" i="0" u="none" strike="noStrike" cap="none" dirty="0" smtClean="0">
                <a:solidFill>
                  <a:srgbClr val="000000"/>
                </a:solidFill>
                <a:effectLst/>
                <a:latin typeface="Arial"/>
                <a:ea typeface="Arial"/>
                <a:cs typeface="Arial"/>
                <a:sym typeface="Arial"/>
              </a:rPr>
              <a:t>All three components of the blended learning programme are infused with a coaching approach to learning.</a:t>
            </a:r>
          </a:p>
          <a:p>
            <a:pPr rtl="0"/>
            <a:endParaRPr lang="en-GB" sz="1100" b="0" i="0" u="none" strike="noStrike" cap="none" dirty="0" smtClean="0">
              <a:solidFill>
                <a:srgbClr val="000000"/>
              </a:solidFill>
              <a:effectLst/>
              <a:latin typeface="Arial"/>
              <a:cs typeface="Arial"/>
              <a:sym typeface="Arial"/>
            </a:endParaRPr>
          </a:p>
          <a:p>
            <a:r>
              <a:rPr lang="en-GB" sz="2000" dirty="0" smtClean="0"/>
              <a:t>There</a:t>
            </a:r>
            <a:r>
              <a:rPr lang="en-GB" sz="2000" baseline="0" dirty="0" smtClean="0"/>
              <a:t> are 7 Professional Learning Team meetings built into the programme to ensure a regular cycle of activity</a:t>
            </a:r>
            <a:r>
              <a:rPr lang="en-GB" sz="2000" dirty="0" smtClean="0"/>
              <a:t/>
            </a:r>
            <a:br>
              <a:rPr lang="en-GB" sz="2000" dirty="0" smtClean="0"/>
            </a:br>
            <a:endParaRPr sz="1900" dirty="0"/>
          </a:p>
        </p:txBody>
      </p:sp>
    </p:spTree>
    <p:extLst>
      <p:ext uri="{BB962C8B-B14F-4D97-AF65-F5344CB8AC3E}">
        <p14:creationId xmlns:p14="http://schemas.microsoft.com/office/powerpoint/2010/main" val="1570805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202fd79546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202fd7954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GB" sz="1100" b="0" i="0" u="none" strike="noStrike" cap="none" dirty="0" smtClean="0">
                <a:solidFill>
                  <a:srgbClr val="000000"/>
                </a:solidFill>
                <a:effectLst/>
                <a:latin typeface="Arial"/>
                <a:ea typeface="Arial"/>
                <a:cs typeface="Arial"/>
                <a:sym typeface="Arial"/>
              </a:rPr>
              <a:t>The players…leaders, staff, students</a:t>
            </a:r>
            <a:endParaRPr lang="en-GB" sz="2000" b="0" dirty="0" smtClean="0">
              <a:effectLst/>
            </a:endParaRPr>
          </a:p>
          <a:p>
            <a:pPr rtl="0"/>
            <a:r>
              <a:rPr lang="en-GB" sz="1100" b="0" i="0" u="none" strike="noStrike" cap="none" dirty="0" smtClean="0">
                <a:solidFill>
                  <a:srgbClr val="000000"/>
                </a:solidFill>
                <a:effectLst/>
                <a:latin typeface="Arial"/>
                <a:ea typeface="Arial"/>
                <a:cs typeface="Arial"/>
                <a:sym typeface="Arial"/>
              </a:rPr>
              <a:t>The game – 4 units (from top to bottom)… </a:t>
            </a:r>
          </a:p>
          <a:p>
            <a:pPr rtl="0"/>
            <a:r>
              <a:rPr lang="en-GB" sz="1100" b="0" i="0" u="none" strike="noStrike" cap="none" dirty="0" smtClean="0">
                <a:solidFill>
                  <a:srgbClr val="000000"/>
                </a:solidFill>
                <a:effectLst/>
                <a:latin typeface="Arial"/>
                <a:ea typeface="Arial"/>
                <a:cs typeface="Arial"/>
                <a:sym typeface="Arial"/>
              </a:rPr>
              <a:t>Collecting students’ learning behaviours. Unit 1</a:t>
            </a:r>
            <a:endParaRPr lang="en-GB" sz="2000" b="0" dirty="0" smtClean="0">
              <a:effectLst/>
            </a:endParaRPr>
          </a:p>
          <a:p>
            <a:pPr rtl="0"/>
            <a:r>
              <a:rPr lang="en-GB" sz="1100" b="0" i="0" u="none" strike="noStrike" cap="none" dirty="0" smtClean="0">
                <a:solidFill>
                  <a:srgbClr val="000000"/>
                </a:solidFill>
                <a:effectLst/>
                <a:latin typeface="Arial"/>
                <a:ea typeface="Arial"/>
                <a:cs typeface="Arial"/>
                <a:sym typeface="Arial"/>
              </a:rPr>
              <a:t>Adapting classroom cultures using 4 key learning behaviours. Unit2</a:t>
            </a:r>
            <a:endParaRPr lang="en-GB" sz="2000" b="0" dirty="0" smtClean="0">
              <a:effectLst/>
            </a:endParaRPr>
          </a:p>
          <a:p>
            <a:pPr rtl="0"/>
            <a:r>
              <a:rPr lang="en-GB" sz="1100" b="0" i="0" u="none" strike="noStrike" cap="none" dirty="0" smtClean="0">
                <a:solidFill>
                  <a:srgbClr val="000000"/>
                </a:solidFill>
                <a:effectLst/>
                <a:latin typeface="Arial"/>
                <a:ea typeface="Arial"/>
                <a:cs typeface="Arial"/>
                <a:sym typeface="Arial"/>
              </a:rPr>
              <a:t>Adapting curriculum delivery using 4 key learning behaviours. Unit 3</a:t>
            </a:r>
            <a:endParaRPr lang="en-GB" sz="2000" b="0" dirty="0" smtClean="0">
              <a:effectLst/>
            </a:endParaRPr>
          </a:p>
          <a:p>
            <a:pPr rtl="0"/>
            <a:r>
              <a:rPr lang="en-GB" sz="1100" b="0" i="0" u="none" strike="noStrike" cap="none" dirty="0" smtClean="0">
                <a:solidFill>
                  <a:srgbClr val="000000"/>
                </a:solidFill>
                <a:effectLst/>
                <a:latin typeface="Arial"/>
                <a:ea typeface="Arial"/>
                <a:cs typeface="Arial"/>
                <a:sym typeface="Arial"/>
              </a:rPr>
              <a:t>Expanding the use of learning behaviours. Unit 4</a:t>
            </a:r>
            <a:endParaRPr lang="en-GB" sz="2000" b="0" dirty="0" smtClean="0">
              <a:effectLst/>
            </a:endParaRPr>
          </a:p>
          <a:p>
            <a:r>
              <a:rPr lang="en-GB" sz="2000" dirty="0" smtClean="0"/>
              <a:t/>
            </a:r>
            <a:br>
              <a:rPr lang="en-GB" sz="2000" dirty="0" smtClean="0"/>
            </a:br>
            <a:endParaRPr sz="1900" dirty="0"/>
          </a:p>
        </p:txBody>
      </p:sp>
    </p:spTree>
    <p:extLst>
      <p:ext uri="{BB962C8B-B14F-4D97-AF65-F5344CB8AC3E}">
        <p14:creationId xmlns:p14="http://schemas.microsoft.com/office/powerpoint/2010/main" val="204266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202fd79546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202fd7954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GB" sz="1100" b="0" i="0" u="none" strike="noStrike" cap="none" dirty="0" smtClean="0">
                <a:solidFill>
                  <a:srgbClr val="000000"/>
                </a:solidFill>
                <a:effectLst/>
                <a:latin typeface="Arial"/>
                <a:ea typeface="Arial"/>
                <a:cs typeface="Arial"/>
                <a:sym typeface="Arial"/>
              </a:rPr>
              <a:t>Green…the outcomes for each group of players....what to look for by</a:t>
            </a:r>
            <a:r>
              <a:rPr lang="en-GB" sz="1100" b="0" i="0" u="none" strike="noStrike" cap="none" baseline="0" dirty="0" smtClean="0">
                <a:solidFill>
                  <a:srgbClr val="000000"/>
                </a:solidFill>
                <a:effectLst/>
                <a:latin typeface="Arial"/>
                <a:ea typeface="Arial"/>
                <a:cs typeface="Arial"/>
                <a:sym typeface="Arial"/>
              </a:rPr>
              <a:t> the end of this phase 1 of the whole programme</a:t>
            </a:r>
            <a:endParaRPr lang="en-GB" sz="2000" b="0" dirty="0" smtClean="0">
              <a:effectLst/>
            </a:endParaRPr>
          </a:p>
          <a:p>
            <a:pPr rtl="0"/>
            <a:r>
              <a:rPr lang="en-GB" sz="1100" b="0" i="0" u="none" strike="noStrike" cap="none" dirty="0" smtClean="0">
                <a:solidFill>
                  <a:srgbClr val="000000"/>
                </a:solidFill>
                <a:effectLst/>
                <a:latin typeface="Arial"/>
                <a:ea typeface="Arial"/>
                <a:cs typeface="Arial"/>
                <a:sym typeface="Arial"/>
              </a:rPr>
              <a:t>Blue….the outcomes of the combined activities</a:t>
            </a:r>
            <a:r>
              <a:rPr lang="en-GB" sz="1100" b="0" i="0" u="none" strike="noStrike" cap="none" baseline="0" dirty="0" smtClean="0">
                <a:solidFill>
                  <a:srgbClr val="000000"/>
                </a:solidFill>
                <a:effectLst/>
                <a:latin typeface="Arial"/>
                <a:ea typeface="Arial"/>
                <a:cs typeface="Arial"/>
                <a:sym typeface="Arial"/>
              </a:rPr>
              <a:t> for each of the 4 units. The accumulated outcomes of each unit of the programme</a:t>
            </a:r>
            <a:endParaRPr lang="en-GB" sz="2000" b="0" dirty="0" smtClean="0">
              <a:effectLst/>
            </a:endParaRPr>
          </a:p>
          <a:p>
            <a:pPr marL="158750" indent="0">
              <a:buNone/>
            </a:pPr>
            <a:r>
              <a:rPr lang="en-GB" sz="2000" dirty="0" smtClean="0"/>
              <a:t/>
            </a:r>
            <a:br>
              <a:rPr lang="en-GB" sz="2000" dirty="0" smtClean="0"/>
            </a:br>
            <a:endParaRPr sz="1900" dirty="0"/>
          </a:p>
        </p:txBody>
      </p:sp>
    </p:spTree>
    <p:extLst>
      <p:ext uri="{BB962C8B-B14F-4D97-AF65-F5344CB8AC3E}">
        <p14:creationId xmlns:p14="http://schemas.microsoft.com/office/powerpoint/2010/main" val="1267396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202fd79546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202fd7954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00" dirty="0" smtClean="0"/>
              <a:t>The</a:t>
            </a:r>
            <a:r>
              <a:rPr lang="en-GB" sz="1900" baseline="0" dirty="0" smtClean="0"/>
              <a:t> programme ‘Playing the Learning Power Game’ is based on the </a:t>
            </a:r>
            <a:r>
              <a:rPr lang="en-GB" sz="1900" baseline="0" dirty="0" smtClean="0"/>
              <a:t>3 </a:t>
            </a:r>
            <a:r>
              <a:rPr lang="en-GB" sz="1900" baseline="0" dirty="0" smtClean="0"/>
              <a:t>key models of Learning Power:</a:t>
            </a:r>
          </a:p>
          <a:p>
            <a:pPr marL="0" lvl="0" indent="0" algn="l" rtl="0">
              <a:spcBef>
                <a:spcPts val="0"/>
              </a:spcBef>
              <a:spcAft>
                <a:spcPts val="0"/>
              </a:spcAft>
              <a:buNone/>
            </a:pPr>
            <a:endParaRPr lang="en-GB" sz="1900" baseline="0" dirty="0" smtClean="0"/>
          </a:p>
          <a:p>
            <a:pPr marL="0" lvl="0" indent="0" algn="l" rtl="0">
              <a:spcBef>
                <a:spcPts val="0"/>
              </a:spcBef>
              <a:spcAft>
                <a:spcPts val="0"/>
              </a:spcAft>
              <a:buNone/>
            </a:pPr>
            <a:r>
              <a:rPr lang="en-GB" sz="1900" baseline="0" dirty="0" smtClean="0"/>
              <a:t>The Supple Learning Mind that identifies important learning </a:t>
            </a:r>
            <a:r>
              <a:rPr lang="en-GB" sz="1900" baseline="0" dirty="0" smtClean="0"/>
              <a:t>behaviours and the associated model of progression </a:t>
            </a:r>
            <a:r>
              <a:rPr lang="en-GB" sz="1900" baseline="0" dirty="0" smtClean="0"/>
              <a:t>. . . </a:t>
            </a:r>
          </a:p>
          <a:p>
            <a:pPr marL="0" lvl="0" indent="0" algn="l" rtl="0">
              <a:spcBef>
                <a:spcPts val="0"/>
              </a:spcBef>
              <a:spcAft>
                <a:spcPts val="0"/>
              </a:spcAft>
              <a:buNone/>
            </a:pPr>
            <a:endParaRPr lang="en-GB" sz="1900" baseline="0" dirty="0" smtClean="0"/>
          </a:p>
          <a:p>
            <a:pPr marL="0" lvl="0" indent="0" algn="l" rtl="0">
              <a:spcBef>
                <a:spcPts val="0"/>
              </a:spcBef>
              <a:spcAft>
                <a:spcPts val="0"/>
              </a:spcAft>
              <a:buNone/>
            </a:pPr>
            <a:r>
              <a:rPr lang="en-GB" sz="1900" baseline="0" dirty="0" smtClean="0"/>
              <a:t>The Teachers’ Palette of that describes the aspects of a learning-friendly classroom culture.</a:t>
            </a:r>
          </a:p>
          <a:p>
            <a:pPr marL="0" lvl="0" indent="0" algn="l" rtl="0">
              <a:spcBef>
                <a:spcPts val="0"/>
              </a:spcBef>
              <a:spcAft>
                <a:spcPts val="0"/>
              </a:spcAft>
              <a:buNone/>
            </a:pPr>
            <a:endParaRPr lang="en-GB" sz="1900" baseline="0" dirty="0" smtClean="0"/>
          </a:p>
          <a:p>
            <a:pPr marL="0" lvl="0" indent="0" algn="l" rtl="0">
              <a:spcBef>
                <a:spcPts val="0"/>
              </a:spcBef>
              <a:spcAft>
                <a:spcPts val="0"/>
              </a:spcAft>
              <a:buNone/>
            </a:pPr>
            <a:r>
              <a:rPr lang="en-GB" sz="1900" baseline="0" dirty="0" smtClean="0"/>
              <a:t>Let’s explore each of these models in turn . . . </a:t>
            </a:r>
            <a:endParaRPr sz="1900" dirty="0"/>
          </a:p>
        </p:txBody>
      </p:sp>
    </p:spTree>
    <p:extLst>
      <p:ext uri="{BB962C8B-B14F-4D97-AF65-F5344CB8AC3E}">
        <p14:creationId xmlns:p14="http://schemas.microsoft.com/office/powerpoint/2010/main" val="150534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4" name="Google Shape;58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 sz="1100" dirty="0">
                <a:latin typeface="Calibri"/>
                <a:ea typeface="Calibri"/>
                <a:cs typeface="Calibri"/>
                <a:sym typeface="Calibri"/>
              </a:rPr>
              <a:t>How the supple learning mind is made </a:t>
            </a:r>
            <a:r>
              <a:rPr lang="en" sz="1100" dirty="0" smtClean="0">
                <a:latin typeface="Calibri"/>
                <a:ea typeface="Calibri"/>
                <a:cs typeface="Calibri"/>
                <a:sym typeface="Calibri"/>
              </a:rPr>
              <a:t>up.</a:t>
            </a:r>
            <a:r>
              <a:rPr lang="en-GB" sz="1100" dirty="0" smtClean="0">
                <a:latin typeface="Calibri"/>
                <a:ea typeface="Calibri"/>
                <a:cs typeface="Calibri"/>
                <a:sym typeface="Calibri"/>
              </a:rPr>
              <a:t>It came from research into learning undertaken at Bristol University about 20 years ago.</a:t>
            </a:r>
          </a:p>
          <a:p>
            <a:pPr marL="0" marR="0" lvl="0" indent="0" algn="l" rtl="0">
              <a:lnSpc>
                <a:spcPct val="100000"/>
              </a:lnSpc>
              <a:spcBef>
                <a:spcPts val="0"/>
              </a:spcBef>
              <a:spcAft>
                <a:spcPts val="0"/>
              </a:spcAft>
              <a:buSzPts val="1100"/>
              <a:buNone/>
            </a:pPr>
            <a:r>
              <a:rPr lang="en" sz="1100" dirty="0" smtClean="0">
                <a:latin typeface="Calibri"/>
                <a:ea typeface="Calibri"/>
                <a:cs typeface="Calibri"/>
                <a:sym typeface="Calibri"/>
              </a:rPr>
              <a:t>Brief </a:t>
            </a:r>
            <a:r>
              <a:rPr lang="en" sz="1100" dirty="0">
                <a:latin typeface="Calibri"/>
                <a:ea typeface="Calibri"/>
                <a:cs typeface="Calibri"/>
                <a:sym typeface="Calibri"/>
              </a:rPr>
              <a:t>overview</a:t>
            </a:r>
            <a:endParaRPr sz="11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The supple learning mind framework captures the key psychological characteristics that are judged to be of the highest value in helping students to learn...how to be tenacious and resourceful, imaginative and logical, self disciplined and self aware, collaborative and inquisitive as learners. They </a:t>
            </a:r>
            <a:r>
              <a:rPr lang="en" sz="1100" b="1" dirty="0">
                <a:solidFill>
                  <a:schemeClr val="dk1"/>
                </a:solidFill>
                <a:latin typeface="Calibri"/>
                <a:ea typeface="Calibri"/>
                <a:cs typeface="Calibri"/>
                <a:sym typeface="Calibri"/>
              </a:rPr>
              <a:t>shape how we learn</a:t>
            </a:r>
            <a:endParaRPr sz="11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b="1" dirty="0">
              <a:solidFill>
                <a:srgbClr val="333333"/>
              </a:solidFill>
              <a:highlight>
                <a:schemeClr val="lt1"/>
              </a:highlight>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Font typeface="Arial"/>
              <a:buNone/>
            </a:pPr>
            <a:endParaRPr sz="1100" dirty="0">
              <a:solidFill>
                <a:srgbClr val="333333"/>
              </a:solidFill>
              <a:highlight>
                <a:schemeClr val="lt1"/>
              </a:highlight>
              <a:latin typeface="Open Sans"/>
              <a:ea typeface="Open Sans"/>
              <a:cs typeface="Open Sans"/>
              <a:sym typeface="Open Sans"/>
            </a:endParaRPr>
          </a:p>
          <a:p>
            <a:pPr marL="0" marR="0" lvl="0" indent="0" algn="l" rtl="0">
              <a:lnSpc>
                <a:spcPct val="100000"/>
              </a:lnSpc>
              <a:spcBef>
                <a:spcPts val="0"/>
              </a:spcBef>
              <a:spcAft>
                <a:spcPts val="0"/>
              </a:spcAft>
              <a:buSzPts val="1100"/>
              <a:buNone/>
            </a:pPr>
            <a:endParaRPr sz="1100" dirty="0">
              <a:latin typeface="Calibri"/>
              <a:ea typeface="Calibri"/>
              <a:cs typeface="Calibri"/>
              <a:sym typeface="Calibri"/>
            </a:endParaRPr>
          </a:p>
        </p:txBody>
      </p:sp>
    </p:spTree>
    <p:extLst>
      <p:ext uri="{BB962C8B-B14F-4D97-AF65-F5344CB8AC3E}">
        <p14:creationId xmlns:p14="http://schemas.microsoft.com/office/powerpoint/2010/main" val="3408169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 </a:t>
            </a:r>
            <a:r>
              <a:rPr lang="en" sz="1100" dirty="0"/>
              <a:t>We’ll build up the supple learning mind that we want to help students to develop, starting with</a:t>
            </a:r>
            <a:endParaRPr sz="1100" dirty="0"/>
          </a:p>
          <a:p>
            <a:pPr marL="457200" lvl="0" indent="-317500" algn="l" rtl="0">
              <a:lnSpc>
                <a:spcPct val="100000"/>
              </a:lnSpc>
              <a:spcBef>
                <a:spcPts val="0"/>
              </a:spcBef>
              <a:spcAft>
                <a:spcPts val="0"/>
              </a:spcAft>
              <a:buSzPts val="1400"/>
              <a:buChar char="●"/>
            </a:pPr>
            <a:r>
              <a:rPr lang="en" sz="1100" dirty="0"/>
              <a:t> the cognitive group; the workhorse of learning, the behaviours we tend to think of first. </a:t>
            </a:r>
            <a:endParaRPr sz="1100" dirty="0"/>
          </a:p>
          <a:p>
            <a:pPr marL="0" lvl="0" indent="0" algn="l" rtl="0">
              <a:lnSpc>
                <a:spcPct val="100000"/>
              </a:lnSpc>
              <a:spcBef>
                <a:spcPts val="0"/>
              </a:spcBef>
              <a:spcAft>
                <a:spcPts val="0"/>
              </a:spcAft>
              <a:buSzPts val="1100"/>
              <a:buNone/>
            </a:pPr>
            <a:endParaRPr sz="1100" dirty="0"/>
          </a:p>
          <a:p>
            <a:pPr marL="0" lvl="0" indent="0" algn="l" rtl="0">
              <a:lnSpc>
                <a:spcPct val="100000"/>
              </a:lnSpc>
              <a:spcBef>
                <a:spcPts val="0"/>
              </a:spcBef>
              <a:spcAft>
                <a:spcPts val="0"/>
              </a:spcAft>
              <a:buSzPts val="1100"/>
              <a:buNone/>
            </a:pPr>
            <a:r>
              <a:rPr lang="en" sz="1100" dirty="0"/>
              <a:t>While these behaviours are all crucial in making learning stick they are not the be all and end all of learning.  There’s far more to learning than cognition.</a:t>
            </a:r>
            <a:endParaRPr sz="1100" dirty="0"/>
          </a:p>
        </p:txBody>
      </p:sp>
      <p:sp>
        <p:nvSpPr>
          <p:cNvPr id="595" name="Google Shape;595;p10: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9148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3" name="Google Shape;6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dirty="0"/>
              <a:t>The bedrock of our learning habits are our feelings. </a:t>
            </a:r>
            <a:endParaRPr sz="1100" dirty="0"/>
          </a:p>
          <a:p>
            <a:pPr marL="0" lvl="0" indent="0" algn="l" rtl="0">
              <a:lnSpc>
                <a:spcPct val="100000"/>
              </a:lnSpc>
              <a:spcBef>
                <a:spcPts val="0"/>
              </a:spcBef>
              <a:spcAft>
                <a:spcPts val="0"/>
              </a:spcAft>
              <a:buSzPts val="1100"/>
              <a:buNone/>
            </a:pPr>
            <a:r>
              <a:rPr lang="en" sz="1100" dirty="0"/>
              <a:t>Without perseverance little learning will take place. </a:t>
            </a:r>
            <a:endParaRPr sz="1100" dirty="0"/>
          </a:p>
          <a:p>
            <a:pPr marL="0" lvl="0" indent="0" algn="l" rtl="0">
              <a:lnSpc>
                <a:spcPct val="100000"/>
              </a:lnSpc>
              <a:spcBef>
                <a:spcPts val="0"/>
              </a:spcBef>
              <a:spcAft>
                <a:spcPts val="0"/>
              </a:spcAft>
              <a:buSzPts val="1100"/>
              <a:buNone/>
            </a:pPr>
            <a:r>
              <a:rPr lang="en" sz="1100" dirty="0"/>
              <a:t>Without knowing how to manage distractions little learning will stick. </a:t>
            </a:r>
            <a:endParaRPr sz="1100" dirty="0"/>
          </a:p>
          <a:p>
            <a:pPr marL="0" lvl="0" indent="0" algn="l" rtl="0">
              <a:lnSpc>
                <a:spcPct val="100000"/>
              </a:lnSpc>
              <a:spcBef>
                <a:spcPts val="0"/>
              </a:spcBef>
              <a:spcAft>
                <a:spcPts val="0"/>
              </a:spcAft>
              <a:buSzPts val="1100"/>
              <a:buNone/>
            </a:pPr>
            <a:r>
              <a:rPr lang="en" sz="1100" dirty="0"/>
              <a:t>Without determination in noticing much will be missed </a:t>
            </a:r>
            <a:endParaRPr lang="en-GB" sz="1100" dirty="0" smtClean="0"/>
          </a:p>
          <a:p>
            <a:pPr marL="0" lvl="0" indent="0" algn="l" rtl="0">
              <a:lnSpc>
                <a:spcPct val="100000"/>
              </a:lnSpc>
              <a:spcBef>
                <a:spcPts val="0"/>
              </a:spcBef>
              <a:spcAft>
                <a:spcPts val="0"/>
              </a:spcAft>
              <a:buSzPts val="1100"/>
              <a:buNone/>
            </a:pPr>
            <a:r>
              <a:rPr lang="en-GB" sz="1100" b="1" dirty="0" smtClean="0"/>
              <a:t>How we feel Impacts on how we attend</a:t>
            </a:r>
            <a:r>
              <a:rPr lang="en" sz="1100" b="1" dirty="0" smtClean="0"/>
              <a:t> </a:t>
            </a:r>
            <a:endParaRPr sz="1100" b="1" dirty="0"/>
          </a:p>
        </p:txBody>
      </p:sp>
      <p:sp>
        <p:nvSpPr>
          <p:cNvPr id="604" name="Google Shape;604;p11: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55066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dirty="0"/>
              <a:t>With the ever increasing connectivity in our world our ability to interact, learn and build knowledge with others becomes ever more essential.</a:t>
            </a:r>
            <a:endParaRPr sz="1100" dirty="0"/>
          </a:p>
        </p:txBody>
      </p:sp>
      <p:sp>
        <p:nvSpPr>
          <p:cNvPr id="614" name="Google Shape;614;p12: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3789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4" name="Google Shape;62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dirty="0"/>
              <a:t>And last but not least... the strategic aspects of learning... which have been shown, relatively recently in the world of education, to be so essential in making any learning stick</a:t>
            </a:r>
            <a:r>
              <a:rPr lang="en" sz="1100" dirty="0" smtClean="0"/>
              <a:t>. (</a:t>
            </a:r>
            <a:r>
              <a:rPr lang="en" sz="1100" dirty="0"/>
              <a:t>i.e. metacognition and self regulation)</a:t>
            </a:r>
            <a:endParaRPr sz="1100" dirty="0"/>
          </a:p>
        </p:txBody>
      </p:sp>
      <p:sp>
        <p:nvSpPr>
          <p:cNvPr id="625" name="Google Shape;625;p13: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46849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6" name="Google Shape;63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300"/>
              </a:spcBef>
              <a:spcAft>
                <a:spcPts val="0"/>
              </a:spcAft>
              <a:buClr>
                <a:schemeClr val="dk1"/>
              </a:buClr>
              <a:buSzPts val="1100"/>
              <a:buFont typeface="Arial"/>
              <a:buNone/>
            </a:pPr>
            <a:r>
              <a:rPr lang="en" sz="1100" dirty="0">
                <a:solidFill>
                  <a:srgbClr val="333333"/>
                </a:solidFill>
                <a:highlight>
                  <a:schemeClr val="lt1"/>
                </a:highlight>
                <a:latin typeface="Calibri"/>
                <a:ea typeface="Calibri"/>
                <a:cs typeface="Calibri"/>
                <a:sym typeface="Calibri"/>
              </a:rPr>
              <a:t>Underlying this approach is a recognition that learning how to learn involves more than skills, it involves students’ attitudes, values, interests and beliefs as well. It’s about helping students to help themselves to be </a:t>
            </a:r>
            <a:r>
              <a:rPr lang="en" sz="1100" b="1" dirty="0">
                <a:solidFill>
                  <a:srgbClr val="333333"/>
                </a:solidFill>
                <a:highlight>
                  <a:schemeClr val="lt1"/>
                </a:highlight>
                <a:latin typeface="Calibri"/>
                <a:ea typeface="Calibri"/>
                <a:cs typeface="Calibri"/>
                <a:sym typeface="Calibri"/>
              </a:rPr>
              <a:t>disposed</a:t>
            </a:r>
            <a:r>
              <a:rPr lang="en" sz="1100" dirty="0">
                <a:solidFill>
                  <a:srgbClr val="333333"/>
                </a:solidFill>
                <a:highlight>
                  <a:schemeClr val="lt1"/>
                </a:highlight>
                <a:latin typeface="Calibri"/>
                <a:ea typeface="Calibri"/>
                <a:cs typeface="Calibri"/>
                <a:sym typeface="Calibri"/>
              </a:rPr>
              <a:t> to persist, to question and be curious, to collaborate harmoniously and to be open to new ideas.</a:t>
            </a:r>
            <a:endParaRPr sz="1100" dirty="0">
              <a:solidFill>
                <a:srgbClr val="333333"/>
              </a:solidFill>
              <a:highlight>
                <a:schemeClr val="lt1"/>
              </a:highlight>
              <a:latin typeface="Calibri"/>
              <a:ea typeface="Calibri"/>
              <a:cs typeface="Calibri"/>
              <a:sym typeface="Calibri"/>
            </a:endParaRPr>
          </a:p>
          <a:p>
            <a:pPr marL="0" marR="0" lvl="0" indent="0" algn="l" rtl="0">
              <a:lnSpc>
                <a:spcPct val="100000"/>
              </a:lnSpc>
              <a:spcBef>
                <a:spcPts val="900"/>
              </a:spcBef>
              <a:spcAft>
                <a:spcPts val="0"/>
              </a:spcAft>
              <a:buSzPts val="1100"/>
              <a:buNone/>
            </a:pPr>
            <a:endParaRPr sz="1100" dirty="0">
              <a:solidFill>
                <a:srgbClr val="333333"/>
              </a:solidFill>
              <a:highlight>
                <a:srgbClr val="FFFFFF"/>
              </a:highlight>
              <a:latin typeface="Open Sans"/>
              <a:ea typeface="Open Sans"/>
              <a:cs typeface="Open Sans"/>
              <a:sym typeface="Open Sans"/>
            </a:endParaRPr>
          </a:p>
        </p:txBody>
      </p:sp>
    </p:spTree>
    <p:extLst>
      <p:ext uri="{BB962C8B-B14F-4D97-AF65-F5344CB8AC3E}">
        <p14:creationId xmlns:p14="http://schemas.microsoft.com/office/powerpoint/2010/main" val="1562919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It</a:t>
            </a:r>
            <a:r>
              <a:rPr lang="en-GB" baseline="0" dirty="0" smtClean="0"/>
              <a:t> is impossible to tackle all 17 behaviours at the outset – to try would exhaust teachers and confuse learners.</a:t>
            </a:r>
          </a:p>
          <a:p>
            <a:r>
              <a:rPr lang="en-GB" baseline="0" dirty="0" smtClean="0"/>
              <a:t>Hence the programme identifies 4 key learning behaviours to make a start on, and feeds a further 8 in towards the end of the programme</a:t>
            </a:r>
          </a:p>
          <a:p>
            <a:endParaRPr lang="en-GB" baseline="0" dirty="0" smtClean="0"/>
          </a:p>
          <a:p>
            <a:r>
              <a:rPr lang="en-GB" baseline="0" dirty="0" smtClean="0"/>
              <a:t>The foundational 4 are Perseverance, Questioning, Collaboration and Revising.</a:t>
            </a:r>
          </a:p>
          <a:p>
            <a:endParaRPr lang="en-GB" baseline="0" dirty="0" smtClean="0"/>
          </a:p>
          <a:p>
            <a:pPr rtl="0"/>
            <a:r>
              <a:rPr lang="en-GB" sz="1100" b="0" i="0" u="none" strike="noStrike" cap="none" dirty="0" smtClean="0">
                <a:solidFill>
                  <a:srgbClr val="000000"/>
                </a:solidFill>
                <a:effectLst/>
                <a:latin typeface="Arial"/>
                <a:ea typeface="Arial"/>
                <a:cs typeface="Arial"/>
                <a:sym typeface="Arial"/>
              </a:rPr>
              <a:t>[Why these 4 ?</a:t>
            </a:r>
            <a:endParaRPr lang="en-GB" b="0" dirty="0" smtClean="0">
              <a:effectLst/>
            </a:endParaRPr>
          </a:p>
          <a:p>
            <a:pPr rtl="0"/>
            <a:r>
              <a:rPr lang="en-GB" b="0" dirty="0" smtClean="0">
                <a:effectLst/>
              </a:rPr>
              <a:t/>
            </a:r>
            <a:br>
              <a:rPr lang="en-GB" b="0" dirty="0" smtClean="0">
                <a:effectLst/>
              </a:rPr>
            </a:br>
            <a:r>
              <a:rPr lang="en-GB" sz="1100" b="0" i="0" u="none" strike="noStrike" cap="none" dirty="0" smtClean="0">
                <a:solidFill>
                  <a:srgbClr val="000000"/>
                </a:solidFill>
                <a:effectLst/>
                <a:latin typeface="Arial"/>
                <a:ea typeface="Arial"/>
                <a:cs typeface="Arial"/>
                <a:sym typeface="Arial"/>
              </a:rPr>
              <a:t>Perseverance - because it is the main thing that teachers tell us would most help their students to become less dependent and needy</a:t>
            </a:r>
            <a:endParaRPr lang="en-GB" b="0" dirty="0" smtClean="0">
              <a:effectLst/>
            </a:endParaRPr>
          </a:p>
          <a:p>
            <a:pPr rtl="0"/>
            <a:r>
              <a:rPr lang="en-GB" sz="1100" b="0" i="0" u="none" strike="noStrike" cap="none" dirty="0" smtClean="0">
                <a:solidFill>
                  <a:srgbClr val="000000"/>
                </a:solidFill>
                <a:effectLst/>
                <a:latin typeface="Arial"/>
                <a:ea typeface="Arial"/>
                <a:cs typeface="Arial"/>
                <a:sym typeface="Arial"/>
              </a:rPr>
              <a:t>Questioning - because motivation and engagement are rooted in curiosity</a:t>
            </a:r>
            <a:endParaRPr lang="en-GB" b="0" dirty="0" smtClean="0">
              <a:effectLst/>
            </a:endParaRPr>
          </a:p>
          <a:p>
            <a:pPr rtl="0"/>
            <a:r>
              <a:rPr lang="en-GB" sz="1100" b="0" i="0" u="none" strike="noStrike" cap="none" dirty="0" smtClean="0">
                <a:solidFill>
                  <a:srgbClr val="000000"/>
                </a:solidFill>
                <a:effectLst/>
                <a:latin typeface="Arial"/>
                <a:ea typeface="Arial"/>
                <a:cs typeface="Arial"/>
                <a:sym typeface="Arial"/>
              </a:rPr>
              <a:t>Collaboration - because learning with and from others lies at the heart of the learning-friendly classroom</a:t>
            </a:r>
            <a:endParaRPr lang="en-GB" b="0" dirty="0" smtClean="0">
              <a:effectLst/>
            </a:endParaRPr>
          </a:p>
          <a:p>
            <a:pPr rtl="0"/>
            <a:r>
              <a:rPr lang="en-GB" sz="1100" b="0" i="0" u="none" strike="noStrike" cap="none" dirty="0" smtClean="0">
                <a:solidFill>
                  <a:srgbClr val="000000"/>
                </a:solidFill>
                <a:effectLst/>
                <a:latin typeface="Arial"/>
                <a:ea typeface="Arial"/>
                <a:cs typeface="Arial"/>
                <a:sym typeface="Arial"/>
              </a:rPr>
              <a:t>Revising - because without a willingness to do / see things differently, students repeat their existing patterns of behaviour ]</a:t>
            </a:r>
            <a:endParaRPr lang="en-GB" b="0" dirty="0" smtClean="0">
              <a:effectLst/>
            </a:endParaRPr>
          </a:p>
          <a:p>
            <a:r>
              <a:rPr lang="en-GB" dirty="0" smtClean="0"/>
              <a:t/>
            </a:r>
            <a:br>
              <a:rPr lang="en-GB" dirty="0" smtClean="0"/>
            </a:br>
            <a:endParaRPr lang="en-GB" baseline="0" dirty="0" smtClean="0"/>
          </a:p>
        </p:txBody>
      </p:sp>
    </p:spTree>
    <p:extLst>
      <p:ext uri="{BB962C8B-B14F-4D97-AF65-F5344CB8AC3E}">
        <p14:creationId xmlns:p14="http://schemas.microsoft.com/office/powerpoint/2010/main" val="118242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place">
  <p:cSld name="replace">
    <p:spTree>
      <p:nvGrpSpPr>
        <p:cNvPr id="1" name="Shape 13"/>
        <p:cNvGrpSpPr/>
        <p:nvPr/>
      </p:nvGrpSpPr>
      <p:grpSpPr>
        <a:xfrm>
          <a:off x="0" y="0"/>
          <a:ext cx="0" cy="0"/>
          <a:chOff x="0" y="0"/>
          <a:chExt cx="0" cy="0"/>
        </a:xfrm>
      </p:grpSpPr>
      <p:sp>
        <p:nvSpPr>
          <p:cNvPr id="14" name="Google Shape;14;p2"/>
          <p:cNvSpPr txBox="1">
            <a:spLocks noGrp="1"/>
          </p:cNvSpPr>
          <p:nvPr>
            <p:ph type="body" idx="1"/>
          </p:nvPr>
        </p:nvSpPr>
        <p:spPr>
          <a:xfrm>
            <a:off x="381822" y="1120588"/>
            <a:ext cx="6385500" cy="3587700"/>
          </a:xfrm>
          <a:prstGeom prst="rect">
            <a:avLst/>
          </a:prstGeom>
          <a:noFill/>
          <a:ln>
            <a:noFill/>
          </a:ln>
        </p:spPr>
        <p:txBody>
          <a:bodyPr spcFirstLastPara="1" wrap="square" lIns="91425" tIns="45700" rIns="91425" bIns="45700" anchor="ctr" anchorCtr="0">
            <a:noAutofit/>
          </a:bodyPr>
          <a:lstStyle>
            <a:lvl1pPr marL="457200" lvl="0" indent="-381000" algn="l" rtl="0">
              <a:lnSpc>
                <a:spcPct val="100000"/>
              </a:lnSpc>
              <a:spcBef>
                <a:spcPts val="560"/>
              </a:spcBef>
              <a:spcAft>
                <a:spcPts val="0"/>
              </a:spcAft>
              <a:buSzPts val="2400"/>
              <a:buChar char="●"/>
              <a:defRPr sz="2800">
                <a:latin typeface="Calibri"/>
                <a:ea typeface="Calibri"/>
                <a:cs typeface="Calibri"/>
                <a:sym typeface="Calibri"/>
              </a:defRPr>
            </a:lvl1pPr>
            <a:lvl2pPr marL="914400" lvl="1" indent="-355600" algn="l" rtl="0">
              <a:lnSpc>
                <a:spcPct val="100000"/>
              </a:lnSpc>
              <a:spcBef>
                <a:spcPts val="400"/>
              </a:spcBef>
              <a:spcAft>
                <a:spcPts val="0"/>
              </a:spcAft>
              <a:buSzPts val="2000"/>
              <a:buChar char="○"/>
              <a:defRPr sz="2000">
                <a:latin typeface="Calibri"/>
                <a:ea typeface="Calibri"/>
                <a:cs typeface="Calibri"/>
                <a:sym typeface="Calibri"/>
              </a:defRPr>
            </a:lvl2pPr>
            <a:lvl3pPr marL="1371600" lvl="2" indent="-317500" algn="l" rtl="0">
              <a:lnSpc>
                <a:spcPct val="100000"/>
              </a:lnSpc>
              <a:spcBef>
                <a:spcPts val="280"/>
              </a:spcBef>
              <a:spcAft>
                <a:spcPts val="0"/>
              </a:spcAft>
              <a:buSzPts val="1400"/>
              <a:buChar char="■"/>
              <a:defRPr sz="1800">
                <a:latin typeface="Calibri"/>
                <a:ea typeface="Calibri"/>
                <a:cs typeface="Calibri"/>
                <a:sym typeface="Calibri"/>
              </a:defRPr>
            </a:lvl3pPr>
            <a:lvl4pPr marL="1828800" lvl="3" indent="-304800" algn="l" rtl="0">
              <a:lnSpc>
                <a:spcPct val="100000"/>
              </a:lnSpc>
              <a:spcBef>
                <a:spcPts val="240"/>
              </a:spcBef>
              <a:spcAft>
                <a:spcPts val="0"/>
              </a:spcAft>
              <a:buSzPts val="1200"/>
              <a:buChar char="●"/>
              <a:defRPr sz="1600">
                <a:latin typeface="Calibri"/>
                <a:ea typeface="Calibri"/>
                <a:cs typeface="Calibri"/>
                <a:sym typeface="Calibri"/>
              </a:defRPr>
            </a:lvl4pPr>
            <a:lvl5pPr marL="2286000" lvl="4" indent="-298450" algn="l" rtl="0">
              <a:lnSpc>
                <a:spcPct val="100000"/>
              </a:lnSpc>
              <a:spcBef>
                <a:spcPts val="220"/>
              </a:spcBef>
              <a:spcAft>
                <a:spcPts val="0"/>
              </a:spcAft>
              <a:buSzPts val="1100"/>
              <a:buChar char="○"/>
              <a:defRPr sz="1400">
                <a:latin typeface="Calibri"/>
                <a:ea typeface="Calibri"/>
                <a:cs typeface="Calibri"/>
                <a:sym typeface="Calibri"/>
              </a:defRPr>
            </a:lvl5pPr>
            <a:lvl6pPr marL="2743200" lvl="5" indent="-304800" algn="l" rtl="0">
              <a:lnSpc>
                <a:spcPct val="100000"/>
              </a:lnSpc>
              <a:spcBef>
                <a:spcPts val="240"/>
              </a:spcBef>
              <a:spcAft>
                <a:spcPts val="0"/>
              </a:spcAft>
              <a:buSzPts val="1200"/>
              <a:buChar char="■"/>
              <a:defRPr sz="2000"/>
            </a:lvl6pPr>
            <a:lvl7pPr marL="3200400" lvl="6" indent="-304800" algn="l" rtl="0">
              <a:lnSpc>
                <a:spcPct val="100000"/>
              </a:lnSpc>
              <a:spcBef>
                <a:spcPts val="240"/>
              </a:spcBef>
              <a:spcAft>
                <a:spcPts val="0"/>
              </a:spcAft>
              <a:buSzPts val="1200"/>
              <a:buChar char="●"/>
              <a:defRPr sz="2000"/>
            </a:lvl7pPr>
            <a:lvl8pPr marL="3657600" lvl="7" indent="-304800" algn="l" rtl="0">
              <a:lnSpc>
                <a:spcPct val="100000"/>
              </a:lnSpc>
              <a:spcBef>
                <a:spcPts val="240"/>
              </a:spcBef>
              <a:spcAft>
                <a:spcPts val="0"/>
              </a:spcAft>
              <a:buSzPts val="1200"/>
              <a:buChar char="○"/>
              <a:defRPr sz="2000"/>
            </a:lvl8pPr>
            <a:lvl9pPr marL="4114800" lvl="8" indent="-304800" algn="l" rtl="0">
              <a:lnSpc>
                <a:spcPct val="100000"/>
              </a:lnSpc>
              <a:spcBef>
                <a:spcPts val="240"/>
              </a:spcBef>
              <a:spcAft>
                <a:spcPts val="0"/>
              </a:spcAft>
              <a:buSzPts val="1200"/>
              <a:buChar char="■"/>
              <a:defRPr sz="2000"/>
            </a:lvl9pPr>
          </a:lstStyle>
          <a:p>
            <a:endParaRPr/>
          </a:p>
        </p:txBody>
      </p:sp>
      <p:sp>
        <p:nvSpPr>
          <p:cNvPr id="15" name="Google Shape;15;p2"/>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3200"/>
              <a:buNone/>
              <a:defRPr>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 name="Google Shape;16;p2"/>
          <p:cNvSpPr txBox="1">
            <a:spLocks noGrp="1"/>
          </p:cNvSpPr>
          <p:nvPr>
            <p:ph type="body" idx="2"/>
          </p:nvPr>
        </p:nvSpPr>
        <p:spPr>
          <a:xfrm>
            <a:off x="6838961" y="1105852"/>
            <a:ext cx="1926300" cy="3600600"/>
          </a:xfrm>
          <a:prstGeom prst="rect">
            <a:avLst/>
          </a:prstGeom>
          <a:noFill/>
          <a:ln>
            <a:noFill/>
          </a:ln>
        </p:spPr>
        <p:txBody>
          <a:bodyPr spcFirstLastPara="1" wrap="square" lIns="91425" tIns="45700" rIns="91425" bIns="45700" anchor="ctr" anchorCtr="0">
            <a:noAutofit/>
          </a:bodyPr>
          <a:lstStyle>
            <a:lvl1pPr marL="457200" lvl="0" indent="-381000" algn="l" rtl="0">
              <a:lnSpc>
                <a:spcPct val="100000"/>
              </a:lnSpc>
              <a:spcBef>
                <a:spcPts val="560"/>
              </a:spcBef>
              <a:spcAft>
                <a:spcPts val="0"/>
              </a:spcAft>
              <a:buSzPts val="2400"/>
              <a:buChar char="●"/>
              <a:defRPr>
                <a:latin typeface="Calibri"/>
                <a:ea typeface="Calibri"/>
                <a:cs typeface="Calibri"/>
                <a:sym typeface="Calibri"/>
              </a:defRPr>
            </a:lvl1pPr>
            <a:lvl2pPr marL="914400" lvl="1" indent="-355600" algn="l" rtl="0">
              <a:lnSpc>
                <a:spcPct val="100000"/>
              </a:lnSpc>
              <a:spcBef>
                <a:spcPts val="400"/>
              </a:spcBef>
              <a:spcAft>
                <a:spcPts val="0"/>
              </a:spcAft>
              <a:buSzPts val="2000"/>
              <a:buChar char="○"/>
              <a:defRPr>
                <a:latin typeface="Calibri"/>
                <a:ea typeface="Calibri"/>
                <a:cs typeface="Calibri"/>
                <a:sym typeface="Calibri"/>
              </a:defRPr>
            </a:lvl2pPr>
            <a:lvl3pPr marL="1371600" lvl="2" indent="-317500" algn="l" rtl="0">
              <a:lnSpc>
                <a:spcPct val="100000"/>
              </a:lnSpc>
              <a:spcBef>
                <a:spcPts val="280"/>
              </a:spcBef>
              <a:spcAft>
                <a:spcPts val="0"/>
              </a:spcAft>
              <a:buSzPts val="1400"/>
              <a:buChar char="■"/>
              <a:defRPr>
                <a:latin typeface="Calibri"/>
                <a:ea typeface="Calibri"/>
                <a:cs typeface="Calibri"/>
                <a:sym typeface="Calibri"/>
              </a:defRPr>
            </a:lvl3pPr>
            <a:lvl4pPr marL="1828800" lvl="3" indent="-304800" algn="l" rtl="0">
              <a:lnSpc>
                <a:spcPct val="100000"/>
              </a:lnSpc>
              <a:spcBef>
                <a:spcPts val="240"/>
              </a:spcBef>
              <a:spcAft>
                <a:spcPts val="0"/>
              </a:spcAft>
              <a:buSzPts val="1200"/>
              <a:buChar char="●"/>
              <a:defRPr>
                <a:latin typeface="Calibri"/>
                <a:ea typeface="Calibri"/>
                <a:cs typeface="Calibri"/>
                <a:sym typeface="Calibri"/>
              </a:defRPr>
            </a:lvl4pPr>
            <a:lvl5pPr marL="2286000" lvl="4" indent="-298450" algn="l" rtl="0">
              <a:lnSpc>
                <a:spcPct val="100000"/>
              </a:lnSpc>
              <a:spcBef>
                <a:spcPts val="220"/>
              </a:spcBef>
              <a:spcAft>
                <a:spcPts val="0"/>
              </a:spcAft>
              <a:buSzPts val="1100"/>
              <a:buChar char="○"/>
              <a:defRPr>
                <a:latin typeface="Calibri"/>
                <a:ea typeface="Calibri"/>
                <a:cs typeface="Calibri"/>
                <a:sym typeface="Calibri"/>
              </a:defRPr>
            </a:lvl5pPr>
            <a:lvl6pPr marL="2743200" lvl="5" indent="-304800" algn="l" rtl="0">
              <a:lnSpc>
                <a:spcPct val="100000"/>
              </a:lnSpc>
              <a:spcBef>
                <a:spcPts val="240"/>
              </a:spcBef>
              <a:spcAft>
                <a:spcPts val="0"/>
              </a:spcAft>
              <a:buSzPts val="1200"/>
              <a:buChar char="■"/>
              <a:defRPr/>
            </a:lvl6pPr>
            <a:lvl7pPr marL="3200400" lvl="6" indent="-304800" algn="l" rtl="0">
              <a:lnSpc>
                <a:spcPct val="100000"/>
              </a:lnSpc>
              <a:spcBef>
                <a:spcPts val="240"/>
              </a:spcBef>
              <a:spcAft>
                <a:spcPts val="0"/>
              </a:spcAft>
              <a:buSzPts val="1200"/>
              <a:buChar char="●"/>
              <a:defRPr/>
            </a:lvl7pPr>
            <a:lvl8pPr marL="3657600" lvl="7" indent="-304800" algn="l" rtl="0">
              <a:lnSpc>
                <a:spcPct val="100000"/>
              </a:lnSpc>
              <a:spcBef>
                <a:spcPts val="240"/>
              </a:spcBef>
              <a:spcAft>
                <a:spcPts val="0"/>
              </a:spcAft>
              <a:buSzPts val="1200"/>
              <a:buChar char="○"/>
              <a:defRPr/>
            </a:lvl8pPr>
            <a:lvl9pPr marL="4114800" lvl="8" indent="-304800" algn="l" rtl="0">
              <a:lnSpc>
                <a:spcPct val="100000"/>
              </a:lnSpc>
              <a:spcBef>
                <a:spcPts val="240"/>
              </a:spcBef>
              <a:spcAft>
                <a:spcPts val="0"/>
              </a:spcAft>
              <a:buSzPts val="1200"/>
              <a:buChar char="■"/>
              <a:defRPr/>
            </a:lvl9pPr>
          </a:lstStyle>
          <a:p>
            <a:endParaRPr/>
          </a:p>
        </p:txBody>
      </p:sp>
      <p:sp>
        <p:nvSpPr>
          <p:cNvPr id="17" name="Google Shape;17;p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000000"/>
                </a:solidFill>
                <a:latin typeface="Calibri"/>
                <a:ea typeface="Calibri"/>
                <a:cs typeface="Calibri"/>
                <a:sym typeface="Calibri"/>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8" name="Google Shape;18;p2"/>
          <p:cNvSpPr txBox="1">
            <a:spLocks noGrp="1"/>
          </p:cNvSpPr>
          <p:nvPr>
            <p:ph type="sldNum" idx="12"/>
          </p:nvPr>
        </p:nvSpPr>
        <p:spPr>
          <a:xfrm>
            <a:off x="6661100" y="4767739"/>
            <a:ext cx="2133600" cy="273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00FF"/>
                </a:solidFill>
                <a:latin typeface="Calibri"/>
                <a:ea typeface="Calibri"/>
                <a:cs typeface="Calibri"/>
                <a:sym typeface="Calibri"/>
              </a:defRPr>
            </a:lvl1pPr>
            <a:lvl2pPr marL="0" marR="0" lvl="1" indent="0" algn="r" rtl="0">
              <a:spcBef>
                <a:spcPts val="0"/>
              </a:spcBef>
              <a:buNone/>
              <a:defRPr sz="1200" b="0" i="0" u="none" strike="noStrike" cap="none">
                <a:solidFill>
                  <a:srgbClr val="0000FF"/>
                </a:solidFill>
                <a:latin typeface="Calibri"/>
                <a:ea typeface="Calibri"/>
                <a:cs typeface="Calibri"/>
                <a:sym typeface="Calibri"/>
              </a:defRPr>
            </a:lvl2pPr>
            <a:lvl3pPr marL="0" marR="0" lvl="2" indent="0" algn="r" rtl="0">
              <a:spcBef>
                <a:spcPts val="0"/>
              </a:spcBef>
              <a:buNone/>
              <a:defRPr sz="1200" b="0" i="0" u="none" strike="noStrike" cap="none">
                <a:solidFill>
                  <a:srgbClr val="0000FF"/>
                </a:solidFill>
                <a:latin typeface="Calibri"/>
                <a:ea typeface="Calibri"/>
                <a:cs typeface="Calibri"/>
                <a:sym typeface="Calibri"/>
              </a:defRPr>
            </a:lvl3pPr>
            <a:lvl4pPr marL="0" marR="0" lvl="3" indent="0" algn="r" rtl="0">
              <a:spcBef>
                <a:spcPts val="0"/>
              </a:spcBef>
              <a:buNone/>
              <a:defRPr sz="1200" b="0" i="0" u="none" strike="noStrike" cap="none">
                <a:solidFill>
                  <a:srgbClr val="0000FF"/>
                </a:solidFill>
                <a:latin typeface="Calibri"/>
                <a:ea typeface="Calibri"/>
                <a:cs typeface="Calibri"/>
                <a:sym typeface="Calibri"/>
              </a:defRPr>
            </a:lvl4pPr>
            <a:lvl5pPr marL="0" marR="0" lvl="4" indent="0" algn="r" rtl="0">
              <a:spcBef>
                <a:spcPts val="0"/>
              </a:spcBef>
              <a:buNone/>
              <a:defRPr sz="1200" b="0" i="0" u="none" strike="noStrike" cap="none">
                <a:solidFill>
                  <a:srgbClr val="0000FF"/>
                </a:solidFill>
                <a:latin typeface="Calibri"/>
                <a:ea typeface="Calibri"/>
                <a:cs typeface="Calibri"/>
                <a:sym typeface="Calibri"/>
              </a:defRPr>
            </a:lvl5pPr>
            <a:lvl6pPr marL="0" marR="0" lvl="5" indent="0" algn="r" rtl="0">
              <a:spcBef>
                <a:spcPts val="0"/>
              </a:spcBef>
              <a:buNone/>
              <a:defRPr sz="1200" b="0" i="0" u="none" strike="noStrike" cap="none">
                <a:solidFill>
                  <a:srgbClr val="0000FF"/>
                </a:solidFill>
                <a:latin typeface="Calibri"/>
                <a:ea typeface="Calibri"/>
                <a:cs typeface="Calibri"/>
                <a:sym typeface="Calibri"/>
              </a:defRPr>
            </a:lvl6pPr>
            <a:lvl7pPr marL="0" marR="0" lvl="6" indent="0" algn="r" rtl="0">
              <a:spcBef>
                <a:spcPts val="0"/>
              </a:spcBef>
              <a:buNone/>
              <a:defRPr sz="1200" b="0" i="0" u="none" strike="noStrike" cap="none">
                <a:solidFill>
                  <a:srgbClr val="0000FF"/>
                </a:solidFill>
                <a:latin typeface="Calibri"/>
                <a:ea typeface="Calibri"/>
                <a:cs typeface="Calibri"/>
                <a:sym typeface="Calibri"/>
              </a:defRPr>
            </a:lvl7pPr>
            <a:lvl8pPr marL="0" marR="0" lvl="7" indent="0" algn="r" rtl="0">
              <a:spcBef>
                <a:spcPts val="0"/>
              </a:spcBef>
              <a:buNone/>
              <a:defRPr sz="1200" b="0" i="0" u="none" strike="noStrike" cap="none">
                <a:solidFill>
                  <a:srgbClr val="0000FF"/>
                </a:solidFill>
                <a:latin typeface="Calibri"/>
                <a:ea typeface="Calibri"/>
                <a:cs typeface="Calibri"/>
                <a:sym typeface="Calibri"/>
              </a:defRPr>
            </a:lvl8pPr>
            <a:lvl9pPr marL="0" marR="0" lvl="8" indent="0" algn="r" rtl="0">
              <a:spcBef>
                <a:spcPts val="0"/>
              </a:spcBef>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
        <p:nvSpPr>
          <p:cNvPr id="19" name="Google Shape;19;p2"/>
          <p:cNvSpPr txBox="1"/>
          <p:nvPr/>
        </p:nvSpPr>
        <p:spPr>
          <a:xfrm>
            <a:off x="3124200" y="4769644"/>
            <a:ext cx="2895600" cy="2691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898989"/>
              </a:buClr>
              <a:buSzPts val="1200"/>
              <a:buFont typeface="Calibri"/>
              <a:buNone/>
            </a:pPr>
            <a:r>
              <a:rPr lang="en" sz="1200" b="0" i="0" u="none" strike="noStrike" cap="none">
                <a:solidFill>
                  <a:srgbClr val="898989"/>
                </a:solidFill>
                <a:latin typeface="Calibri"/>
                <a:ea typeface="Calibri"/>
                <a:cs typeface="Calibri"/>
                <a:sym typeface="Calibri"/>
              </a:rPr>
              <a:t>Copyright TLO Limited 20</a:t>
            </a:r>
            <a:r>
              <a:rPr lang="en" sz="1200">
                <a:solidFill>
                  <a:srgbClr val="898989"/>
                </a:solidFill>
                <a:latin typeface="Calibri"/>
                <a:ea typeface="Calibri"/>
                <a:cs typeface="Calibri"/>
                <a:sym typeface="Calibri"/>
              </a:rPr>
              <a:t>20</a:t>
            </a:r>
            <a:endParaRPr dirty="0"/>
          </a:p>
        </p:txBody>
      </p:sp>
    </p:spTree>
    <p:extLst>
      <p:ext uri="{BB962C8B-B14F-4D97-AF65-F5344CB8AC3E}">
        <p14:creationId xmlns:p14="http://schemas.microsoft.com/office/powerpoint/2010/main" val="84027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3"/>
        <p:cNvGrpSpPr/>
        <p:nvPr/>
      </p:nvGrpSpPr>
      <p:grpSpPr>
        <a:xfrm>
          <a:off x="0" y="0"/>
          <a:ext cx="0" cy="0"/>
          <a:chOff x="0" y="0"/>
          <a:chExt cx="0" cy="0"/>
        </a:xfrm>
      </p:grpSpPr>
      <p:pic>
        <p:nvPicPr>
          <p:cNvPr id="334" name="Google Shape;334;p80" descr="Google Shape;155;p25"/>
          <p:cNvPicPr preferRelativeResize="0"/>
          <p:nvPr/>
        </p:nvPicPr>
        <p:blipFill rotWithShape="1">
          <a:blip r:embed="rId2">
            <a:alphaModFix/>
          </a:blip>
          <a:srcRect b="26040"/>
          <a:stretch/>
        </p:blipFill>
        <p:spPr>
          <a:xfrm>
            <a:off x="381001" y="4782433"/>
            <a:ext cx="417287" cy="277755"/>
          </a:xfrm>
          <a:prstGeom prst="rect">
            <a:avLst/>
          </a:prstGeom>
          <a:noFill/>
          <a:ln>
            <a:noFill/>
          </a:ln>
        </p:spPr>
      </p:pic>
      <p:sp>
        <p:nvSpPr>
          <p:cNvPr id="335" name="Google Shape;335;p80"/>
          <p:cNvSpPr txBox="1"/>
          <p:nvPr/>
        </p:nvSpPr>
        <p:spPr>
          <a:xfrm>
            <a:off x="426724" y="4755988"/>
            <a:ext cx="2804100" cy="269100"/>
          </a:xfrm>
          <a:prstGeom prst="rect">
            <a:avLst/>
          </a:prstGeom>
          <a:noFill/>
          <a:ln>
            <a:noFill/>
          </a:ln>
        </p:spPr>
        <p:txBody>
          <a:bodyPr spcFirstLastPara="1" wrap="square" lIns="45675" tIns="45675" rIns="45675" bIns="45675" anchor="ctr" anchorCtr="0">
            <a:noAutofit/>
          </a:bodyPr>
          <a:lstStyle/>
          <a:p>
            <a:pPr algn="ctr">
              <a:buClr>
                <a:srgbClr val="000090"/>
              </a:buClr>
              <a:buSzPts val="1200"/>
              <a:buFont typeface="Calibri"/>
              <a:buNone/>
            </a:pPr>
            <a:r>
              <a:rPr lang="en-GB" sz="1200" kern="0" dirty="0">
                <a:solidFill>
                  <a:srgbClr val="000090"/>
                </a:solidFill>
                <a:latin typeface="Calibri"/>
                <a:ea typeface="Calibri"/>
                <a:cs typeface="Calibri"/>
                <a:sym typeface="Calibri"/>
              </a:rPr>
              <a:t>Building Learning Power</a:t>
            </a:r>
            <a:endParaRPr sz="1400" kern="0" dirty="0">
              <a:solidFill>
                <a:srgbClr val="000000"/>
              </a:solidFill>
              <a:cs typeface="Arial"/>
              <a:sym typeface="Arial"/>
            </a:endParaRPr>
          </a:p>
        </p:txBody>
      </p:sp>
      <p:sp>
        <p:nvSpPr>
          <p:cNvPr id="336" name="Google Shape;336;p80"/>
          <p:cNvSpPr txBox="1">
            <a:spLocks noGrp="1"/>
          </p:cNvSpPr>
          <p:nvPr>
            <p:ph type="sldNum" idx="12"/>
          </p:nvPr>
        </p:nvSpPr>
        <p:spPr>
          <a:xfrm>
            <a:off x="4419600" y="4627562"/>
            <a:ext cx="2133600" cy="279300"/>
          </a:xfrm>
          <a:prstGeom prst="rect">
            <a:avLst/>
          </a:prstGeom>
          <a:noFill/>
          <a:ln>
            <a:noFill/>
          </a:ln>
        </p:spPr>
        <p:txBody>
          <a:bodyPr spcFirstLastPara="1" wrap="square" lIns="45675" tIns="45675" rIns="45675" bIns="45675" anchor="ctr" anchorCtr="0">
            <a:noAutofit/>
          </a:bodyPr>
          <a:lstStyle>
            <a:lvl1pPr marL="0" lvl="0"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1pPr>
            <a:lvl2pPr marL="0" lvl="1"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2pPr>
            <a:lvl3pPr marL="0" lvl="2"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3pPr>
            <a:lvl4pPr marL="0" lvl="3"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4pPr>
            <a:lvl5pPr marL="0" lvl="4"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5pPr>
            <a:lvl6pPr marL="0" lvl="5"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6pPr>
            <a:lvl7pPr marL="0" lvl="6"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7pPr>
            <a:lvl8pPr marL="0" lvl="7"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8pPr>
            <a:lvl9pPr marL="0" lvl="8"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9pPr>
          </a:lstStyle>
          <a:p>
            <a:fld id="{00000000-1234-1234-1234-123412341234}" type="slidenum">
              <a:rPr lang="en-GB"/>
              <a:pPr/>
              <a:t>‹#›</a:t>
            </a:fld>
            <a:endParaRPr dirty="0"/>
          </a:p>
        </p:txBody>
      </p:sp>
    </p:spTree>
    <p:extLst>
      <p:ext uri="{BB962C8B-B14F-4D97-AF65-F5344CB8AC3E}">
        <p14:creationId xmlns:p14="http://schemas.microsoft.com/office/powerpoint/2010/main" val="2665618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35"/>
        <p:cNvGrpSpPr/>
        <p:nvPr/>
      </p:nvGrpSpPr>
      <p:grpSpPr>
        <a:xfrm>
          <a:off x="0" y="0"/>
          <a:ext cx="0" cy="0"/>
          <a:chOff x="0" y="0"/>
          <a:chExt cx="0" cy="0"/>
        </a:xfrm>
      </p:grpSpPr>
      <p:sp>
        <p:nvSpPr>
          <p:cNvPr id="136" name="Google Shape;136;p32"/>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2"/>
          <p:cNvSpPr txBox="1">
            <a:spLocks noGrp="1"/>
          </p:cNvSpPr>
          <p:nvPr>
            <p:ph type="body" idx="1"/>
          </p:nvPr>
        </p:nvSpPr>
        <p:spPr>
          <a:xfrm>
            <a:off x="311700" y="1152475"/>
            <a:ext cx="3999900" cy="3416400"/>
          </a:xfrm>
          <a:prstGeom prst="rect">
            <a:avLst/>
          </a:prstGeom>
          <a:noFill/>
          <a:ln>
            <a:noFill/>
          </a:ln>
        </p:spPr>
        <p:txBody>
          <a:bodyPr spcFirstLastPara="1" wrap="square" lIns="91425" tIns="45700" rIns="91425" bIns="45700" anchor="ctr" anchorCtr="0">
            <a:noAutofit/>
          </a:bodyPr>
          <a:lstStyle>
            <a:lvl1pPr marL="457200" lvl="0" indent="-317500" algn="l">
              <a:lnSpc>
                <a:spcPct val="100000"/>
              </a:lnSpc>
              <a:spcBef>
                <a:spcPts val="560"/>
              </a:spcBef>
              <a:spcAft>
                <a:spcPts val="0"/>
              </a:spcAft>
              <a:buSzPts val="1400"/>
              <a:buChar char="●"/>
              <a:defRPr sz="1400"/>
            </a:lvl1pPr>
            <a:lvl2pPr marL="914400" lvl="1" indent="-304800" algn="l">
              <a:lnSpc>
                <a:spcPct val="100000"/>
              </a:lnSpc>
              <a:spcBef>
                <a:spcPts val="400"/>
              </a:spcBef>
              <a:spcAft>
                <a:spcPts val="0"/>
              </a:spcAft>
              <a:buSzPts val="1200"/>
              <a:buChar char="○"/>
              <a:defRPr sz="1200"/>
            </a:lvl2pPr>
            <a:lvl3pPr marL="1371600" lvl="2" indent="-304800" algn="l">
              <a:lnSpc>
                <a:spcPct val="100000"/>
              </a:lnSpc>
              <a:spcBef>
                <a:spcPts val="280"/>
              </a:spcBef>
              <a:spcAft>
                <a:spcPts val="0"/>
              </a:spcAft>
              <a:buSzPts val="1200"/>
              <a:buChar char="■"/>
              <a:defRPr sz="1200"/>
            </a:lvl3pPr>
            <a:lvl4pPr marL="1828800" lvl="3" indent="-304800" algn="l">
              <a:lnSpc>
                <a:spcPct val="100000"/>
              </a:lnSpc>
              <a:spcBef>
                <a:spcPts val="240"/>
              </a:spcBef>
              <a:spcAft>
                <a:spcPts val="0"/>
              </a:spcAft>
              <a:buSzPts val="1200"/>
              <a:buChar char="●"/>
              <a:defRPr sz="1200"/>
            </a:lvl4pPr>
            <a:lvl5pPr marL="2286000" lvl="4" indent="-304800" algn="l">
              <a:lnSpc>
                <a:spcPct val="100000"/>
              </a:lnSpc>
              <a:spcBef>
                <a:spcPts val="220"/>
              </a:spcBef>
              <a:spcAft>
                <a:spcPts val="0"/>
              </a:spcAft>
              <a:buSzPts val="1200"/>
              <a:buChar char="○"/>
              <a:defRPr sz="1200"/>
            </a:lvl5pPr>
            <a:lvl6pPr marL="2743200" lvl="5" indent="-304800" algn="l">
              <a:lnSpc>
                <a:spcPct val="100000"/>
              </a:lnSpc>
              <a:spcBef>
                <a:spcPts val="240"/>
              </a:spcBef>
              <a:spcAft>
                <a:spcPts val="0"/>
              </a:spcAft>
              <a:buSzPts val="1200"/>
              <a:buChar char="■"/>
              <a:defRPr sz="1200"/>
            </a:lvl6pPr>
            <a:lvl7pPr marL="3200400" lvl="6" indent="-304800" algn="l">
              <a:lnSpc>
                <a:spcPct val="100000"/>
              </a:lnSpc>
              <a:spcBef>
                <a:spcPts val="240"/>
              </a:spcBef>
              <a:spcAft>
                <a:spcPts val="0"/>
              </a:spcAft>
              <a:buSzPts val="1200"/>
              <a:buChar char="●"/>
              <a:defRPr sz="1200"/>
            </a:lvl7pPr>
            <a:lvl8pPr marL="3657600" lvl="7" indent="-304800" algn="l">
              <a:lnSpc>
                <a:spcPct val="100000"/>
              </a:lnSpc>
              <a:spcBef>
                <a:spcPts val="240"/>
              </a:spcBef>
              <a:spcAft>
                <a:spcPts val="0"/>
              </a:spcAft>
              <a:buSzPts val="1200"/>
              <a:buChar char="○"/>
              <a:defRPr sz="1200"/>
            </a:lvl8pPr>
            <a:lvl9pPr marL="4114800" lvl="8" indent="-304800" algn="l">
              <a:lnSpc>
                <a:spcPct val="100000"/>
              </a:lnSpc>
              <a:spcBef>
                <a:spcPts val="240"/>
              </a:spcBef>
              <a:spcAft>
                <a:spcPts val="0"/>
              </a:spcAft>
              <a:buSzPts val="1200"/>
              <a:buChar char="■"/>
              <a:defRPr sz="1200"/>
            </a:lvl9pPr>
          </a:lstStyle>
          <a:p>
            <a:endParaRPr/>
          </a:p>
        </p:txBody>
      </p:sp>
      <p:sp>
        <p:nvSpPr>
          <p:cNvPr id="138" name="Google Shape;138;p32"/>
          <p:cNvSpPr txBox="1">
            <a:spLocks noGrp="1"/>
          </p:cNvSpPr>
          <p:nvPr>
            <p:ph type="body" idx="2"/>
          </p:nvPr>
        </p:nvSpPr>
        <p:spPr>
          <a:xfrm>
            <a:off x="4832400" y="1152475"/>
            <a:ext cx="3999900" cy="3416400"/>
          </a:xfrm>
          <a:prstGeom prst="rect">
            <a:avLst/>
          </a:prstGeom>
          <a:noFill/>
          <a:ln>
            <a:noFill/>
          </a:ln>
        </p:spPr>
        <p:txBody>
          <a:bodyPr spcFirstLastPara="1" wrap="square" lIns="91425" tIns="45700" rIns="91425" bIns="45700" anchor="ctr" anchorCtr="0">
            <a:noAutofit/>
          </a:bodyPr>
          <a:lstStyle>
            <a:lvl1pPr marL="457200" lvl="0" indent="-317500" algn="l">
              <a:lnSpc>
                <a:spcPct val="100000"/>
              </a:lnSpc>
              <a:spcBef>
                <a:spcPts val="560"/>
              </a:spcBef>
              <a:spcAft>
                <a:spcPts val="0"/>
              </a:spcAft>
              <a:buSzPts val="1400"/>
              <a:buChar char="●"/>
              <a:defRPr sz="1400"/>
            </a:lvl1pPr>
            <a:lvl2pPr marL="914400" lvl="1" indent="-304800" algn="l">
              <a:lnSpc>
                <a:spcPct val="100000"/>
              </a:lnSpc>
              <a:spcBef>
                <a:spcPts val="400"/>
              </a:spcBef>
              <a:spcAft>
                <a:spcPts val="0"/>
              </a:spcAft>
              <a:buSzPts val="1200"/>
              <a:buChar char="○"/>
              <a:defRPr sz="1200"/>
            </a:lvl2pPr>
            <a:lvl3pPr marL="1371600" lvl="2" indent="-304800" algn="l">
              <a:lnSpc>
                <a:spcPct val="100000"/>
              </a:lnSpc>
              <a:spcBef>
                <a:spcPts val="280"/>
              </a:spcBef>
              <a:spcAft>
                <a:spcPts val="0"/>
              </a:spcAft>
              <a:buSzPts val="1200"/>
              <a:buChar char="■"/>
              <a:defRPr sz="1200"/>
            </a:lvl3pPr>
            <a:lvl4pPr marL="1828800" lvl="3" indent="-304800" algn="l">
              <a:lnSpc>
                <a:spcPct val="100000"/>
              </a:lnSpc>
              <a:spcBef>
                <a:spcPts val="240"/>
              </a:spcBef>
              <a:spcAft>
                <a:spcPts val="0"/>
              </a:spcAft>
              <a:buSzPts val="1200"/>
              <a:buChar char="●"/>
              <a:defRPr sz="1200"/>
            </a:lvl4pPr>
            <a:lvl5pPr marL="2286000" lvl="4" indent="-304800" algn="l">
              <a:lnSpc>
                <a:spcPct val="100000"/>
              </a:lnSpc>
              <a:spcBef>
                <a:spcPts val="220"/>
              </a:spcBef>
              <a:spcAft>
                <a:spcPts val="0"/>
              </a:spcAft>
              <a:buSzPts val="1200"/>
              <a:buChar char="○"/>
              <a:defRPr sz="1200"/>
            </a:lvl5pPr>
            <a:lvl6pPr marL="2743200" lvl="5" indent="-304800" algn="l">
              <a:lnSpc>
                <a:spcPct val="100000"/>
              </a:lnSpc>
              <a:spcBef>
                <a:spcPts val="240"/>
              </a:spcBef>
              <a:spcAft>
                <a:spcPts val="0"/>
              </a:spcAft>
              <a:buSzPts val="1200"/>
              <a:buChar char="■"/>
              <a:defRPr sz="1200"/>
            </a:lvl6pPr>
            <a:lvl7pPr marL="3200400" lvl="6" indent="-304800" algn="l">
              <a:lnSpc>
                <a:spcPct val="100000"/>
              </a:lnSpc>
              <a:spcBef>
                <a:spcPts val="240"/>
              </a:spcBef>
              <a:spcAft>
                <a:spcPts val="0"/>
              </a:spcAft>
              <a:buSzPts val="1200"/>
              <a:buChar char="●"/>
              <a:defRPr sz="1200"/>
            </a:lvl7pPr>
            <a:lvl8pPr marL="3657600" lvl="7" indent="-304800" algn="l">
              <a:lnSpc>
                <a:spcPct val="100000"/>
              </a:lnSpc>
              <a:spcBef>
                <a:spcPts val="240"/>
              </a:spcBef>
              <a:spcAft>
                <a:spcPts val="0"/>
              </a:spcAft>
              <a:buSzPts val="1200"/>
              <a:buChar char="○"/>
              <a:defRPr sz="1200"/>
            </a:lvl8pPr>
            <a:lvl9pPr marL="4114800" lvl="8" indent="-304800" algn="l">
              <a:lnSpc>
                <a:spcPct val="100000"/>
              </a:lnSpc>
              <a:spcBef>
                <a:spcPts val="240"/>
              </a:spcBef>
              <a:spcAft>
                <a:spcPts val="0"/>
              </a:spcAft>
              <a:buSzPts val="1200"/>
              <a:buChar char="■"/>
              <a:defRPr sz="1200"/>
            </a:lvl9pPr>
          </a:lstStyle>
          <a:p>
            <a:endParaRPr/>
          </a:p>
        </p:txBody>
      </p:sp>
      <p:sp>
        <p:nvSpPr>
          <p:cNvPr id="139" name="Google Shape;139;p3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442541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0" name="Google Shape;20;p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1" name="Google Shape;2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5" name="Google Shape;35;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6" name="Google Shape;36;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9" name="Google Shape;39;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2" name="Google Shape;42;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3" name="Google Shape;43;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5" name="Google Shape;45;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8" name="Google Shape;4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2" name="Google Shape;5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FFFFFF"/>
            </a:gs>
            <a:gs pos="100000">
              <a:srgbClr val="BBE0E3"/>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755" r:id="rId10"/>
    <p:sldLayoutId id="2147483756" r:id="rId11"/>
    <p:sldLayoutId id="214748375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07"/>
          <p:cNvSpPr txBox="1">
            <a:spLocks noGrp="1"/>
          </p:cNvSpPr>
          <p:nvPr>
            <p:ph type="title"/>
          </p:nvPr>
        </p:nvSpPr>
        <p:spPr>
          <a:xfrm>
            <a:off x="311700" y="171900"/>
            <a:ext cx="8520600" cy="62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smtClean="0">
                <a:solidFill>
                  <a:srgbClr val="3366FF"/>
                </a:solidFill>
                <a:latin typeface="Calibri"/>
                <a:ea typeface="Calibri"/>
                <a:cs typeface="Calibri"/>
                <a:sym typeface="Calibri"/>
              </a:rPr>
              <a:t>Introducing </a:t>
            </a:r>
            <a:r>
              <a:rPr lang="en" i="1" dirty="0" smtClean="0">
                <a:solidFill>
                  <a:srgbClr val="3366FF"/>
                </a:solidFill>
                <a:latin typeface="Calibri"/>
                <a:ea typeface="Calibri"/>
                <a:cs typeface="Calibri"/>
                <a:sym typeface="Calibri"/>
              </a:rPr>
              <a:t>‘</a:t>
            </a:r>
            <a:r>
              <a:rPr lang="en-GB" i="1" dirty="0" smtClean="0">
                <a:solidFill>
                  <a:srgbClr val="3366FF"/>
                </a:solidFill>
                <a:latin typeface="Calibri"/>
                <a:ea typeface="Calibri"/>
                <a:cs typeface="Calibri"/>
                <a:sym typeface="Calibri"/>
              </a:rPr>
              <a:t>P</a:t>
            </a:r>
            <a:r>
              <a:rPr lang="en" i="1" dirty="0" smtClean="0">
                <a:solidFill>
                  <a:srgbClr val="3366FF"/>
                </a:solidFill>
                <a:latin typeface="Calibri"/>
                <a:ea typeface="Calibri"/>
                <a:cs typeface="Calibri"/>
                <a:sym typeface="Calibri"/>
              </a:rPr>
              <a:t>laying the Learning Power Game</a:t>
            </a:r>
            <a:r>
              <a:rPr lang="en" i="1" dirty="0" smtClean="0">
                <a:solidFill>
                  <a:srgbClr val="0000FF"/>
                </a:solidFill>
                <a:latin typeface="Calibri"/>
                <a:ea typeface="Calibri"/>
                <a:cs typeface="Calibri"/>
                <a:sym typeface="Calibri"/>
              </a:rPr>
              <a:t>’</a:t>
            </a:r>
            <a:endParaRPr dirty="0">
              <a:solidFill>
                <a:srgbClr val="0000FF"/>
              </a:solidFill>
              <a:latin typeface="Calibri"/>
              <a:ea typeface="Calibri"/>
              <a:cs typeface="Calibri"/>
              <a:sym typeface="Calibri"/>
            </a:endParaRPr>
          </a:p>
          <a:p>
            <a:pPr marL="0" lvl="0" indent="0" algn="l" rtl="0">
              <a:lnSpc>
                <a:spcPct val="100000"/>
              </a:lnSpc>
              <a:spcBef>
                <a:spcPts val="0"/>
              </a:spcBef>
              <a:spcAft>
                <a:spcPts val="0"/>
              </a:spcAft>
              <a:buSzPts val="2800"/>
              <a:buNone/>
            </a:pPr>
            <a:endParaRPr dirty="0">
              <a:solidFill>
                <a:srgbClr val="0000FF"/>
              </a:solidFill>
            </a:endParaRPr>
          </a:p>
        </p:txBody>
      </p:sp>
      <p:sp>
        <p:nvSpPr>
          <p:cNvPr id="512" name="Google Shape;512;p107"/>
          <p:cNvSpPr txBox="1">
            <a:spLocks noGrp="1"/>
          </p:cNvSpPr>
          <p:nvPr>
            <p:ph type="body" idx="1"/>
          </p:nvPr>
        </p:nvSpPr>
        <p:spPr>
          <a:xfrm>
            <a:off x="311700" y="14572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200">
                <a:solidFill>
                  <a:srgbClr val="0000FF"/>
                </a:solidFill>
              </a:rPr>
              <a:t> </a:t>
            </a:r>
            <a:endParaRPr sz="2200" dirty="0">
              <a:solidFill>
                <a:srgbClr val="0000FF"/>
              </a:solidFill>
            </a:endParaRPr>
          </a:p>
          <a:p>
            <a:pPr marL="0" lvl="0" indent="0" algn="l" rtl="0">
              <a:lnSpc>
                <a:spcPct val="115000"/>
              </a:lnSpc>
              <a:spcBef>
                <a:spcPts val="1600"/>
              </a:spcBef>
              <a:spcAft>
                <a:spcPts val="0"/>
              </a:spcAft>
              <a:buSzPts val="1800"/>
              <a:buNone/>
            </a:pPr>
            <a:endParaRPr sz="2200" dirty="0">
              <a:solidFill>
                <a:srgbClr val="0000FF"/>
              </a:solidFill>
            </a:endParaRPr>
          </a:p>
          <a:p>
            <a:pPr marL="0" lvl="0" indent="0" algn="l" rtl="0">
              <a:lnSpc>
                <a:spcPct val="115000"/>
              </a:lnSpc>
              <a:spcBef>
                <a:spcPts val="1600"/>
              </a:spcBef>
              <a:spcAft>
                <a:spcPts val="1600"/>
              </a:spcAft>
              <a:buSzPts val="1800"/>
              <a:buNone/>
            </a:pPr>
            <a:endParaRPr dirty="0"/>
          </a:p>
        </p:txBody>
      </p:sp>
      <p:sp>
        <p:nvSpPr>
          <p:cNvPr id="513" name="Google Shape;513;p107"/>
          <p:cNvSpPr txBox="1"/>
          <p:nvPr/>
        </p:nvSpPr>
        <p:spPr>
          <a:xfrm>
            <a:off x="3124200" y="4769644"/>
            <a:ext cx="2895600" cy="2691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898989"/>
              </a:buClr>
              <a:buSzPts val="1200"/>
              <a:buFont typeface="Calibri"/>
              <a:buNone/>
            </a:pPr>
            <a:r>
              <a:rPr lang="en" sz="1200" b="0" i="0" u="none" strike="noStrike" cap="none">
                <a:solidFill>
                  <a:srgbClr val="898989"/>
                </a:solidFill>
                <a:latin typeface="Calibri"/>
                <a:ea typeface="Calibri"/>
                <a:cs typeface="Calibri"/>
                <a:sym typeface="Calibri"/>
              </a:rPr>
              <a:t>Copyright TLO Limited 2020</a:t>
            </a:r>
            <a:endParaRPr sz="1400" b="0" i="0" u="none" strike="noStrike" cap="none" dirty="0">
              <a:solidFill>
                <a:srgbClr val="000000"/>
              </a:solidFill>
              <a:latin typeface="Arial"/>
              <a:ea typeface="Arial"/>
              <a:cs typeface="Arial"/>
              <a:sym typeface="Arial"/>
            </a:endParaRPr>
          </a:p>
        </p:txBody>
      </p:sp>
      <p:pic>
        <p:nvPicPr>
          <p:cNvPr id="514" name="Google Shape;514;p107"/>
          <p:cNvPicPr preferRelativeResize="0"/>
          <p:nvPr/>
        </p:nvPicPr>
        <p:blipFill rotWithShape="1">
          <a:blip r:embed="rId3">
            <a:alphaModFix/>
          </a:blip>
          <a:srcRect/>
          <a:stretch/>
        </p:blipFill>
        <p:spPr>
          <a:xfrm>
            <a:off x="1953525" y="1103645"/>
            <a:ext cx="5191675" cy="3416400"/>
          </a:xfrm>
          <a:prstGeom prst="rect">
            <a:avLst/>
          </a:prstGeom>
          <a:noFill/>
          <a:ln>
            <a:noFill/>
          </a:ln>
        </p:spPr>
      </p:pic>
    </p:spTree>
    <p:extLst>
      <p:ext uri="{BB962C8B-B14F-4D97-AF65-F5344CB8AC3E}">
        <p14:creationId xmlns:p14="http://schemas.microsoft.com/office/powerpoint/2010/main" val="2676698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18010" y="167878"/>
            <a:ext cx="6707981" cy="4807744"/>
          </a:xfrm>
          <a:prstGeom prst="rect">
            <a:avLst/>
          </a:prstGeom>
        </p:spPr>
      </p:pic>
    </p:spTree>
    <p:extLst>
      <p:ext uri="{BB962C8B-B14F-4D97-AF65-F5344CB8AC3E}">
        <p14:creationId xmlns:p14="http://schemas.microsoft.com/office/powerpoint/2010/main" val="4277545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graphicFrame>
        <p:nvGraphicFramePr>
          <p:cNvPr id="645" name="Google Shape;645;p121"/>
          <p:cNvGraphicFramePr/>
          <p:nvPr/>
        </p:nvGraphicFramePr>
        <p:xfrm>
          <a:off x="-12" y="640801"/>
          <a:ext cx="9144025" cy="4142370"/>
        </p:xfrm>
        <a:graphic>
          <a:graphicData uri="http://schemas.openxmlformats.org/drawingml/2006/table">
            <a:tbl>
              <a:tblPr>
                <a:noFill/>
                <a:tableStyleId>{8EC018AE-9FFB-48B1-8EED-710FA5EFEBB4}</a:tableStyleId>
              </a:tblPr>
              <a:tblGrid>
                <a:gridCol w="2961600"/>
                <a:gridCol w="174700"/>
                <a:gridCol w="3115250"/>
                <a:gridCol w="2892475"/>
              </a:tblGrid>
              <a:tr h="486250">
                <a:tc gridSpan="2">
                  <a:txBody>
                    <a:bodyPr/>
                    <a:lstStyle/>
                    <a:p>
                      <a:pPr marL="5080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Fragile</a:t>
                      </a:r>
                      <a:r>
                        <a:rPr lang="en" sz="1400" b="0" i="0" u="none" strike="noStrike" cap="none">
                          <a:solidFill>
                            <a:srgbClr val="000000"/>
                          </a:solidFill>
                          <a:latin typeface="Calibri"/>
                          <a:ea typeface="Calibri"/>
                          <a:cs typeface="Calibri"/>
                          <a:sym typeface="Calibri"/>
                        </a:rPr>
                        <a:t>, dependent, </a:t>
                      </a:r>
                      <a:r>
                        <a:rPr lang="en" sz="1400" b="1" i="0" u="none" strike="noStrike" cap="none">
                          <a:solidFill>
                            <a:srgbClr val="000000"/>
                          </a:solidFill>
                          <a:latin typeface="Calibri"/>
                          <a:ea typeface="Calibri"/>
                          <a:cs typeface="Calibri"/>
                          <a:sym typeface="Calibri"/>
                        </a:rPr>
                        <a:t>risk averse</a:t>
                      </a:r>
                      <a:r>
                        <a:rPr lang="en" sz="1400" b="0" i="0" u="none" strike="noStrike" cap="none">
                          <a:solidFill>
                            <a:srgbClr val="000000"/>
                          </a:solidFill>
                          <a:latin typeface="Calibri"/>
                          <a:ea typeface="Calibri"/>
                          <a:cs typeface="Calibri"/>
                          <a:sym typeface="Calibri"/>
                        </a:rPr>
                        <a:t>, weak perseverance </a:t>
                      </a:r>
                      <a:endParaRPr sz="1400" b="0" i="0" u="none" strike="noStrike" cap="none" dirty="0">
                        <a:solidFill>
                          <a:srgbClr val="000000"/>
                        </a:solidFill>
                        <a:latin typeface="Helvetica Neue"/>
                        <a:ea typeface="Helvetica Neue"/>
                        <a:cs typeface="Helvetica Neue"/>
                        <a:sym typeface="Helvetica Neue"/>
                      </a:endParaRPr>
                    </a:p>
                  </a:txBody>
                  <a:tcPr marL="32975" marR="32975" marT="26775" marB="26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dirty="0"/>
                    </a:p>
                  </a:txBody>
                  <a:tcPr marL="32975" marR="32975" marT="26775" marB="26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5080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Absorbed, attentive, </a:t>
                      </a:r>
                      <a:r>
                        <a:rPr lang="en" sz="1400" b="1" i="0" u="none" strike="noStrike" cap="none">
                          <a:solidFill>
                            <a:srgbClr val="000000"/>
                          </a:solidFill>
                          <a:latin typeface="Calibri"/>
                          <a:ea typeface="Calibri"/>
                          <a:cs typeface="Calibri"/>
                          <a:sym typeface="Calibri"/>
                        </a:rPr>
                        <a:t>hang in there </a:t>
                      </a:r>
                      <a:r>
                        <a:rPr lang="en" sz="1400" b="0" i="0" u="none" strike="noStrike" cap="none">
                          <a:solidFill>
                            <a:srgbClr val="000000"/>
                          </a:solidFill>
                          <a:latin typeface="Calibri"/>
                          <a:ea typeface="Calibri"/>
                          <a:cs typeface="Calibri"/>
                          <a:sym typeface="Calibri"/>
                        </a:rPr>
                        <a:t>despite toughness, give it a go </a:t>
                      </a:r>
                      <a:endParaRPr sz="1400" b="0" i="0" u="none" strike="noStrike" cap="none" dirty="0">
                        <a:solidFill>
                          <a:srgbClr val="000000"/>
                        </a:solidFill>
                        <a:latin typeface="Helvetica Neue"/>
                        <a:ea typeface="Helvetica Neue"/>
                        <a:cs typeface="Helvetica Neue"/>
                        <a:sym typeface="Helvetica Neue"/>
                      </a:endParaRPr>
                    </a:p>
                  </a:txBody>
                  <a:tcPr marL="32975" marR="32975" marT="26775" marB="26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442175">
                <a:tc gridSpan="4">
                  <a:txBody>
                    <a:bodyPr/>
                    <a:lstStyle/>
                    <a:p>
                      <a:pPr marL="50800" marR="0" lvl="0" indent="0" algn="ctr" rtl="0">
                        <a:lnSpc>
                          <a:spcPct val="100000"/>
                        </a:lnSpc>
                        <a:spcBef>
                          <a:spcPts val="0"/>
                        </a:spcBef>
                        <a:spcAft>
                          <a:spcPts val="0"/>
                        </a:spcAft>
                        <a:buClr>
                          <a:srgbClr val="000000"/>
                        </a:buClr>
                        <a:buSzPts val="1300"/>
                        <a:buFont typeface="Arial"/>
                        <a:buNone/>
                      </a:pPr>
                      <a:r>
                        <a:rPr lang="en" sz="1300" b="1" i="0" u="none" strike="noStrike" cap="none">
                          <a:solidFill>
                            <a:srgbClr val="000000"/>
                          </a:solidFill>
                          <a:latin typeface="Calibri"/>
                          <a:ea typeface="Calibri"/>
                          <a:cs typeface="Calibri"/>
                          <a:sym typeface="Calibri"/>
                        </a:rPr>
                        <a:t>|_____________|_____________|_____________|_____________|</a:t>
                      </a:r>
                      <a:endParaRPr sz="1300" u="none" strike="noStrike" cap="none" dirty="0"/>
                    </a:p>
                    <a:p>
                      <a:pPr marL="50800" marR="0" lvl="0" indent="0" algn="ctr" rtl="0">
                        <a:lnSpc>
                          <a:spcPct val="100000"/>
                        </a:lnSpc>
                        <a:spcBef>
                          <a:spcPts val="0"/>
                        </a:spcBef>
                        <a:spcAft>
                          <a:spcPts val="0"/>
                        </a:spcAft>
                        <a:buClr>
                          <a:srgbClr val="FF0000"/>
                        </a:buClr>
                        <a:buSzPts val="1300"/>
                        <a:buFont typeface="Arial"/>
                        <a:buNone/>
                      </a:pPr>
                      <a:r>
                        <a:rPr lang="en" sz="1300" b="1" i="0" u="none" strike="noStrike" cap="none">
                          <a:solidFill>
                            <a:srgbClr val="FF0000"/>
                          </a:solidFill>
                          <a:latin typeface="Calibri"/>
                          <a:ea typeface="Calibri"/>
                          <a:cs typeface="Calibri"/>
                          <a:sym typeface="Calibri"/>
                        </a:rPr>
                        <a:t>Emotional engagement </a:t>
                      </a:r>
                      <a:endParaRPr sz="1300" b="0" i="0" u="none" strike="noStrike" cap="none" dirty="0">
                        <a:solidFill>
                          <a:srgbClr val="FF0000"/>
                        </a:solidFill>
                        <a:latin typeface="Helvetica Neue"/>
                        <a:ea typeface="Helvetica Neue"/>
                        <a:cs typeface="Helvetica Neue"/>
                        <a:sym typeface="Helvetica Neue"/>
                      </a:endParaRPr>
                    </a:p>
                  </a:txBody>
                  <a:tcPr marL="32975" marR="32975" marT="26775" marB="26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r>
              <a:tr h="383700">
                <a:tc gridSpan="2">
                  <a:txBody>
                    <a:bodyPr/>
                    <a:lstStyle/>
                    <a:p>
                      <a:pPr marL="5080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Rule bound</a:t>
                      </a:r>
                      <a:r>
                        <a:rPr lang="en" sz="1400" b="0" i="0" u="none" strike="noStrike" cap="none">
                          <a:solidFill>
                            <a:srgbClr val="000000"/>
                          </a:solidFill>
                          <a:latin typeface="Calibri"/>
                          <a:ea typeface="Calibri"/>
                          <a:cs typeface="Calibri"/>
                          <a:sym typeface="Calibri"/>
                        </a:rPr>
                        <a:t>, like only tried and tested</a:t>
                      </a:r>
                      <a:r>
                        <a:rPr lang="en" sz="1400" b="1" i="0" u="none" strike="noStrike" cap="none">
                          <a:solidFill>
                            <a:srgbClr val="000000"/>
                          </a:solidFill>
                          <a:latin typeface="Calibri"/>
                          <a:ea typeface="Calibri"/>
                          <a:cs typeface="Calibri"/>
                          <a:sym typeface="Calibri"/>
                        </a:rPr>
                        <a:t>, fragmented </a:t>
                      </a:r>
                      <a:r>
                        <a:rPr lang="en" sz="1400" b="0" i="0" u="none" strike="noStrike" cap="none">
                          <a:solidFill>
                            <a:srgbClr val="000000"/>
                          </a:solidFill>
                          <a:latin typeface="Calibri"/>
                          <a:ea typeface="Calibri"/>
                          <a:cs typeface="Calibri"/>
                          <a:sym typeface="Calibri"/>
                        </a:rPr>
                        <a:t>info</a:t>
                      </a:r>
                      <a:r>
                        <a:rPr lang="en" sz="1400" b="1" i="0" u="none" strike="noStrike" cap="none">
                          <a:solidFill>
                            <a:srgbClr val="000000"/>
                          </a:solidFill>
                          <a:latin typeface="Calibri"/>
                          <a:ea typeface="Calibri"/>
                          <a:cs typeface="Calibri"/>
                          <a:sym typeface="Calibri"/>
                        </a:rPr>
                        <a:t>, passive, </a:t>
                      </a:r>
                      <a:r>
                        <a:rPr lang="en" sz="1400" b="0" i="0" u="none" strike="noStrike" cap="none">
                          <a:solidFill>
                            <a:srgbClr val="000000"/>
                          </a:solidFill>
                          <a:latin typeface="Calibri"/>
                          <a:ea typeface="Calibri"/>
                          <a:cs typeface="Calibri"/>
                          <a:sym typeface="Calibri"/>
                        </a:rPr>
                        <a:t>uncritical</a:t>
                      </a:r>
                      <a:endParaRPr sz="1400" b="0" i="0" u="none" strike="noStrike" cap="none" dirty="0">
                        <a:solidFill>
                          <a:srgbClr val="000000"/>
                        </a:solidFill>
                        <a:latin typeface="Helvetica Neue"/>
                        <a:ea typeface="Helvetica Neue"/>
                        <a:cs typeface="Helvetica Neue"/>
                        <a:sym typeface="Helvetica Neue"/>
                      </a:endParaRPr>
                    </a:p>
                  </a:txBody>
                  <a:tcPr marL="32975" marR="32975" marT="26775" marB="26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dirty="0"/>
                    </a:p>
                  </a:txBody>
                  <a:tcPr marL="32975" marR="32975" marT="26775" marB="26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5080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Curious,</a:t>
                      </a:r>
                      <a:r>
                        <a:rPr lang="en" sz="1400" b="0" i="0" u="none" strike="noStrike" cap="none">
                          <a:solidFill>
                            <a:srgbClr val="000000"/>
                          </a:solidFill>
                          <a:latin typeface="Calibri"/>
                          <a:ea typeface="Calibri"/>
                          <a:cs typeface="Calibri"/>
                          <a:sym typeface="Calibri"/>
                        </a:rPr>
                        <a:t> rich understandings, i</a:t>
                      </a:r>
                      <a:r>
                        <a:rPr lang="en" sz="1400" b="1" i="0" u="none" strike="noStrike" cap="none">
                          <a:solidFill>
                            <a:srgbClr val="000000"/>
                          </a:solidFill>
                          <a:latin typeface="Calibri"/>
                          <a:ea typeface="Calibri"/>
                          <a:cs typeface="Calibri"/>
                          <a:sym typeface="Calibri"/>
                        </a:rPr>
                        <a:t>maginative</a:t>
                      </a:r>
                      <a:r>
                        <a:rPr lang="en" sz="1400" b="0" i="0" u="none" strike="noStrike" cap="none">
                          <a:solidFill>
                            <a:srgbClr val="000000"/>
                          </a:solidFill>
                          <a:latin typeface="Calibri"/>
                          <a:ea typeface="Calibri"/>
                          <a:cs typeface="Calibri"/>
                          <a:sym typeface="Calibri"/>
                        </a:rPr>
                        <a:t>, logical </a:t>
                      </a:r>
                      <a:endParaRPr sz="1400" b="0" i="0" u="none" strike="noStrike" cap="none" dirty="0">
                        <a:solidFill>
                          <a:srgbClr val="000000"/>
                        </a:solidFill>
                        <a:latin typeface="Helvetica Neue"/>
                        <a:ea typeface="Helvetica Neue"/>
                        <a:cs typeface="Helvetica Neue"/>
                        <a:sym typeface="Helvetica Neue"/>
                      </a:endParaRPr>
                    </a:p>
                  </a:txBody>
                  <a:tcPr marL="32975" marR="32975" marT="26775" marB="26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442175">
                <a:tc gridSpan="4">
                  <a:txBody>
                    <a:bodyPr/>
                    <a:lstStyle/>
                    <a:p>
                      <a:pPr marL="50800" marR="0" lvl="0" indent="0" algn="ctr" rtl="0">
                        <a:lnSpc>
                          <a:spcPct val="100000"/>
                        </a:lnSpc>
                        <a:spcBef>
                          <a:spcPts val="0"/>
                        </a:spcBef>
                        <a:spcAft>
                          <a:spcPts val="0"/>
                        </a:spcAft>
                        <a:buClr>
                          <a:srgbClr val="000000"/>
                        </a:buClr>
                        <a:buSzPts val="1300"/>
                        <a:buFont typeface="Arial"/>
                        <a:buNone/>
                      </a:pPr>
                      <a:r>
                        <a:rPr lang="en" sz="1300" b="1" i="0" u="none" strike="noStrike" cap="none">
                          <a:solidFill>
                            <a:srgbClr val="000000"/>
                          </a:solidFill>
                          <a:latin typeface="Calibri"/>
                          <a:ea typeface="Calibri"/>
                          <a:cs typeface="Calibri"/>
                          <a:sym typeface="Calibri"/>
                        </a:rPr>
                        <a:t>|_____________|_____________|_____________|_____________|</a:t>
                      </a:r>
                      <a:endParaRPr sz="1300" u="none" strike="noStrike" cap="none" dirty="0"/>
                    </a:p>
                    <a:p>
                      <a:pPr marL="50800" marR="0" lvl="0" indent="0" algn="ctr" rtl="0">
                        <a:lnSpc>
                          <a:spcPct val="100000"/>
                        </a:lnSpc>
                        <a:spcBef>
                          <a:spcPts val="0"/>
                        </a:spcBef>
                        <a:spcAft>
                          <a:spcPts val="0"/>
                        </a:spcAft>
                        <a:buClr>
                          <a:srgbClr val="008000"/>
                        </a:buClr>
                        <a:buSzPts val="1300"/>
                        <a:buFont typeface="Arial"/>
                        <a:buNone/>
                      </a:pPr>
                      <a:r>
                        <a:rPr lang="en" sz="1300" b="1" i="0" u="none" strike="noStrike" cap="none">
                          <a:solidFill>
                            <a:srgbClr val="008000"/>
                          </a:solidFill>
                          <a:latin typeface="Calibri"/>
                          <a:ea typeface="Calibri"/>
                          <a:cs typeface="Calibri"/>
                          <a:sym typeface="Calibri"/>
                        </a:rPr>
                        <a:t>Cognitive range</a:t>
                      </a:r>
                      <a:endParaRPr sz="1300" b="0" i="0" u="none" strike="noStrike" cap="none" dirty="0">
                        <a:solidFill>
                          <a:srgbClr val="008000"/>
                        </a:solidFill>
                        <a:latin typeface="Helvetica Neue"/>
                        <a:ea typeface="Helvetica Neue"/>
                        <a:cs typeface="Helvetica Neue"/>
                        <a:sym typeface="Helvetica Neue"/>
                      </a:endParaRPr>
                    </a:p>
                  </a:txBody>
                  <a:tcPr marL="32975" marR="32975" marT="26775" marB="26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r>
              <a:tr h="584250">
                <a:tc gridSpan="2">
                  <a:txBody>
                    <a:bodyPr/>
                    <a:lstStyle/>
                    <a:p>
                      <a:pPr marL="5080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Isolated and </a:t>
                      </a:r>
                      <a:r>
                        <a:rPr lang="en" sz="1400" b="1" i="0" u="none" strike="noStrike" cap="none">
                          <a:solidFill>
                            <a:srgbClr val="000000"/>
                          </a:solidFill>
                          <a:latin typeface="Calibri"/>
                          <a:ea typeface="Calibri"/>
                          <a:cs typeface="Calibri"/>
                          <a:sym typeface="Calibri"/>
                        </a:rPr>
                        <a:t>dependent</a:t>
                      </a:r>
                      <a:r>
                        <a:rPr lang="en" sz="1400" b="0" i="0" u="none" strike="noStrike" cap="none">
                          <a:solidFill>
                            <a:srgbClr val="000000"/>
                          </a:solidFill>
                          <a:latin typeface="Calibri"/>
                          <a:ea typeface="Calibri"/>
                          <a:cs typeface="Calibri"/>
                          <a:sym typeface="Calibri"/>
                        </a:rPr>
                        <a:t>, lack of engagement with others.</a:t>
                      </a:r>
                      <a:endParaRPr sz="1400" b="0" i="0" u="none" strike="noStrike" cap="none" dirty="0">
                        <a:solidFill>
                          <a:srgbClr val="000000"/>
                        </a:solidFill>
                        <a:latin typeface="Helvetica Neue"/>
                        <a:ea typeface="Helvetica Neue"/>
                        <a:cs typeface="Helvetica Neue"/>
                        <a:sym typeface="Helvetica Neue"/>
                      </a:endParaRPr>
                    </a:p>
                  </a:txBody>
                  <a:tcPr marL="32975" marR="32975" marT="26775" marB="26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dirty="0"/>
                    </a:p>
                  </a:txBody>
                  <a:tcPr marL="32975" marR="32975" marT="26775" marB="26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5080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Collaborative,</a:t>
                      </a:r>
                      <a:r>
                        <a:rPr lang="en" sz="1400" b="0" i="0" u="none" strike="noStrike" cap="none">
                          <a:solidFill>
                            <a:srgbClr val="000000"/>
                          </a:solidFill>
                          <a:latin typeface="Calibri"/>
                          <a:ea typeface="Calibri"/>
                          <a:cs typeface="Calibri"/>
                          <a:sym typeface="Calibri"/>
                        </a:rPr>
                        <a:t> listen empathise, Learn with and from others </a:t>
                      </a:r>
                      <a:endParaRPr sz="1400" b="0" i="0" u="none" strike="noStrike" cap="none" dirty="0">
                        <a:solidFill>
                          <a:srgbClr val="000000"/>
                        </a:solidFill>
                        <a:latin typeface="Helvetica Neue"/>
                        <a:ea typeface="Helvetica Neue"/>
                        <a:cs typeface="Helvetica Neue"/>
                        <a:sym typeface="Helvetica Neue"/>
                      </a:endParaRPr>
                    </a:p>
                  </a:txBody>
                  <a:tcPr marL="32975" marR="32975" marT="26775" marB="26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442175">
                <a:tc gridSpan="4">
                  <a:txBody>
                    <a:bodyPr/>
                    <a:lstStyle/>
                    <a:p>
                      <a:pPr marL="50800" marR="0" lvl="0" indent="0" algn="ctr" rtl="0">
                        <a:lnSpc>
                          <a:spcPct val="100000"/>
                        </a:lnSpc>
                        <a:spcBef>
                          <a:spcPts val="0"/>
                        </a:spcBef>
                        <a:spcAft>
                          <a:spcPts val="0"/>
                        </a:spcAft>
                        <a:buClr>
                          <a:srgbClr val="000000"/>
                        </a:buClr>
                        <a:buSzPts val="1300"/>
                        <a:buFont typeface="Arial"/>
                        <a:buNone/>
                      </a:pPr>
                      <a:r>
                        <a:rPr lang="en" sz="1300" b="1" i="0" u="none" strike="noStrike" cap="none">
                          <a:solidFill>
                            <a:srgbClr val="000000"/>
                          </a:solidFill>
                          <a:latin typeface="Calibri"/>
                          <a:ea typeface="Calibri"/>
                          <a:cs typeface="Calibri"/>
                          <a:sym typeface="Calibri"/>
                        </a:rPr>
                        <a:t>|_____________|_____________|_____________|_____________|</a:t>
                      </a:r>
                      <a:endParaRPr sz="1300" u="none" strike="noStrike" cap="none" dirty="0"/>
                    </a:p>
                    <a:p>
                      <a:pPr marL="50800" marR="0" lvl="0" indent="0" algn="ctr" rtl="0">
                        <a:lnSpc>
                          <a:spcPct val="100000"/>
                        </a:lnSpc>
                        <a:spcBef>
                          <a:spcPts val="0"/>
                        </a:spcBef>
                        <a:spcAft>
                          <a:spcPts val="0"/>
                        </a:spcAft>
                        <a:buClr>
                          <a:srgbClr val="FF6600"/>
                        </a:buClr>
                        <a:buSzPts val="1300"/>
                        <a:buFont typeface="Arial"/>
                        <a:buNone/>
                      </a:pPr>
                      <a:r>
                        <a:rPr lang="en" sz="1300" b="1" i="0" u="none" strike="noStrike" cap="none">
                          <a:solidFill>
                            <a:srgbClr val="FF6600"/>
                          </a:solidFill>
                          <a:latin typeface="Calibri"/>
                          <a:ea typeface="Calibri"/>
                          <a:cs typeface="Calibri"/>
                          <a:sym typeface="Calibri"/>
                        </a:rPr>
                        <a:t>Social interaction</a:t>
                      </a:r>
                      <a:endParaRPr sz="1300" b="0" i="0" u="none" strike="noStrike" cap="none" dirty="0">
                        <a:solidFill>
                          <a:srgbClr val="FF6600"/>
                        </a:solidFill>
                        <a:latin typeface="Helvetica Neue"/>
                        <a:ea typeface="Helvetica Neue"/>
                        <a:cs typeface="Helvetica Neue"/>
                        <a:sym typeface="Helvetica Neue"/>
                      </a:endParaRPr>
                    </a:p>
                  </a:txBody>
                  <a:tcPr marL="32975" marR="32975" marT="26775" marB="26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r>
              <a:tr h="598000">
                <a:tc>
                  <a:txBody>
                    <a:bodyPr/>
                    <a:lstStyle/>
                    <a:p>
                      <a:pPr marL="5080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Little self awareness, </a:t>
                      </a:r>
                      <a:r>
                        <a:rPr lang="en" sz="1400" b="1" i="0" u="none" strike="noStrike" cap="none">
                          <a:solidFill>
                            <a:srgbClr val="000000"/>
                          </a:solidFill>
                          <a:latin typeface="Calibri"/>
                          <a:ea typeface="Calibri"/>
                          <a:cs typeface="Calibri"/>
                          <a:sym typeface="Calibri"/>
                        </a:rPr>
                        <a:t>robotic, </a:t>
                      </a:r>
                      <a:r>
                        <a:rPr lang="en" sz="1400" b="0" i="0" u="none" strike="noStrike" cap="none">
                          <a:solidFill>
                            <a:srgbClr val="000000"/>
                          </a:solidFill>
                          <a:latin typeface="Calibri"/>
                          <a:ea typeface="Calibri"/>
                          <a:cs typeface="Calibri"/>
                          <a:sym typeface="Calibri"/>
                        </a:rPr>
                        <a:t>can’t explain reasons for what/why they do things</a:t>
                      </a:r>
                      <a:endParaRPr sz="1400" b="0" i="0" u="none" strike="noStrike" cap="none" dirty="0">
                        <a:solidFill>
                          <a:srgbClr val="000000"/>
                        </a:solidFill>
                        <a:latin typeface="Helvetica Neue"/>
                        <a:ea typeface="Helvetica Neue"/>
                        <a:cs typeface="Helvetica Neue"/>
                        <a:sym typeface="Helvetica Neue"/>
                      </a:endParaRPr>
                    </a:p>
                  </a:txBody>
                  <a:tcPr marL="32975" marR="32975" marT="26775" marB="26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Helvetica Neue"/>
                        <a:ea typeface="Helvetica Neue"/>
                        <a:cs typeface="Helvetica Neue"/>
                        <a:sym typeface="Helvetica Neue"/>
                      </a:endParaRPr>
                    </a:p>
                  </a:txBody>
                  <a:tcPr marL="32975" marR="32975" marT="26775" marB="26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5080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Plan, revise, </a:t>
                      </a:r>
                      <a:r>
                        <a:rPr lang="en" sz="1400" b="1" i="0" u="none" strike="noStrike" cap="none">
                          <a:solidFill>
                            <a:srgbClr val="000000"/>
                          </a:solidFill>
                          <a:latin typeface="Calibri"/>
                          <a:ea typeface="Calibri"/>
                          <a:cs typeface="Calibri"/>
                          <a:sym typeface="Calibri"/>
                        </a:rPr>
                        <a:t>know themselves as learners.</a:t>
                      </a:r>
                      <a:r>
                        <a:rPr lang="en" sz="1400" b="0" i="0" u="none" strike="noStrike" cap="none">
                          <a:solidFill>
                            <a:srgbClr val="000000"/>
                          </a:solidFill>
                          <a:latin typeface="Calibri"/>
                          <a:ea typeface="Calibri"/>
                          <a:cs typeface="Calibri"/>
                          <a:sym typeface="Calibri"/>
                        </a:rPr>
                        <a:t> Like to take responsibility for own learning </a:t>
                      </a:r>
                      <a:endParaRPr sz="1400" b="0" i="0" u="none" strike="noStrike" cap="none" dirty="0">
                        <a:solidFill>
                          <a:srgbClr val="000000"/>
                        </a:solidFill>
                        <a:latin typeface="Helvetica Neue"/>
                        <a:ea typeface="Helvetica Neue"/>
                        <a:cs typeface="Helvetica Neue"/>
                        <a:sym typeface="Helvetica Neue"/>
                      </a:endParaRPr>
                    </a:p>
                  </a:txBody>
                  <a:tcPr marL="32975" marR="32975" marT="26775" marB="26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548600">
                <a:tc gridSpan="4">
                  <a:txBody>
                    <a:bodyPr/>
                    <a:lstStyle/>
                    <a:p>
                      <a:pPr marL="5080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|_____________|_____________|_____________|_____________|</a:t>
                      </a:r>
                      <a:endParaRPr sz="1300" u="none" strike="noStrike" cap="none" dirty="0"/>
                    </a:p>
                    <a:p>
                      <a:pPr marL="50800" marR="0" lvl="0" indent="0" algn="ctr" rtl="0">
                        <a:lnSpc>
                          <a:spcPct val="100000"/>
                        </a:lnSpc>
                        <a:spcBef>
                          <a:spcPts val="0"/>
                        </a:spcBef>
                        <a:spcAft>
                          <a:spcPts val="0"/>
                        </a:spcAft>
                        <a:buClr>
                          <a:srgbClr val="3366FF"/>
                        </a:buClr>
                        <a:buSzPts val="1200"/>
                        <a:buFont typeface="Arial"/>
                        <a:buNone/>
                      </a:pPr>
                      <a:r>
                        <a:rPr lang="en" sz="1200" b="1" i="0" u="none" strike="noStrike" cap="none">
                          <a:solidFill>
                            <a:srgbClr val="3366FF"/>
                          </a:solidFill>
                          <a:latin typeface="Calibri"/>
                          <a:ea typeface="Calibri"/>
                          <a:cs typeface="Calibri"/>
                          <a:sym typeface="Calibri"/>
                        </a:rPr>
                        <a:t>Strategic responsibility</a:t>
                      </a:r>
                      <a:endParaRPr sz="1200" b="0" i="0" u="none" strike="noStrike" cap="none" dirty="0">
                        <a:solidFill>
                          <a:srgbClr val="3366FF"/>
                        </a:solidFill>
                        <a:latin typeface="Helvetica Neue"/>
                        <a:ea typeface="Helvetica Neue"/>
                        <a:cs typeface="Helvetica Neue"/>
                        <a:sym typeface="Helvetica Neue"/>
                      </a:endParaRPr>
                    </a:p>
                  </a:txBody>
                  <a:tcPr marL="32975" marR="32975" marT="26775" marB="26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46" name="Google Shape;646;p121"/>
          <p:cNvSpPr txBox="1">
            <a:spLocks noGrp="1"/>
          </p:cNvSpPr>
          <p:nvPr>
            <p:ph type="title" idx="4294967295"/>
          </p:nvPr>
        </p:nvSpPr>
        <p:spPr>
          <a:xfrm>
            <a:off x="0" y="-164725"/>
            <a:ext cx="9105600" cy="79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200"/>
              <a:buNone/>
            </a:pPr>
            <a:r>
              <a:rPr lang="en" dirty="0">
                <a:solidFill>
                  <a:srgbClr val="163B96"/>
                </a:solidFill>
              </a:rPr>
              <a:t>Learning: poles apart</a:t>
            </a:r>
            <a:endParaRPr dirty="0">
              <a:solidFill>
                <a:srgbClr val="163B96"/>
              </a:solidFill>
            </a:endParaRPr>
          </a:p>
        </p:txBody>
      </p:sp>
      <p:pic>
        <p:nvPicPr>
          <p:cNvPr id="647" name="Google Shape;647;p121" descr="image37.png"/>
          <p:cNvPicPr preferRelativeResize="0"/>
          <p:nvPr/>
        </p:nvPicPr>
        <p:blipFill rotWithShape="1">
          <a:blip r:embed="rId3">
            <a:alphaModFix/>
          </a:blip>
          <a:srcRect/>
          <a:stretch/>
        </p:blipFill>
        <p:spPr>
          <a:xfrm>
            <a:off x="2961600" y="488402"/>
            <a:ext cx="877888" cy="675084"/>
          </a:xfrm>
          <a:prstGeom prst="rect">
            <a:avLst/>
          </a:prstGeom>
          <a:noFill/>
          <a:ln>
            <a:noFill/>
          </a:ln>
        </p:spPr>
      </p:pic>
      <p:pic>
        <p:nvPicPr>
          <p:cNvPr id="648" name="Google Shape;648;p121" descr="image38.png"/>
          <p:cNvPicPr preferRelativeResize="0"/>
          <p:nvPr/>
        </p:nvPicPr>
        <p:blipFill rotWithShape="1">
          <a:blip r:embed="rId4">
            <a:alphaModFix/>
          </a:blip>
          <a:srcRect/>
          <a:stretch/>
        </p:blipFill>
        <p:spPr>
          <a:xfrm>
            <a:off x="5360954" y="1352300"/>
            <a:ext cx="890587" cy="683419"/>
          </a:xfrm>
          <a:prstGeom prst="rect">
            <a:avLst/>
          </a:prstGeom>
          <a:noFill/>
          <a:ln>
            <a:noFill/>
          </a:ln>
        </p:spPr>
      </p:pic>
      <p:pic>
        <p:nvPicPr>
          <p:cNvPr id="649" name="Google Shape;649;p121" descr="image39.png"/>
          <p:cNvPicPr preferRelativeResize="0"/>
          <p:nvPr/>
        </p:nvPicPr>
        <p:blipFill rotWithShape="1">
          <a:blip r:embed="rId5">
            <a:alphaModFix/>
          </a:blip>
          <a:srcRect/>
          <a:stretch/>
        </p:blipFill>
        <p:spPr>
          <a:xfrm>
            <a:off x="2821300" y="2354506"/>
            <a:ext cx="877888" cy="682228"/>
          </a:xfrm>
          <a:prstGeom prst="rect">
            <a:avLst/>
          </a:prstGeom>
          <a:noFill/>
          <a:ln>
            <a:noFill/>
          </a:ln>
        </p:spPr>
      </p:pic>
      <p:pic>
        <p:nvPicPr>
          <p:cNvPr id="650" name="Google Shape;650;p121" descr="image40.png"/>
          <p:cNvPicPr preferRelativeResize="0"/>
          <p:nvPr/>
        </p:nvPicPr>
        <p:blipFill rotWithShape="1">
          <a:blip r:embed="rId6">
            <a:alphaModFix/>
          </a:blip>
          <a:srcRect/>
          <a:stretch/>
        </p:blipFill>
        <p:spPr>
          <a:xfrm>
            <a:off x="4126702" y="3490065"/>
            <a:ext cx="890587" cy="683419"/>
          </a:xfrm>
          <a:prstGeom prst="rect">
            <a:avLst/>
          </a:prstGeom>
          <a:noFill/>
          <a:ln>
            <a:noFill/>
          </a:ln>
        </p:spPr>
      </p:pic>
      <p:sp>
        <p:nvSpPr>
          <p:cNvPr id="651" name="Google Shape;651;p12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300"/>
              <a:buNone/>
            </a:pPr>
            <a:fld id="{00000000-1234-1234-1234-123412341234}" type="slidenum">
              <a:rPr lang="en"/>
              <a:t>11</a:t>
            </a:fld>
            <a:endParaRPr dirty="0"/>
          </a:p>
        </p:txBody>
      </p:sp>
    </p:spTree>
    <p:extLst>
      <p:ext uri="{BB962C8B-B14F-4D97-AF65-F5344CB8AC3E}">
        <p14:creationId xmlns:p14="http://schemas.microsoft.com/office/powerpoint/2010/main" val="3896026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1d – Up close and personal with learning</a:t>
            </a:r>
            <a:endParaRPr lang="en-GB" dirty="0"/>
          </a:p>
        </p:txBody>
      </p:sp>
      <p:sp>
        <p:nvSpPr>
          <p:cNvPr id="3" name="Text Placeholder 2"/>
          <p:cNvSpPr>
            <a:spLocks noGrp="1"/>
          </p:cNvSpPr>
          <p:nvPr>
            <p:ph type="body" idx="1"/>
          </p:nvPr>
        </p:nvSpPr>
        <p:spPr>
          <a:xfrm>
            <a:off x="311700" y="1152475"/>
            <a:ext cx="2736320" cy="3416400"/>
          </a:xfrm>
        </p:spPr>
        <p:txBody>
          <a:bodyPr/>
          <a:lstStyle/>
          <a:p>
            <a:r>
              <a:rPr lang="en-GB" sz="1600" dirty="0"/>
              <a:t>b</a:t>
            </a:r>
            <a:r>
              <a:rPr lang="en-GB" sz="1600" dirty="0" smtClean="0"/>
              <a:t>egins </a:t>
            </a:r>
            <a:r>
              <a:rPr lang="en-GB" sz="1600" dirty="0"/>
              <a:t>your voyage of discovery. It’s about taking what you have learned about the learning habits and thinking about how these ideas apply to yourself and then a couple of your </a:t>
            </a:r>
            <a:r>
              <a:rPr lang="en-GB" sz="1600" dirty="0" smtClean="0"/>
              <a:t>students.</a:t>
            </a:r>
            <a:endParaRPr lang="en-GB" sz="1600" dirty="0"/>
          </a:p>
        </p:txBody>
      </p:sp>
      <p:sp>
        <p:nvSpPr>
          <p:cNvPr id="4" name="Text Placeholder 3"/>
          <p:cNvSpPr>
            <a:spLocks noGrp="1"/>
          </p:cNvSpPr>
          <p:nvPr>
            <p:ph type="body" idx="2"/>
          </p:nvPr>
        </p:nvSpPr>
        <p:spPr/>
        <p:txBody>
          <a:bodyPr/>
          <a:lstStyle/>
          <a:p>
            <a:endParaRPr lang="en-GB" dirty="0"/>
          </a:p>
        </p:txBody>
      </p:sp>
      <p:pic>
        <p:nvPicPr>
          <p:cNvPr id="6" name="Picture 5"/>
          <p:cNvPicPr>
            <a:picLocks noChangeAspect="1"/>
          </p:cNvPicPr>
          <p:nvPr/>
        </p:nvPicPr>
        <p:blipFill>
          <a:blip r:embed="rId3"/>
          <a:stretch>
            <a:fillRect/>
          </a:stretch>
        </p:blipFill>
        <p:spPr>
          <a:xfrm>
            <a:off x="0" y="-166260"/>
            <a:ext cx="9112388" cy="5254340"/>
          </a:xfrm>
          <a:prstGeom prst="rect">
            <a:avLst/>
          </a:prstGeom>
        </p:spPr>
      </p:pic>
    </p:spTree>
    <p:extLst>
      <p:ext uri="{BB962C8B-B14F-4D97-AF65-F5344CB8AC3E}">
        <p14:creationId xmlns:p14="http://schemas.microsoft.com/office/powerpoint/2010/main" val="458342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dirty="0">
                <a:solidFill>
                  <a:srgbClr val="3366FF"/>
                </a:solidFill>
              </a:rPr>
              <a:t>The teaching framework that makes it all work</a:t>
            </a:r>
            <a:endParaRPr dirty="0">
              <a:solidFill>
                <a:srgbClr val="3366FF"/>
              </a:solidFill>
            </a:endParaRPr>
          </a:p>
        </p:txBody>
      </p:sp>
      <p:sp>
        <p:nvSpPr>
          <p:cNvPr id="174" name="Google Shape;174;p31"/>
          <p:cNvSpPr txBox="1">
            <a:spLocks noGrp="1"/>
          </p:cNvSpPr>
          <p:nvPr>
            <p:ph type="sldNum" idx="12"/>
          </p:nvPr>
        </p:nvSpPr>
        <p:spPr>
          <a:xfrm>
            <a:off x="6661100" y="4767739"/>
            <a:ext cx="2133600" cy="27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dirty="0"/>
          </a:p>
        </p:txBody>
      </p:sp>
      <p:sp>
        <p:nvSpPr>
          <p:cNvPr id="175" name="Google Shape;175;p31"/>
          <p:cNvSpPr txBox="1">
            <a:spLocks noGrp="1"/>
          </p:cNvSpPr>
          <p:nvPr>
            <p:ph type="body" idx="1"/>
          </p:nvPr>
        </p:nvSpPr>
        <p:spPr>
          <a:xfrm>
            <a:off x="381822" y="1120588"/>
            <a:ext cx="6385500" cy="3587700"/>
          </a:xfrm>
          <a:prstGeom prst="rect">
            <a:avLst/>
          </a:prstGeom>
          <a:noFill/>
          <a:ln>
            <a:noFill/>
          </a:ln>
        </p:spPr>
        <p:txBody>
          <a:bodyPr spcFirstLastPara="1" wrap="square" lIns="91425" tIns="45700" rIns="91425" bIns="45700" anchor="ctr" anchorCtr="0">
            <a:noAutofit/>
          </a:bodyPr>
          <a:lstStyle/>
          <a:p>
            <a:pPr marL="457200" lvl="0" indent="-228600" algn="l" rtl="0">
              <a:lnSpc>
                <a:spcPct val="100000"/>
              </a:lnSpc>
              <a:spcBef>
                <a:spcPts val="560"/>
              </a:spcBef>
              <a:spcAft>
                <a:spcPts val="0"/>
              </a:spcAft>
              <a:buSzPts val="2400"/>
              <a:buNone/>
            </a:pPr>
            <a:endParaRPr dirty="0"/>
          </a:p>
        </p:txBody>
      </p:sp>
      <p:sp>
        <p:nvSpPr>
          <p:cNvPr id="176" name="Google Shape;176;p31"/>
          <p:cNvSpPr txBox="1">
            <a:spLocks noGrp="1"/>
          </p:cNvSpPr>
          <p:nvPr>
            <p:ph type="body" idx="2"/>
          </p:nvPr>
        </p:nvSpPr>
        <p:spPr>
          <a:xfrm>
            <a:off x="6838950" y="1105850"/>
            <a:ext cx="2133600" cy="3033000"/>
          </a:xfrm>
          <a:prstGeom prst="rect">
            <a:avLst/>
          </a:prstGeom>
          <a:noFill/>
          <a:ln>
            <a:noFill/>
          </a:ln>
        </p:spPr>
        <p:txBody>
          <a:bodyPr spcFirstLastPara="1" wrap="square" lIns="91425" tIns="45700" rIns="91425" bIns="45700" anchor="ctr" anchorCtr="0">
            <a:noAutofit/>
          </a:bodyPr>
          <a:lstStyle/>
          <a:p>
            <a:pPr marL="457200" lvl="0" indent="-228600" algn="l" rtl="0">
              <a:lnSpc>
                <a:spcPct val="100000"/>
              </a:lnSpc>
              <a:spcBef>
                <a:spcPts val="560"/>
              </a:spcBef>
              <a:spcAft>
                <a:spcPts val="0"/>
              </a:spcAft>
              <a:buSzPts val="2400"/>
              <a:buNone/>
            </a:pPr>
            <a:r>
              <a:rPr lang="en" sz="2100">
                <a:solidFill>
                  <a:srgbClr val="FF6600"/>
                </a:solidFill>
              </a:rPr>
              <a:t>BLP’s second model: the teachers’ palette.</a:t>
            </a:r>
            <a:endParaRPr sz="2100" dirty="0">
              <a:solidFill>
                <a:srgbClr val="FF6600"/>
              </a:solidFill>
            </a:endParaRPr>
          </a:p>
          <a:p>
            <a:pPr marL="457200" lvl="0" indent="-228600" algn="l" rtl="0">
              <a:lnSpc>
                <a:spcPct val="100000"/>
              </a:lnSpc>
              <a:spcBef>
                <a:spcPts val="560"/>
              </a:spcBef>
              <a:spcAft>
                <a:spcPts val="0"/>
              </a:spcAft>
              <a:buSzPts val="2400"/>
              <a:buNone/>
            </a:pPr>
            <a:endParaRPr sz="1400" dirty="0"/>
          </a:p>
          <a:p>
            <a:pPr marL="457200" lvl="0" indent="-228600" algn="l" rtl="0">
              <a:lnSpc>
                <a:spcPct val="100000"/>
              </a:lnSpc>
              <a:spcBef>
                <a:spcPts val="560"/>
              </a:spcBef>
              <a:spcAft>
                <a:spcPts val="0"/>
              </a:spcAft>
              <a:buSzPts val="2400"/>
              <a:buNone/>
            </a:pPr>
            <a:r>
              <a:rPr lang="en" sz="1600"/>
              <a:t>Based on research by Chris Watkins</a:t>
            </a:r>
            <a:endParaRPr sz="1600" dirty="0"/>
          </a:p>
          <a:p>
            <a:pPr marL="457200" lvl="0" indent="-228600" algn="l" rtl="0">
              <a:lnSpc>
                <a:spcPct val="100000"/>
              </a:lnSpc>
              <a:spcBef>
                <a:spcPts val="560"/>
              </a:spcBef>
              <a:spcAft>
                <a:spcPts val="0"/>
              </a:spcAft>
              <a:buSzPts val="2400"/>
              <a:buNone/>
            </a:pPr>
            <a:endParaRPr sz="1600" dirty="0">
              <a:solidFill>
                <a:srgbClr val="FF0000"/>
              </a:solidFill>
            </a:endParaRPr>
          </a:p>
        </p:txBody>
      </p:sp>
      <p:pic>
        <p:nvPicPr>
          <p:cNvPr id="177" name="Google Shape;177;p31"/>
          <p:cNvPicPr preferRelativeResize="0"/>
          <p:nvPr/>
        </p:nvPicPr>
        <p:blipFill>
          <a:blip r:embed="rId3">
            <a:alphaModFix/>
          </a:blip>
          <a:stretch>
            <a:fillRect/>
          </a:stretch>
        </p:blipFill>
        <p:spPr>
          <a:xfrm>
            <a:off x="800675" y="999975"/>
            <a:ext cx="5860426" cy="4143525"/>
          </a:xfrm>
          <a:prstGeom prst="rect">
            <a:avLst/>
          </a:prstGeom>
          <a:noFill/>
          <a:ln>
            <a:noFill/>
          </a:ln>
        </p:spPr>
      </p:pic>
      <p:pic>
        <p:nvPicPr>
          <p:cNvPr id="178" name="Google Shape;178;p31"/>
          <p:cNvPicPr preferRelativeResize="0"/>
          <p:nvPr/>
        </p:nvPicPr>
        <p:blipFill>
          <a:blip r:embed="rId4">
            <a:alphaModFix/>
          </a:blip>
          <a:stretch>
            <a:fillRect/>
          </a:stretch>
        </p:blipFill>
        <p:spPr>
          <a:xfrm>
            <a:off x="800675" y="999975"/>
            <a:ext cx="5860426" cy="4143525"/>
          </a:xfrm>
          <a:prstGeom prst="rect">
            <a:avLst/>
          </a:prstGeom>
          <a:noFill/>
          <a:ln>
            <a:noFill/>
          </a:ln>
        </p:spPr>
      </p:pic>
      <p:pic>
        <p:nvPicPr>
          <p:cNvPr id="179" name="Google Shape;179;p31"/>
          <p:cNvPicPr preferRelativeResize="0"/>
          <p:nvPr/>
        </p:nvPicPr>
        <p:blipFill>
          <a:blip r:embed="rId5">
            <a:alphaModFix/>
          </a:blip>
          <a:stretch>
            <a:fillRect/>
          </a:stretch>
        </p:blipFill>
        <p:spPr>
          <a:xfrm>
            <a:off x="800675" y="999975"/>
            <a:ext cx="5860426" cy="4143525"/>
          </a:xfrm>
          <a:prstGeom prst="rect">
            <a:avLst/>
          </a:prstGeom>
          <a:noFill/>
          <a:ln>
            <a:noFill/>
          </a:ln>
        </p:spPr>
      </p:pic>
      <p:pic>
        <p:nvPicPr>
          <p:cNvPr id="180" name="Google Shape;180;p31"/>
          <p:cNvPicPr preferRelativeResize="0"/>
          <p:nvPr/>
        </p:nvPicPr>
        <p:blipFill>
          <a:blip r:embed="rId6">
            <a:alphaModFix/>
          </a:blip>
          <a:stretch>
            <a:fillRect/>
          </a:stretch>
        </p:blipFill>
        <p:spPr>
          <a:xfrm>
            <a:off x="800675" y="999975"/>
            <a:ext cx="5860426" cy="4143525"/>
          </a:xfrm>
          <a:prstGeom prst="rect">
            <a:avLst/>
          </a:prstGeom>
          <a:noFill/>
          <a:ln>
            <a:noFill/>
          </a:ln>
        </p:spPr>
      </p:pic>
    </p:spTree>
    <p:extLst>
      <p:ext uri="{BB962C8B-B14F-4D97-AF65-F5344CB8AC3E}">
        <p14:creationId xmlns:p14="http://schemas.microsoft.com/office/powerpoint/2010/main" val="149198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1000"/>
                                        <p:tgtEl>
                                          <p:spTgt spid="1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fade">
                                      <p:cBhvr>
                                        <p:cTn id="22"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body" idx="1"/>
          </p:nvPr>
        </p:nvSpPr>
        <p:spPr>
          <a:xfrm>
            <a:off x="381822" y="1120588"/>
            <a:ext cx="6385500" cy="35877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dirty="0"/>
          </a:p>
        </p:txBody>
      </p:sp>
      <p:sp>
        <p:nvSpPr>
          <p:cNvPr id="194" name="Google Shape;194;p33"/>
          <p:cNvSpPr txBox="1">
            <a:spLocks noGrp="1"/>
          </p:cNvSpPr>
          <p:nvPr>
            <p:ph type="title"/>
          </p:nvPr>
        </p:nvSpPr>
        <p:spPr>
          <a:xfrm>
            <a:off x="381000" y="266886"/>
            <a:ext cx="8381400" cy="790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000" dirty="0">
                <a:solidFill>
                  <a:srgbClr val="3366FF"/>
                </a:solidFill>
              </a:rPr>
              <a:t>About relating for learning: what you can </a:t>
            </a:r>
            <a:r>
              <a:rPr lang="en" sz="3000" dirty="0">
                <a:solidFill>
                  <a:srgbClr val="FF6600"/>
                </a:solidFill>
              </a:rPr>
              <a:t>give away</a:t>
            </a:r>
            <a:endParaRPr sz="3000" dirty="0"/>
          </a:p>
        </p:txBody>
      </p:sp>
      <p:sp>
        <p:nvSpPr>
          <p:cNvPr id="195" name="Google Shape;195;p33"/>
          <p:cNvSpPr txBox="1">
            <a:spLocks noGrp="1"/>
          </p:cNvSpPr>
          <p:nvPr>
            <p:ph type="body" idx="2"/>
          </p:nvPr>
        </p:nvSpPr>
        <p:spPr>
          <a:xfrm>
            <a:off x="6838961" y="1105852"/>
            <a:ext cx="1926300" cy="36006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dirty="0"/>
          </a:p>
        </p:txBody>
      </p:sp>
      <p:pic>
        <p:nvPicPr>
          <p:cNvPr id="196" name="Google Shape;196;p33"/>
          <p:cNvPicPr preferRelativeResize="0"/>
          <p:nvPr/>
        </p:nvPicPr>
        <p:blipFill>
          <a:blip r:embed="rId3">
            <a:alphaModFix/>
          </a:blip>
          <a:stretch>
            <a:fillRect/>
          </a:stretch>
        </p:blipFill>
        <p:spPr>
          <a:xfrm>
            <a:off x="2614250" y="1105449"/>
            <a:ext cx="6494401" cy="3087918"/>
          </a:xfrm>
          <a:prstGeom prst="rect">
            <a:avLst/>
          </a:prstGeom>
          <a:noFill/>
          <a:ln>
            <a:noFill/>
          </a:ln>
        </p:spPr>
      </p:pic>
      <p:pic>
        <p:nvPicPr>
          <p:cNvPr id="197" name="Google Shape;197;p33"/>
          <p:cNvPicPr preferRelativeResize="0"/>
          <p:nvPr/>
        </p:nvPicPr>
        <p:blipFill>
          <a:blip r:embed="rId4">
            <a:alphaModFix/>
          </a:blip>
          <a:stretch>
            <a:fillRect/>
          </a:stretch>
        </p:blipFill>
        <p:spPr>
          <a:xfrm>
            <a:off x="234850" y="1105450"/>
            <a:ext cx="2291306" cy="3990225"/>
          </a:xfrm>
          <a:prstGeom prst="rect">
            <a:avLst/>
          </a:prstGeom>
          <a:noFill/>
          <a:ln>
            <a:noFill/>
          </a:ln>
        </p:spPr>
      </p:pic>
    </p:spTree>
    <p:extLst>
      <p:ext uri="{BB962C8B-B14F-4D97-AF65-F5344CB8AC3E}">
        <p14:creationId xmlns:p14="http://schemas.microsoft.com/office/powerpoint/2010/main" val="1731951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body" idx="1"/>
          </p:nvPr>
        </p:nvSpPr>
        <p:spPr>
          <a:xfrm>
            <a:off x="381822" y="1120588"/>
            <a:ext cx="6385500" cy="35877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dirty="0"/>
          </a:p>
        </p:txBody>
      </p:sp>
      <p:sp>
        <p:nvSpPr>
          <p:cNvPr id="211" name="Google Shape;211;p35"/>
          <p:cNvSpPr txBox="1">
            <a:spLocks noGrp="1"/>
          </p:cNvSpPr>
          <p:nvPr>
            <p:ph type="title"/>
          </p:nvPr>
        </p:nvSpPr>
        <p:spPr>
          <a:xfrm>
            <a:off x="381000" y="266886"/>
            <a:ext cx="8381400" cy="790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000" dirty="0">
                <a:solidFill>
                  <a:srgbClr val="3366FF"/>
                </a:solidFill>
              </a:rPr>
              <a:t>About talking for learning: what you can </a:t>
            </a:r>
            <a:r>
              <a:rPr lang="en" sz="3000" dirty="0">
                <a:solidFill>
                  <a:srgbClr val="FF6600"/>
                </a:solidFill>
              </a:rPr>
              <a:t>say</a:t>
            </a:r>
            <a:endParaRPr sz="3000" dirty="0">
              <a:solidFill>
                <a:srgbClr val="0000FF"/>
              </a:solidFill>
            </a:endParaRPr>
          </a:p>
        </p:txBody>
      </p:sp>
      <p:sp>
        <p:nvSpPr>
          <p:cNvPr id="212" name="Google Shape;212;p35"/>
          <p:cNvSpPr txBox="1">
            <a:spLocks noGrp="1"/>
          </p:cNvSpPr>
          <p:nvPr>
            <p:ph type="body" idx="2"/>
          </p:nvPr>
        </p:nvSpPr>
        <p:spPr>
          <a:xfrm>
            <a:off x="6838961" y="1105852"/>
            <a:ext cx="1926300" cy="36006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dirty="0"/>
          </a:p>
        </p:txBody>
      </p:sp>
      <p:pic>
        <p:nvPicPr>
          <p:cNvPr id="213" name="Google Shape;213;p35"/>
          <p:cNvPicPr preferRelativeResize="0"/>
          <p:nvPr/>
        </p:nvPicPr>
        <p:blipFill>
          <a:blip r:embed="rId3">
            <a:alphaModFix/>
          </a:blip>
          <a:stretch>
            <a:fillRect/>
          </a:stretch>
        </p:blipFill>
        <p:spPr>
          <a:xfrm>
            <a:off x="2543575" y="1120850"/>
            <a:ext cx="6490801" cy="3086083"/>
          </a:xfrm>
          <a:prstGeom prst="rect">
            <a:avLst/>
          </a:prstGeom>
          <a:noFill/>
          <a:ln>
            <a:noFill/>
          </a:ln>
        </p:spPr>
      </p:pic>
      <p:pic>
        <p:nvPicPr>
          <p:cNvPr id="214" name="Google Shape;214;p35"/>
          <p:cNvPicPr preferRelativeResize="0"/>
          <p:nvPr/>
        </p:nvPicPr>
        <p:blipFill>
          <a:blip r:embed="rId4">
            <a:alphaModFix/>
          </a:blip>
          <a:stretch>
            <a:fillRect/>
          </a:stretch>
        </p:blipFill>
        <p:spPr>
          <a:xfrm>
            <a:off x="-1" y="1120600"/>
            <a:ext cx="2312724" cy="4022900"/>
          </a:xfrm>
          <a:prstGeom prst="rect">
            <a:avLst/>
          </a:prstGeom>
          <a:noFill/>
          <a:ln>
            <a:noFill/>
          </a:ln>
        </p:spPr>
      </p:pic>
    </p:spTree>
    <p:extLst>
      <p:ext uri="{BB962C8B-B14F-4D97-AF65-F5344CB8AC3E}">
        <p14:creationId xmlns:p14="http://schemas.microsoft.com/office/powerpoint/2010/main" val="362480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7"/>
          <p:cNvSpPr txBox="1">
            <a:spLocks noGrp="1"/>
          </p:cNvSpPr>
          <p:nvPr>
            <p:ph type="body" idx="1"/>
          </p:nvPr>
        </p:nvSpPr>
        <p:spPr>
          <a:xfrm>
            <a:off x="381822" y="1120588"/>
            <a:ext cx="6385500" cy="35877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dirty="0"/>
          </a:p>
        </p:txBody>
      </p:sp>
      <p:sp>
        <p:nvSpPr>
          <p:cNvPr id="228" name="Google Shape;228;p37"/>
          <p:cNvSpPr txBox="1">
            <a:spLocks noGrp="1"/>
          </p:cNvSpPr>
          <p:nvPr>
            <p:ph type="title"/>
          </p:nvPr>
        </p:nvSpPr>
        <p:spPr>
          <a:xfrm>
            <a:off x="381000" y="266886"/>
            <a:ext cx="8381400" cy="790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800" dirty="0">
                <a:solidFill>
                  <a:srgbClr val="3366FF"/>
                </a:solidFill>
              </a:rPr>
              <a:t>About constructing learning: what you can </a:t>
            </a:r>
            <a:r>
              <a:rPr lang="en" sz="2800" dirty="0">
                <a:solidFill>
                  <a:srgbClr val="FF6600"/>
                </a:solidFill>
              </a:rPr>
              <a:t>do every day</a:t>
            </a:r>
            <a:r>
              <a:rPr lang="en" sz="2800" dirty="0"/>
              <a:t> </a:t>
            </a:r>
            <a:endParaRPr sz="3000" dirty="0">
              <a:solidFill>
                <a:srgbClr val="0000FF"/>
              </a:solidFill>
            </a:endParaRPr>
          </a:p>
        </p:txBody>
      </p:sp>
      <p:pic>
        <p:nvPicPr>
          <p:cNvPr id="229" name="Google Shape;229;p37"/>
          <p:cNvPicPr preferRelativeResize="0"/>
          <p:nvPr/>
        </p:nvPicPr>
        <p:blipFill>
          <a:blip r:embed="rId3">
            <a:alphaModFix/>
          </a:blip>
          <a:stretch>
            <a:fillRect/>
          </a:stretch>
        </p:blipFill>
        <p:spPr>
          <a:xfrm>
            <a:off x="2649600" y="1170150"/>
            <a:ext cx="6494401" cy="3089673"/>
          </a:xfrm>
          <a:prstGeom prst="rect">
            <a:avLst/>
          </a:prstGeom>
          <a:noFill/>
          <a:ln>
            <a:noFill/>
          </a:ln>
        </p:spPr>
      </p:pic>
      <p:pic>
        <p:nvPicPr>
          <p:cNvPr id="230" name="Google Shape;230;p37"/>
          <p:cNvPicPr preferRelativeResize="0"/>
          <p:nvPr/>
        </p:nvPicPr>
        <p:blipFill>
          <a:blip r:embed="rId4">
            <a:alphaModFix/>
          </a:blip>
          <a:stretch>
            <a:fillRect/>
          </a:stretch>
        </p:blipFill>
        <p:spPr>
          <a:xfrm>
            <a:off x="126075" y="1053000"/>
            <a:ext cx="2443042" cy="4015575"/>
          </a:xfrm>
          <a:prstGeom prst="rect">
            <a:avLst/>
          </a:prstGeom>
          <a:noFill/>
          <a:ln>
            <a:noFill/>
          </a:ln>
        </p:spPr>
      </p:pic>
    </p:spTree>
    <p:extLst>
      <p:ext uri="{BB962C8B-B14F-4D97-AF65-F5344CB8AC3E}">
        <p14:creationId xmlns:p14="http://schemas.microsoft.com/office/powerpoint/2010/main" val="2174595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body" idx="1"/>
          </p:nvPr>
        </p:nvSpPr>
        <p:spPr>
          <a:xfrm>
            <a:off x="381822" y="1120588"/>
            <a:ext cx="6385500" cy="35877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dirty="0"/>
          </a:p>
        </p:txBody>
      </p:sp>
      <p:pic>
        <p:nvPicPr>
          <p:cNvPr id="245" name="Google Shape;245;p39"/>
          <p:cNvPicPr preferRelativeResize="0"/>
          <p:nvPr/>
        </p:nvPicPr>
        <p:blipFill>
          <a:blip r:embed="rId3">
            <a:alphaModFix/>
          </a:blip>
          <a:stretch>
            <a:fillRect/>
          </a:stretch>
        </p:blipFill>
        <p:spPr>
          <a:xfrm>
            <a:off x="2587800" y="1178051"/>
            <a:ext cx="6480001" cy="3045600"/>
          </a:xfrm>
          <a:prstGeom prst="rect">
            <a:avLst/>
          </a:prstGeom>
          <a:noFill/>
          <a:ln>
            <a:noFill/>
          </a:ln>
        </p:spPr>
      </p:pic>
      <p:sp>
        <p:nvSpPr>
          <p:cNvPr id="246" name="Google Shape;246;p39"/>
          <p:cNvSpPr txBox="1">
            <a:spLocks noGrp="1"/>
          </p:cNvSpPr>
          <p:nvPr>
            <p:ph type="title"/>
          </p:nvPr>
        </p:nvSpPr>
        <p:spPr>
          <a:xfrm>
            <a:off x="381000" y="266886"/>
            <a:ext cx="8381400" cy="790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000" dirty="0">
                <a:solidFill>
                  <a:srgbClr val="3366FF"/>
                </a:solidFill>
              </a:rPr>
              <a:t>About celebrating learning: what you </a:t>
            </a:r>
            <a:r>
              <a:rPr lang="en" sz="3000" dirty="0">
                <a:solidFill>
                  <a:srgbClr val="FF6600"/>
                </a:solidFill>
              </a:rPr>
              <a:t>display</a:t>
            </a:r>
            <a:endParaRPr dirty="0"/>
          </a:p>
        </p:txBody>
      </p:sp>
      <p:pic>
        <p:nvPicPr>
          <p:cNvPr id="247" name="Google Shape;247;p39"/>
          <p:cNvPicPr preferRelativeResize="0"/>
          <p:nvPr/>
        </p:nvPicPr>
        <p:blipFill>
          <a:blip r:embed="rId4">
            <a:alphaModFix/>
          </a:blip>
          <a:stretch>
            <a:fillRect/>
          </a:stretch>
        </p:blipFill>
        <p:spPr>
          <a:xfrm>
            <a:off x="92250" y="1120588"/>
            <a:ext cx="2495550" cy="3724275"/>
          </a:xfrm>
          <a:prstGeom prst="rect">
            <a:avLst/>
          </a:prstGeom>
          <a:noFill/>
          <a:ln>
            <a:noFill/>
          </a:ln>
        </p:spPr>
      </p:pic>
    </p:spTree>
    <p:extLst>
      <p:ext uri="{BB962C8B-B14F-4D97-AF65-F5344CB8AC3E}">
        <p14:creationId xmlns:p14="http://schemas.microsoft.com/office/powerpoint/2010/main" val="932574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1" name="Google Shape;531;p124"/>
          <p:cNvSpPr txBox="1">
            <a:spLocks noGrp="1"/>
          </p:cNvSpPr>
          <p:nvPr>
            <p:ph type="body" idx="1"/>
          </p:nvPr>
        </p:nvSpPr>
        <p:spPr>
          <a:xfrm>
            <a:off x="311700" y="1457275"/>
            <a:ext cx="8520600" cy="3416400"/>
          </a:xfrm>
          <a:prstGeom prst="rect">
            <a:avLst/>
          </a:prstGeom>
        </p:spPr>
        <p:txBody>
          <a:bodyPr spcFirstLastPara="1" wrap="square" lIns="91425" tIns="45700" rIns="91425" bIns="45700" anchor="ctr" anchorCtr="0">
            <a:noAutofit/>
          </a:bodyPr>
          <a:lstStyle/>
          <a:p>
            <a:pPr marL="0" indent="0">
              <a:buNone/>
            </a:pPr>
            <a:r>
              <a:rPr lang="en-GB" sz="2200" dirty="0">
                <a:solidFill>
                  <a:srgbClr val="0000FF"/>
                </a:solidFill>
              </a:rPr>
              <a:t> </a:t>
            </a:r>
            <a:endParaRPr sz="2200" dirty="0">
              <a:solidFill>
                <a:srgbClr val="0000FF"/>
              </a:solidFill>
            </a:endParaRPr>
          </a:p>
          <a:p>
            <a:pPr marL="0" indent="0">
              <a:buNone/>
            </a:pPr>
            <a:endParaRPr sz="2200" dirty="0">
              <a:solidFill>
                <a:srgbClr val="0000FF"/>
              </a:solidFill>
            </a:endParaRPr>
          </a:p>
          <a:p>
            <a:pPr marL="0" indent="0">
              <a:buNone/>
            </a:pPr>
            <a:endParaRPr dirty="0"/>
          </a:p>
        </p:txBody>
      </p:sp>
      <p:sp>
        <p:nvSpPr>
          <p:cNvPr id="533" name="Google Shape;533;p124"/>
          <p:cNvSpPr txBox="1"/>
          <p:nvPr/>
        </p:nvSpPr>
        <p:spPr>
          <a:xfrm flipH="1">
            <a:off x="-1724700" y="0"/>
            <a:ext cx="1724700" cy="484800"/>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Font typeface="Arial"/>
              <a:buNone/>
            </a:pPr>
            <a:endParaRPr sz="1950" dirty="0">
              <a:latin typeface="Helvetica Neue"/>
              <a:ea typeface="Helvetica Neue"/>
              <a:cs typeface="Helvetica Neue"/>
              <a:sym typeface="Helvetica Neue"/>
            </a:endParaRPr>
          </a:p>
        </p:txBody>
      </p:sp>
      <p:sp>
        <p:nvSpPr>
          <p:cNvPr id="2" name="Title 1"/>
          <p:cNvSpPr>
            <a:spLocks noGrp="1"/>
          </p:cNvSpPr>
          <p:nvPr>
            <p:ph type="title"/>
          </p:nvPr>
        </p:nvSpPr>
        <p:spPr>
          <a:xfrm>
            <a:off x="173155" y="346254"/>
            <a:ext cx="4523536" cy="572700"/>
          </a:xfrm>
        </p:spPr>
        <p:txBody>
          <a:bodyPr/>
          <a:lstStyle/>
          <a:p>
            <a:r>
              <a:rPr lang="en-GB" dirty="0" smtClean="0">
                <a:solidFill>
                  <a:srgbClr val="3366FF"/>
                </a:solidFill>
              </a:rPr>
              <a:t>A blended learning programme with  . . . </a:t>
            </a:r>
            <a:br>
              <a:rPr lang="en-GB" dirty="0" smtClean="0">
                <a:solidFill>
                  <a:srgbClr val="3366FF"/>
                </a:solidFill>
              </a:rPr>
            </a:br>
            <a:r>
              <a:rPr lang="en-GB" dirty="0">
                <a:solidFill>
                  <a:srgbClr val="3366FF"/>
                </a:solidFill>
              </a:rPr>
              <a:t/>
            </a:r>
            <a:br>
              <a:rPr lang="en-GB" dirty="0">
                <a:solidFill>
                  <a:srgbClr val="3366FF"/>
                </a:solidFill>
              </a:rPr>
            </a:br>
            <a:r>
              <a:rPr lang="en-GB" dirty="0" smtClean="0">
                <a:solidFill>
                  <a:srgbClr val="3366FF"/>
                </a:solidFill>
              </a:rPr>
              <a:t>3 components:</a:t>
            </a:r>
            <a:br>
              <a:rPr lang="en-GB" dirty="0" smtClean="0">
                <a:solidFill>
                  <a:srgbClr val="3366FF"/>
                </a:solidFill>
              </a:rPr>
            </a:br>
            <a:r>
              <a:rPr lang="en-GB" dirty="0" smtClean="0">
                <a:solidFill>
                  <a:srgbClr val="3366FF"/>
                </a:solidFill>
              </a:rPr>
              <a:t>Online learning;</a:t>
            </a:r>
            <a:br>
              <a:rPr lang="en-GB" dirty="0" smtClean="0">
                <a:solidFill>
                  <a:srgbClr val="3366FF"/>
                </a:solidFill>
              </a:rPr>
            </a:br>
            <a:r>
              <a:rPr lang="en-GB" dirty="0" smtClean="0">
                <a:solidFill>
                  <a:srgbClr val="3366FF"/>
                </a:solidFill>
              </a:rPr>
              <a:t>Learning team meetings;</a:t>
            </a:r>
            <a:br>
              <a:rPr lang="en-GB" dirty="0" smtClean="0">
                <a:solidFill>
                  <a:srgbClr val="3366FF"/>
                </a:solidFill>
              </a:rPr>
            </a:br>
            <a:r>
              <a:rPr lang="en-GB" dirty="0" smtClean="0">
                <a:solidFill>
                  <a:srgbClr val="3366FF"/>
                </a:solidFill>
              </a:rPr>
              <a:t>Classroom enquiries . . .</a:t>
            </a:r>
            <a:br>
              <a:rPr lang="en-GB" dirty="0" smtClean="0">
                <a:solidFill>
                  <a:srgbClr val="3366FF"/>
                </a:solidFill>
              </a:rPr>
            </a:br>
            <a:r>
              <a:rPr lang="en-GB" dirty="0">
                <a:solidFill>
                  <a:srgbClr val="3366FF"/>
                </a:solidFill>
              </a:rPr>
              <a:t/>
            </a:r>
            <a:br>
              <a:rPr lang="en-GB" dirty="0">
                <a:solidFill>
                  <a:srgbClr val="3366FF"/>
                </a:solidFill>
              </a:rPr>
            </a:br>
            <a:r>
              <a:rPr lang="en-GB" dirty="0" smtClean="0">
                <a:solidFill>
                  <a:srgbClr val="3366FF"/>
                </a:solidFill>
              </a:rPr>
              <a:t>In a regular cycle of activity.</a:t>
            </a:r>
            <a:br>
              <a:rPr lang="en-GB" dirty="0" smtClean="0">
                <a:solidFill>
                  <a:srgbClr val="3366FF"/>
                </a:solidFill>
              </a:rPr>
            </a:br>
            <a:endParaRPr lang="en-GB" dirty="0">
              <a:solidFill>
                <a:srgbClr val="3366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326" y="221671"/>
            <a:ext cx="4920139" cy="4644404"/>
          </a:xfrm>
          <a:prstGeom prst="rect">
            <a:avLst/>
          </a:prstGeom>
        </p:spPr>
      </p:pic>
    </p:spTree>
    <p:extLst>
      <p:ext uri="{BB962C8B-B14F-4D97-AF65-F5344CB8AC3E}">
        <p14:creationId xmlns:p14="http://schemas.microsoft.com/office/powerpoint/2010/main" val="1589061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1" name="Google Shape;531;p124"/>
          <p:cNvSpPr txBox="1">
            <a:spLocks noGrp="1"/>
          </p:cNvSpPr>
          <p:nvPr>
            <p:ph type="body" idx="1"/>
          </p:nvPr>
        </p:nvSpPr>
        <p:spPr>
          <a:xfrm>
            <a:off x="311700" y="1457275"/>
            <a:ext cx="8520600" cy="3416400"/>
          </a:xfrm>
          <a:prstGeom prst="rect">
            <a:avLst/>
          </a:prstGeom>
        </p:spPr>
        <p:txBody>
          <a:bodyPr spcFirstLastPara="1" wrap="square" lIns="91425" tIns="45700" rIns="91425" bIns="45700" anchor="ctr" anchorCtr="0">
            <a:noAutofit/>
          </a:bodyPr>
          <a:lstStyle/>
          <a:p>
            <a:pPr marL="0" indent="0">
              <a:buNone/>
            </a:pPr>
            <a:r>
              <a:rPr lang="en-GB" sz="2200" dirty="0">
                <a:solidFill>
                  <a:srgbClr val="0000FF"/>
                </a:solidFill>
              </a:rPr>
              <a:t> </a:t>
            </a:r>
            <a:endParaRPr sz="2200" dirty="0">
              <a:solidFill>
                <a:srgbClr val="0000FF"/>
              </a:solidFill>
            </a:endParaRPr>
          </a:p>
          <a:p>
            <a:pPr marL="0" indent="0">
              <a:buNone/>
            </a:pPr>
            <a:endParaRPr sz="2200" dirty="0">
              <a:solidFill>
                <a:srgbClr val="0000FF"/>
              </a:solidFill>
            </a:endParaRPr>
          </a:p>
          <a:p>
            <a:pPr marL="0" indent="0">
              <a:buNone/>
            </a:pPr>
            <a:endParaRPr dirty="0"/>
          </a:p>
        </p:txBody>
      </p:sp>
      <p:sp>
        <p:nvSpPr>
          <p:cNvPr id="533" name="Google Shape;533;p124"/>
          <p:cNvSpPr txBox="1"/>
          <p:nvPr/>
        </p:nvSpPr>
        <p:spPr>
          <a:xfrm flipH="1">
            <a:off x="-1724700" y="0"/>
            <a:ext cx="1724700" cy="484800"/>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Font typeface="Arial"/>
              <a:buNone/>
            </a:pPr>
            <a:endParaRPr sz="1950" dirty="0">
              <a:latin typeface="Helvetica Neue"/>
              <a:ea typeface="Helvetica Neue"/>
              <a:cs typeface="Helvetica Neue"/>
              <a:sym typeface="Helvetica Neue"/>
            </a:endParaRPr>
          </a:p>
        </p:txBody>
      </p:sp>
      <p:sp>
        <p:nvSpPr>
          <p:cNvPr id="2" name="Title 1"/>
          <p:cNvSpPr>
            <a:spLocks noGrp="1"/>
          </p:cNvSpPr>
          <p:nvPr>
            <p:ph type="title"/>
          </p:nvPr>
        </p:nvSpPr>
        <p:spPr>
          <a:xfrm>
            <a:off x="7032853" y="1179339"/>
            <a:ext cx="2111147" cy="4085411"/>
          </a:xfrm>
        </p:spPr>
        <p:txBody>
          <a:bodyPr/>
          <a:lstStyle/>
          <a:p>
            <a:r>
              <a:rPr lang="en-GB" dirty="0" smtClean="0">
                <a:solidFill>
                  <a:srgbClr val="3366FF"/>
                </a:solidFill>
              </a:rPr>
              <a:t>A </a:t>
            </a:r>
            <a:r>
              <a:rPr lang="en-GB" dirty="0">
                <a:solidFill>
                  <a:srgbClr val="3366FF"/>
                </a:solidFill>
              </a:rPr>
              <a:t>blended learning programme with a big ambition</a:t>
            </a:r>
            <a:r>
              <a:rPr lang="en-GB" dirty="0"/>
              <a:t>.</a:t>
            </a:r>
            <a:br>
              <a:rPr lang="en-GB" dirty="0"/>
            </a:br>
            <a:r>
              <a:rPr lang="en-GB" dirty="0"/>
              <a:t/>
            </a:r>
            <a:br>
              <a:rPr lang="en-GB" dirty="0"/>
            </a:br>
            <a:endParaRPr lang="en-GB" dirty="0"/>
          </a:p>
        </p:txBody>
      </p:sp>
      <p:pic>
        <p:nvPicPr>
          <p:cNvPr id="1026" name="Picture 2" descr="https://www.buildinglearningpower.com/wp-content/uploads/2023/04/Slide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24" y="238286"/>
            <a:ext cx="6721153" cy="47388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11416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Running this session.</a:t>
            </a:r>
            <a:endParaRPr lang="en-GB" dirty="0"/>
          </a:p>
        </p:txBody>
      </p:sp>
      <p:sp>
        <p:nvSpPr>
          <p:cNvPr id="3" name="Text Placeholder 2"/>
          <p:cNvSpPr>
            <a:spLocks noGrp="1"/>
          </p:cNvSpPr>
          <p:nvPr>
            <p:ph type="body" idx="1"/>
          </p:nvPr>
        </p:nvSpPr>
        <p:spPr/>
        <p:txBody>
          <a:bodyPr/>
          <a:lstStyle/>
          <a:p>
            <a:r>
              <a:rPr lang="en-GB" sz="1600" dirty="0" smtClean="0"/>
              <a:t>This PowerPoint is an introduction to Playing the Learning Power Game.</a:t>
            </a:r>
          </a:p>
          <a:p>
            <a:r>
              <a:rPr lang="en-GB" sz="1600" dirty="0" smtClean="0"/>
              <a:t>If using the slides with teachers, use the slide deck as it is.</a:t>
            </a:r>
          </a:p>
          <a:p>
            <a:r>
              <a:rPr lang="en-GB" sz="1600" dirty="0" smtClean="0"/>
              <a:t>If using the slides for an introduction for governors (for example), you could remove some of the detail by hiding slides 5 </a:t>
            </a:r>
            <a:r>
              <a:rPr lang="en-GB" sz="1600" smtClean="0"/>
              <a:t>to 8, slide 12, </a:t>
            </a:r>
            <a:r>
              <a:rPr lang="en-GB" sz="1600" dirty="0" smtClean="0"/>
              <a:t>and slides 14 to 17.</a:t>
            </a:r>
          </a:p>
          <a:p>
            <a:r>
              <a:rPr lang="en-GB" sz="1600" dirty="0" smtClean="0"/>
              <a:t>Adjust it depending on the level of detail you need.</a:t>
            </a:r>
          </a:p>
          <a:p>
            <a:r>
              <a:rPr lang="en-GB" sz="1600" dirty="0" smtClean="0"/>
              <a:t>Slide 18 is a key slide – initially you will use it to describe the blended learning programme, how teachers will undertake a cycle of online learning, team meetings and classroom enquiries. Later, after you have, as leaders, considered all of the ‘Leadership Questions’ in this section and made decisions about the structure the team meetings, workload issues, projected timings for the programme etc, you will personalise the comments to reflect how you as a school are planning to implement the programme.</a:t>
            </a:r>
            <a:endParaRPr lang="en-GB" sz="1600" dirty="0"/>
          </a:p>
        </p:txBody>
      </p:sp>
    </p:spTree>
    <p:extLst>
      <p:ext uri="{BB962C8B-B14F-4D97-AF65-F5344CB8AC3E}">
        <p14:creationId xmlns:p14="http://schemas.microsoft.com/office/powerpoint/2010/main" val="3718247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1" name="Google Shape;531;p124"/>
          <p:cNvSpPr txBox="1">
            <a:spLocks noGrp="1"/>
          </p:cNvSpPr>
          <p:nvPr>
            <p:ph type="body" idx="1"/>
          </p:nvPr>
        </p:nvSpPr>
        <p:spPr>
          <a:xfrm>
            <a:off x="311700" y="1457275"/>
            <a:ext cx="8520600" cy="3416400"/>
          </a:xfrm>
          <a:prstGeom prst="rect">
            <a:avLst/>
          </a:prstGeom>
        </p:spPr>
        <p:txBody>
          <a:bodyPr spcFirstLastPara="1" wrap="square" lIns="91425" tIns="45700" rIns="91425" bIns="45700" anchor="ctr" anchorCtr="0">
            <a:noAutofit/>
          </a:bodyPr>
          <a:lstStyle/>
          <a:p>
            <a:pPr marL="0" indent="0">
              <a:buNone/>
            </a:pPr>
            <a:r>
              <a:rPr lang="en-GB" sz="2200" dirty="0">
                <a:solidFill>
                  <a:srgbClr val="0000FF"/>
                </a:solidFill>
              </a:rPr>
              <a:t> </a:t>
            </a:r>
            <a:endParaRPr sz="2200" dirty="0">
              <a:solidFill>
                <a:srgbClr val="0000FF"/>
              </a:solidFill>
            </a:endParaRPr>
          </a:p>
          <a:p>
            <a:pPr marL="0" indent="0">
              <a:buNone/>
            </a:pPr>
            <a:endParaRPr sz="2200" dirty="0">
              <a:solidFill>
                <a:srgbClr val="0000FF"/>
              </a:solidFill>
            </a:endParaRPr>
          </a:p>
          <a:p>
            <a:pPr marL="0" indent="0">
              <a:buNone/>
            </a:pPr>
            <a:endParaRPr dirty="0"/>
          </a:p>
        </p:txBody>
      </p:sp>
      <p:sp>
        <p:nvSpPr>
          <p:cNvPr id="533" name="Google Shape;533;p124"/>
          <p:cNvSpPr txBox="1"/>
          <p:nvPr/>
        </p:nvSpPr>
        <p:spPr>
          <a:xfrm flipH="1">
            <a:off x="-1724700" y="0"/>
            <a:ext cx="1724700" cy="484800"/>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Font typeface="Arial"/>
              <a:buNone/>
            </a:pPr>
            <a:endParaRPr sz="1950" dirty="0">
              <a:latin typeface="Helvetica Neue"/>
              <a:ea typeface="Helvetica Neue"/>
              <a:cs typeface="Helvetica Neue"/>
              <a:sym typeface="Helvetica Neue"/>
            </a:endParaRPr>
          </a:p>
        </p:txBody>
      </p:sp>
      <p:sp>
        <p:nvSpPr>
          <p:cNvPr id="2" name="Title 1"/>
          <p:cNvSpPr>
            <a:spLocks noGrp="1"/>
          </p:cNvSpPr>
          <p:nvPr>
            <p:ph type="title"/>
          </p:nvPr>
        </p:nvSpPr>
        <p:spPr/>
        <p:txBody>
          <a:bodyPr/>
          <a:lstStyle/>
          <a:p>
            <a:endParaRPr lang="en-GB" dirty="0"/>
          </a:p>
        </p:txBody>
      </p:sp>
      <p:pic>
        <p:nvPicPr>
          <p:cNvPr id="2050" name="Picture 2" descr="https://www.buildinglearningpower.com/wp-content/uploads/2023/04/Slide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696" y="188246"/>
            <a:ext cx="6711063" cy="46772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87151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1" name="Google Shape;531;p124"/>
          <p:cNvSpPr txBox="1">
            <a:spLocks noGrp="1"/>
          </p:cNvSpPr>
          <p:nvPr>
            <p:ph type="body" idx="1"/>
          </p:nvPr>
        </p:nvSpPr>
        <p:spPr>
          <a:xfrm>
            <a:off x="1508588" y="3460016"/>
            <a:ext cx="10940803" cy="4177958"/>
          </a:xfrm>
          <a:prstGeom prst="rect">
            <a:avLst/>
          </a:prstGeom>
        </p:spPr>
        <p:txBody>
          <a:bodyPr spcFirstLastPara="1" wrap="square" lIns="91425" tIns="45700" rIns="91425" bIns="45700" anchor="ctr" anchorCtr="0">
            <a:noAutofit/>
          </a:bodyPr>
          <a:lstStyle/>
          <a:p>
            <a:pPr marL="0" indent="0">
              <a:buNone/>
            </a:pPr>
            <a:r>
              <a:rPr lang="en-GB" sz="2200" dirty="0">
                <a:solidFill>
                  <a:srgbClr val="0000FF"/>
                </a:solidFill>
              </a:rPr>
              <a:t> </a:t>
            </a:r>
            <a:endParaRPr sz="2200" dirty="0">
              <a:solidFill>
                <a:srgbClr val="0000FF"/>
              </a:solidFill>
            </a:endParaRPr>
          </a:p>
          <a:p>
            <a:pPr marL="0" indent="0">
              <a:buNone/>
            </a:pPr>
            <a:endParaRPr sz="2200" dirty="0">
              <a:solidFill>
                <a:srgbClr val="0000FF"/>
              </a:solidFill>
            </a:endParaRPr>
          </a:p>
          <a:p>
            <a:pPr marL="0" indent="0">
              <a:buNone/>
            </a:pPr>
            <a:endParaRPr dirty="0"/>
          </a:p>
        </p:txBody>
      </p:sp>
      <p:sp>
        <p:nvSpPr>
          <p:cNvPr id="533" name="Google Shape;533;p124"/>
          <p:cNvSpPr txBox="1"/>
          <p:nvPr/>
        </p:nvSpPr>
        <p:spPr>
          <a:xfrm flipH="1">
            <a:off x="-1724700" y="0"/>
            <a:ext cx="1724700" cy="484800"/>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Font typeface="Arial"/>
              <a:buNone/>
            </a:pPr>
            <a:endParaRPr sz="1950" dirty="0">
              <a:latin typeface="Helvetica Neue"/>
              <a:ea typeface="Helvetica Neue"/>
              <a:cs typeface="Helvetica Neue"/>
              <a:sym typeface="Helvetica Neue"/>
            </a:endParaRPr>
          </a:p>
        </p:txBody>
      </p:sp>
      <p:sp>
        <p:nvSpPr>
          <p:cNvPr id="2" name="Title 1"/>
          <p:cNvSpPr>
            <a:spLocks noGrp="1"/>
          </p:cNvSpPr>
          <p:nvPr>
            <p:ph type="title"/>
          </p:nvPr>
        </p:nvSpPr>
        <p:spPr/>
        <p:txBody>
          <a:bodyPr/>
          <a:lstStyle/>
          <a:p>
            <a:endParaRPr lang="en-GB" dirty="0"/>
          </a:p>
        </p:txBody>
      </p:sp>
      <p:pic>
        <p:nvPicPr>
          <p:cNvPr id="3074" name="Picture 2" descr="https://www.buildinglearningpower.com/wp-content/uploads/2020/05/Slide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569" y="114843"/>
            <a:ext cx="6145823" cy="44580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28430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115"/>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p>
            <a:pPr marL="0" lvl="0" indent="0" algn="l" rtl="0">
              <a:lnSpc>
                <a:spcPct val="100000"/>
              </a:lnSpc>
              <a:spcBef>
                <a:spcPts val="0"/>
              </a:spcBef>
              <a:spcAft>
                <a:spcPts val="0"/>
              </a:spcAft>
              <a:buClr>
                <a:srgbClr val="000090"/>
              </a:buClr>
              <a:buSzPts val="3200"/>
              <a:buFont typeface="Open Sans"/>
              <a:buNone/>
            </a:pPr>
            <a:r>
              <a:rPr lang="en" dirty="0">
                <a:solidFill>
                  <a:srgbClr val="3366FF"/>
                </a:solidFill>
                <a:latin typeface="Open Sans"/>
                <a:ea typeface="Open Sans"/>
                <a:cs typeface="Open Sans"/>
                <a:sym typeface="Open Sans"/>
              </a:rPr>
              <a:t>The Supple Learning </a:t>
            </a:r>
            <a:r>
              <a:rPr lang="en" dirty="0">
                <a:solidFill>
                  <a:srgbClr val="3366FF"/>
                </a:solidFill>
              </a:rPr>
              <a:t>Mind</a:t>
            </a:r>
            <a:r>
              <a:rPr lang="en" dirty="0">
                <a:solidFill>
                  <a:srgbClr val="3366FF"/>
                </a:solidFill>
                <a:latin typeface="Open Sans"/>
                <a:ea typeface="Open Sans"/>
                <a:cs typeface="Open Sans"/>
                <a:sym typeface="Open Sans"/>
              </a:rPr>
              <a:t> framework</a:t>
            </a:r>
            <a:endParaRPr dirty="0">
              <a:solidFill>
                <a:srgbClr val="3366FF"/>
              </a:solidFill>
            </a:endParaRPr>
          </a:p>
        </p:txBody>
      </p:sp>
      <p:sp>
        <p:nvSpPr>
          <p:cNvPr id="587" name="Google Shape;587;p115"/>
          <p:cNvSpPr txBox="1">
            <a:spLocks noGrp="1"/>
          </p:cNvSpPr>
          <p:nvPr>
            <p:ph type="sldNum" idx="4294967295"/>
          </p:nvPr>
        </p:nvSpPr>
        <p:spPr>
          <a:xfrm>
            <a:off x="8553454" y="4769638"/>
            <a:ext cx="241200" cy="269100"/>
          </a:xfrm>
          <a:prstGeom prst="rect">
            <a:avLst/>
          </a:prstGeom>
          <a:noFill/>
          <a:ln>
            <a:noFill/>
          </a:ln>
        </p:spPr>
        <p:txBody>
          <a:bodyPr spcFirstLastPara="1" wrap="square" lIns="45675" tIns="45675" rIns="45675" bIns="45675" anchor="ctr" anchorCtr="0">
            <a:noAutofit/>
          </a:bodyPr>
          <a:lstStyle/>
          <a:p>
            <a:pPr marL="0" marR="0" lvl="0" indent="0" algn="r" rtl="0">
              <a:lnSpc>
                <a:spcPct val="100000"/>
              </a:lnSpc>
              <a:spcBef>
                <a:spcPts val="0"/>
              </a:spcBef>
              <a:spcAft>
                <a:spcPts val="0"/>
              </a:spcAft>
              <a:buClr>
                <a:srgbClr val="000000"/>
              </a:buClr>
              <a:buSzPts val="1200"/>
              <a:buFont typeface="Candara"/>
              <a:buNone/>
            </a:pPr>
            <a:fld id="{00000000-1234-1234-1234-123412341234}" type="slidenum">
              <a:rPr lang="en">
                <a:solidFill>
                  <a:srgbClr val="000000"/>
                </a:solidFill>
                <a:latin typeface="Candara"/>
                <a:ea typeface="Candara"/>
                <a:cs typeface="Candara"/>
                <a:sym typeface="Candara"/>
              </a:rPr>
              <a:t>4</a:t>
            </a:fld>
            <a:endParaRPr dirty="0"/>
          </a:p>
        </p:txBody>
      </p:sp>
      <p:pic>
        <p:nvPicPr>
          <p:cNvPr id="588" name="Google Shape;588;p115"/>
          <p:cNvPicPr preferRelativeResize="0"/>
          <p:nvPr/>
        </p:nvPicPr>
        <p:blipFill rotWithShape="1">
          <a:blip r:embed="rId3">
            <a:alphaModFix/>
          </a:blip>
          <a:srcRect/>
          <a:stretch/>
        </p:blipFill>
        <p:spPr>
          <a:xfrm>
            <a:off x="1573063" y="858110"/>
            <a:ext cx="5779452" cy="4085831"/>
          </a:xfrm>
          <a:prstGeom prst="rect">
            <a:avLst/>
          </a:prstGeom>
          <a:noFill/>
          <a:ln>
            <a:noFill/>
          </a:ln>
        </p:spPr>
      </p:pic>
      <p:pic>
        <p:nvPicPr>
          <p:cNvPr id="589" name="Google Shape;589;p115"/>
          <p:cNvPicPr preferRelativeResize="0"/>
          <p:nvPr/>
        </p:nvPicPr>
        <p:blipFill rotWithShape="1">
          <a:blip r:embed="rId4">
            <a:alphaModFix/>
          </a:blip>
          <a:srcRect/>
          <a:stretch/>
        </p:blipFill>
        <p:spPr>
          <a:xfrm>
            <a:off x="1573067" y="858114"/>
            <a:ext cx="5779443" cy="4085825"/>
          </a:xfrm>
          <a:prstGeom prst="rect">
            <a:avLst/>
          </a:prstGeom>
          <a:noFill/>
          <a:ln>
            <a:noFill/>
          </a:ln>
        </p:spPr>
      </p:pic>
      <p:pic>
        <p:nvPicPr>
          <p:cNvPr id="590" name="Google Shape;590;p115"/>
          <p:cNvPicPr preferRelativeResize="0"/>
          <p:nvPr/>
        </p:nvPicPr>
        <p:blipFill rotWithShape="1">
          <a:blip r:embed="rId5">
            <a:alphaModFix/>
          </a:blip>
          <a:srcRect/>
          <a:stretch/>
        </p:blipFill>
        <p:spPr>
          <a:xfrm>
            <a:off x="1573063" y="858115"/>
            <a:ext cx="5779452" cy="4085822"/>
          </a:xfrm>
          <a:prstGeom prst="rect">
            <a:avLst/>
          </a:prstGeom>
          <a:noFill/>
          <a:ln>
            <a:noFill/>
          </a:ln>
        </p:spPr>
      </p:pic>
      <p:pic>
        <p:nvPicPr>
          <p:cNvPr id="591" name="Google Shape;591;p115"/>
          <p:cNvPicPr preferRelativeResize="0"/>
          <p:nvPr/>
        </p:nvPicPr>
        <p:blipFill rotWithShape="1">
          <a:blip r:embed="rId6">
            <a:alphaModFix/>
          </a:blip>
          <a:srcRect/>
          <a:stretch/>
        </p:blipFill>
        <p:spPr>
          <a:xfrm>
            <a:off x="1573063" y="858110"/>
            <a:ext cx="5779452" cy="4085831"/>
          </a:xfrm>
          <a:prstGeom prst="rect">
            <a:avLst/>
          </a:prstGeom>
          <a:noFill/>
          <a:ln>
            <a:noFill/>
          </a:ln>
        </p:spPr>
      </p:pic>
    </p:spTree>
    <p:extLst>
      <p:ext uri="{BB962C8B-B14F-4D97-AF65-F5344CB8AC3E}">
        <p14:creationId xmlns:p14="http://schemas.microsoft.com/office/powerpoint/2010/main" val="285979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8"/>
                                        </p:tgtEl>
                                        <p:attrNameLst>
                                          <p:attrName>style.visibility</p:attrName>
                                        </p:attrNameLst>
                                      </p:cBhvr>
                                      <p:to>
                                        <p:strVal val="visible"/>
                                      </p:to>
                                    </p:set>
                                    <p:animEffect transition="in" filter="fade">
                                      <p:cBhvr>
                                        <p:cTn id="7" dur="1000"/>
                                        <p:tgtEl>
                                          <p:spTgt spid="5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9"/>
                                        </p:tgtEl>
                                        <p:attrNameLst>
                                          <p:attrName>style.visibility</p:attrName>
                                        </p:attrNameLst>
                                      </p:cBhvr>
                                      <p:to>
                                        <p:strVal val="visible"/>
                                      </p:to>
                                    </p:set>
                                    <p:animEffect transition="in" filter="fade">
                                      <p:cBhvr>
                                        <p:cTn id="12" dur="1000"/>
                                        <p:tgtEl>
                                          <p:spTgt spid="5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0"/>
                                        </p:tgtEl>
                                        <p:attrNameLst>
                                          <p:attrName>style.visibility</p:attrName>
                                        </p:attrNameLst>
                                      </p:cBhvr>
                                      <p:to>
                                        <p:strVal val="visible"/>
                                      </p:to>
                                    </p:set>
                                    <p:animEffect transition="in" filter="fade">
                                      <p:cBhvr>
                                        <p:cTn id="17" dur="1000"/>
                                        <p:tgtEl>
                                          <p:spTgt spid="5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1"/>
                                        </p:tgtEl>
                                        <p:attrNameLst>
                                          <p:attrName>style.visibility</p:attrName>
                                        </p:attrNameLst>
                                      </p:cBhvr>
                                      <p:to>
                                        <p:strVal val="visible"/>
                                      </p:to>
                                    </p:set>
                                    <p:animEffect transition="in" filter="fade">
                                      <p:cBhvr>
                                        <p:cTn id="22" dur="1000"/>
                                        <p:tgtEl>
                                          <p:spTgt spid="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116"/>
          <p:cNvPicPr preferRelativeResize="0"/>
          <p:nvPr/>
        </p:nvPicPr>
        <p:blipFill rotWithShape="1">
          <a:blip r:embed="rId3">
            <a:alphaModFix/>
          </a:blip>
          <a:srcRect/>
          <a:stretch/>
        </p:blipFill>
        <p:spPr>
          <a:xfrm>
            <a:off x="-748700" y="1057721"/>
            <a:ext cx="6583680" cy="3730752"/>
          </a:xfrm>
          <a:prstGeom prst="rect">
            <a:avLst/>
          </a:prstGeom>
          <a:noFill/>
          <a:ln>
            <a:noFill/>
          </a:ln>
          <a:effectLst>
            <a:outerShdw blurRad="57150" dist="19050" dir="5400000" algn="bl" rotWithShape="0">
              <a:srgbClr val="000000">
                <a:alpha val="49803"/>
              </a:srgbClr>
            </a:outerShdw>
          </a:effectLst>
        </p:spPr>
      </p:pic>
      <p:sp>
        <p:nvSpPr>
          <p:cNvPr id="598" name="Google Shape;598;p116"/>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dirty="0">
                <a:solidFill>
                  <a:srgbClr val="1AA468"/>
                </a:solidFill>
              </a:rPr>
              <a:t>Cognitive processes: the workhorse of learning</a:t>
            </a:r>
            <a:endParaRPr dirty="0">
              <a:solidFill>
                <a:srgbClr val="1AA468"/>
              </a:solidFill>
            </a:endParaRPr>
          </a:p>
        </p:txBody>
      </p:sp>
      <p:pic>
        <p:nvPicPr>
          <p:cNvPr id="599" name="Google Shape;599;p116"/>
          <p:cNvPicPr preferRelativeResize="0"/>
          <p:nvPr/>
        </p:nvPicPr>
        <p:blipFill rotWithShape="1">
          <a:blip r:embed="rId4">
            <a:alphaModFix/>
          </a:blip>
          <a:srcRect/>
          <a:stretch/>
        </p:blipFill>
        <p:spPr>
          <a:xfrm>
            <a:off x="6414675" y="905817"/>
            <a:ext cx="2520315" cy="4380548"/>
          </a:xfrm>
          <a:prstGeom prst="rect">
            <a:avLst/>
          </a:prstGeom>
          <a:noFill/>
          <a:ln>
            <a:noFill/>
          </a:ln>
        </p:spPr>
      </p:pic>
      <p:sp>
        <p:nvSpPr>
          <p:cNvPr id="600" name="Google Shape;600;p116"/>
          <p:cNvSpPr txBox="1">
            <a:spLocks noGrp="1"/>
          </p:cNvSpPr>
          <p:nvPr>
            <p:ph type="sldNum" idx="12"/>
          </p:nvPr>
        </p:nvSpPr>
        <p:spPr>
          <a:xfrm>
            <a:off x="8205000" y="4884165"/>
            <a:ext cx="939000" cy="2730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FF"/>
              </a:buClr>
              <a:buSzPts val="1200"/>
              <a:buFont typeface="Calibri"/>
              <a:buNone/>
            </a:pPr>
            <a:fld id="{00000000-1234-1234-1234-123412341234}" type="slidenum">
              <a:rPr lang="en"/>
              <a:t>5</a:t>
            </a:fld>
            <a:endParaRPr dirty="0"/>
          </a:p>
        </p:txBody>
      </p:sp>
    </p:spTree>
    <p:extLst>
      <p:ext uri="{BB962C8B-B14F-4D97-AF65-F5344CB8AC3E}">
        <p14:creationId xmlns:p14="http://schemas.microsoft.com/office/powerpoint/2010/main" val="51395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fade">
                                      <p:cBhvr>
                                        <p:cTn id="7" dur="1000"/>
                                        <p:tgtEl>
                                          <p:spTgt spid="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117"/>
          <p:cNvPicPr preferRelativeResize="0"/>
          <p:nvPr/>
        </p:nvPicPr>
        <p:blipFill rotWithShape="1">
          <a:blip r:embed="rId3">
            <a:alphaModFix/>
          </a:blip>
          <a:srcRect/>
          <a:stretch/>
        </p:blipFill>
        <p:spPr>
          <a:xfrm>
            <a:off x="-748700" y="1057721"/>
            <a:ext cx="6583680" cy="3730752"/>
          </a:xfrm>
          <a:prstGeom prst="rect">
            <a:avLst/>
          </a:prstGeom>
          <a:noFill/>
          <a:ln>
            <a:noFill/>
          </a:ln>
          <a:effectLst>
            <a:outerShdw blurRad="57150" dist="19050" dir="5400000" algn="bl" rotWithShape="0">
              <a:srgbClr val="000000">
                <a:alpha val="49803"/>
              </a:srgbClr>
            </a:outerShdw>
          </a:effectLst>
        </p:spPr>
      </p:pic>
      <p:sp>
        <p:nvSpPr>
          <p:cNvPr id="607" name="Google Shape;607;p117"/>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dirty="0">
                <a:solidFill>
                  <a:srgbClr val="F2353B"/>
                </a:solidFill>
              </a:rPr>
              <a:t>Emotional processes: the bedrock of learning.</a:t>
            </a:r>
            <a:endParaRPr dirty="0">
              <a:solidFill>
                <a:srgbClr val="F2353B"/>
              </a:solidFill>
            </a:endParaRPr>
          </a:p>
        </p:txBody>
      </p:sp>
      <p:pic>
        <p:nvPicPr>
          <p:cNvPr id="608" name="Google Shape;608;p117"/>
          <p:cNvPicPr preferRelativeResize="0"/>
          <p:nvPr/>
        </p:nvPicPr>
        <p:blipFill rotWithShape="1">
          <a:blip r:embed="rId4">
            <a:alphaModFix/>
          </a:blip>
          <a:srcRect/>
          <a:stretch/>
        </p:blipFill>
        <p:spPr>
          <a:xfrm>
            <a:off x="6472425" y="1426888"/>
            <a:ext cx="2404418" cy="3300975"/>
          </a:xfrm>
          <a:prstGeom prst="rect">
            <a:avLst/>
          </a:prstGeom>
          <a:noFill/>
          <a:ln>
            <a:noFill/>
          </a:ln>
        </p:spPr>
      </p:pic>
      <p:pic>
        <p:nvPicPr>
          <p:cNvPr id="609" name="Google Shape;609;p117"/>
          <p:cNvPicPr preferRelativeResize="0"/>
          <p:nvPr/>
        </p:nvPicPr>
        <p:blipFill rotWithShape="1">
          <a:blip r:embed="rId5">
            <a:alphaModFix/>
          </a:blip>
          <a:srcRect/>
          <a:stretch/>
        </p:blipFill>
        <p:spPr>
          <a:xfrm>
            <a:off x="-748700" y="1071697"/>
            <a:ext cx="6583680" cy="3702799"/>
          </a:xfrm>
          <a:prstGeom prst="rect">
            <a:avLst/>
          </a:prstGeom>
          <a:noFill/>
          <a:ln>
            <a:noFill/>
          </a:ln>
          <a:effectLst>
            <a:outerShdw blurRad="57150" dist="19050" dir="5400000" algn="bl" rotWithShape="0">
              <a:srgbClr val="000000">
                <a:alpha val="49803"/>
              </a:srgbClr>
            </a:outerShdw>
          </a:effectLst>
        </p:spPr>
      </p:pic>
      <p:sp>
        <p:nvSpPr>
          <p:cNvPr id="610" name="Google Shape;610;p117"/>
          <p:cNvSpPr txBox="1">
            <a:spLocks noGrp="1"/>
          </p:cNvSpPr>
          <p:nvPr>
            <p:ph type="sldNum" idx="12"/>
          </p:nvPr>
        </p:nvSpPr>
        <p:spPr>
          <a:xfrm>
            <a:off x="8205000" y="4884165"/>
            <a:ext cx="939000" cy="2730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FF"/>
              </a:buClr>
              <a:buSzPts val="1200"/>
              <a:buFont typeface="Calibri"/>
              <a:buNone/>
            </a:pPr>
            <a:fld id="{00000000-1234-1234-1234-123412341234}" type="slidenum">
              <a:rPr lang="en"/>
              <a:t>6</a:t>
            </a:fld>
            <a:endParaRPr dirty="0"/>
          </a:p>
        </p:txBody>
      </p:sp>
    </p:spTree>
    <p:extLst>
      <p:ext uri="{BB962C8B-B14F-4D97-AF65-F5344CB8AC3E}">
        <p14:creationId xmlns:p14="http://schemas.microsoft.com/office/powerpoint/2010/main" val="35125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8"/>
                                        </p:tgtEl>
                                        <p:attrNameLst>
                                          <p:attrName>style.visibility</p:attrName>
                                        </p:attrNameLst>
                                      </p:cBhvr>
                                      <p:to>
                                        <p:strVal val="visible"/>
                                      </p:to>
                                    </p:set>
                                    <p:animEffect transition="in" filter="fade">
                                      <p:cBhvr>
                                        <p:cTn id="7" dur="1000"/>
                                        <p:tgtEl>
                                          <p:spTgt spid="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Google Shape;616;p118"/>
          <p:cNvPicPr preferRelativeResize="0"/>
          <p:nvPr/>
        </p:nvPicPr>
        <p:blipFill rotWithShape="1">
          <a:blip r:embed="rId3">
            <a:alphaModFix/>
          </a:blip>
          <a:srcRect/>
          <a:stretch/>
        </p:blipFill>
        <p:spPr>
          <a:xfrm>
            <a:off x="-748700" y="1057721"/>
            <a:ext cx="6583680" cy="3730752"/>
          </a:xfrm>
          <a:prstGeom prst="rect">
            <a:avLst/>
          </a:prstGeom>
          <a:noFill/>
          <a:ln>
            <a:noFill/>
          </a:ln>
          <a:effectLst>
            <a:outerShdw blurRad="57150" dist="19050" dir="5400000" algn="bl" rotWithShape="0">
              <a:srgbClr val="000000">
                <a:alpha val="49803"/>
              </a:srgbClr>
            </a:outerShdw>
          </a:effectLst>
        </p:spPr>
      </p:pic>
      <p:sp>
        <p:nvSpPr>
          <p:cNvPr id="617" name="Google Shape;617;p118"/>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dirty="0">
                <a:solidFill>
                  <a:srgbClr val="FFBD40"/>
                </a:solidFill>
              </a:rPr>
              <a:t>Social processes: the relationships of learning</a:t>
            </a:r>
            <a:endParaRPr dirty="0">
              <a:solidFill>
                <a:srgbClr val="FFBD40"/>
              </a:solidFill>
            </a:endParaRPr>
          </a:p>
        </p:txBody>
      </p:sp>
      <p:pic>
        <p:nvPicPr>
          <p:cNvPr id="618" name="Google Shape;618;p118"/>
          <p:cNvPicPr preferRelativeResize="0"/>
          <p:nvPr/>
        </p:nvPicPr>
        <p:blipFill rotWithShape="1">
          <a:blip r:embed="rId4">
            <a:alphaModFix/>
          </a:blip>
          <a:srcRect/>
          <a:stretch/>
        </p:blipFill>
        <p:spPr>
          <a:xfrm>
            <a:off x="6448525" y="1150342"/>
            <a:ext cx="2425927" cy="3348922"/>
          </a:xfrm>
          <a:prstGeom prst="rect">
            <a:avLst/>
          </a:prstGeom>
          <a:noFill/>
          <a:ln>
            <a:noFill/>
          </a:ln>
        </p:spPr>
      </p:pic>
      <p:pic>
        <p:nvPicPr>
          <p:cNvPr id="619" name="Google Shape;619;p118"/>
          <p:cNvPicPr preferRelativeResize="0"/>
          <p:nvPr/>
        </p:nvPicPr>
        <p:blipFill rotWithShape="1">
          <a:blip r:embed="rId5">
            <a:alphaModFix/>
          </a:blip>
          <a:srcRect/>
          <a:stretch/>
        </p:blipFill>
        <p:spPr>
          <a:xfrm>
            <a:off x="-748700" y="1071697"/>
            <a:ext cx="6583680" cy="3702799"/>
          </a:xfrm>
          <a:prstGeom prst="rect">
            <a:avLst/>
          </a:prstGeom>
          <a:noFill/>
          <a:ln>
            <a:noFill/>
          </a:ln>
          <a:effectLst>
            <a:outerShdw blurRad="57150" dist="19050" dir="5400000" algn="bl" rotWithShape="0">
              <a:srgbClr val="000000">
                <a:alpha val="49803"/>
              </a:srgbClr>
            </a:outerShdw>
          </a:effectLst>
        </p:spPr>
      </p:pic>
      <p:pic>
        <p:nvPicPr>
          <p:cNvPr id="620" name="Google Shape;620;p118"/>
          <p:cNvPicPr preferRelativeResize="0"/>
          <p:nvPr/>
        </p:nvPicPr>
        <p:blipFill rotWithShape="1">
          <a:blip r:embed="rId6">
            <a:alphaModFix/>
          </a:blip>
          <a:srcRect/>
          <a:stretch/>
        </p:blipFill>
        <p:spPr>
          <a:xfrm>
            <a:off x="-748700" y="1071697"/>
            <a:ext cx="6583680" cy="3702799"/>
          </a:xfrm>
          <a:prstGeom prst="rect">
            <a:avLst/>
          </a:prstGeom>
          <a:noFill/>
          <a:ln>
            <a:noFill/>
          </a:ln>
          <a:effectLst>
            <a:outerShdw blurRad="57150" dist="19050" dir="5400000" algn="bl" rotWithShape="0">
              <a:srgbClr val="000000">
                <a:alpha val="49803"/>
              </a:srgbClr>
            </a:outerShdw>
          </a:effectLst>
        </p:spPr>
      </p:pic>
      <p:sp>
        <p:nvSpPr>
          <p:cNvPr id="621" name="Google Shape;621;p118"/>
          <p:cNvSpPr txBox="1">
            <a:spLocks noGrp="1"/>
          </p:cNvSpPr>
          <p:nvPr>
            <p:ph type="sldNum" idx="12"/>
          </p:nvPr>
        </p:nvSpPr>
        <p:spPr>
          <a:xfrm>
            <a:off x="8205000" y="4884165"/>
            <a:ext cx="939000" cy="2730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FF"/>
              </a:buClr>
              <a:buSzPts val="1200"/>
              <a:buFont typeface="Calibri"/>
              <a:buNone/>
            </a:pPr>
            <a:fld id="{00000000-1234-1234-1234-123412341234}" type="slidenum">
              <a:rPr lang="en"/>
              <a:t>7</a:t>
            </a:fld>
            <a:endParaRPr dirty="0"/>
          </a:p>
        </p:txBody>
      </p:sp>
    </p:spTree>
    <p:extLst>
      <p:ext uri="{BB962C8B-B14F-4D97-AF65-F5344CB8AC3E}">
        <p14:creationId xmlns:p14="http://schemas.microsoft.com/office/powerpoint/2010/main" val="73879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fade">
                                      <p:cBhvr>
                                        <p:cTn id="7" dur="1000"/>
                                        <p:tgtEl>
                                          <p:spTgt spid="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19"/>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dirty="0">
                <a:solidFill>
                  <a:srgbClr val="3366FF"/>
                </a:solidFill>
              </a:rPr>
              <a:t>Strategic processes: the management of learning</a:t>
            </a:r>
            <a:endParaRPr dirty="0">
              <a:solidFill>
                <a:srgbClr val="3366FF"/>
              </a:solidFill>
            </a:endParaRPr>
          </a:p>
        </p:txBody>
      </p:sp>
      <p:pic>
        <p:nvPicPr>
          <p:cNvPr id="628" name="Google Shape;628;p119"/>
          <p:cNvPicPr preferRelativeResize="0"/>
          <p:nvPr/>
        </p:nvPicPr>
        <p:blipFill rotWithShape="1">
          <a:blip r:embed="rId3">
            <a:alphaModFix/>
          </a:blip>
          <a:srcRect/>
          <a:stretch/>
        </p:blipFill>
        <p:spPr>
          <a:xfrm>
            <a:off x="6410313" y="1226126"/>
            <a:ext cx="2528888" cy="3771900"/>
          </a:xfrm>
          <a:prstGeom prst="rect">
            <a:avLst/>
          </a:prstGeom>
          <a:noFill/>
          <a:ln>
            <a:noFill/>
          </a:ln>
        </p:spPr>
      </p:pic>
      <p:pic>
        <p:nvPicPr>
          <p:cNvPr id="629" name="Google Shape;629;p119"/>
          <p:cNvPicPr preferRelativeResize="0"/>
          <p:nvPr/>
        </p:nvPicPr>
        <p:blipFill rotWithShape="1">
          <a:blip r:embed="rId4">
            <a:alphaModFix/>
          </a:blip>
          <a:srcRect/>
          <a:stretch/>
        </p:blipFill>
        <p:spPr>
          <a:xfrm>
            <a:off x="-748700" y="1071697"/>
            <a:ext cx="6583680" cy="3702799"/>
          </a:xfrm>
          <a:prstGeom prst="rect">
            <a:avLst/>
          </a:prstGeom>
          <a:noFill/>
          <a:ln>
            <a:noFill/>
          </a:ln>
          <a:effectLst>
            <a:outerShdw blurRad="57150" dist="19050" dir="5400000" algn="bl" rotWithShape="0">
              <a:srgbClr val="000000">
                <a:alpha val="49803"/>
              </a:srgbClr>
            </a:outerShdw>
          </a:effectLst>
        </p:spPr>
      </p:pic>
      <p:pic>
        <p:nvPicPr>
          <p:cNvPr id="630" name="Google Shape;630;p119"/>
          <p:cNvPicPr preferRelativeResize="0"/>
          <p:nvPr/>
        </p:nvPicPr>
        <p:blipFill rotWithShape="1">
          <a:blip r:embed="rId5">
            <a:alphaModFix/>
          </a:blip>
          <a:srcRect/>
          <a:stretch/>
        </p:blipFill>
        <p:spPr>
          <a:xfrm>
            <a:off x="-748700" y="1071697"/>
            <a:ext cx="6583680" cy="3702799"/>
          </a:xfrm>
          <a:prstGeom prst="rect">
            <a:avLst/>
          </a:prstGeom>
          <a:noFill/>
          <a:ln>
            <a:noFill/>
          </a:ln>
          <a:effectLst>
            <a:outerShdw blurRad="57150" dist="19050" dir="5400000" algn="bl" rotWithShape="0">
              <a:srgbClr val="000000">
                <a:alpha val="49803"/>
              </a:srgbClr>
            </a:outerShdw>
          </a:effectLst>
        </p:spPr>
      </p:pic>
      <p:pic>
        <p:nvPicPr>
          <p:cNvPr id="631" name="Google Shape;631;p119"/>
          <p:cNvPicPr preferRelativeResize="0"/>
          <p:nvPr/>
        </p:nvPicPr>
        <p:blipFill rotWithShape="1">
          <a:blip r:embed="rId6">
            <a:alphaModFix/>
          </a:blip>
          <a:srcRect/>
          <a:stretch/>
        </p:blipFill>
        <p:spPr>
          <a:xfrm>
            <a:off x="-748700" y="1071697"/>
            <a:ext cx="6583680" cy="3702799"/>
          </a:xfrm>
          <a:prstGeom prst="rect">
            <a:avLst/>
          </a:prstGeom>
          <a:noFill/>
          <a:ln>
            <a:noFill/>
          </a:ln>
          <a:effectLst>
            <a:outerShdw blurRad="57150" dist="19050" dir="5400000" algn="bl" rotWithShape="0">
              <a:srgbClr val="000000">
                <a:alpha val="49803"/>
              </a:srgbClr>
            </a:outerShdw>
          </a:effectLst>
        </p:spPr>
      </p:pic>
      <p:pic>
        <p:nvPicPr>
          <p:cNvPr id="632" name="Google Shape;632;p119"/>
          <p:cNvPicPr preferRelativeResize="0"/>
          <p:nvPr/>
        </p:nvPicPr>
        <p:blipFill rotWithShape="1">
          <a:blip r:embed="rId7">
            <a:alphaModFix/>
          </a:blip>
          <a:srcRect/>
          <a:stretch/>
        </p:blipFill>
        <p:spPr>
          <a:xfrm>
            <a:off x="-748700" y="1057721"/>
            <a:ext cx="6583680" cy="3730752"/>
          </a:xfrm>
          <a:prstGeom prst="rect">
            <a:avLst/>
          </a:prstGeom>
          <a:noFill/>
          <a:ln>
            <a:noFill/>
          </a:ln>
          <a:effectLst>
            <a:outerShdw blurRad="57150" dist="19050" dir="5400000" algn="bl" rotWithShape="0">
              <a:srgbClr val="000000">
                <a:alpha val="49803"/>
              </a:srgbClr>
            </a:outerShdw>
          </a:effectLst>
        </p:spPr>
      </p:pic>
      <p:sp>
        <p:nvSpPr>
          <p:cNvPr id="633" name="Google Shape;633;p119"/>
          <p:cNvSpPr txBox="1">
            <a:spLocks noGrp="1"/>
          </p:cNvSpPr>
          <p:nvPr>
            <p:ph type="sldNum" idx="12"/>
          </p:nvPr>
        </p:nvSpPr>
        <p:spPr>
          <a:xfrm>
            <a:off x="8205000" y="4884165"/>
            <a:ext cx="939000" cy="2730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FF"/>
              </a:buClr>
              <a:buSzPts val="1200"/>
              <a:buFont typeface="Calibri"/>
              <a:buNone/>
            </a:pPr>
            <a:fld id="{00000000-1234-1234-1234-123412341234}" type="slidenum">
              <a:rPr lang="en"/>
              <a:t>8</a:t>
            </a:fld>
            <a:endParaRPr dirty="0"/>
          </a:p>
        </p:txBody>
      </p:sp>
    </p:spTree>
    <p:extLst>
      <p:ext uri="{BB962C8B-B14F-4D97-AF65-F5344CB8AC3E}">
        <p14:creationId xmlns:p14="http://schemas.microsoft.com/office/powerpoint/2010/main" val="258371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8"/>
                                        </p:tgtEl>
                                        <p:attrNameLst>
                                          <p:attrName>style.visibility</p:attrName>
                                        </p:attrNameLst>
                                      </p:cBhvr>
                                      <p:to>
                                        <p:strVal val="visible"/>
                                      </p:to>
                                    </p:set>
                                    <p:animEffect transition="in" filter="fade">
                                      <p:cBhvr>
                                        <p:cTn id="7" dur="1000"/>
                                        <p:tgtEl>
                                          <p:spTgt spid="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20"/>
          <p:cNvSpPr txBox="1">
            <a:spLocks noGrp="1"/>
          </p:cNvSpPr>
          <p:nvPr>
            <p:ph type="title"/>
          </p:nvPr>
        </p:nvSpPr>
        <p:spPr>
          <a:xfrm>
            <a:off x="442500" y="-10"/>
            <a:ext cx="8381400" cy="878700"/>
          </a:xfrm>
          <a:prstGeom prst="rect">
            <a:avLst/>
          </a:prstGeom>
          <a:noFill/>
          <a:ln>
            <a:noFill/>
          </a:ln>
        </p:spPr>
        <p:txBody>
          <a:bodyPr spcFirstLastPara="1" wrap="square" lIns="45675" tIns="45675" rIns="45675" bIns="45675" anchor="ctr" anchorCtr="0">
            <a:noAutofit/>
          </a:bodyPr>
          <a:lstStyle/>
          <a:p>
            <a:pPr marL="0" lvl="0" indent="0" algn="l" rtl="0">
              <a:lnSpc>
                <a:spcPct val="100000"/>
              </a:lnSpc>
              <a:spcBef>
                <a:spcPts val="0"/>
              </a:spcBef>
              <a:spcAft>
                <a:spcPts val="0"/>
              </a:spcAft>
              <a:buClr>
                <a:srgbClr val="000090"/>
              </a:buClr>
              <a:buSzPts val="3200"/>
              <a:buFont typeface="Open Sans"/>
              <a:buNone/>
            </a:pPr>
            <a:r>
              <a:rPr lang="en" dirty="0">
                <a:solidFill>
                  <a:srgbClr val="3366FF"/>
                </a:solidFill>
                <a:latin typeface="Open Sans"/>
                <a:ea typeface="Open Sans"/>
                <a:cs typeface="Open Sans"/>
                <a:sym typeface="Open Sans"/>
              </a:rPr>
              <a:t>The Supple Learning </a:t>
            </a:r>
            <a:r>
              <a:rPr lang="en" dirty="0">
                <a:solidFill>
                  <a:srgbClr val="3366FF"/>
                </a:solidFill>
              </a:rPr>
              <a:t>Mind</a:t>
            </a:r>
            <a:r>
              <a:rPr lang="en" dirty="0">
                <a:solidFill>
                  <a:srgbClr val="3366FF"/>
                </a:solidFill>
                <a:latin typeface="Open Sans"/>
                <a:ea typeface="Open Sans"/>
                <a:cs typeface="Open Sans"/>
                <a:sym typeface="Open Sans"/>
              </a:rPr>
              <a:t> framework</a:t>
            </a:r>
            <a:endParaRPr dirty="0">
              <a:solidFill>
                <a:srgbClr val="3366FF"/>
              </a:solidFill>
            </a:endParaRPr>
          </a:p>
        </p:txBody>
      </p:sp>
      <p:pic>
        <p:nvPicPr>
          <p:cNvPr id="639" name="Google Shape;639;p120" descr="Google Shape;1265;p145"/>
          <p:cNvPicPr preferRelativeResize="0"/>
          <p:nvPr/>
        </p:nvPicPr>
        <p:blipFill rotWithShape="1">
          <a:blip r:embed="rId3">
            <a:alphaModFix/>
          </a:blip>
          <a:srcRect/>
          <a:stretch/>
        </p:blipFill>
        <p:spPr>
          <a:xfrm>
            <a:off x="885375" y="400625"/>
            <a:ext cx="7110501" cy="5026799"/>
          </a:xfrm>
          <a:prstGeom prst="rect">
            <a:avLst/>
          </a:prstGeom>
          <a:noFill/>
          <a:ln>
            <a:noFill/>
          </a:ln>
        </p:spPr>
      </p:pic>
      <p:sp>
        <p:nvSpPr>
          <p:cNvPr id="640" name="Google Shape;640;p120"/>
          <p:cNvSpPr txBox="1">
            <a:spLocks noGrp="1"/>
          </p:cNvSpPr>
          <p:nvPr>
            <p:ph type="sldNum" idx="12"/>
          </p:nvPr>
        </p:nvSpPr>
        <p:spPr>
          <a:xfrm>
            <a:off x="8205000" y="4884165"/>
            <a:ext cx="939000" cy="2730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FF"/>
              </a:buClr>
              <a:buSzPts val="1200"/>
              <a:buFont typeface="Calibri"/>
              <a:buNone/>
            </a:pPr>
            <a:fld id="{00000000-1234-1234-1234-123412341234}" type="slidenum">
              <a:rPr lang="en"/>
              <a:t>9</a:t>
            </a:fld>
            <a:endParaRPr dirty="0"/>
          </a:p>
        </p:txBody>
      </p:sp>
    </p:spTree>
    <p:extLst>
      <p:ext uri="{BB962C8B-B14F-4D97-AF65-F5344CB8AC3E}">
        <p14:creationId xmlns:p14="http://schemas.microsoft.com/office/powerpoint/2010/main" val="3691240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TotalTime>
  <Words>1677</Words>
  <Application>Microsoft Office PowerPoint</Application>
  <PresentationFormat>On-screen Show (16:9)</PresentationFormat>
  <Paragraphs>183</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Helvetica Neue</vt:lpstr>
      <vt:lpstr>Arial</vt:lpstr>
      <vt:lpstr>Open Sans</vt:lpstr>
      <vt:lpstr>Avenir</vt:lpstr>
      <vt:lpstr>Calibri</vt:lpstr>
      <vt:lpstr>Candara</vt:lpstr>
      <vt:lpstr>Simple Light</vt:lpstr>
      <vt:lpstr>Introducing ‘Playing the Learning Power Game’ </vt:lpstr>
      <vt:lpstr>Running this session.</vt:lpstr>
      <vt:lpstr>PowerPoint Presentation</vt:lpstr>
      <vt:lpstr>The Supple Learning Mind framework</vt:lpstr>
      <vt:lpstr>Cognitive processes: the workhorse of learning</vt:lpstr>
      <vt:lpstr>Emotional processes: the bedrock of learning.</vt:lpstr>
      <vt:lpstr>Social processes: the relationships of learning</vt:lpstr>
      <vt:lpstr>Strategic processes: the management of learning</vt:lpstr>
      <vt:lpstr>The Supple Learning Mind framework</vt:lpstr>
      <vt:lpstr>PowerPoint Presentation</vt:lpstr>
      <vt:lpstr>Learning: poles apart</vt:lpstr>
      <vt:lpstr>Section 1d – Up close and personal with learning</vt:lpstr>
      <vt:lpstr>The teaching framework that makes it all work</vt:lpstr>
      <vt:lpstr>About relating for learning: what you can give away</vt:lpstr>
      <vt:lpstr>About talking for learning: what you can say</vt:lpstr>
      <vt:lpstr>About constructing learning: what you can do every day </vt:lpstr>
      <vt:lpstr>About celebrating learning: what you display</vt:lpstr>
      <vt:lpstr>A blended learning programme with  . . .   3 components: Online learning; Learning team meetings; Classroom enquiries . . .  In a regular cycle of activity. </vt:lpstr>
      <vt:lpstr>A blended learning programme with a big ambition.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supple learning mind</dc:title>
  <dc:creator>Steve Watson TLO</dc:creator>
  <cp:lastModifiedBy>Steve Watson TLO</cp:lastModifiedBy>
  <cp:revision>93</cp:revision>
  <dcterms:modified xsi:type="dcterms:W3CDTF">2023-12-21T04:56:45Z</dcterms:modified>
</cp:coreProperties>
</file>